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4"/>
  </p:sldMasterIdLst>
  <p:notesMasterIdLst>
    <p:notesMasterId r:id="rId24"/>
  </p:notesMasterIdLst>
  <p:handoutMasterIdLst>
    <p:handoutMasterId r:id="rId25"/>
  </p:handoutMasterIdLst>
  <p:sldIdLst>
    <p:sldId id="260" r:id="rId5"/>
    <p:sldId id="339" r:id="rId6"/>
    <p:sldId id="340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8" r:id="rId18"/>
    <p:sldId id="359" r:id="rId19"/>
    <p:sldId id="354" r:id="rId20"/>
    <p:sldId id="355" r:id="rId21"/>
    <p:sldId id="356" r:id="rId22"/>
    <p:sldId id="357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076"/>
    <a:srgbClr val="26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0" autoAdjust="0"/>
    <p:restoredTop sz="84458" autoAdjust="0"/>
  </p:normalViewPr>
  <p:slideViewPr>
    <p:cSldViewPr>
      <p:cViewPr varScale="1">
        <p:scale>
          <a:sx n="97" d="100"/>
          <a:sy n="97" d="100"/>
        </p:scale>
        <p:origin x="-12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31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Fontys Frutiger" charset="0"/>
              </a:defRPr>
            </a:lvl1pPr>
          </a:lstStyle>
          <a:p>
            <a:endParaRPr lang="nl-NL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Fontys Frutiger" charset="0"/>
              </a:defRPr>
            </a:lvl1pPr>
          </a:lstStyle>
          <a:p>
            <a:fld id="{E08E4B52-91AD-CB47-9CF7-94E952E29DF2}" type="datetime1">
              <a:rPr lang="nl-NL" smtClean="0"/>
              <a:pPr/>
              <a:t>04-09-15</a:t>
            </a:fld>
            <a:endParaRPr lang="nl-NL"/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Fontys Frutiger" charset="0"/>
              </a:defRPr>
            </a:lvl1pPr>
          </a:lstStyle>
          <a:p>
            <a:endParaRPr lang="nl-NL"/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Fontys Frutiger" charset="0"/>
              </a:defRPr>
            </a:lvl1pPr>
          </a:lstStyle>
          <a:p>
            <a:fld id="{3E9E5D1A-8207-F74E-847F-AC80C53CE032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116960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fld id="{B84C9008-6D53-5049-B516-F0DE16816FD9}" type="datetime1">
              <a:rPr lang="nl-NL" smtClean="0"/>
              <a:pPr/>
              <a:t>04-09-15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fld id="{A995DA3A-915F-4D4C-A97C-252687C1E6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015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algsheet_ENG-variant-witte-schaduw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3429000"/>
            <a:ext cx="8153400" cy="685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0191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ppt-sheet2-ENG_algemee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algn="r"/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fld id="{513CBD93-3318-4B48-B3BC-79E8361AB13D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533400" y="2060848"/>
            <a:ext cx="815340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771800" y="332656"/>
            <a:ext cx="5921152" cy="685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207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3400" y="1268760"/>
            <a:ext cx="8153400" cy="4896544"/>
          </a:xfrm>
        </p:spPr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 algn="r"/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fld id="{513CBD93-3318-4B48-B3BC-79E8361AB13D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nl-NL" dirty="0" smtClean="0"/>
              <a:t>Voettekst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3CBD93-3318-4B48-B3BC-79E8361AB13D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5" name="Afbeelding 4" descr="ppt-DGsheet3-ENG_studievoor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8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72" y="128561"/>
            <a:ext cx="8220883" cy="1425595"/>
          </a:xfrm>
          <a:prstGeom prst="rect">
            <a:avLst/>
          </a:prstGeom>
        </p:spPr>
        <p:txBody>
          <a:bodyPr lIns="82287" tIns="41143" rIns="82287" bIns="41143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F5EB8A6-B9FA-AF47-BCFE-69F20006A9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4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ppt-volgsheet_ENG-logoklein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696" y="6381328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algn="r"/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638132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513CBD93-3318-4B48-B3BC-79E8361AB13D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760"/>
            <a:ext cx="815340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51" r:id="rId3"/>
    <p:sldLayoutId id="2147483660" r:id="rId4"/>
    <p:sldLayoutId id="2147483662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GCD week 7 - </a:t>
            </a:r>
            <a:r>
              <a:rPr lang="nl-NL" dirty="0" err="1" smtClean="0"/>
              <a:t>MongoDB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3692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Queries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10" y="1417638"/>
            <a:ext cx="7418335" cy="520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5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Nested </a:t>
            </a:r>
            <a:r>
              <a:rPr lang="en-US" dirty="0" smtClean="0"/>
              <a:t>Documents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72" y="1151922"/>
            <a:ext cx="7053459" cy="53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80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			CRUD </a:t>
            </a:r>
            <a:r>
              <a:rPr lang="en-US" dirty="0"/>
              <a:t>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•</a:t>
            </a:r>
            <a:r>
              <a:rPr lang="en-US" dirty="0"/>
              <a:t>Create </a:t>
            </a:r>
          </a:p>
          <a:p>
            <a:pPr marL="400050" lvl="1" indent="0">
              <a:buNone/>
            </a:pPr>
            <a:r>
              <a:rPr lang="en-US" dirty="0"/>
              <a:t>–</a:t>
            </a:r>
            <a:r>
              <a:rPr lang="en-US" dirty="0" err="1"/>
              <a:t>db.collection.insert</a:t>
            </a:r>
            <a:r>
              <a:rPr lang="en-US" dirty="0"/>
              <a:t>( &lt;document&gt; ) </a:t>
            </a:r>
          </a:p>
          <a:p>
            <a:pPr marL="400050" lvl="1" indent="0">
              <a:buNone/>
            </a:pPr>
            <a:r>
              <a:rPr lang="en-US" dirty="0"/>
              <a:t>–</a:t>
            </a:r>
            <a:r>
              <a:rPr lang="en-US" dirty="0" err="1"/>
              <a:t>db.collection.save</a:t>
            </a:r>
            <a:r>
              <a:rPr lang="en-US" dirty="0"/>
              <a:t>( &lt;document&gt; ) </a:t>
            </a:r>
          </a:p>
          <a:p>
            <a:pPr marL="400050" lvl="1" indent="0">
              <a:buNone/>
            </a:pPr>
            <a:r>
              <a:rPr lang="en-US" dirty="0"/>
              <a:t>–</a:t>
            </a:r>
            <a:r>
              <a:rPr lang="en-US" dirty="0" err="1"/>
              <a:t>db.collection.update</a:t>
            </a:r>
            <a:r>
              <a:rPr lang="en-US" dirty="0"/>
              <a:t>( &lt;query&gt;, &lt;update&gt;, { </a:t>
            </a:r>
            <a:r>
              <a:rPr lang="en-US" dirty="0" err="1"/>
              <a:t>upsert</a:t>
            </a:r>
            <a:r>
              <a:rPr lang="en-US" dirty="0"/>
              <a:t>: true } ) </a:t>
            </a:r>
          </a:p>
          <a:p>
            <a:pPr marL="0" indent="0">
              <a:buNone/>
            </a:pPr>
            <a:r>
              <a:rPr lang="en-US" dirty="0"/>
              <a:t>•Read </a:t>
            </a:r>
          </a:p>
          <a:p>
            <a:pPr marL="400050" lvl="1" indent="0">
              <a:buNone/>
            </a:pPr>
            <a:r>
              <a:rPr lang="en-US" dirty="0"/>
              <a:t>–</a:t>
            </a:r>
            <a:r>
              <a:rPr lang="en-US" dirty="0" err="1"/>
              <a:t>db.collection.find</a:t>
            </a:r>
            <a:r>
              <a:rPr lang="en-US" dirty="0"/>
              <a:t>( &lt;query&gt;, &lt;projection&gt; ) </a:t>
            </a:r>
          </a:p>
          <a:p>
            <a:pPr marL="400050" lvl="1" indent="0">
              <a:buNone/>
            </a:pPr>
            <a:r>
              <a:rPr lang="en-US" dirty="0"/>
              <a:t>–</a:t>
            </a:r>
            <a:r>
              <a:rPr lang="en-US" dirty="0" err="1"/>
              <a:t>db.collection.findOne</a:t>
            </a:r>
            <a:r>
              <a:rPr lang="en-US" dirty="0"/>
              <a:t>( &lt;query&gt;, &lt;projection&gt; ) </a:t>
            </a:r>
          </a:p>
          <a:p>
            <a:pPr marL="0" indent="0">
              <a:buNone/>
            </a:pPr>
            <a:r>
              <a:rPr lang="en-US" dirty="0"/>
              <a:t>•Update </a:t>
            </a:r>
          </a:p>
          <a:p>
            <a:pPr marL="400050" lvl="1" indent="0">
              <a:buNone/>
            </a:pPr>
            <a:r>
              <a:rPr lang="en-US" dirty="0" smtClean="0"/>
              <a:t>–</a:t>
            </a:r>
            <a:r>
              <a:rPr lang="en-US" dirty="0" err="1"/>
              <a:t>db.collection.update</a:t>
            </a:r>
            <a:r>
              <a:rPr lang="en-US" dirty="0"/>
              <a:t>( &lt;query&gt;, &lt;update&gt;, &lt;options&gt; ) </a:t>
            </a:r>
          </a:p>
          <a:p>
            <a:pPr marL="0" indent="0">
              <a:buNone/>
            </a:pPr>
            <a:r>
              <a:rPr lang="en-US" dirty="0"/>
              <a:t>•Delete </a:t>
            </a:r>
          </a:p>
          <a:p>
            <a:pPr marL="400050" lvl="1" indent="0">
              <a:buNone/>
            </a:pPr>
            <a:r>
              <a:rPr lang="en-US" dirty="0"/>
              <a:t>–</a:t>
            </a:r>
            <a:r>
              <a:rPr lang="en-US" dirty="0" err="1"/>
              <a:t>db.collection.remove</a:t>
            </a:r>
            <a:r>
              <a:rPr lang="en-US" dirty="0"/>
              <a:t>( &lt;query&gt;, &lt;</a:t>
            </a:r>
            <a:r>
              <a:rPr lang="en-US" dirty="0" err="1"/>
              <a:t>justOne</a:t>
            </a:r>
            <a:r>
              <a:rPr lang="en-US" dirty="0"/>
              <a:t>&gt; ) 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Collection specifies the collection or the ‘table’ to store the document </a:t>
            </a:r>
          </a:p>
        </p:txBody>
      </p:sp>
    </p:spTree>
    <p:extLst>
      <p:ext uri="{BB962C8B-B14F-4D97-AF65-F5344CB8AC3E}">
        <p14:creationId xmlns:p14="http://schemas.microsoft.com/office/powerpoint/2010/main" val="1113718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6441"/>
            <a:ext cx="9144000" cy="474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0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p-theoram-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55" y="366308"/>
            <a:ext cx="7149460" cy="615855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06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sp>
        <p:nvSpPr>
          <p:cNvPr id="4" name="Rectangle 3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41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Benefits </a:t>
            </a:r>
            <a:r>
              <a:rPr lang="en-US" dirty="0" smtClean="0"/>
              <a:t>of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Elastic Scaling </a:t>
            </a:r>
          </a:p>
          <a:p>
            <a:pPr marL="0" indent="0">
              <a:buNone/>
            </a:pPr>
            <a:r>
              <a:rPr lang="en-US" sz="2400" dirty="0"/>
              <a:t>–  RDBMS scale up – bigger load , bigger server </a:t>
            </a:r>
          </a:p>
          <a:p>
            <a:pPr marL="0" indent="0">
              <a:buNone/>
            </a:pPr>
            <a:r>
              <a:rPr lang="en-US" sz="2400" dirty="0"/>
              <a:t>–  NO SQL scale out – distribute data across multiple hosts seamlessly </a:t>
            </a:r>
          </a:p>
          <a:p>
            <a:pPr marL="0" indent="0">
              <a:buNone/>
            </a:pPr>
            <a:r>
              <a:rPr lang="en-US" sz="2400" b="1" dirty="0"/>
              <a:t>DBA Specialists </a:t>
            </a:r>
          </a:p>
          <a:p>
            <a:pPr marL="0" indent="0">
              <a:buNone/>
            </a:pPr>
            <a:r>
              <a:rPr lang="en-US" sz="2400" dirty="0"/>
              <a:t>–  </a:t>
            </a:r>
            <a:r>
              <a:rPr lang="en-US" sz="2400" dirty="0" smtClean="0"/>
              <a:t>RDBMS </a:t>
            </a:r>
            <a:r>
              <a:rPr lang="en-US" sz="2400" dirty="0"/>
              <a:t>require highly trained expert to monitor DB </a:t>
            </a:r>
          </a:p>
          <a:p>
            <a:pPr marL="0" indent="0">
              <a:buNone/>
            </a:pPr>
            <a:r>
              <a:rPr lang="en-US" sz="2400" dirty="0"/>
              <a:t>–  </a:t>
            </a:r>
            <a:r>
              <a:rPr lang="en-US" sz="2400" dirty="0" err="1"/>
              <a:t>NoSQL</a:t>
            </a:r>
            <a:r>
              <a:rPr lang="en-US" sz="2400" dirty="0"/>
              <a:t> require less management, automatic repair and simpler data models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/>
              <a:t>Big Data </a:t>
            </a:r>
          </a:p>
          <a:p>
            <a:pPr marL="0" indent="0">
              <a:buNone/>
            </a:pPr>
            <a:r>
              <a:rPr lang="en-US" sz="2400" dirty="0"/>
              <a:t>– Huge increase in data </a:t>
            </a:r>
            <a:r>
              <a:rPr lang="en-US" sz="2400" dirty="0" smtClean="0"/>
              <a:t>RDBMS</a:t>
            </a:r>
            <a:r>
              <a:rPr lang="en-US" sz="2400" dirty="0"/>
              <a:t>: capacity and constraints of data volumes at its limits </a:t>
            </a:r>
          </a:p>
          <a:p>
            <a:pPr marL="0" indent="0">
              <a:buNone/>
            </a:pPr>
            <a:r>
              <a:rPr lang="en-US" sz="2400" dirty="0"/>
              <a:t>– </a:t>
            </a:r>
            <a:r>
              <a:rPr lang="en-US" sz="2400" dirty="0" err="1"/>
              <a:t>NoSQL</a:t>
            </a:r>
            <a:r>
              <a:rPr lang="en-US" sz="2400" dirty="0"/>
              <a:t> designed for big data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1329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Benefits </a:t>
            </a:r>
            <a:r>
              <a:rPr lang="en-US" dirty="0" smtClean="0"/>
              <a:t>of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Flexible data models </a:t>
            </a:r>
          </a:p>
          <a:p>
            <a:pPr marL="0" indent="0">
              <a:buNone/>
            </a:pPr>
            <a:r>
              <a:rPr lang="en-US" dirty="0"/>
              <a:t>–  Change management to schema for RDMS have to </a:t>
            </a:r>
            <a:r>
              <a:rPr lang="en-US" dirty="0" smtClean="0"/>
              <a:t> be </a:t>
            </a:r>
            <a:r>
              <a:rPr lang="en-US" dirty="0"/>
              <a:t>carefully managed </a:t>
            </a:r>
          </a:p>
          <a:p>
            <a:pPr marL="0" indent="0">
              <a:buNone/>
            </a:pPr>
            <a:r>
              <a:rPr lang="en-US" dirty="0"/>
              <a:t>–  </a:t>
            </a:r>
            <a:r>
              <a:rPr lang="en-US" dirty="0" err="1"/>
              <a:t>NoSQL</a:t>
            </a:r>
            <a:r>
              <a:rPr lang="en-US" dirty="0"/>
              <a:t> databases more relaxed in structure of data </a:t>
            </a:r>
            <a:r>
              <a:rPr lang="en-US" dirty="0" smtClean="0"/>
              <a:t>Database schema changes </a:t>
            </a:r>
            <a:r>
              <a:rPr lang="en-US" dirty="0"/>
              <a:t>do not have to be managed as one complicated change unit </a:t>
            </a:r>
            <a:r>
              <a:rPr lang="en-US" dirty="0" smtClean="0"/>
              <a:t>Application </a:t>
            </a:r>
            <a:r>
              <a:rPr lang="en-US" dirty="0"/>
              <a:t>already written to address an amorphous schema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Economics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RDMS rely on expensive proprietary servers to manage data </a:t>
            </a:r>
          </a:p>
          <a:p>
            <a:pPr marL="0" indent="0">
              <a:buNone/>
            </a:pPr>
            <a:r>
              <a:rPr lang="en-US" dirty="0"/>
              <a:t>– No SQL: clusters of cheap commodity servers to manage the data and transaction volumes </a:t>
            </a:r>
          </a:p>
          <a:p>
            <a:pPr marL="0" indent="0">
              <a:buNone/>
            </a:pPr>
            <a:r>
              <a:rPr lang="en-US" dirty="0"/>
              <a:t>– Cost per gigabyte or transaction/second for </a:t>
            </a:r>
            <a:r>
              <a:rPr lang="en-US" dirty="0" err="1"/>
              <a:t>NoSQL</a:t>
            </a:r>
            <a:r>
              <a:rPr lang="en-US" dirty="0"/>
              <a:t> can be lower than the cost for a RDBMS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67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Drawbacks </a:t>
            </a:r>
            <a:r>
              <a:rPr lang="en-US" dirty="0" smtClean="0"/>
              <a:t>of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Support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–RDBMS vendors provide a high level of support to clients </a:t>
            </a:r>
          </a:p>
          <a:p>
            <a:pPr marL="0" indent="0">
              <a:buNone/>
            </a:pPr>
            <a:r>
              <a:rPr lang="en-US" dirty="0"/>
              <a:t>•Stellar reputation </a:t>
            </a:r>
          </a:p>
          <a:p>
            <a:pPr marL="0" indent="0">
              <a:buNone/>
            </a:pPr>
            <a:r>
              <a:rPr lang="en-US" dirty="0"/>
              <a:t>–</a:t>
            </a:r>
            <a:r>
              <a:rPr lang="en-US" dirty="0" err="1"/>
              <a:t>NoSQL</a:t>
            </a:r>
            <a:r>
              <a:rPr lang="en-US" dirty="0"/>
              <a:t> – are open source projects with startups supporting them </a:t>
            </a:r>
          </a:p>
          <a:p>
            <a:pPr marL="0" indent="0">
              <a:buNone/>
            </a:pPr>
            <a:r>
              <a:rPr lang="en-US" dirty="0"/>
              <a:t>•Reputation not yet established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Maturity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–RDMS mature product: means stable and dependable </a:t>
            </a:r>
          </a:p>
          <a:p>
            <a:pPr marL="0" indent="0">
              <a:buNone/>
            </a:pPr>
            <a:r>
              <a:rPr lang="en-US" dirty="0"/>
              <a:t>•Also means old no longer cutting edge nor interesting </a:t>
            </a:r>
          </a:p>
          <a:p>
            <a:pPr marL="0" indent="0">
              <a:buNone/>
            </a:pPr>
            <a:r>
              <a:rPr lang="en-US" dirty="0"/>
              <a:t>–</a:t>
            </a:r>
            <a:r>
              <a:rPr lang="en-US" dirty="0" err="1"/>
              <a:t>NoSQL</a:t>
            </a:r>
            <a:r>
              <a:rPr lang="en-US" dirty="0"/>
              <a:t> are still implementing their basic feature set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946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Drawbacks </a:t>
            </a:r>
            <a:r>
              <a:rPr lang="en-US" dirty="0" smtClean="0"/>
              <a:t>of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Administration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–RDMS administrator well defined role </a:t>
            </a:r>
          </a:p>
          <a:p>
            <a:pPr marL="0" indent="0">
              <a:buNone/>
            </a:pPr>
            <a:r>
              <a:rPr lang="en-US" dirty="0"/>
              <a:t>–No SQL’s goal: no administrator necessary however NO SQL still requires effort to maintain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Lack </a:t>
            </a:r>
            <a:r>
              <a:rPr lang="en-US" b="1" dirty="0"/>
              <a:t>of Expertise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–Whole workforce of trained and seasoned RDMS developers </a:t>
            </a:r>
          </a:p>
          <a:p>
            <a:pPr marL="0" indent="0">
              <a:buNone/>
            </a:pPr>
            <a:r>
              <a:rPr lang="en-US" dirty="0"/>
              <a:t>–Still recruiting developers to the </a:t>
            </a:r>
            <a:r>
              <a:rPr lang="en-US" dirty="0" err="1"/>
              <a:t>NoSQL</a:t>
            </a:r>
            <a:r>
              <a:rPr lang="en-US" dirty="0"/>
              <a:t> camp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Analytics </a:t>
            </a:r>
            <a:r>
              <a:rPr lang="en-US" b="1" dirty="0"/>
              <a:t>and Business Intelligence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</a:t>
            </a:r>
            <a:r>
              <a:rPr lang="en-US" b="1" dirty="0"/>
              <a:t>RDMS designed to address this niche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</a:t>
            </a:r>
            <a:r>
              <a:rPr lang="en-US" dirty="0" err="1"/>
              <a:t>NoSQL</a:t>
            </a:r>
            <a:r>
              <a:rPr lang="en-US" dirty="0"/>
              <a:t> designed to meet the needs of an Web 2.0 application - not designed for ad hoc query of the </a:t>
            </a:r>
            <a:r>
              <a:rPr lang="en-US" dirty="0" smtClean="0"/>
              <a:t>data. Tools </a:t>
            </a:r>
            <a:r>
              <a:rPr lang="en-US" dirty="0"/>
              <a:t>are being developed to address this need </a:t>
            </a:r>
          </a:p>
        </p:txBody>
      </p:sp>
    </p:spTree>
    <p:extLst>
      <p:ext uri="{BB962C8B-B14F-4D97-AF65-F5344CB8AC3E}">
        <p14:creationId xmlns:p14="http://schemas.microsoft.com/office/powerpoint/2010/main" val="387064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Why </a:t>
            </a:r>
            <a:r>
              <a:rPr lang="en-US" dirty="0" smtClean="0"/>
              <a:t>non-OLAP data?</a:t>
            </a:r>
            <a:endParaRPr lang="en-US" dirty="0"/>
          </a:p>
        </p:txBody>
      </p:sp>
      <p:pic>
        <p:nvPicPr>
          <p:cNvPr id="4" name="Content Placeholder 3" descr="web-data-ima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1" b="91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77063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Widely used: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2514333"/>
            <a:ext cx="78613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51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SQL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en-US" b="1" dirty="0"/>
              <a:t>Relational </a:t>
            </a:r>
            <a:r>
              <a:rPr lang="en-US" b="1" dirty="0" smtClean="0"/>
              <a:t>model		Document </a:t>
            </a:r>
            <a:r>
              <a:rPr lang="en-US" b="1" dirty="0"/>
              <a:t>model	</a:t>
            </a:r>
          </a:p>
          <a:p>
            <a:pPr marL="0" indent="0">
              <a:buNone/>
            </a:pPr>
            <a:r>
              <a:rPr lang="en-US" dirty="0"/>
              <a:t>Tables	</a:t>
            </a:r>
            <a:r>
              <a:rPr lang="en-US" dirty="0" smtClean="0"/>
              <a:t>			</a:t>
            </a:r>
            <a:r>
              <a:rPr lang="en-US" dirty="0" smtClean="0"/>
              <a:t>Collections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smtClean="0"/>
              <a:t>Rows				</a:t>
            </a:r>
            <a:r>
              <a:rPr lang="en-US" dirty="0" smtClean="0"/>
              <a:t>Documents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Columns	</a:t>
            </a:r>
            <a:r>
              <a:rPr lang="en-US" dirty="0" smtClean="0"/>
              <a:t>			</a:t>
            </a:r>
            <a:r>
              <a:rPr lang="en-US" dirty="0" smtClean="0"/>
              <a:t>Key</a:t>
            </a:r>
            <a:r>
              <a:rPr lang="en-US" dirty="0"/>
              <a:t>/value </a:t>
            </a:r>
            <a:r>
              <a:rPr lang="en-US" dirty="0" smtClean="0"/>
              <a:t>pairs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Joins	</a:t>
            </a:r>
            <a:r>
              <a:rPr lang="en-US" dirty="0" smtClean="0"/>
              <a:t>			</a:t>
            </a:r>
            <a:r>
              <a:rPr lang="en-US" dirty="0"/>
              <a:t>N</a:t>
            </a:r>
            <a:r>
              <a:rPr lang="en-US" dirty="0" smtClean="0"/>
              <a:t>ot available (!)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67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stored as documents (JSON) – Dynamic-schema </a:t>
            </a:r>
          </a:p>
          <a:p>
            <a:r>
              <a:rPr lang="en-US" dirty="0" smtClean="0"/>
              <a:t>Full CRUD support (</a:t>
            </a:r>
            <a:r>
              <a:rPr lang="en-US" dirty="0"/>
              <a:t>Create</a:t>
            </a:r>
            <a:r>
              <a:rPr lang="en-US" dirty="0" smtClean="0"/>
              <a:t>, Read, Update, Delete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</a:t>
            </a:r>
            <a:r>
              <a:rPr lang="en-US" dirty="0"/>
              <a:t>-</a:t>
            </a:r>
            <a:r>
              <a:rPr lang="en-US" dirty="0" smtClean="0"/>
              <a:t>hoc queries: Equality, </a:t>
            </a:r>
            <a:r>
              <a:rPr lang="en-US" dirty="0" err="1" smtClean="0"/>
              <a:t>RegEx</a:t>
            </a:r>
            <a:r>
              <a:rPr lang="en-US" dirty="0" smtClean="0"/>
              <a:t>, Ranges, Geospatial</a:t>
            </a:r>
            <a:endParaRPr lang="en-US" dirty="0"/>
          </a:p>
          <a:p>
            <a:pPr lvl="1"/>
            <a:r>
              <a:rPr lang="en-US" dirty="0" smtClean="0"/>
              <a:t>Atomic </a:t>
            </a:r>
            <a:r>
              <a:rPr lang="en-US" dirty="0"/>
              <a:t>in-place updates </a:t>
            </a:r>
          </a:p>
          <a:p>
            <a:r>
              <a:rPr lang="en-US" dirty="0" smtClean="0"/>
              <a:t>Full </a:t>
            </a:r>
            <a:r>
              <a:rPr lang="en-US" dirty="0"/>
              <a:t>secondary </a:t>
            </a:r>
            <a:r>
              <a:rPr lang="en-US" dirty="0" smtClean="0"/>
              <a:t>indexes</a:t>
            </a:r>
          </a:p>
          <a:p>
            <a:pPr lvl="1"/>
            <a:r>
              <a:rPr lang="en-US" dirty="0" smtClean="0"/>
              <a:t>Unique, sparse, TTL </a:t>
            </a:r>
            <a:endParaRPr lang="en-US" dirty="0"/>
          </a:p>
          <a:p>
            <a:r>
              <a:rPr lang="en-US" dirty="0" smtClean="0"/>
              <a:t>Replication</a:t>
            </a:r>
            <a:r>
              <a:rPr lang="en-US" dirty="0"/>
              <a:t>–redundancy</a:t>
            </a:r>
            <a:r>
              <a:rPr lang="en-US" dirty="0" smtClean="0"/>
              <a:t>, failover</a:t>
            </a:r>
            <a:endParaRPr lang="en-US" dirty="0"/>
          </a:p>
          <a:p>
            <a:r>
              <a:rPr lang="en-US" dirty="0" smtClean="0"/>
              <a:t>Sharding </a:t>
            </a:r>
            <a:r>
              <a:rPr lang="en-US" dirty="0"/>
              <a:t>– partitioning for read/write scalability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6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Command</a:t>
            </a:r>
            <a:r>
              <a:rPr lang="en-US" dirty="0"/>
              <a:t>-line shell for interacting directly with database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12105"/>
            <a:ext cx="8686800" cy="28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1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Example </a:t>
            </a:r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04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43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Documents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03707"/>
            <a:ext cx="8125129" cy="500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9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Querying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07" y="1417638"/>
            <a:ext cx="7312985" cy="500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7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3E3AC7CB4B22459A3D7C92F44B3D83" ma:contentTypeVersion="2" ma:contentTypeDescription="Create a new document." ma:contentTypeScope="" ma:versionID="bda7c3e0ae778ec4495c2366f80f7e64">
  <xsd:schema xmlns:xsd="http://www.w3.org/2001/XMLSchema" xmlns:xs="http://www.w3.org/2001/XMLSchema" xmlns:p="http://schemas.microsoft.com/office/2006/metadata/properties" xmlns:ns2="06c0d780-6328-4a65-89cd-deffdcd16f25" targetNamespace="http://schemas.microsoft.com/office/2006/metadata/properties" ma:root="true" ma:fieldsID="0bb510e18ca58c9106427927a04de15a" ns2:_="">
    <xsd:import namespace="06c0d780-6328-4a65-89cd-deffdcd16f25"/>
    <xsd:element name="properties">
      <xsd:complexType>
        <xsd:sequence>
          <xsd:element name="documentManagement">
            <xsd:complexType>
              <xsd:all>
                <xsd:element ref="ns2:Course" minOccurs="0"/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c0d780-6328-4a65-89cd-deffdcd16f25" elementFormDefault="qualified">
    <xsd:import namespace="http://schemas.microsoft.com/office/2006/documentManagement/types"/>
    <xsd:import namespace="http://schemas.microsoft.com/office/infopath/2007/PartnerControls"/>
    <xsd:element name="Course" ma:index="8" nillable="true" ma:displayName="Course" ma:default="PT - Professional Task" ma:format="Dropdown" ma:internalName="Course">
      <xsd:simpleType>
        <xsd:restriction base="dms:Choice">
          <xsd:enumeration value="PT - Professional Task"/>
          <xsd:enumeration value="GC - Getting and Cleaning Data"/>
          <xsd:enumeration value="ML - Machine Learning"/>
          <xsd:enumeration value="DV - Data Visualization and Reporting"/>
          <xsd:enumeration value="SP - Social Physics"/>
          <xsd:enumeration value="EL - Ethics and Law"/>
        </xsd:restriction>
      </xsd:simpleType>
    </xsd:element>
    <xsd:element name="Category" ma:index="9" nillable="true" ma:displayName="Category" ma:default="Slides" ma:format="Dropdown" ma:internalName="Category">
      <xsd:simpleType>
        <xsd:restriction base="dms:Choice">
          <xsd:enumeration value="Slides"/>
          <xsd:enumeration value="Assignments"/>
          <xsd:enumeration value="Resourc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Course xmlns="06c0d780-6328-4a65-89cd-deffdcd16f25">GC - Getting and Cleaning Data</Course>
    <Category xmlns="06c0d780-6328-4a65-89cd-deffdcd16f25">Assignments</Categor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53882B-74AD-4D42-80FB-2772D4AFABCD}"/>
</file>

<file path=customXml/itemProps2.xml><?xml version="1.0" encoding="utf-8"?>
<ds:datastoreItem xmlns:ds="http://schemas.openxmlformats.org/officeDocument/2006/customXml" ds:itemID="{48B67928-1DA1-461B-BB9B-5F6B93BBCE11}"/>
</file>

<file path=customXml/itemProps3.xml><?xml version="1.0" encoding="utf-8"?>
<ds:datastoreItem xmlns:ds="http://schemas.openxmlformats.org/officeDocument/2006/customXml" ds:itemID="{88A29F0B-6393-494B-8974-2058F0152F50}"/>
</file>

<file path=docProps/app.xml><?xml version="1.0" encoding="utf-8"?>
<Properties xmlns="http://schemas.openxmlformats.org/officeDocument/2006/extended-properties" xmlns:vt="http://schemas.openxmlformats.org/officeDocument/2006/docPropsVTypes">
  <Template>Presentatie_versie2 VO</Template>
  <TotalTime>2083</TotalTime>
  <Words>335</Words>
  <Application>Microsoft Macintosh PowerPoint</Application>
  <PresentationFormat>On-screen Show (4:3)</PresentationFormat>
  <Paragraphs>89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Blank Presentation</vt:lpstr>
      <vt:lpstr>GCD week 7 - MongoDB</vt:lpstr>
      <vt:lpstr>   Why non-OLAP data?</vt:lpstr>
      <vt:lpstr>   MongoDB</vt:lpstr>
      <vt:lpstr>   SQL vs NoSQL</vt:lpstr>
      <vt:lpstr>   MongoDB Features</vt:lpstr>
      <vt:lpstr>   MongoDB Shell</vt:lpstr>
      <vt:lpstr>   Example database</vt:lpstr>
      <vt:lpstr>   Documents</vt:lpstr>
      <vt:lpstr>   Querying</vt:lpstr>
      <vt:lpstr>   Queries</vt:lpstr>
      <vt:lpstr>   Nested Documents</vt:lpstr>
      <vt:lpstr>   CRUD operations </vt:lpstr>
      <vt:lpstr>   Indexes</vt:lpstr>
      <vt:lpstr> </vt:lpstr>
      <vt:lpstr>PowerPoint Presentation</vt:lpstr>
      <vt:lpstr>   Benefits of NoSQL</vt:lpstr>
      <vt:lpstr>   Benefits of NoSQL</vt:lpstr>
      <vt:lpstr>   Drawbacks of NoSQL</vt:lpstr>
      <vt:lpstr>   Drawbacks of NoSQL</vt:lpstr>
    </vt:vector>
  </TitlesOfParts>
  <Company>Fontys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Fontys Hogeschool ICT</dc:title>
  <dc:creator>hnk</dc:creator>
  <cp:lastModifiedBy>Sander Laar</cp:lastModifiedBy>
  <cp:revision>131</cp:revision>
  <cp:lastPrinted>2009-09-30T14:00:47Z</cp:lastPrinted>
  <dcterms:created xsi:type="dcterms:W3CDTF">2004-10-12T17:10:59Z</dcterms:created>
  <dcterms:modified xsi:type="dcterms:W3CDTF">2015-09-04T13:01:17Z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0x010100393E3AC7CB4B22459A3D7C92F44B3D83</vt:lpwstr>
  </property>
</Properties>
</file>