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cb0e37a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cb0e37a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b0e37a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cb0e37a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5c46b63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5c46b63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5c46b63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5c46b63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45c46b63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45c46b63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b0e37a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cb0e37a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b0e37a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b0e37a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cb0e37a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cb0e37a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cb0e37a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cb0e37a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cb0e37a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cb0e37a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bg"/>
              <a:t>Алгоритми и инструменти за анализ на алгоритми</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Структури от данни - семинар 2022/2023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Задача:</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lang="bg"/>
              <a:t>1    get a positive integer n from input</a:t>
            </a:r>
            <a:endParaRPr/>
          </a:p>
          <a:p>
            <a:pPr indent="0" lvl="0" marL="0" rtl="0" algn="l">
              <a:lnSpc>
                <a:spcPct val="50000"/>
              </a:lnSpc>
              <a:spcBef>
                <a:spcPts val="1200"/>
              </a:spcBef>
              <a:spcAft>
                <a:spcPts val="0"/>
              </a:spcAft>
              <a:buNone/>
            </a:pPr>
            <a:r>
              <a:rPr lang="bg"/>
              <a:t>2    if n &gt; 10</a:t>
            </a:r>
            <a:endParaRPr/>
          </a:p>
          <a:p>
            <a:pPr indent="0" lvl="0" marL="0" rtl="0" algn="l">
              <a:lnSpc>
                <a:spcPct val="50000"/>
              </a:lnSpc>
              <a:spcBef>
                <a:spcPts val="1200"/>
              </a:spcBef>
              <a:spcAft>
                <a:spcPts val="0"/>
              </a:spcAft>
              <a:buNone/>
            </a:pPr>
            <a:r>
              <a:rPr lang="bg"/>
              <a:t>3        print "This might take a while..."</a:t>
            </a:r>
            <a:endParaRPr/>
          </a:p>
          <a:p>
            <a:pPr indent="0" lvl="0" marL="0" rtl="0" algn="l">
              <a:lnSpc>
                <a:spcPct val="50000"/>
              </a:lnSpc>
              <a:spcBef>
                <a:spcPts val="1200"/>
              </a:spcBef>
              <a:spcAft>
                <a:spcPts val="0"/>
              </a:spcAft>
              <a:buNone/>
            </a:pPr>
            <a:r>
              <a:rPr lang="bg"/>
              <a:t>4    for i = 1 to n</a:t>
            </a:r>
            <a:endParaRPr/>
          </a:p>
          <a:p>
            <a:pPr indent="0" lvl="0" marL="0" rtl="0" algn="l">
              <a:lnSpc>
                <a:spcPct val="50000"/>
              </a:lnSpc>
              <a:spcBef>
                <a:spcPts val="1200"/>
              </a:spcBef>
              <a:spcAft>
                <a:spcPts val="0"/>
              </a:spcAft>
              <a:buNone/>
            </a:pPr>
            <a:r>
              <a:rPr lang="bg"/>
              <a:t>5        for j = 1 to i</a:t>
            </a:r>
            <a:endParaRPr/>
          </a:p>
          <a:p>
            <a:pPr indent="0" lvl="0" marL="0" rtl="0" algn="l">
              <a:lnSpc>
                <a:spcPct val="50000"/>
              </a:lnSpc>
              <a:spcBef>
                <a:spcPts val="1200"/>
              </a:spcBef>
              <a:spcAft>
                <a:spcPts val="0"/>
              </a:spcAft>
              <a:buNone/>
            </a:pPr>
            <a:r>
              <a:rPr lang="bg"/>
              <a:t>6            print i * j</a:t>
            </a:r>
            <a:endParaRPr/>
          </a:p>
          <a:p>
            <a:pPr indent="0" lvl="0" marL="0" rtl="0" algn="l">
              <a:lnSpc>
                <a:spcPct val="50000"/>
              </a:lnSpc>
              <a:spcBef>
                <a:spcPts val="1200"/>
              </a:spcBef>
              <a:spcAft>
                <a:spcPts val="0"/>
              </a:spcAft>
              <a:buNone/>
            </a:pPr>
            <a:r>
              <a:rPr lang="bg"/>
              <a:t>7    print "Done!"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Задача: </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Напишете клас Vector с най-простите му операции и оценете сложността по време и по памет на всички от тях</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Описание на сложен процес чрез елементарни стъпки</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bg"/>
              <a:t>Стъпките трябва да са достатъчно прости, за да не трябва да се дават обяснения за тях (пример: събери 2 и 5)</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bg"/>
              <a:t>Обикновено включват изчисления и обработка на данни</a:t>
            </a:r>
            <a:endParaRPr/>
          </a:p>
        </p:txBody>
      </p:sp>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Какво е алгоритъм?</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410000"/>
            <a:ext cx="91440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Пример: </a:t>
            </a:r>
            <a:r>
              <a:rPr lang="bg" sz="2666"/>
              <a:t>Намиране на броя на всички кашони от 3 склада</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bg"/>
              <a:t>Отиваме до първия склад</a:t>
            </a:r>
            <a:endParaRPr/>
          </a:p>
          <a:p>
            <a:pPr indent="-342900" lvl="0" marL="457200" rtl="0" algn="l">
              <a:spcBef>
                <a:spcPts val="0"/>
              </a:spcBef>
              <a:spcAft>
                <a:spcPts val="0"/>
              </a:spcAft>
              <a:buSzPts val="1800"/>
              <a:buAutoNum type="arabicPeriod"/>
            </a:pPr>
            <a:r>
              <a:rPr lang="bg"/>
              <a:t>Преброяваме всички кашони</a:t>
            </a:r>
            <a:endParaRPr/>
          </a:p>
          <a:p>
            <a:pPr indent="-342900" lvl="0" marL="457200" rtl="0" algn="l">
              <a:spcBef>
                <a:spcPts val="0"/>
              </a:spcBef>
              <a:spcAft>
                <a:spcPts val="0"/>
              </a:spcAft>
              <a:buSzPts val="1800"/>
              <a:buAutoNum type="arabicPeriod"/>
            </a:pPr>
            <a:r>
              <a:rPr lang="bg"/>
              <a:t>Записваме броят на лист</a:t>
            </a:r>
            <a:endParaRPr/>
          </a:p>
          <a:p>
            <a:pPr indent="-342900" lvl="0" marL="457200" rtl="0" algn="l">
              <a:spcBef>
                <a:spcPts val="0"/>
              </a:spcBef>
              <a:spcAft>
                <a:spcPts val="0"/>
              </a:spcAft>
              <a:buSzPts val="1800"/>
              <a:buAutoNum type="arabicPeriod"/>
            </a:pPr>
            <a:r>
              <a:rPr lang="bg"/>
              <a:t>Отиваме до втория склад</a:t>
            </a:r>
            <a:endParaRPr/>
          </a:p>
          <a:p>
            <a:pPr indent="-342900" lvl="0" marL="457200" rtl="0" algn="l">
              <a:spcBef>
                <a:spcPts val="0"/>
              </a:spcBef>
              <a:spcAft>
                <a:spcPts val="0"/>
              </a:spcAft>
              <a:buSzPts val="1800"/>
              <a:buAutoNum type="arabicPeriod"/>
            </a:pPr>
            <a:r>
              <a:rPr lang="bg"/>
              <a:t>Преброяваме всички кашони</a:t>
            </a:r>
            <a:endParaRPr/>
          </a:p>
          <a:p>
            <a:pPr indent="-342900" lvl="0" marL="457200" rtl="0" algn="l">
              <a:spcBef>
                <a:spcPts val="0"/>
              </a:spcBef>
              <a:spcAft>
                <a:spcPts val="0"/>
              </a:spcAft>
              <a:buSzPts val="1800"/>
              <a:buAutoNum type="arabicPeriod"/>
            </a:pPr>
            <a:r>
              <a:rPr lang="bg"/>
              <a:t>Записваме броят на същия лист</a:t>
            </a:r>
            <a:endParaRPr/>
          </a:p>
          <a:p>
            <a:pPr indent="-342900" lvl="0" marL="457200" rtl="0" algn="l">
              <a:spcBef>
                <a:spcPts val="0"/>
              </a:spcBef>
              <a:spcAft>
                <a:spcPts val="0"/>
              </a:spcAft>
              <a:buSzPts val="1800"/>
              <a:buAutoNum type="arabicPeriod"/>
            </a:pPr>
            <a:r>
              <a:rPr lang="bg"/>
              <a:t>Отиваме до третия склад</a:t>
            </a:r>
            <a:endParaRPr/>
          </a:p>
          <a:p>
            <a:pPr indent="-342900" lvl="0" marL="457200" rtl="0" algn="l">
              <a:spcBef>
                <a:spcPts val="0"/>
              </a:spcBef>
              <a:spcAft>
                <a:spcPts val="0"/>
              </a:spcAft>
              <a:buSzPts val="1800"/>
              <a:buAutoNum type="arabicPeriod"/>
            </a:pPr>
            <a:r>
              <a:rPr lang="bg"/>
              <a:t>Преброяваме всички кашони </a:t>
            </a:r>
            <a:endParaRPr/>
          </a:p>
          <a:p>
            <a:pPr indent="-342900" lvl="0" marL="457200" rtl="0" algn="l">
              <a:spcBef>
                <a:spcPts val="0"/>
              </a:spcBef>
              <a:spcAft>
                <a:spcPts val="0"/>
              </a:spcAft>
              <a:buSzPts val="1800"/>
              <a:buAutoNum type="arabicPeriod"/>
            </a:pPr>
            <a:r>
              <a:rPr lang="bg"/>
              <a:t>Записваме броят на същия лист</a:t>
            </a:r>
            <a:endParaRPr/>
          </a:p>
          <a:p>
            <a:pPr indent="-342900" lvl="0" marL="457200" rtl="0" algn="l">
              <a:spcBef>
                <a:spcPts val="0"/>
              </a:spcBef>
              <a:spcAft>
                <a:spcPts val="0"/>
              </a:spcAft>
              <a:buSzPts val="1800"/>
              <a:buAutoNum type="arabicPeriod"/>
            </a:pPr>
            <a:r>
              <a:rPr lang="bg"/>
              <a:t>Събираме трите числа написани на листа</a:t>
            </a:r>
            <a:endParaRPr/>
          </a:p>
        </p:txBody>
      </p:sp>
      <p:pic>
        <p:nvPicPr>
          <p:cNvPr id="99" name="Google Shape;99;p15"/>
          <p:cNvPicPr preferRelativeResize="0"/>
          <p:nvPr/>
        </p:nvPicPr>
        <p:blipFill>
          <a:blip r:embed="rId3">
            <a:alphaModFix/>
          </a:blip>
          <a:stretch>
            <a:fillRect/>
          </a:stretch>
        </p:blipFill>
        <p:spPr>
          <a:xfrm>
            <a:off x="5511563" y="1204913"/>
            <a:ext cx="3533775" cy="273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Псевдокод към примера</a:t>
            </a:r>
            <a:endParaRPr/>
          </a:p>
        </p:txBody>
      </p:sp>
      <p:sp>
        <p:nvSpPr>
          <p:cNvPr id="105" name="Google Shape;105;p16"/>
          <p:cNvSpPr txBox="1"/>
          <p:nvPr>
            <p:ph idx="1" type="body"/>
          </p:nvPr>
        </p:nvSpPr>
        <p:spPr>
          <a:xfrm>
            <a:off x="311700" y="1229875"/>
            <a:ext cx="8520600" cy="3339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a:solidFill>
                  <a:schemeClr val="lt1"/>
                </a:solidFill>
              </a:rPr>
              <a:t>findNumberOfBoxesInStorage() {</a:t>
            </a:r>
            <a:endParaRPr>
              <a:solidFill>
                <a:schemeClr val="lt1"/>
              </a:solidFill>
            </a:endParaRPr>
          </a:p>
          <a:p>
            <a:pPr indent="0" lvl="0" marL="0" rtl="0" algn="l">
              <a:spcBef>
                <a:spcPts val="1200"/>
              </a:spcBef>
              <a:spcAft>
                <a:spcPts val="0"/>
              </a:spcAft>
              <a:buNone/>
            </a:pPr>
            <a:r>
              <a:rPr lang="bg">
                <a:solidFill>
                  <a:schemeClr val="lt1"/>
                </a:solidFill>
              </a:rPr>
              <a:t>	goto(storage: 1)</a:t>
            </a:r>
            <a:endParaRPr>
              <a:solidFill>
                <a:schemeClr val="lt1"/>
              </a:solidFill>
            </a:endParaRPr>
          </a:p>
          <a:p>
            <a:pPr indent="457200" lvl="0" marL="0" rtl="0" algn="l">
              <a:spcBef>
                <a:spcPts val="1200"/>
              </a:spcBef>
              <a:spcAft>
                <a:spcPts val="0"/>
              </a:spcAft>
              <a:buNone/>
            </a:pPr>
            <a:r>
              <a:rPr lang="bg">
                <a:solidFill>
                  <a:schemeClr val="lt1"/>
                </a:solidFill>
              </a:rPr>
              <a:t>boxesCountStorage1 = countBoxes(storage: 1)</a:t>
            </a:r>
            <a:endParaRPr>
              <a:solidFill>
                <a:schemeClr val="lt1"/>
              </a:solidFill>
            </a:endParaRPr>
          </a:p>
          <a:p>
            <a:pPr indent="457200" lvl="0" marL="0" rtl="0" algn="l">
              <a:spcBef>
                <a:spcPts val="1200"/>
              </a:spcBef>
              <a:spcAft>
                <a:spcPts val="0"/>
              </a:spcAft>
              <a:buNone/>
            </a:pPr>
            <a:r>
              <a:rPr lang="bg">
                <a:solidFill>
                  <a:schemeClr val="lt1"/>
                </a:solidFill>
              </a:rPr>
              <a:t>goto(storage: 2)</a:t>
            </a:r>
            <a:endParaRPr>
              <a:solidFill>
                <a:schemeClr val="lt1"/>
              </a:solidFill>
            </a:endParaRPr>
          </a:p>
          <a:p>
            <a:pPr indent="457200" lvl="0" marL="0" rtl="0" algn="l">
              <a:spcBef>
                <a:spcPts val="1200"/>
              </a:spcBef>
              <a:spcAft>
                <a:spcPts val="0"/>
              </a:spcAft>
              <a:buNone/>
            </a:pPr>
            <a:r>
              <a:rPr lang="bg">
                <a:solidFill>
                  <a:schemeClr val="lt1"/>
                </a:solidFill>
              </a:rPr>
              <a:t>boxesCountStorage2 = countBoxes(storage: 2)</a:t>
            </a:r>
            <a:endParaRPr>
              <a:solidFill>
                <a:schemeClr val="lt1"/>
              </a:solidFill>
            </a:endParaRPr>
          </a:p>
          <a:p>
            <a:pPr indent="457200" lvl="0" marL="0" rtl="0" algn="l">
              <a:spcBef>
                <a:spcPts val="1200"/>
              </a:spcBef>
              <a:spcAft>
                <a:spcPts val="0"/>
              </a:spcAft>
              <a:buNone/>
            </a:pPr>
            <a:r>
              <a:rPr lang="bg">
                <a:solidFill>
                  <a:schemeClr val="lt1"/>
                </a:solidFill>
              </a:rPr>
              <a:t>goto(storage: 3)</a:t>
            </a:r>
            <a:endParaRPr>
              <a:solidFill>
                <a:schemeClr val="lt1"/>
              </a:solidFill>
            </a:endParaRPr>
          </a:p>
          <a:p>
            <a:pPr indent="457200" lvl="0" marL="0" rtl="0" algn="l">
              <a:spcBef>
                <a:spcPts val="1200"/>
              </a:spcBef>
              <a:spcAft>
                <a:spcPts val="0"/>
              </a:spcAft>
              <a:buNone/>
            </a:pPr>
            <a:r>
              <a:rPr lang="bg">
                <a:solidFill>
                  <a:schemeClr val="lt1"/>
                </a:solidFill>
              </a:rPr>
              <a:t>boxesCountStorage3 = countBoxes(storage: 3)</a:t>
            </a:r>
            <a:endParaRPr>
              <a:solidFill>
                <a:schemeClr val="lt1"/>
              </a:solidFill>
            </a:endParaRPr>
          </a:p>
          <a:p>
            <a:pPr indent="457200" lvl="0" marL="0" rtl="0" algn="l">
              <a:spcBef>
                <a:spcPts val="1200"/>
              </a:spcBef>
              <a:spcAft>
                <a:spcPts val="0"/>
              </a:spcAft>
              <a:buNone/>
            </a:pPr>
            <a:r>
              <a:t/>
            </a:r>
            <a:endParaRPr>
              <a:solidFill>
                <a:schemeClr val="lt1"/>
              </a:solidFill>
            </a:endParaRPr>
          </a:p>
          <a:p>
            <a:pPr indent="457200" lvl="0" marL="0" rtl="0" algn="l">
              <a:spcBef>
                <a:spcPts val="1200"/>
              </a:spcBef>
              <a:spcAft>
                <a:spcPts val="0"/>
              </a:spcAft>
              <a:buNone/>
            </a:pPr>
            <a:r>
              <a:rPr lang="bg">
                <a:solidFill>
                  <a:schemeClr val="lt1"/>
                </a:solidFill>
              </a:rPr>
              <a:t>return boxesCountStorage1 + boxesCountStorage2 + boxesCountStorage3;</a:t>
            </a:r>
            <a:endParaRPr>
              <a:solidFill>
                <a:schemeClr val="lt1"/>
              </a:solidFill>
            </a:endParaRPr>
          </a:p>
          <a:p>
            <a:pPr indent="0" lvl="0" marL="0" rtl="0" algn="l">
              <a:spcBef>
                <a:spcPts val="1200"/>
              </a:spcBef>
              <a:spcAft>
                <a:spcPts val="1200"/>
              </a:spcAft>
              <a:buNone/>
            </a:pPr>
            <a:r>
              <a:rPr lang="bg">
                <a:solidFill>
                  <a:schemeClr val="lt1"/>
                </a:solidFill>
              </a:rPr>
              <a: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Как се оценява алгоритъм?</a:t>
            </a:r>
            <a:endParaRPr/>
          </a:p>
        </p:txBody>
      </p:sp>
      <p:sp>
        <p:nvSpPr>
          <p:cNvPr id="111" name="Google Shape;111;p1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За да се оцени даден алгоритъм трябва да му се направи анализ</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bg"/>
              <a:t>Анализ на алгоритъма е процесът на откриване на неговата сложност (computational complexity) - тоест времето, паметта и други ресурси нужни за изпълнението на алгоритъм</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bg"/>
              <a:t>Стандартно сложността се разделя на сложност по време (time complexity) и сложност по памет (space complexity)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39025" y="294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Как се генерално се определя сложността?</a:t>
            </a:r>
            <a:endParaRPr/>
          </a:p>
        </p:txBody>
      </p:sp>
      <p:sp>
        <p:nvSpPr>
          <p:cNvPr id="117" name="Google Shape;117;p18"/>
          <p:cNvSpPr txBox="1"/>
          <p:nvPr>
            <p:ph idx="1" type="body"/>
          </p:nvPr>
        </p:nvSpPr>
        <p:spPr>
          <a:xfrm>
            <a:off x="257700" y="902250"/>
            <a:ext cx="8628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bg"/>
              <a:t>Дефинира се функция, която е релация между обемът на входните данни</a:t>
            </a:r>
            <a:endParaRPr/>
          </a:p>
          <a:p>
            <a:pPr indent="-317500" lvl="1" marL="914400" rtl="0" algn="l">
              <a:spcBef>
                <a:spcPts val="0"/>
              </a:spcBef>
              <a:spcAft>
                <a:spcPts val="0"/>
              </a:spcAft>
              <a:buSzPts val="1400"/>
              <a:buChar char="-"/>
            </a:pPr>
            <a:r>
              <a:rPr lang="bg"/>
              <a:t>броя стъпки за изпълнение на алгоритъма (при сложност по време)</a:t>
            </a:r>
            <a:endParaRPr/>
          </a:p>
          <a:p>
            <a:pPr indent="-317500" lvl="1" marL="914400" rtl="0" algn="l">
              <a:spcBef>
                <a:spcPts val="0"/>
              </a:spcBef>
              <a:spcAft>
                <a:spcPts val="0"/>
              </a:spcAft>
              <a:buSzPts val="1400"/>
              <a:buChar char="-"/>
            </a:pPr>
            <a:r>
              <a:rPr lang="bg"/>
              <a:t>броя места за съхранение използвани от алгоритъма (при сложност по памет).</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bg"/>
              <a:t>Казваме че алгоритъма е ефективен ако стойността на функцията расте по-бавно от обемът на входните данни при увеличение</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bg"/>
              <a:t>Тъй като е възможно при различни входни данни да имаме различен резултат затова традиционно се разглеждат 3 случая (best, average и worst)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Cost models, Big O notation</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bg" sz="1500"/>
              <a:t>uniform cost model - всяка машинна операция се отразява като константа независимо с какви данни се работи (например: сравняване на 3 числа е 1 операция)</a:t>
            </a:r>
            <a:endParaRPr sz="1500"/>
          </a:p>
          <a:p>
            <a:pPr indent="-323850" lvl="0" marL="457200" rtl="0" algn="l">
              <a:spcBef>
                <a:spcPts val="0"/>
              </a:spcBef>
              <a:spcAft>
                <a:spcPts val="0"/>
              </a:spcAft>
              <a:buSzPts val="1500"/>
              <a:buChar char="-"/>
            </a:pPr>
            <a:r>
              <a:rPr lang="bg" sz="1500"/>
              <a:t>logarithmic cost model - </a:t>
            </a:r>
            <a:r>
              <a:rPr lang="bg" sz="1500"/>
              <a:t>всяка машинна операция се отразява пропорционално на броя използвани битове</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bg" sz="1500"/>
              <a:t>Big O notation - е математическа нотация, която описва ограничаващо поведение на функция, когато аргументът има тенденция към определена стойност или безкрайност. Използва за класифициране на алгоритми според това какво време изискват или как изискванията за памет растат с увеличаване на                                     обема на входа.</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Big O нотация</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O(1) - константна - събиране на числа</a:t>
            </a:r>
            <a:endParaRPr/>
          </a:p>
          <a:p>
            <a:pPr indent="-342900" lvl="0" marL="457200" rtl="0" algn="l">
              <a:spcBef>
                <a:spcPts val="0"/>
              </a:spcBef>
              <a:spcAft>
                <a:spcPts val="0"/>
              </a:spcAft>
              <a:buSzPts val="1800"/>
              <a:buChar char="-"/>
            </a:pPr>
            <a:r>
              <a:rPr lang="bg"/>
              <a:t>O(logN) - логаритмична - двоично търсене</a:t>
            </a:r>
            <a:endParaRPr/>
          </a:p>
          <a:p>
            <a:pPr indent="-342900" lvl="0" marL="457200" rtl="0" algn="l">
              <a:spcBef>
                <a:spcPts val="0"/>
              </a:spcBef>
              <a:spcAft>
                <a:spcPts val="0"/>
              </a:spcAft>
              <a:buSzPts val="1800"/>
              <a:buChar char="-"/>
            </a:pPr>
            <a:r>
              <a:rPr lang="bg"/>
              <a:t>O(N) - линейна - обхождане на колекция</a:t>
            </a:r>
            <a:endParaRPr/>
          </a:p>
          <a:p>
            <a:pPr indent="-342900" lvl="0" marL="457200" rtl="0" algn="l">
              <a:spcBef>
                <a:spcPts val="0"/>
              </a:spcBef>
              <a:spcAft>
                <a:spcPts val="0"/>
              </a:spcAft>
              <a:buSzPts val="1800"/>
              <a:buChar char="-"/>
            </a:pPr>
            <a:r>
              <a:rPr lang="bg"/>
              <a:t>O(N.logN) - линеаритметични - quick sort, merge sort</a:t>
            </a:r>
            <a:endParaRPr/>
          </a:p>
          <a:p>
            <a:pPr indent="-342900" lvl="0" marL="457200" rtl="0" algn="l">
              <a:spcBef>
                <a:spcPts val="0"/>
              </a:spcBef>
              <a:spcAft>
                <a:spcPts val="0"/>
              </a:spcAft>
              <a:buSzPts val="1800"/>
              <a:buChar char="-"/>
            </a:pPr>
            <a:r>
              <a:rPr lang="bg"/>
              <a:t>O(N^m) - експоненциална - вложени цикли</a:t>
            </a:r>
            <a:endParaRPr/>
          </a:p>
          <a:p>
            <a:pPr indent="-342900" lvl="0" marL="457200" rtl="0" algn="l">
              <a:spcBef>
                <a:spcPts val="0"/>
              </a:spcBef>
              <a:spcAft>
                <a:spcPts val="0"/>
              </a:spcAft>
              <a:buSzPts val="1800"/>
              <a:buChar char="-"/>
            </a:pPr>
            <a:r>
              <a:rPr lang="bg"/>
              <a:t>O(N!) - факториелна - задачата за пътуващия търговец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2167050" y="152400"/>
            <a:ext cx="480989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