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90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Лист1!$A$2:$A$4</c:f>
              <c:numCache>
                <c:formatCode>General</c:formatCode>
                <c:ptCount val="3"/>
                <c:pt idx="0">
                  <c:v>80</c:v>
                </c:pt>
                <c:pt idx="1">
                  <c:v>100000</c:v>
                </c:pt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  <c:pt idx="0">
                  <c:v>2</c:v>
                </c:pt>
                <c:pt idx="1">
                  <c:v>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C6-46F0-9DF9-1AA67CA73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93768"/>
        <c:axId val="402695080"/>
      </c:scatterChart>
      <c:valAx>
        <c:axId val="402693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2695080"/>
        <c:crosses val="autoZero"/>
        <c:crossBetween val="midCat"/>
      </c:valAx>
      <c:valAx>
        <c:axId val="40269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2693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Лист1!$A$2:$A$4</c:f>
              <c:numCache>
                <c:formatCode>General</c:formatCode>
                <c:ptCount val="3"/>
                <c:pt idx="0">
                  <c:v>80</c:v>
                </c:pt>
                <c:pt idx="1">
                  <c:v>100000</c:v>
                </c:pt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  <c:pt idx="0">
                  <c:v>0.38</c:v>
                </c:pt>
                <c:pt idx="1">
                  <c:v>10.91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C6-4691-9AAC-62B13F9C3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93768"/>
        <c:axId val="402695080"/>
      </c:scatterChart>
      <c:valAx>
        <c:axId val="402693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2695080"/>
        <c:crosses val="autoZero"/>
        <c:crossBetween val="midCat"/>
      </c:valAx>
      <c:valAx>
        <c:axId val="40269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02693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410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19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3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931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7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582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343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181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84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05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716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F24D-F12C-4753-843F-6701C55BDBD1}" type="datetimeFigureOut">
              <a:rPr lang="LID4096" smtClean="0"/>
              <a:t>01/25/2019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F264-0C68-4B26-866F-DE74149D3B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275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4187D-59AA-46B6-9D9D-360059DC7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Планирование движения робота и суммы </a:t>
            </a:r>
            <a:r>
              <a:rPr lang="ru-RU" sz="4400" dirty="0" err="1"/>
              <a:t>Минковского</a:t>
            </a:r>
            <a:r>
              <a:rPr lang="ru-RU" sz="4400" dirty="0"/>
              <a:t>, нахождение хотя бы одного пути</a:t>
            </a:r>
            <a:endParaRPr lang="LID4096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2F3790-ED39-428A-B522-526865BBC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82512"/>
            <a:ext cx="6858000" cy="1655762"/>
          </a:xfrm>
        </p:spPr>
        <p:txBody>
          <a:bodyPr>
            <a:normAutofit/>
          </a:bodyPr>
          <a:lstStyle/>
          <a:p>
            <a:r>
              <a:rPr lang="ru-RU" sz="3600" dirty="0"/>
              <a:t>Выполнил: Веселов Александр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65039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FF01D-B585-4BC6-8896-475DE2AC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Разность </a:t>
            </a:r>
            <a:r>
              <a:rPr lang="ru-RU" dirty="0" err="1"/>
              <a:t>Минковского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7E4C4D-4EC3-4B8E-BF68-8EC224C5E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30" y="1825625"/>
            <a:ext cx="52125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48423-469E-4F8A-AA36-A2E7F94D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Наблюдения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50108-F53F-4149-ABE7-DA5B031B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заметить, что по мере приближения полигонов друг к другу, их сумма приближается к точке </a:t>
            </a:r>
            <a:r>
              <a:rPr lang="en-US" dirty="0"/>
              <a:t>(0, 0)</a:t>
            </a:r>
          </a:p>
          <a:p>
            <a:r>
              <a:rPr lang="ru-RU" dirty="0"/>
              <a:t>В момент столкновения полигонов сумма содержит точку </a:t>
            </a:r>
            <a:r>
              <a:rPr lang="en-US" dirty="0"/>
              <a:t>(0, 0)</a:t>
            </a:r>
          </a:p>
          <a:p>
            <a:r>
              <a:rPr lang="ru-RU" dirty="0"/>
              <a:t>Таким образом, можно проверять пересечение полигонов произвольной формы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146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62F3A-33B9-49F6-9390-37ED3846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Наблюдения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DD46E0-9172-433D-ADED-A59164AB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03" y="1645443"/>
            <a:ext cx="4114800" cy="38487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0C2650-C8E2-45EC-97F3-A7C598BB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60" y="2005806"/>
            <a:ext cx="3671637" cy="35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4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6EB27-ECBB-43CF-A7D3-AE8C9376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Возвращаемся к роботам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5842D-35DD-4865-B9E3-B5C67012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Значит, используя разность </a:t>
            </a:r>
            <a:r>
              <a:rPr lang="ru-RU" dirty="0" err="1"/>
              <a:t>Минковского</a:t>
            </a:r>
            <a:r>
              <a:rPr lang="ru-RU" dirty="0"/>
              <a:t> можно проверять столкновения объектов</a:t>
            </a:r>
          </a:p>
          <a:p>
            <a:r>
              <a:rPr lang="ru-RU" dirty="0"/>
              <a:t>Таким образом мы можем </a:t>
            </a:r>
            <a:r>
              <a:rPr lang="ru-RU" dirty="0" err="1"/>
              <a:t>предпосчитать</a:t>
            </a:r>
            <a:r>
              <a:rPr lang="ru-RU" dirty="0"/>
              <a:t> пространство, в котором может находится робот</a:t>
            </a:r>
          </a:p>
          <a:p>
            <a:r>
              <a:rPr lang="ru-RU" dirty="0"/>
              <a:t>Это будет разность между всем пространством и разностью </a:t>
            </a:r>
            <a:r>
              <a:rPr lang="ru-RU" dirty="0" err="1"/>
              <a:t>Минковского</a:t>
            </a:r>
            <a:r>
              <a:rPr lang="ru-RU" dirty="0"/>
              <a:t> робота и препятствий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8561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69AC1-AAE8-408B-B16E-3418E8B1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Именно разность </a:t>
            </a:r>
            <a:r>
              <a:rPr lang="ru-RU" dirty="0" err="1"/>
              <a:t>Минковского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68E428-097C-4543-9E89-CB2D464EE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2249805"/>
            <a:ext cx="3981450" cy="3267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580F52-73FD-4F42-9372-2FE75C29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52" y="1948973"/>
            <a:ext cx="3902398" cy="356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3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FEA33-B684-41A7-840B-D14AD5E5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LID4096" dirty="0"/>
          </a:p>
        </p:txBody>
      </p:sp>
      <p:pic>
        <p:nvPicPr>
          <p:cNvPr id="6146" name="Picture 2" descr="http://static.slides.in.ua/img/geom/lect16/CP.png">
            <a:extLst>
              <a:ext uri="{FF2B5EF4-FFF2-40B4-BE49-F238E27FC236}">
                <a16:creationId xmlns:a16="http://schemas.microsoft.com/office/drawing/2014/main" id="{5597D3B4-3852-4D44-BC84-16FB4C8A87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19" y="2272132"/>
            <a:ext cx="3485714" cy="36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0A4D32-7DB9-43F1-8F97-C3A62486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714" y="1900246"/>
            <a:ext cx="31432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8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72C3-1DCE-44D2-BBDD-F7E6E30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посчитать сумму </a:t>
            </a:r>
            <a:r>
              <a:rPr lang="ru-RU" dirty="0" err="1"/>
              <a:t>Минковского</a:t>
            </a:r>
            <a:r>
              <a:rPr lang="ru-RU" dirty="0"/>
              <a:t>?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72FC6-522C-4EC0-B84E-3C3BAA0D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Сначала рассмотрим случай, когда оба слагаемых являются выпуклыми полигонами</a:t>
            </a:r>
          </a:p>
          <a:p>
            <a:r>
              <a:rPr lang="ru-RU" dirty="0"/>
              <a:t>Тогда сумма </a:t>
            </a:r>
            <a:r>
              <a:rPr lang="ru-RU" dirty="0" err="1"/>
              <a:t>Минковского</a:t>
            </a:r>
            <a:r>
              <a:rPr lang="ru-RU" dirty="0"/>
              <a:t> - это выпуклый полигон с максимум </a:t>
            </a:r>
            <a:r>
              <a:rPr lang="en-US" dirty="0"/>
              <a:t>m + n </a:t>
            </a:r>
            <a:r>
              <a:rPr lang="ru-RU" dirty="0"/>
              <a:t>вершинами и </a:t>
            </a:r>
            <a:r>
              <a:rPr lang="ru-RU" dirty="0" err="1"/>
              <a:t>м.б</a:t>
            </a:r>
            <a:r>
              <a:rPr lang="ru-RU" dirty="0"/>
              <a:t>. построена за</a:t>
            </a:r>
            <a:r>
              <a:rPr lang="en-US" dirty="0"/>
              <a:t> O(n + m)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8896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AB8CB-6742-4FA4-BD74-EF51976A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A79-CEB4-4B0A-A0D4-99EEEA71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Предположим, что ребра полигонов перечислены в направлении</a:t>
            </a:r>
          </a:p>
          <a:p>
            <a:r>
              <a:rPr lang="ru-RU" dirty="0"/>
              <a:t>Сольем 2 упорядоченных списка векторов ребер в общий список</a:t>
            </a:r>
          </a:p>
          <a:p>
            <a:r>
              <a:rPr lang="ru-RU" dirty="0"/>
              <a:t>Результирующий выпуклый полигон - это сумма </a:t>
            </a:r>
            <a:r>
              <a:rPr lang="ru-RU" dirty="0" err="1"/>
              <a:t>Минковского</a:t>
            </a:r>
            <a:r>
              <a:rPr lang="ru-RU" dirty="0"/>
              <a:t> исходных полигонов</a:t>
            </a:r>
          </a:p>
          <a:p>
            <a:endParaRPr lang="ru-RU" dirty="0"/>
          </a:p>
          <a:p>
            <a:r>
              <a:rPr lang="ru-RU" dirty="0"/>
              <a:t>Асимптотика: О(</a:t>
            </a:r>
            <a:r>
              <a:rPr lang="en-US" dirty="0"/>
              <a:t>n + m)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0393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136B6-613A-404D-9279-A77EC188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B9F0215-0F6D-4B2D-85EF-FC8CD6D9B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195" y="2345270"/>
            <a:ext cx="3343275" cy="321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BF1587-F117-4813-8339-310A4D4B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57" y="2402420"/>
            <a:ext cx="3657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19989-173E-4346-AD7D-9FB6ED92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2886360-7B7F-444E-9E64-640A32067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20" y="2189375"/>
            <a:ext cx="3857625" cy="3448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6B1147-1D2E-4294-8C52-6955A25F7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380" y="2275100"/>
            <a:ext cx="3657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8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70637-F76E-439D-805B-AC21132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ED9E5-429C-4CD5-AD08-E3CCAD76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 </a:t>
            </a:r>
            <a:r>
              <a:rPr lang="ru-RU" b="1" dirty="0"/>
              <a:t>предельных</a:t>
            </a:r>
            <a:r>
              <a:rPr lang="ru-RU" dirty="0"/>
              <a:t> задач </a:t>
            </a:r>
            <a:r>
              <a:rPr lang="ru-RU" b="1" dirty="0"/>
              <a:t>робототехники</a:t>
            </a:r>
            <a:r>
              <a:rPr lang="ru-RU" dirty="0"/>
              <a:t> -  создание </a:t>
            </a:r>
            <a:r>
              <a:rPr lang="ru-RU" b="1" dirty="0"/>
              <a:t>автономных</a:t>
            </a:r>
            <a:r>
              <a:rPr lang="ru-RU" dirty="0"/>
              <a:t> роботов.</a:t>
            </a:r>
          </a:p>
          <a:p>
            <a:r>
              <a:rPr lang="ru-RU" dirty="0"/>
              <a:t>Т.е. роботов, которым можно дать задачу без объяснения того, как эта задача должна быть выполнена.</a:t>
            </a:r>
          </a:p>
          <a:p>
            <a:r>
              <a:rPr lang="ru-RU" dirty="0"/>
              <a:t>Например, роботов, которые </a:t>
            </a:r>
            <a:r>
              <a:rPr lang="ru-RU" b="1" dirty="0"/>
              <a:t>сами планируют свое движение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1945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FD28E-547C-4189-A72E-6FD9F6EA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делать, если полигоны не выпуклые?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D5D6F-0B90-4557-AB24-FF931940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триангулировать</a:t>
            </a:r>
            <a:r>
              <a:rPr lang="ru-RU" dirty="0"/>
              <a:t> оба полигона</a:t>
            </a:r>
          </a:p>
          <a:p>
            <a:r>
              <a:rPr lang="ru-RU" dirty="0"/>
              <a:t>вычислить сумму </a:t>
            </a:r>
            <a:r>
              <a:rPr lang="ru-RU" dirty="0" err="1"/>
              <a:t>Минковского</a:t>
            </a:r>
            <a:r>
              <a:rPr lang="ru-RU" dirty="0"/>
              <a:t> для </a:t>
            </a:r>
            <a:r>
              <a:rPr lang="ru-RU" dirty="0" err="1"/>
              <a:t>для</a:t>
            </a:r>
            <a:r>
              <a:rPr lang="ru-RU" dirty="0"/>
              <a:t> каждой пары треугольников </a:t>
            </a:r>
          </a:p>
          <a:p>
            <a:r>
              <a:rPr lang="ru-RU" dirty="0"/>
              <a:t>объединить суммы</a:t>
            </a:r>
            <a:endParaRPr lang="en-US" dirty="0"/>
          </a:p>
          <a:p>
            <a:endParaRPr lang="en-US" dirty="0"/>
          </a:p>
          <a:p>
            <a:r>
              <a:rPr lang="ru-RU" dirty="0"/>
              <a:t>Асимптотика: </a:t>
            </a:r>
            <a:r>
              <a:rPr lang="en-US" dirty="0"/>
              <a:t>O(n * m) (</a:t>
            </a:r>
            <a:r>
              <a:rPr lang="ru-RU" dirty="0"/>
              <a:t>без триангуляции)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58294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5DB2D-6521-451C-8D13-9843AE48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F4FE690-5A9A-4255-BE10-5C53FAC95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2153444"/>
            <a:ext cx="49625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8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5C76A-C3C9-40AD-B520-5F54C96C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движения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8D63F-4D04-4C13-AFE4-586579C4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мы знаем, как </a:t>
            </a:r>
            <a:r>
              <a:rPr lang="ru-RU" dirty="0" err="1"/>
              <a:t>расчитать</a:t>
            </a:r>
            <a:r>
              <a:rPr lang="ru-RU" dirty="0"/>
              <a:t> пространство, в котором может находится робот</a:t>
            </a:r>
          </a:p>
          <a:p>
            <a:r>
              <a:rPr lang="ru-RU" dirty="0"/>
              <a:t>Но как это использовать для планирования движения?</a:t>
            </a:r>
          </a:p>
          <a:p>
            <a:r>
              <a:rPr lang="ru-RU" dirty="0"/>
              <a:t>Необходимо построить некоторый граф, который отображает наше свободное пространство</a:t>
            </a:r>
          </a:p>
          <a:p>
            <a:r>
              <a:rPr lang="ru-RU" dirty="0"/>
              <a:t>Есть несколько подходов</a:t>
            </a:r>
          </a:p>
        </p:txBody>
      </p:sp>
    </p:spTree>
    <p:extLst>
      <p:ext uri="{BB962C8B-B14F-4D97-AF65-F5344CB8AC3E}">
        <p14:creationId xmlns:p14="http://schemas.microsoft.com/office/powerpoint/2010/main" val="202858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7F81D-F2AD-4389-BEA7-22C70008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 </a:t>
            </a:r>
            <a:r>
              <a:rPr lang="en-US" dirty="0"/>
              <a:t>O(n*</a:t>
            </a:r>
            <a:r>
              <a:rPr lang="en-US" dirty="0" err="1"/>
              <a:t>logn</a:t>
            </a:r>
            <a:r>
              <a:rPr lang="en-US" dirty="0"/>
              <a:t>)</a:t>
            </a:r>
            <a:endParaRPr lang="LID4096" dirty="0"/>
          </a:p>
        </p:txBody>
      </p:sp>
      <p:pic>
        <p:nvPicPr>
          <p:cNvPr id="9222" name="Picture 6" descr="http://static.slides.in.ua/img/geom/lect16/path.png">
            <a:extLst>
              <a:ext uri="{FF2B5EF4-FFF2-40B4-BE49-F238E27FC236}">
                <a16:creationId xmlns:a16="http://schemas.microsoft.com/office/drawing/2014/main" id="{5D1E74DF-9910-4F70-8402-F0AEB25986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84" y="1690689"/>
            <a:ext cx="4925112" cy="40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4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BC0A-E824-48E3-949A-88931938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видимости </a:t>
            </a:r>
            <a:r>
              <a:rPr lang="en-US" dirty="0"/>
              <a:t>O(n^3)</a:t>
            </a:r>
            <a:endParaRPr lang="LID4096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A8A8AEC-88EA-4555-8824-6F88E8BD9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7CF0F-A774-485A-ADE8-9EFDB213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Случайным равномерным распределением </a:t>
            </a:r>
            <a:r>
              <a:rPr lang="en-US" dirty="0"/>
              <a:t>O(n^2)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318D62-B2A3-49A5-B417-CE4CE2FB9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7" y="2215356"/>
            <a:ext cx="3629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30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EB26F-0CB2-45C9-936A-C478CF73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пути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532EE-1A20-4E08-8737-9D7C89C7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 как пользоваться этим графом? Мы ведь хотим попасть в произвольную точку пространства</a:t>
            </a:r>
          </a:p>
          <a:p>
            <a:r>
              <a:rPr lang="ru-RU" dirty="0"/>
              <a:t>Для поиска пути также необходимо включить в наш граф ещё 2 точки: положение робота и место назначения</a:t>
            </a:r>
          </a:p>
          <a:p>
            <a:r>
              <a:rPr lang="ru-RU" dirty="0"/>
              <a:t>Можно это сделать с помощью области видимости точки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9036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C9923-BE90-4F27-8454-C8600CDE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A641C17-349B-415A-9F1D-D30D5B49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615" y="1825625"/>
            <a:ext cx="4356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92A18-4AF9-4A97-B582-4251701E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пути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95F84-A792-436D-AF0C-31F63F40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у нас есть граф, описывающий все входные данные, который не нарушает ограничения целостности и позволяет найти путь к нашей точке</a:t>
            </a:r>
          </a:p>
          <a:p>
            <a:r>
              <a:rPr lang="ru-RU" dirty="0"/>
              <a:t>Или нет?</a:t>
            </a:r>
          </a:p>
          <a:p>
            <a:r>
              <a:rPr lang="ru-RU" dirty="0"/>
              <a:t>Один нюанс: может быть такое, что наш граф имеет несколько компонент связности, при этом точки нахождения робота и цели находятся в разных компонентах. В таком случае путь не существует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13428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28D00-8045-45C1-A2E4-261F7B60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пути в графе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EDE97-1A3E-42CE-BB32-7004BC3C5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  <a:p>
            <a:r>
              <a:rPr lang="en-US" dirty="0"/>
              <a:t>A*</a:t>
            </a:r>
          </a:p>
          <a:p>
            <a:r>
              <a:rPr lang="ru-RU" dirty="0"/>
              <a:t>Волновой алгоритм</a:t>
            </a:r>
          </a:p>
          <a:p>
            <a:r>
              <a:rPr lang="en-US" dirty="0"/>
              <a:t>DFS</a:t>
            </a:r>
          </a:p>
          <a:p>
            <a:r>
              <a:rPr lang="en-US" dirty="0"/>
              <a:t>BFS</a:t>
            </a:r>
          </a:p>
          <a:p>
            <a:endParaRPr lang="en-US" dirty="0"/>
          </a:p>
          <a:p>
            <a:r>
              <a:rPr lang="ru-RU" dirty="0"/>
              <a:t>И т.д.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481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C6BC-96C1-4D98-824E-3071B920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входных данных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B3B06-37E5-4A95-A1E4-4A1EEAD6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•</a:t>
            </a:r>
            <a:r>
              <a:rPr lang="ru-RU" dirty="0"/>
              <a:t> </a:t>
            </a:r>
            <a:r>
              <a:rPr lang="ru-RU" b="1" dirty="0"/>
              <a:t>2D</a:t>
            </a:r>
            <a:r>
              <a:rPr lang="ru-RU" dirty="0"/>
              <a:t>-пространство</a:t>
            </a:r>
            <a:br>
              <a:rPr lang="ru-RU" dirty="0"/>
            </a:br>
            <a:r>
              <a:rPr lang="ru-RU" b="1" dirty="0"/>
              <a:t>•</a:t>
            </a:r>
            <a:r>
              <a:rPr lang="ru-RU" dirty="0"/>
              <a:t> </a:t>
            </a:r>
            <a:r>
              <a:rPr lang="ru-RU" b="1" dirty="0"/>
              <a:t>среда</a:t>
            </a:r>
            <a:r>
              <a:rPr lang="ru-RU" dirty="0"/>
              <a:t> представляет собой </a:t>
            </a:r>
            <a:r>
              <a:rPr lang="ru-RU" b="1" dirty="0"/>
              <a:t>планарную область с полигональными препятствиями</a:t>
            </a:r>
            <a:br>
              <a:rPr lang="ru-RU" dirty="0"/>
            </a:br>
            <a:r>
              <a:rPr lang="ru-RU" b="1" dirty="0"/>
              <a:t>•</a:t>
            </a:r>
            <a:r>
              <a:rPr lang="ru-RU" dirty="0"/>
              <a:t> </a:t>
            </a:r>
            <a:r>
              <a:rPr lang="ru-RU" b="1" dirty="0"/>
              <a:t>робот</a:t>
            </a:r>
            <a:r>
              <a:rPr lang="ru-RU" dirty="0"/>
              <a:t> также является </a:t>
            </a:r>
            <a:r>
              <a:rPr lang="ru-RU" b="1" dirty="0"/>
              <a:t>полигоном</a:t>
            </a:r>
            <a:br>
              <a:rPr lang="ru-RU" dirty="0"/>
            </a:br>
            <a:r>
              <a:rPr lang="ru-RU" b="1" dirty="0"/>
              <a:t>•</a:t>
            </a:r>
            <a:r>
              <a:rPr lang="ru-RU" dirty="0"/>
              <a:t> </a:t>
            </a:r>
            <a:r>
              <a:rPr lang="ru-RU" b="1" dirty="0"/>
              <a:t>среда статична</a:t>
            </a:r>
            <a:r>
              <a:rPr lang="ru-RU" dirty="0"/>
              <a:t>, т.е. нет движущихся объектов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73130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378BB-320C-457F-AECE-F6D6C2DD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Некоторый нюанс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2C2AE-0514-4C70-91AE-FA3952CA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522470" cy="4351338"/>
          </a:xfrm>
        </p:spPr>
        <p:txBody>
          <a:bodyPr/>
          <a:lstStyle/>
          <a:p>
            <a:r>
              <a:rPr lang="ru-RU" dirty="0"/>
              <a:t>Т. к. мы хотим получить разность </a:t>
            </a:r>
            <a:r>
              <a:rPr lang="ru-RU" dirty="0" err="1"/>
              <a:t>Минковского</a:t>
            </a:r>
            <a:r>
              <a:rPr lang="ru-RU" dirty="0"/>
              <a:t> не для одного полигона, а для целой карты, то возникает необходимость объединения пересекающихся разностей</a:t>
            </a:r>
          </a:p>
          <a:p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94A7C5-2C8F-40B1-821B-1862CD9A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99" y="1595119"/>
            <a:ext cx="3775766" cy="35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86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21492-13A5-4005-B640-0580FB3D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Подведем итоги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04E8A-650E-4429-97E2-CB7B3A38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Сумма </a:t>
            </a:r>
            <a:r>
              <a:rPr lang="ru-RU" dirty="0" err="1"/>
              <a:t>Минковского</a:t>
            </a:r>
            <a:br>
              <a:rPr lang="ru-RU" dirty="0"/>
            </a:br>
            <a:r>
              <a:rPr lang="ru-RU" dirty="0"/>
              <a:t>- сумма для выпуклых полигонов О(</a:t>
            </a:r>
            <a:r>
              <a:rPr lang="en-US" dirty="0"/>
              <a:t>n + m)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триангуляция Делоне О(</a:t>
            </a:r>
            <a:r>
              <a:rPr lang="en-US" dirty="0"/>
              <a:t>n*</a:t>
            </a:r>
            <a:r>
              <a:rPr lang="en-US" dirty="0" err="1"/>
              <a:t>logn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объединение полигонов О(</a:t>
            </a:r>
            <a:r>
              <a:rPr lang="en-US" dirty="0"/>
              <a:t>n*</a:t>
            </a:r>
            <a:r>
              <a:rPr lang="en-US" dirty="0" err="1"/>
              <a:t>logn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Построение графа видимости </a:t>
            </a:r>
            <a:r>
              <a:rPr lang="en-US" dirty="0"/>
              <a:t>O(n^3)</a:t>
            </a:r>
          </a:p>
          <a:p>
            <a:r>
              <a:rPr lang="ru-RU" dirty="0"/>
              <a:t>Включение конечных точек в граф О(</a:t>
            </a:r>
            <a:r>
              <a:rPr lang="en-US" dirty="0"/>
              <a:t>n)</a:t>
            </a:r>
          </a:p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</a:t>
            </a:r>
            <a:r>
              <a:rPr lang="en-US" dirty="0"/>
              <a:t>O(V^2)</a:t>
            </a:r>
          </a:p>
        </p:txBody>
      </p:sp>
    </p:spTree>
    <p:extLst>
      <p:ext uri="{BB962C8B-B14F-4D97-AF65-F5344CB8AC3E}">
        <p14:creationId xmlns:p14="http://schemas.microsoft.com/office/powerpoint/2010/main" val="3630838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145A-97CA-4BFD-99FF-4A9D74D3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Апелляция к уровню сложности проекта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B5AE106-4E75-40D8-9BAA-FC8AA2AE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7" y="1977231"/>
            <a:ext cx="3629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6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9D948-9F23-482F-950A-9B04A4B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AA78C-3FA0-4C31-BCCC-A98FBFFD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Планирование движения робота</a:t>
            </a:r>
          </a:p>
          <a:p>
            <a:r>
              <a:rPr lang="ru-RU" dirty="0"/>
              <a:t>Планирование движения чего-либо при разработке игр</a:t>
            </a:r>
          </a:p>
          <a:p>
            <a:r>
              <a:rPr lang="ru-RU" dirty="0"/>
              <a:t>Проверка коллизий объектов в играх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7197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1C70B-AD72-43F2-A11C-CB09592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по времени</a:t>
            </a:r>
            <a:endParaRPr lang="LID4096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2759F6BF-1737-4493-BE3D-8926697AD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0669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6130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393EC-3450-4BD5-9EE8-CF7BBDE4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по памяти</a:t>
            </a:r>
            <a:endParaRPr lang="LID4096" dirty="0"/>
          </a:p>
        </p:txBody>
      </p:sp>
      <p:graphicFrame>
        <p:nvGraphicFramePr>
          <p:cNvPr id="4" name="Объект 9">
            <a:extLst>
              <a:ext uri="{FF2B5EF4-FFF2-40B4-BE49-F238E27FC236}">
                <a16:creationId xmlns:a16="http://schemas.microsoft.com/office/drawing/2014/main" id="{265E5AA1-0F4B-4294-AC75-E8F1298DF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53291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1983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A3FD1-5A43-4FA0-B1F5-6807B1DC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780" y="2539366"/>
            <a:ext cx="5570220" cy="1325563"/>
          </a:xfrm>
        </p:spPr>
        <p:txBody>
          <a:bodyPr/>
          <a:lstStyle/>
          <a:p>
            <a:r>
              <a:rPr lang="ru-RU" dirty="0"/>
              <a:t>Спасибо за внимание.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012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A8D77-5F8C-496C-B0D6-1AB7FC4E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LID4096" dirty="0"/>
          </a:p>
        </p:txBody>
      </p:sp>
      <p:pic>
        <p:nvPicPr>
          <p:cNvPr id="1026" name="Picture 2" descr="http://static.slides.in.ua/img/geom/lect16/plan.png">
            <a:extLst>
              <a:ext uri="{FF2B5EF4-FFF2-40B4-BE49-F238E27FC236}">
                <a16:creationId xmlns:a16="http://schemas.microsoft.com/office/drawing/2014/main" id="{4D955681-5752-428A-BC49-6BAA376B41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61" y="1292755"/>
            <a:ext cx="7249677" cy="52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58C61-D665-4C6D-9A03-3C69E3E2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Столкновение объектов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C2D37-27ED-4CF3-B660-48481953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Логично, что ни в какой момент времени робот не должен пересекаться с препятствиями</a:t>
            </a:r>
          </a:p>
          <a:p>
            <a:r>
              <a:rPr lang="ru-RU" dirty="0"/>
              <a:t>Т.к. наша среда статична, то можно заранее посчитать, в каких местах робот может быть, а в каких нет</a:t>
            </a:r>
          </a:p>
          <a:p>
            <a:endParaRPr lang="ru-RU" dirty="0"/>
          </a:p>
          <a:p>
            <a:r>
              <a:rPr lang="ru-RU" dirty="0"/>
              <a:t>Как это сделать?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2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131EE-6F11-45E7-8324-6F8858BF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Сумма </a:t>
            </a:r>
            <a:r>
              <a:rPr lang="ru-RU" dirty="0" err="1"/>
              <a:t>Минковского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E08311-155D-4C1D-8593-8EDDEB08A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ru-RU" b="1" dirty="0"/>
                  <a:t>Суммой </a:t>
                </a:r>
                <a:r>
                  <a:rPr lang="ru-RU" b="1" dirty="0" err="1"/>
                  <a:t>Минковского</a:t>
                </a:r>
                <a:r>
                  <a:rPr lang="ru-RU" dirty="0"/>
                  <a:t> двух подмножеств </a:t>
                </a:r>
                <a:r>
                  <a:rPr lang="ru-RU" i="1" dirty="0"/>
                  <a:t>A</a:t>
                </a:r>
                <a:r>
                  <a:rPr lang="ru-RU" dirty="0"/>
                  <a:t> и </a:t>
                </a:r>
                <a:r>
                  <a:rPr lang="ru-RU" i="1" dirty="0"/>
                  <a:t>B</a:t>
                </a:r>
                <a:r>
                  <a:rPr lang="ru-RU" dirty="0"/>
                  <a:t> называется множество </a:t>
                </a:r>
                <a:r>
                  <a:rPr lang="ru-RU" i="1" dirty="0"/>
                  <a:t>C</a:t>
                </a:r>
                <a:r>
                  <a:rPr lang="ru-RU" dirty="0"/>
                  <a:t>, состоящее из сумм всевозможных векторов из </a:t>
                </a:r>
                <a:r>
                  <a:rPr lang="ru-RU" i="1" dirty="0"/>
                  <a:t>A</a:t>
                </a:r>
                <a:r>
                  <a:rPr lang="ru-RU" dirty="0"/>
                  <a:t> и </a:t>
                </a:r>
                <a:r>
                  <a:rPr lang="ru-RU" i="1" dirty="0"/>
                  <a:t>B</a:t>
                </a:r>
                <a:r>
                  <a:rPr lang="ru-RU" dirty="0"/>
                  <a:t>: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UA"/>
                      <m:t>∈</m:t>
                    </m:r>
                    <m:r>
                      <m:rPr>
                        <m:nor/>
                      </m:rPr>
                      <a:rPr lang="ru-RU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A</m:t>
                    </m:r>
                    <m:r>
                      <m:rPr>
                        <m:nor/>
                      </m:rPr>
                      <a:rPr lang="en-US" b="0" i="0" smtClean="0"/>
                      <m:t>, </m:t>
                    </m:r>
                    <m:r>
                      <m:rPr>
                        <m:nor/>
                      </m:rPr>
                      <a:rPr lang="en-US" b="0" i="0" smtClean="0"/>
                      <m:t>b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ru-UA"/>
                      <m:t>∈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B</m:t>
                    </m:r>
                    <m:r>
                      <m:rPr>
                        <m:nor/>
                      </m:rPr>
                      <a:rPr lang="en-US" b="0" i="0" smtClean="0"/>
                      <m:t> }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FE08311-155D-4C1D-8593-8EDDEB08A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7" descr="C = \left\{\,c \mid c=a+b, a\in A, b\in B\,\right\}">
            <a:extLst>
              <a:ext uri="{FF2B5EF4-FFF2-40B4-BE49-F238E27FC236}">
                <a16:creationId xmlns:a16="http://schemas.microsoft.com/office/drawing/2014/main" id="{ED864DEF-8D1E-485F-A07F-4DC397CC6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880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A0BFC-77B4-4208-96CE-8DD0C023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суммы </a:t>
            </a:r>
            <a:r>
              <a:rPr lang="ru-RU" dirty="0" err="1"/>
              <a:t>Минковского</a:t>
            </a:r>
            <a:endParaRPr lang="LID4096" dirty="0"/>
          </a:p>
        </p:txBody>
      </p:sp>
      <p:pic>
        <p:nvPicPr>
          <p:cNvPr id="3074" name="Picture 2" descr="https://upload.wikimedia.org/wikipedia/commons/thumb/1/10/%D0%A1%D1%83%D0%BC%D0%BC%D0%B0_%D0%9C%D0%B8%D0%BD%D0%BA%D0%BE%D0%B2%D1%81%D0%BA%D0%BE%D0%B3%D0%BE.svg/1024px-%D0%A1%D1%83%D0%BC%D0%BC%D0%B0_%D0%9C%D0%B8%D0%BD%D0%BA%D0%BE%D0%B2%D1%81%D0%BA%D0%BE%D0%B3%D0%BE.svg.png">
            <a:extLst>
              <a:ext uri="{FF2B5EF4-FFF2-40B4-BE49-F238E27FC236}">
                <a16:creationId xmlns:a16="http://schemas.microsoft.com/office/drawing/2014/main" id="{CC46E518-1886-4FC4-8388-F646964119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639" y="1825625"/>
            <a:ext cx="48327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93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2F5DC-FFF5-4DC7-84E6-262B6EEA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суммы </a:t>
            </a:r>
            <a:r>
              <a:rPr lang="ru-RU" dirty="0" err="1"/>
              <a:t>Минковского</a:t>
            </a:r>
            <a:endParaRPr lang="LID4096" dirty="0"/>
          </a:p>
        </p:txBody>
      </p:sp>
      <p:pic>
        <p:nvPicPr>
          <p:cNvPr id="4098" name="Picture 2" descr="http://static.slides.in.ua/img/geom/lect16/minkowski_sum_exx.png">
            <a:extLst>
              <a:ext uri="{FF2B5EF4-FFF2-40B4-BE49-F238E27FC236}">
                <a16:creationId xmlns:a16="http://schemas.microsoft.com/office/drawing/2014/main" id="{A02A0266-3C16-42AA-9DBC-0FF7DA7AA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8" y="2753345"/>
            <a:ext cx="7621064" cy="24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3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12E1F-BE09-4BB2-B775-77C14DF3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суммы </a:t>
            </a:r>
            <a:r>
              <a:rPr lang="ru-RU" dirty="0" err="1"/>
              <a:t>Минковского</a:t>
            </a:r>
            <a:endParaRPr lang="LID4096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7D967C-1E68-4166-A9E8-E77E96850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2262981"/>
            <a:ext cx="40195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94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489</Words>
  <Application>Microsoft Office PowerPoint</Application>
  <PresentationFormat>Экран (4:3)</PresentationFormat>
  <Paragraphs>91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Тема Office</vt:lpstr>
      <vt:lpstr>Планирование движения робота и суммы Минковского, нахождение хотя бы одного пути</vt:lpstr>
      <vt:lpstr>Постановка задачи</vt:lpstr>
      <vt:lpstr>Ограничения входных данных</vt:lpstr>
      <vt:lpstr>Пример</vt:lpstr>
      <vt:lpstr>Столкновение объектов</vt:lpstr>
      <vt:lpstr>Сумма Минковского</vt:lpstr>
      <vt:lpstr>Пример суммы Минковского</vt:lpstr>
      <vt:lpstr>Пример суммы Минковского</vt:lpstr>
      <vt:lpstr>Пример суммы Минковского</vt:lpstr>
      <vt:lpstr>Разность Минковского</vt:lpstr>
      <vt:lpstr>Наблюдения</vt:lpstr>
      <vt:lpstr>Наблюдения</vt:lpstr>
      <vt:lpstr>Возвращаемся к роботам</vt:lpstr>
      <vt:lpstr>Именно разность Минковского</vt:lpstr>
      <vt:lpstr>Пример</vt:lpstr>
      <vt:lpstr>Как посчитать сумму Минковского?</vt:lpstr>
      <vt:lpstr>Алгоритм</vt:lpstr>
      <vt:lpstr>Пример</vt:lpstr>
      <vt:lpstr>Пример</vt:lpstr>
      <vt:lpstr>Что делать, если полигоны не выпуклые?</vt:lpstr>
      <vt:lpstr>Пример</vt:lpstr>
      <vt:lpstr>Планирование движения</vt:lpstr>
      <vt:lpstr>Дорожная карта O(n*logn)</vt:lpstr>
      <vt:lpstr>Граф видимости O(n^3)</vt:lpstr>
      <vt:lpstr>Случайным равномерным распределением O(n^2)</vt:lpstr>
      <vt:lpstr>Поиск пути</vt:lpstr>
      <vt:lpstr>Пример</vt:lpstr>
      <vt:lpstr>Поиск пути</vt:lpstr>
      <vt:lpstr>Алгоритмы поиска пути в графе</vt:lpstr>
      <vt:lpstr>Некоторый нюанс</vt:lpstr>
      <vt:lpstr>Подведем итоги</vt:lpstr>
      <vt:lpstr>Апелляция к уровню сложности проекта</vt:lpstr>
      <vt:lpstr>Варианты использования</vt:lpstr>
      <vt:lpstr>Оценки по времени</vt:lpstr>
      <vt:lpstr>Оценки по памяти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Планирование движения робота и суммы Минковского, нахождение хотя бы одного пути</dc:title>
  <dc:creator>Alexander</dc:creator>
  <cp:lastModifiedBy>Alexander</cp:lastModifiedBy>
  <cp:revision>20</cp:revision>
  <dcterms:created xsi:type="dcterms:W3CDTF">2019-01-24T20:18:03Z</dcterms:created>
  <dcterms:modified xsi:type="dcterms:W3CDTF">2019-01-24T22:27:32Z</dcterms:modified>
</cp:coreProperties>
</file>