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Лист1!$B$2:$B$8</c:f>
              <c:numCache>
                <c:formatCode>General</c:formatCode>
                <c:ptCount val="7"/>
                <c:pt idx="0">
                  <c:v>5</c:v>
                </c:pt>
                <c:pt idx="1">
                  <c:v>7</c:v>
                </c:pt>
                <c:pt idx="2">
                  <c:v>15</c:v>
                </c:pt>
                <c:pt idx="3">
                  <c:v>111</c:v>
                </c:pt>
                <c:pt idx="4">
                  <c:v>396</c:v>
                </c:pt>
                <c:pt idx="5">
                  <c:v>860</c:v>
                </c:pt>
                <c:pt idx="6">
                  <c:v>1821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63-4DF0-A060-E809239EE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632720"/>
        <c:axId val="379631736"/>
      </c:scatterChart>
      <c:valAx>
        <c:axId val="37963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631736"/>
        <c:crosses val="autoZero"/>
        <c:crossBetween val="midCat"/>
      </c:valAx>
      <c:valAx>
        <c:axId val="37963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632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3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3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0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88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4D68-F1B7-4965-AD33-EBAB4D99F1D3}" type="datetimeFigureOut">
              <a:rPr lang="ru-RU" smtClean="0"/>
              <a:t>15.07.2018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7B8F-D326-4165-B0C9-A1B00AB6F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ackerrank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5%D1%82%D0%BE%D0%B4_%D0%9C%D0%BE%D0%BD%D1%82%D0%B5-%D0%9A%D0%B0%D1%80%D0%BB%D0%BE" TargetMode="External"/><Relationship Id="rId3" Type="http://schemas.openxmlformats.org/officeDocument/2006/relationships/hyperlink" Target="https://en.wikipedia.org/wiki/Tic-tac-toe" TargetMode="External"/><Relationship Id="rId7" Type="http://schemas.openxmlformats.org/officeDocument/2006/relationships/hyperlink" Target="https://tproger.ru/translations/tic-tac-toe-minimax/" TargetMode="External"/><Relationship Id="rId2" Type="http://schemas.openxmlformats.org/officeDocument/2006/relationships/hyperlink" Target="https://en.wikipedia.org/wiki/Ultimate_tic-tac-to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nimax" TargetMode="External"/><Relationship Id="rId5" Type="http://schemas.openxmlformats.org/officeDocument/2006/relationships/hyperlink" Target="https://habr.com/post/183764/" TargetMode="External"/><Relationship Id="rId4" Type="http://schemas.openxmlformats.org/officeDocument/2006/relationships/hyperlink" Target="https://ru.wikipedia.org/wiki/%D0%9A%D1%80%D0%B5%D1%81%D1%82%D0%B8%D0%BA%D0%B8-%D0%BD%D0%BE%D0%BB%D0%B8%D0%BA%D0%B8" TargetMode="External"/><Relationship Id="rId9" Type="http://schemas.openxmlformats.org/officeDocument/2006/relationships/hyperlink" Target="https://en.wikipedia.org/wiki/Monte_Carlo_metho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Ultimate Tic-Tac-Toe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9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Альфа-бета отсечение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Альфа-бета-отсечение  — алгоритм поиска, стремящийся сократить количество узлов, оцениваемых в дереве поиска алгоритмом минимакса</a:t>
            </a:r>
            <a:r>
              <a:rPr lang="ru-RU" dirty="0" smtClean="0"/>
              <a:t>.</a:t>
            </a:r>
          </a:p>
          <a:p>
            <a:r>
              <a:rPr lang="ru-RU" dirty="0"/>
              <a:t>Преимущество альфа-бета-отсечения фактически заключается в том, что некоторые из ветвей подуровней дерева поиска могут быть исключены после того, как хотя бы одна из ветвей уровня рассмотрена 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826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минимакса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Минимакс</a:t>
            </a:r>
            <a:r>
              <a:rPr lang="ru-RU" dirty="0"/>
              <a:t> — правило принятия решений, используемое в теории игр, теории принятия </a:t>
            </a:r>
            <a:r>
              <a:rPr lang="ru-RU" dirty="0" smtClean="0"/>
              <a:t>решений,</a:t>
            </a:r>
            <a:r>
              <a:rPr lang="ru-RU" dirty="0"/>
              <a:t> статистике и философии для минимизации возможных потерь из тех, которые лицу, принимающему решение, нельзя предотвратить при развитии событий по наихудшему </a:t>
            </a:r>
            <a:endParaRPr lang="ru-RU" dirty="0" smtClean="0"/>
          </a:p>
          <a:p>
            <a:r>
              <a:rPr lang="ru-RU" dirty="0"/>
              <a:t>Критерий минимакса первоначально был сформулирован в теории игр для </a:t>
            </a:r>
            <a:r>
              <a:rPr lang="ru-RU" b="1" dirty="0"/>
              <a:t>игры двух лиц с нулевой суммой</a:t>
            </a:r>
            <a:r>
              <a:rPr lang="ru-RU" dirty="0"/>
              <a:t> в случаях последовательных и одновременных ходов, впоследствии получил развитие в более сложных играх и при принятии решений в условиях неопределённости. </a:t>
            </a:r>
          </a:p>
        </p:txBody>
      </p:sp>
    </p:spTree>
    <p:extLst>
      <p:ext uri="{BB962C8B-B14F-4D97-AF65-F5344CB8AC3E}">
        <p14:creationId xmlns:p14="http://schemas.microsoft.com/office/powerpoint/2010/main" val="27049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Перебирая состояния игры, необходимо каким-либо образом оценивать данное состояние (иначе зачем мы делаем перебор?), чтобы понять, какая позиция лучше, а какая хуже</a:t>
            </a:r>
          </a:p>
          <a:p>
            <a:r>
              <a:rPr lang="ru-RU" dirty="0" smtClean="0"/>
              <a:t>Для этого вводится понятие оценочная функция, которая в численном значении представляет оценку текущего рассматриваемого состояния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02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137467"/>
              </p:ext>
            </p:extLst>
          </p:nvPr>
        </p:nvGraphicFramePr>
        <p:xfrm>
          <a:off x="628650" y="1825625"/>
          <a:ext cx="78867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91387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WIN_SCORE = 1000;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LOOSE_SCORE = -1000;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DRAW_SCORE = 0;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MOVE_SCORE = 10;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board.value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== player)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score = WIN_SCORE - MOVE_SCORE *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state.move_num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else if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board.value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==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nextPlayer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(player))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score = LOOSE_SCORE + MOVE_SCORE *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state.move_num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else if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board.value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== Draw)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score = DRAW_SCORE;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3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Оценочная функция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463618"/>
              </p:ext>
            </p:extLst>
          </p:nvPr>
        </p:nvGraphicFramePr>
        <p:xfrm>
          <a:off x="628650" y="1825625"/>
          <a:ext cx="78867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58822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else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if (USE_EVAL_POS)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my_score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calcBoardScore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(board, player, WIN_SCORE);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enemy_score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calcBoardScore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(board,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nextPlayer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(player), WIN_SCORE);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score =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my_score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enemy_score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else {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score = 0;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1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альфа-бета отсечения</a:t>
            </a:r>
            <a:endParaRPr lang="ru-RU" dirty="0"/>
          </a:p>
        </p:txBody>
      </p:sp>
      <p:pic>
        <p:nvPicPr>
          <p:cNvPr id="2050" name="Picture 2" descr="https://3.bp.blogspot.com/-a5n_LUwEoGA/T6Qb6W4JD1I/AAAAAAAAAwo/8XbMnfaN7Bk/s200/%D0%B0%D0%BD%D0%B8%D0%BC%D0%B0%D1%86%D0%B8%D1%8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73" y="2190967"/>
            <a:ext cx="6346520" cy="355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Применив все предложенные ухищрения можно получить большую оптимизацию полного перебора</a:t>
            </a:r>
          </a:p>
          <a:p>
            <a:r>
              <a:rPr lang="ru-RU" dirty="0" smtClean="0"/>
              <a:t>Но даже с оптимизацией </a:t>
            </a:r>
            <a:r>
              <a:rPr lang="en-US" dirty="0" smtClean="0"/>
              <a:t>“</a:t>
            </a:r>
            <a:r>
              <a:rPr lang="ru-RU" dirty="0" smtClean="0"/>
              <a:t>бытовой</a:t>
            </a:r>
            <a:r>
              <a:rPr lang="en-US" dirty="0" smtClean="0"/>
              <a:t>”</a:t>
            </a:r>
            <a:r>
              <a:rPr lang="ru-RU" dirty="0" smtClean="0"/>
              <a:t> компьютер не может полностью перебирать все ходы за допустимое время</a:t>
            </a:r>
          </a:p>
          <a:p>
            <a:r>
              <a:rPr lang="ru-RU" dirty="0" smtClean="0"/>
              <a:t>Поэтому придется ограничить себя в глубине спуска по дереву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это ещё применяется?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минимакса является классическим примером метода искусственного интеллекта. Его можно применять к множеству игр (например, шахматы), также применяется в математике </a:t>
            </a:r>
            <a:r>
              <a:rPr lang="ru-RU" dirty="0"/>
              <a:t>в задачах приближения функций алгебраическими </a:t>
            </a:r>
            <a:r>
              <a:rPr lang="ru-RU" dirty="0" smtClean="0"/>
              <a:t>полиномами</a:t>
            </a:r>
          </a:p>
          <a:p>
            <a:r>
              <a:rPr lang="ru-RU" dirty="0" smtClean="0"/>
              <a:t>Алгоритм альфа-бета отсечения по сути является оптимизацией. Его можно использовать в любом переборном алгоритме, где можно выделить некоторую оценку состояния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7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времени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0689428"/>
              </p:ext>
            </p:extLst>
          </p:nvPr>
        </p:nvGraphicFramePr>
        <p:xfrm>
          <a:off x="351559" y="2564534"/>
          <a:ext cx="38862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54340358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711988451"/>
                    </a:ext>
                  </a:extLst>
                </a:gridCol>
              </a:tblGrid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обхода по дереву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работы программы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794852318"/>
                  </a:ext>
                </a:extLst>
              </a:tr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1821 </a:t>
                      </a:r>
                      <a:r>
                        <a:rPr lang="ru-RU" dirty="0" err="1" smtClean="0"/>
                        <a:t>мс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452336255"/>
                  </a:ext>
                </a:extLst>
              </a:tr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860 </a:t>
                      </a:r>
                      <a:r>
                        <a:rPr lang="ru-RU" dirty="0" err="1" smtClean="0"/>
                        <a:t>мс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837738115"/>
                  </a:ext>
                </a:extLst>
              </a:tr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мс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082591102"/>
                  </a:ext>
                </a:extLst>
              </a:tr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мс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4182841546"/>
                  </a:ext>
                </a:extLst>
              </a:tr>
              <a:tr h="32308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мс</a:t>
                      </a:r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96403444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мс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65884945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мс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4146148262"/>
                  </a:ext>
                </a:extLst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228058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по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работает за константное количество памяти, так как память в программе выделяется всегда в максимально требуемом количестве</a:t>
            </a:r>
          </a:p>
          <a:p>
            <a:endParaRPr lang="ru-RU" dirty="0"/>
          </a:p>
          <a:p>
            <a:r>
              <a:rPr lang="ru-RU" dirty="0" smtClean="0"/>
              <a:t>Итого: 1,2 МБ = 1228,8 КБ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Игровое поле состоит из </a:t>
            </a:r>
            <a:r>
              <a:rPr lang="en-US" dirty="0" smtClean="0"/>
              <a:t>“</a:t>
            </a:r>
            <a:r>
              <a:rPr lang="ru-RU" dirty="0" smtClean="0"/>
              <a:t>привычного</a:t>
            </a:r>
            <a:r>
              <a:rPr lang="en-US" dirty="0" smtClean="0"/>
              <a:t>”</a:t>
            </a:r>
            <a:r>
              <a:rPr lang="ru-RU" dirty="0" smtClean="0"/>
              <a:t> поля в крестики-нолики, в каждой клетке которого находится ещё одно поле</a:t>
            </a:r>
          </a:p>
          <a:p>
            <a:r>
              <a:rPr lang="ru-RU" dirty="0" smtClean="0"/>
              <a:t>Каждый ход игрока зависит от предыдущего хода соперника</a:t>
            </a:r>
          </a:p>
          <a:p>
            <a:r>
              <a:rPr lang="ru-RU" dirty="0" smtClean="0"/>
              <a:t>Существует несколько разновидностей правил игры</a:t>
            </a:r>
          </a:p>
          <a:p>
            <a:r>
              <a:rPr lang="ru-RU" dirty="0" smtClean="0"/>
              <a:t>Поскольку итоговое поле имеет размер 9 х 9, то решение игры (в плане поиска оптимального хода) не так тривиально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алгоритма на портале </a:t>
            </a:r>
            <a:r>
              <a:rPr lang="en-US" dirty="0" smtClean="0">
                <a:hlinkClick r:id="rId2"/>
              </a:rPr>
              <a:t>www.hackerrank.com</a:t>
            </a:r>
            <a:endParaRPr lang="ru-RU" dirty="0" smtClean="0"/>
          </a:p>
          <a:p>
            <a:r>
              <a:rPr lang="ru-RU" dirty="0" smtClean="0"/>
              <a:t>Среди 159 участников алгоритм занял 8-ое место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3" y="3511263"/>
            <a:ext cx="8504690" cy="21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тестирования было решено ввести три различных бота:</a:t>
            </a:r>
          </a:p>
          <a:p>
            <a:endParaRPr lang="ru-RU" dirty="0" smtClean="0"/>
          </a:p>
          <a:p>
            <a:r>
              <a:rPr lang="ru-RU" dirty="0" smtClean="0"/>
              <a:t>Легкий бот (просчитывает 2 хода)</a:t>
            </a:r>
          </a:p>
          <a:p>
            <a:r>
              <a:rPr lang="ru-RU" dirty="0" smtClean="0"/>
              <a:t>Средний </a:t>
            </a:r>
            <a:r>
              <a:rPr lang="ru-RU" dirty="0"/>
              <a:t>бот (просчитывает 3</a:t>
            </a:r>
            <a:r>
              <a:rPr lang="ru-RU" dirty="0" smtClean="0"/>
              <a:t> </a:t>
            </a:r>
            <a:r>
              <a:rPr lang="ru-RU" dirty="0"/>
              <a:t>хода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Сложный </a:t>
            </a:r>
            <a:r>
              <a:rPr lang="ru-RU" dirty="0"/>
              <a:t>бот (просчитывает </a:t>
            </a:r>
            <a:r>
              <a:rPr lang="ru-RU" dirty="0" smtClean="0"/>
              <a:t>5 ходов)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различий ботов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64" y="2355708"/>
            <a:ext cx="2571172" cy="25522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22" y="2355707"/>
            <a:ext cx="2578678" cy="2591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774" y="2356870"/>
            <a:ext cx="2571172" cy="2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ботов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384451"/>
              </p:ext>
            </p:extLst>
          </p:nvPr>
        </p:nvGraphicFramePr>
        <p:xfrm>
          <a:off x="628650" y="1825619"/>
          <a:ext cx="3795568" cy="3660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2936882042"/>
                    </a:ext>
                  </a:extLst>
                </a:gridCol>
                <a:gridCol w="948892">
                  <a:extLst>
                    <a:ext uri="{9D8B030D-6E8A-4147-A177-3AD203B41FA5}">
                      <a16:colId xmlns:a16="http://schemas.microsoft.com/office/drawing/2014/main" val="1242414797"/>
                    </a:ext>
                  </a:extLst>
                </a:gridCol>
                <a:gridCol w="948892">
                  <a:extLst>
                    <a:ext uri="{9D8B030D-6E8A-4147-A177-3AD203B41FA5}">
                      <a16:colId xmlns:a16="http://schemas.microsoft.com/office/drawing/2014/main" val="258203887"/>
                    </a:ext>
                  </a:extLst>
                </a:gridCol>
                <a:gridCol w="948892">
                  <a:extLst>
                    <a:ext uri="{9D8B030D-6E8A-4147-A177-3AD203B41FA5}">
                      <a16:colId xmlns:a16="http://schemas.microsoft.com/office/drawing/2014/main" val="3059146768"/>
                    </a:ext>
                  </a:extLst>
                </a:gridCol>
              </a:tblGrid>
              <a:tr h="91519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Легкий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2518"/>
                  </a:ext>
                </a:extLst>
              </a:tr>
              <a:tr h="915195">
                <a:tc>
                  <a:txBody>
                    <a:bodyPr/>
                    <a:lstStyle/>
                    <a:p>
                      <a:pPr algn="ctr"/>
                      <a:r>
                        <a:rPr lang="ru-RU" sz="1400" i="0" dirty="0" smtClean="0"/>
                        <a:t>Легкий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87101"/>
                  </a:ext>
                </a:extLst>
              </a:tr>
              <a:tr h="91519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00488"/>
                  </a:ext>
                </a:extLst>
              </a:tr>
              <a:tr h="91519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Сложный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742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29408"/>
              </p:ext>
            </p:extLst>
          </p:nvPr>
        </p:nvGraphicFramePr>
        <p:xfrm>
          <a:off x="4738250" y="1831674"/>
          <a:ext cx="3777100" cy="3654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75">
                  <a:extLst>
                    <a:ext uri="{9D8B030D-6E8A-4147-A177-3AD203B41FA5}">
                      <a16:colId xmlns:a16="http://schemas.microsoft.com/office/drawing/2014/main" val="2165674803"/>
                    </a:ext>
                  </a:extLst>
                </a:gridCol>
                <a:gridCol w="944275">
                  <a:extLst>
                    <a:ext uri="{9D8B030D-6E8A-4147-A177-3AD203B41FA5}">
                      <a16:colId xmlns:a16="http://schemas.microsoft.com/office/drawing/2014/main" val="1768862464"/>
                    </a:ext>
                  </a:extLst>
                </a:gridCol>
                <a:gridCol w="944275">
                  <a:extLst>
                    <a:ext uri="{9D8B030D-6E8A-4147-A177-3AD203B41FA5}">
                      <a16:colId xmlns:a16="http://schemas.microsoft.com/office/drawing/2014/main" val="4125139460"/>
                    </a:ext>
                  </a:extLst>
                </a:gridCol>
                <a:gridCol w="944275">
                  <a:extLst>
                    <a:ext uri="{9D8B030D-6E8A-4147-A177-3AD203B41FA5}">
                      <a16:colId xmlns:a16="http://schemas.microsoft.com/office/drawing/2014/main" val="3828869528"/>
                    </a:ext>
                  </a:extLst>
                </a:gridCol>
              </a:tblGrid>
              <a:tr h="9136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Легкий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93988"/>
                  </a:ext>
                </a:extLst>
              </a:tr>
              <a:tr h="913682">
                <a:tc>
                  <a:txBody>
                    <a:bodyPr/>
                    <a:lstStyle/>
                    <a:p>
                      <a:pPr algn="ctr"/>
                      <a:r>
                        <a:rPr lang="ru-RU" sz="1400" i="0" dirty="0" smtClean="0"/>
                        <a:t>Легкий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Ничья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Сложный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62191"/>
                  </a:ext>
                </a:extLst>
              </a:tr>
              <a:tr h="91368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Ничья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41647"/>
                  </a:ext>
                </a:extLst>
              </a:tr>
              <a:tr h="91368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Сложный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Ничья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Ничья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2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программы: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7357"/>
          </a:xfrm>
        </p:spPr>
        <p:txBody>
          <a:bodyPr/>
          <a:lstStyle/>
          <a:p>
            <a:r>
              <a:rPr lang="ru-RU" dirty="0" smtClean="0"/>
              <a:t>Что требовалось?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6" y="2382982"/>
            <a:ext cx="7827195" cy="41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программы: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Что было сделано?</a:t>
            </a:r>
          </a:p>
          <a:p>
            <a:r>
              <a:rPr lang="ru-RU" dirty="0" smtClean="0"/>
              <a:t>Все что требовалось, а также мои дополнительные введения:</a:t>
            </a:r>
          </a:p>
          <a:p>
            <a:endParaRPr lang="ru-RU" dirty="0" smtClean="0"/>
          </a:p>
          <a:p>
            <a:r>
              <a:rPr lang="ru-RU" dirty="0" smtClean="0"/>
              <a:t>Учет информации в БД (пользователей, статистики)</a:t>
            </a:r>
          </a:p>
          <a:p>
            <a:r>
              <a:rPr lang="ru-RU" dirty="0" smtClean="0"/>
              <a:t>Создания ранговой системы</a:t>
            </a:r>
          </a:p>
          <a:p>
            <a:r>
              <a:rPr lang="ru-RU" dirty="0" smtClean="0"/>
              <a:t>Возможности играть на время</a:t>
            </a:r>
          </a:p>
          <a:p>
            <a:r>
              <a:rPr lang="ru-RU" dirty="0" smtClean="0"/>
              <a:t>Просмотр сыгранных матчей</a:t>
            </a:r>
          </a:p>
          <a:p>
            <a:r>
              <a:rPr lang="ru-RU" dirty="0" smtClean="0"/>
              <a:t>Анализ сыгранных матчей</a:t>
            </a:r>
          </a:p>
          <a:p>
            <a:r>
              <a:rPr lang="ru-RU" dirty="0" smtClean="0"/>
              <a:t>Три бота с различными уровнями сложности</a:t>
            </a:r>
          </a:p>
          <a:p>
            <a:r>
              <a:rPr lang="ru-RU" dirty="0" smtClean="0"/>
              <a:t>Создания таблицы со статистикой игроков</a:t>
            </a:r>
          </a:p>
          <a:p>
            <a:r>
              <a:rPr lang="ru-RU" dirty="0" smtClean="0"/>
              <a:t>Чат в игровом лобби</a:t>
            </a:r>
          </a:p>
          <a:p>
            <a:r>
              <a:rPr lang="ru-RU" dirty="0" smtClean="0"/>
              <a:t>Возможность других людей просматривать чужие игры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0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 в 3НФ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0" y="2105890"/>
            <a:ext cx="8507360" cy="3879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Ранговая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Реализована так, что слабый игрок, проиграв сильному, почти ничего не потеряет, а сильный – почти ничего не получит</a:t>
            </a:r>
          </a:p>
          <a:p>
            <a:r>
              <a:rPr lang="ru-RU" dirty="0" smtClean="0"/>
              <a:t>Зато если слабый игрок выиграет сильного, он получит много, а сильный – много потеряет</a:t>
            </a:r>
          </a:p>
          <a:p>
            <a:endParaRPr lang="ru-RU" dirty="0"/>
          </a:p>
          <a:p>
            <a:r>
              <a:rPr lang="en-US" dirty="0" smtClean="0"/>
              <a:t>Rank = </a:t>
            </a:r>
            <a:r>
              <a:rPr lang="en-US" dirty="0" smtClean="0"/>
              <a:t>Rank</a:t>
            </a:r>
            <a:r>
              <a:rPr lang="ru-RU" dirty="0" smtClean="0"/>
              <a:t> + 25</a:t>
            </a:r>
            <a:r>
              <a:rPr lang="en-US" dirty="0" smtClean="0"/>
              <a:t> </a:t>
            </a:r>
            <a:r>
              <a:rPr lang="en-US" dirty="0" smtClean="0"/>
              <a:t>± delta, </a:t>
            </a:r>
            <a:endParaRPr lang="ru-RU" dirty="0" smtClean="0"/>
          </a:p>
          <a:p>
            <a:r>
              <a:rPr lang="en-US" dirty="0" smtClean="0"/>
              <a:t>delta </a:t>
            </a:r>
            <a:r>
              <a:rPr lang="en-US" dirty="0" smtClean="0"/>
              <a:t>= </a:t>
            </a:r>
            <a:r>
              <a:rPr lang="en-US" dirty="0"/>
              <a:t>|</a:t>
            </a:r>
            <a:r>
              <a:rPr lang="en-US" dirty="0" smtClean="0"/>
              <a:t>rank1 – rank2| / </a:t>
            </a:r>
            <a:r>
              <a:rPr lang="ru-RU" dirty="0" smtClean="0"/>
              <a:t>2</a:t>
            </a:r>
            <a:r>
              <a:rPr lang="en-US" dirty="0" smtClean="0"/>
              <a:t>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u="sng" dirty="0" smtClean="0">
                <a:hlinkClick r:id="rId2"/>
              </a:rPr>
              <a:t>Англоязычная </a:t>
            </a:r>
            <a:r>
              <a:rPr lang="ru-RU" u="sng" dirty="0">
                <a:hlinkClick r:id="rId2"/>
              </a:rPr>
              <a:t>вики альтернативных крестиков-ноликов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Англоязычная вики крестиков-ноликов</a:t>
            </a:r>
            <a:endParaRPr lang="ru-RU" dirty="0"/>
          </a:p>
          <a:p>
            <a:pPr lvl="0"/>
            <a:r>
              <a:rPr lang="ru-RU" u="sng" dirty="0" err="1">
                <a:hlinkClick r:id="rId4"/>
              </a:rPr>
              <a:t>Русскоязычкая</a:t>
            </a:r>
            <a:r>
              <a:rPr lang="ru-RU" u="sng" dirty="0">
                <a:hlinkClick r:id="rId4"/>
              </a:rPr>
              <a:t> вики крестиков-ноликов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Пост с habr.com</a:t>
            </a:r>
            <a:endParaRPr lang="ru-RU" dirty="0"/>
          </a:p>
          <a:p>
            <a:pPr lvl="0"/>
            <a:r>
              <a:rPr lang="en-US" dirty="0"/>
              <a:t>Richards D. J., Hart T. P. The Alpha-Beta Heuristic (AIM-030)</a:t>
            </a:r>
            <a:endParaRPr lang="ru-RU" dirty="0"/>
          </a:p>
          <a:p>
            <a:pPr lvl="0"/>
            <a:r>
              <a:rPr lang="en-US" u="sng" dirty="0" err="1">
                <a:hlinkClick r:id="rId6"/>
              </a:rPr>
              <a:t>Англоязычная</a:t>
            </a:r>
            <a:r>
              <a:rPr lang="en-US" u="sng" dirty="0">
                <a:hlinkClick r:id="rId6"/>
              </a:rPr>
              <a:t> </a:t>
            </a:r>
            <a:r>
              <a:rPr lang="en-US" u="sng" dirty="0" err="1">
                <a:hlinkClick r:id="rId6"/>
              </a:rPr>
              <a:t>вики</a:t>
            </a:r>
            <a:r>
              <a:rPr lang="en-US" u="sng" dirty="0">
                <a:hlinkClick r:id="rId6"/>
              </a:rPr>
              <a:t> </a:t>
            </a:r>
            <a:r>
              <a:rPr lang="en-US" u="sng" dirty="0" err="1">
                <a:hlinkClick r:id="rId6"/>
              </a:rPr>
              <a:t>алгоритма</a:t>
            </a:r>
            <a:r>
              <a:rPr lang="en-US" u="sng" dirty="0">
                <a:hlinkClick r:id="rId6"/>
              </a:rPr>
              <a:t> </a:t>
            </a:r>
            <a:r>
              <a:rPr lang="en-US" u="sng" dirty="0" err="1">
                <a:hlinkClick r:id="rId6"/>
              </a:rPr>
              <a:t>минимакс</a:t>
            </a:r>
            <a:endParaRPr lang="ru-RU" dirty="0"/>
          </a:p>
          <a:p>
            <a:pPr lvl="0"/>
            <a:r>
              <a:rPr lang="en-US" u="sng" dirty="0" err="1">
                <a:hlinkClick r:id="rId7"/>
              </a:rPr>
              <a:t>Описание</a:t>
            </a:r>
            <a:r>
              <a:rPr lang="en-US" u="sng" dirty="0">
                <a:hlinkClick r:id="rId7"/>
              </a:rPr>
              <a:t> </a:t>
            </a:r>
            <a:r>
              <a:rPr lang="en-US" u="sng" dirty="0" err="1">
                <a:hlinkClick r:id="rId7"/>
              </a:rPr>
              <a:t>алгоритма</a:t>
            </a:r>
            <a:r>
              <a:rPr lang="en-US" u="sng" dirty="0">
                <a:hlinkClick r:id="rId7"/>
              </a:rPr>
              <a:t> </a:t>
            </a:r>
            <a:r>
              <a:rPr lang="en-US" u="sng" dirty="0" err="1">
                <a:hlinkClick r:id="rId7"/>
              </a:rPr>
              <a:t>минимакс</a:t>
            </a:r>
            <a:endParaRPr lang="ru-RU" dirty="0"/>
          </a:p>
          <a:p>
            <a:pPr lvl="0"/>
            <a:r>
              <a:rPr lang="en-US" u="sng" dirty="0" err="1">
                <a:hlinkClick r:id="rId8"/>
              </a:rPr>
              <a:t>Русскоязычная</a:t>
            </a:r>
            <a:r>
              <a:rPr lang="en-US" u="sng" dirty="0">
                <a:hlinkClick r:id="rId8"/>
              </a:rPr>
              <a:t> </a:t>
            </a:r>
            <a:r>
              <a:rPr lang="en-US" u="sng" dirty="0" err="1">
                <a:hlinkClick r:id="rId8"/>
              </a:rPr>
              <a:t>вики</a:t>
            </a:r>
            <a:r>
              <a:rPr lang="en-US" u="sng" dirty="0">
                <a:hlinkClick r:id="rId8"/>
              </a:rPr>
              <a:t> </a:t>
            </a:r>
            <a:r>
              <a:rPr lang="en-US" u="sng" dirty="0" err="1">
                <a:hlinkClick r:id="rId8"/>
              </a:rPr>
              <a:t>метода</a:t>
            </a:r>
            <a:r>
              <a:rPr lang="en-US" u="sng" dirty="0">
                <a:hlinkClick r:id="rId8"/>
              </a:rPr>
              <a:t> </a:t>
            </a:r>
            <a:r>
              <a:rPr lang="en-US" u="sng" dirty="0" err="1">
                <a:hlinkClick r:id="rId8"/>
              </a:rPr>
              <a:t>Монте-Карло</a:t>
            </a:r>
            <a:endParaRPr lang="ru-RU" dirty="0"/>
          </a:p>
          <a:p>
            <a:pPr lvl="0"/>
            <a:r>
              <a:rPr lang="en-US" u="sng" dirty="0" err="1">
                <a:hlinkClick r:id="rId9"/>
              </a:rPr>
              <a:t>Англоязычная</a:t>
            </a:r>
            <a:r>
              <a:rPr lang="en-US" u="sng" dirty="0">
                <a:hlinkClick r:id="rId9"/>
              </a:rPr>
              <a:t> </a:t>
            </a:r>
            <a:r>
              <a:rPr lang="en-US" u="sng" dirty="0" err="1">
                <a:hlinkClick r:id="rId9"/>
              </a:rPr>
              <a:t>вики</a:t>
            </a:r>
            <a:r>
              <a:rPr lang="en-US" u="sng" dirty="0">
                <a:hlinkClick r:id="rId9"/>
              </a:rPr>
              <a:t> </a:t>
            </a:r>
            <a:r>
              <a:rPr lang="en-US" u="sng" dirty="0" err="1">
                <a:hlinkClick r:id="rId9"/>
              </a:rPr>
              <a:t>метода</a:t>
            </a:r>
            <a:r>
              <a:rPr lang="en-US" u="sng" dirty="0">
                <a:hlinkClick r:id="rId9"/>
              </a:rPr>
              <a:t> </a:t>
            </a:r>
            <a:r>
              <a:rPr lang="en-US" u="sng" dirty="0" err="1">
                <a:hlinkClick r:id="rId9"/>
              </a:rPr>
              <a:t>Монте-Карло</a:t>
            </a:r>
            <a:endParaRPr lang="ru-RU" dirty="0"/>
          </a:p>
          <a:p>
            <a:pPr lvl="0"/>
            <a:r>
              <a:rPr lang="en-US" dirty="0"/>
              <a:t>Fishman, G. S. (1995). Monte Carlo: Concepts, Algorithms, and Applications.</a:t>
            </a:r>
            <a:endParaRPr lang="ru-RU" dirty="0"/>
          </a:p>
          <a:p>
            <a:pPr lvl="0"/>
            <a:r>
              <a:rPr lang="ru-RU" dirty="0"/>
              <a:t>Оуэн Г. Теория игр.</a:t>
            </a:r>
          </a:p>
          <a:p>
            <a:pPr lvl="0"/>
            <a:r>
              <a:rPr lang="ru-RU" dirty="0" err="1"/>
              <a:t>Коннолли</a:t>
            </a:r>
            <a:r>
              <a:rPr lang="ru-RU" dirty="0"/>
              <a:t> Т., </a:t>
            </a:r>
            <a:r>
              <a:rPr lang="ru-RU" dirty="0" err="1"/>
              <a:t>Бегг</a:t>
            </a:r>
            <a:r>
              <a:rPr lang="ru-RU" dirty="0"/>
              <a:t> К. Базы данных. Проектирование, реализация и сопровождение. Теория и практика</a:t>
            </a:r>
          </a:p>
          <a:p>
            <a:pPr lvl="0"/>
            <a:r>
              <a:rPr lang="ru-RU" dirty="0"/>
              <a:t>Валерий </a:t>
            </a:r>
            <a:r>
              <a:rPr lang="ru-RU" dirty="0" err="1"/>
              <a:t>Коржов</a:t>
            </a:r>
            <a:r>
              <a:rPr lang="ru-RU" dirty="0"/>
              <a:t>. Многоуровневые системы клиент-сервер</a:t>
            </a:r>
          </a:p>
          <a:p>
            <a:pPr lvl="0"/>
            <a:r>
              <a:rPr lang="ru-RU" dirty="0"/>
              <a:t>Ник </a:t>
            </a:r>
            <a:r>
              <a:rPr lang="ru-RU" dirty="0" err="1"/>
              <a:t>Рендольф</a:t>
            </a:r>
            <a:r>
              <a:rPr lang="ru-RU" dirty="0"/>
              <a:t>, Дэвид </a:t>
            </a:r>
            <a:r>
              <a:rPr lang="ru-RU" dirty="0" err="1"/>
              <a:t>Гарднер</a:t>
            </a:r>
            <a:r>
              <a:rPr lang="ru-RU" dirty="0"/>
              <a:t>, Майкл </a:t>
            </a:r>
            <a:r>
              <a:rPr lang="ru-RU" dirty="0" err="1"/>
              <a:t>Минутилло</a:t>
            </a:r>
            <a:r>
              <a:rPr lang="ru-RU" dirty="0"/>
              <a:t>, Крис Андерсон. 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2010 для профессионалов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6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Маленькие поля подчиняются правилам обычных крестиков-ноликов</a:t>
            </a:r>
          </a:p>
          <a:p>
            <a:r>
              <a:rPr lang="ru-RU" dirty="0" smtClean="0"/>
              <a:t>Победив на маленьком поле, игрок выигрывает большую клетку</a:t>
            </a:r>
          </a:p>
          <a:p>
            <a:r>
              <a:rPr lang="ru-RU" dirty="0" smtClean="0"/>
              <a:t>Необходимо выиграть на большом поле (все так же по стандартным правилам)</a:t>
            </a:r>
          </a:p>
          <a:p>
            <a:r>
              <a:rPr lang="ru-RU" dirty="0" smtClean="0"/>
              <a:t>Каждый </a:t>
            </a:r>
            <a:r>
              <a:rPr lang="ru-RU" dirty="0"/>
              <a:t>последующий ход можно сделать только в </a:t>
            </a:r>
            <a:r>
              <a:rPr lang="ru-RU" b="1" dirty="0"/>
              <a:t>определенной</a:t>
            </a:r>
            <a:r>
              <a:rPr lang="ru-RU" dirty="0"/>
              <a:t> большой клетке, а она определяется </a:t>
            </a:r>
            <a:r>
              <a:rPr lang="ru-RU" b="1" dirty="0"/>
              <a:t>маленькой</a:t>
            </a:r>
            <a:r>
              <a:rPr lang="ru-RU" dirty="0"/>
              <a:t> клеткой, в которую походил </a:t>
            </a:r>
            <a:r>
              <a:rPr lang="ru-RU" dirty="0" smtClean="0"/>
              <a:t>соперник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9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Тонкости правил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Кому принадлежит большая клетка, на поле которого ничья?</a:t>
            </a:r>
          </a:p>
          <a:p>
            <a:r>
              <a:rPr lang="ru-RU" dirty="0" smtClean="0"/>
              <a:t>Можно ли ходить в уже выигранную большую клетку, если там есть пустые места?</a:t>
            </a:r>
          </a:p>
          <a:p>
            <a:r>
              <a:rPr lang="ru-RU" dirty="0" smtClean="0"/>
              <a:t>Куда должен ходить игрок, если его </a:t>
            </a:r>
            <a:r>
              <a:rPr lang="en-US" dirty="0" smtClean="0"/>
              <a:t>“</a:t>
            </a:r>
            <a:r>
              <a:rPr lang="ru-RU" dirty="0" smtClean="0"/>
              <a:t>заставили</a:t>
            </a:r>
            <a:r>
              <a:rPr lang="en-US" dirty="0" smtClean="0"/>
              <a:t>”</a:t>
            </a:r>
            <a:r>
              <a:rPr lang="ru-RU" dirty="0" smtClean="0"/>
              <a:t> походить в занятую большую клетку?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8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115344"/>
            <a:ext cx="375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ограничения хода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2" y="2034381"/>
            <a:ext cx="3914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Перебор</a:t>
            </a:r>
          </a:p>
          <a:p>
            <a:r>
              <a:rPr lang="ru-RU" dirty="0" smtClean="0"/>
              <a:t>Поле 9 х 9 = 81 клетка</a:t>
            </a:r>
          </a:p>
          <a:p>
            <a:r>
              <a:rPr lang="ru-RU" dirty="0" smtClean="0"/>
              <a:t>Отбрасывание некорректных ходов</a:t>
            </a:r>
          </a:p>
          <a:p>
            <a:r>
              <a:rPr lang="ru-RU" dirty="0" smtClean="0"/>
              <a:t>Итого: 81! – *число некорректных ходов*</a:t>
            </a:r>
          </a:p>
          <a:p>
            <a:endParaRPr lang="ru-RU" dirty="0"/>
          </a:p>
          <a:p>
            <a:r>
              <a:rPr lang="ru-RU" dirty="0" smtClean="0"/>
              <a:t>Пусть </a:t>
            </a:r>
            <a:r>
              <a:rPr lang="ru-RU" dirty="0"/>
              <a:t>число некорректных </a:t>
            </a:r>
            <a:r>
              <a:rPr lang="ru-RU" dirty="0" smtClean="0"/>
              <a:t>ходов посчитать не так просто, но и так очевидно, что полностью решить игру перебором не выйдет</a:t>
            </a:r>
          </a:p>
        </p:txBody>
      </p:sp>
    </p:spTree>
    <p:extLst>
      <p:ext uri="{BB962C8B-B14F-4D97-AF65-F5344CB8AC3E}">
        <p14:creationId xmlns:p14="http://schemas.microsoft.com/office/powerpoint/2010/main" val="4042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Развиваем мысль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Необходима некоторая оптимизация</a:t>
            </a:r>
          </a:p>
          <a:p>
            <a:r>
              <a:rPr lang="ru-RU" dirty="0" smtClean="0"/>
              <a:t>Можно заметить, что игра имеет симметричные ветки решений (т.е. исходя из первого хода, в памяти программы поле можно повернуть) – итого: в 4 раза меньше вычислений</a:t>
            </a:r>
          </a:p>
          <a:p>
            <a:r>
              <a:rPr lang="ru-RU" dirty="0" smtClean="0"/>
              <a:t>Можно выделить повторяющиеся состояния игры в разных ветках решения</a:t>
            </a:r>
          </a:p>
          <a:p>
            <a:r>
              <a:rPr lang="ru-RU" dirty="0" smtClean="0"/>
              <a:t>Альфа-бета отсечение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полного дерева для обычных крестиков-ноликов</a:t>
            </a:r>
            <a:endParaRPr lang="ru-RU" dirty="0"/>
          </a:p>
        </p:txBody>
      </p:sp>
      <p:pic>
        <p:nvPicPr>
          <p:cNvPr id="1026" name="Picture 2" descr="https://upload.wikimedia.org/wikipedia/commons/1/1f/Tic-tac-toe-full-game-tree-x-ration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76" y="1825625"/>
            <a:ext cx="64966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823</Words>
  <Application>Microsoft Office PowerPoint</Application>
  <PresentationFormat>Экран (4:3)</PresentationFormat>
  <Paragraphs>173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Ultimate Tic-Tac-Toe</vt:lpstr>
      <vt:lpstr>Особенности игры</vt:lpstr>
      <vt:lpstr>Правила игры</vt:lpstr>
      <vt:lpstr>Тонкости правил</vt:lpstr>
      <vt:lpstr>Пример поля</vt:lpstr>
      <vt:lpstr>Пример ограничения хода</vt:lpstr>
      <vt:lpstr>Анализ</vt:lpstr>
      <vt:lpstr>Развиваем мысль</vt:lpstr>
      <vt:lpstr>Пример полного дерева для обычных крестиков-ноликов</vt:lpstr>
      <vt:lpstr>Альфа-бета отсечение</vt:lpstr>
      <vt:lpstr>Алгоритм минимакса</vt:lpstr>
      <vt:lpstr>Оценочная функция</vt:lpstr>
      <vt:lpstr>Оценочная функция</vt:lpstr>
      <vt:lpstr>Оценочная функция</vt:lpstr>
      <vt:lpstr>Пример альфа-бета отсечения</vt:lpstr>
      <vt:lpstr>Подводим итоги</vt:lpstr>
      <vt:lpstr>Где это ещё применяется?</vt:lpstr>
      <vt:lpstr>Оценки времени работы</vt:lpstr>
      <vt:lpstr>Оценка по памяти</vt:lpstr>
      <vt:lpstr>Результаты тестирования</vt:lpstr>
      <vt:lpstr>Результаты тестирования</vt:lpstr>
      <vt:lpstr>Демонстрация различий ботов</vt:lpstr>
      <vt:lpstr>Тестирование ботов</vt:lpstr>
      <vt:lpstr>Реализация программы:</vt:lpstr>
      <vt:lpstr>Реализация программы:</vt:lpstr>
      <vt:lpstr>Схема базы данных в 3НФ</vt:lpstr>
      <vt:lpstr>Ранговая система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Tic-Tac-Toe</dc:title>
  <dc:creator>nexusofn@mail.ru</dc:creator>
  <cp:lastModifiedBy>nexusofn@mail.ru</cp:lastModifiedBy>
  <cp:revision>29</cp:revision>
  <dcterms:created xsi:type="dcterms:W3CDTF">2018-07-14T08:10:49Z</dcterms:created>
  <dcterms:modified xsi:type="dcterms:W3CDTF">2018-07-15T20:34:01Z</dcterms:modified>
</cp:coreProperties>
</file>