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rimo Bold" charset="1" panose="020B0704020202020204"/>
      <p:regular r:id="rId24"/>
    </p:embeddedFont>
    <p:embeddedFont>
      <p:font typeface="DejaVu Serif Bold" charset="1" panose="02060803050605020204"/>
      <p:regular r:id="rId25"/>
    </p:embeddedFont>
    <p:embeddedFont>
      <p:font typeface="Oswald Bold" charset="1" panose="00000800000000000000"/>
      <p:regular r:id="rId26"/>
    </p:embeddedFont>
    <p:embeddedFont>
      <p:font typeface="Oswald" charset="1" panose="00000500000000000000"/>
      <p:regular r:id="rId27"/>
    </p:embeddedFont>
    <p:embeddedFont>
      <p:font typeface="DM Sans" charset="1" panose="00000000000000000000"/>
      <p:regular r:id="rId28"/>
    </p:embeddedFont>
    <p:embeddedFont>
      <p:font typeface="DM Sans Bold" charset="1" panose="00000000000000000000"/>
      <p:regular r:id="rId29"/>
    </p:embeddedFont>
    <p:embeddedFont>
      <p:font typeface="Montserrat Light" charset="1" panose="000004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3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3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https://stackoverflow.com/questions/67279657/drawing-a-neural-network" TargetMode="External" Type="http://schemas.openxmlformats.org/officeDocument/2006/relationships/hyperlink"/><Relationship Id="rId8" Target="https://yigitsener.medium.com/veri-bilimi-s%C4%B1n%C4%B1fland%C4%B1rma-model-%C3%A7%C4%B1kt%C4%B1lar%C4%B1n%C4%B1-de%C4%9Ferlendiren-metrikler-confusion-matrix-accuracy-437f5633c82b"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VesileHann/UyusturConnect" TargetMode="External" Type="http://schemas.openxmlformats.org/officeDocument/2006/relationships/hyperlink"/><Relationship Id="rId3" Target="https://github.com/VesileHann/UyusturConnect" TargetMode="External" Type="http://schemas.openxmlformats.org/officeDocument/2006/relationships/hyperlink"/><Relationship Id="rId4" Target="../media/image2.png" Type="http://schemas.openxmlformats.org/officeDocument/2006/relationships/image"/><Relationship Id="rId5"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86574">
            <a:off x="13173768" y="4904342"/>
            <a:ext cx="9211665" cy="9452268"/>
          </a:xfrm>
          <a:custGeom>
            <a:avLst/>
            <a:gdLst/>
            <a:ahLst/>
            <a:cxnLst/>
            <a:rect r="r" b="b" t="t" l="l"/>
            <a:pathLst>
              <a:path h="9452268" w="9211665">
                <a:moveTo>
                  <a:pt x="0" y="0"/>
                </a:moveTo>
                <a:lnTo>
                  <a:pt x="9211665" y="0"/>
                </a:lnTo>
                <a:lnTo>
                  <a:pt x="9211665" y="9452267"/>
                </a:lnTo>
                <a:lnTo>
                  <a:pt x="0" y="94522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14107">
            <a:off x="-3115855" y="-4777707"/>
            <a:ext cx="9312186" cy="9555415"/>
          </a:xfrm>
          <a:custGeom>
            <a:avLst/>
            <a:gdLst/>
            <a:ahLst/>
            <a:cxnLst/>
            <a:rect r="r" b="b" t="t" l="l"/>
            <a:pathLst>
              <a:path h="9555415" w="9312186">
                <a:moveTo>
                  <a:pt x="0" y="0"/>
                </a:moveTo>
                <a:lnTo>
                  <a:pt x="9312186" y="0"/>
                </a:lnTo>
                <a:lnTo>
                  <a:pt x="9312186" y="9555414"/>
                </a:lnTo>
                <a:lnTo>
                  <a:pt x="0" y="95554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193424" y="3089644"/>
            <a:ext cx="13062589" cy="2851897"/>
            <a:chOff x="0" y="0"/>
            <a:chExt cx="2522598" cy="550748"/>
          </a:xfrm>
        </p:grpSpPr>
        <p:sp>
          <p:nvSpPr>
            <p:cNvPr name="Freeform 6" id="6"/>
            <p:cNvSpPr/>
            <p:nvPr/>
          </p:nvSpPr>
          <p:spPr>
            <a:xfrm flipH="false" flipV="false" rot="0">
              <a:off x="0" y="0"/>
              <a:ext cx="2522599" cy="550748"/>
            </a:xfrm>
            <a:custGeom>
              <a:avLst/>
              <a:gdLst/>
              <a:ahLst/>
              <a:cxnLst/>
              <a:rect r="r" b="b" t="t" l="l"/>
              <a:pathLst>
                <a:path h="550748" w="2522599">
                  <a:moveTo>
                    <a:pt x="0" y="0"/>
                  </a:moveTo>
                  <a:lnTo>
                    <a:pt x="2522599" y="0"/>
                  </a:lnTo>
                  <a:lnTo>
                    <a:pt x="2522599" y="550748"/>
                  </a:lnTo>
                  <a:lnTo>
                    <a:pt x="0" y="550748"/>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522598" cy="569798"/>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699012" y="3542156"/>
            <a:ext cx="11778217" cy="1727798"/>
          </a:xfrm>
          <a:prstGeom prst="rect">
            <a:avLst/>
          </a:prstGeom>
        </p:spPr>
        <p:txBody>
          <a:bodyPr anchor="t" rtlCol="false" tIns="0" lIns="0" bIns="0" rIns="0">
            <a:spAutoFit/>
          </a:bodyPr>
          <a:lstStyle/>
          <a:p>
            <a:pPr algn="ctr">
              <a:lnSpc>
                <a:spcPts val="13929"/>
              </a:lnSpc>
            </a:pPr>
            <a:r>
              <a:rPr lang="en-US" sz="9949">
                <a:solidFill>
                  <a:srgbClr val="231F20"/>
                </a:solidFill>
                <a:latin typeface="Arimo Bold"/>
              </a:rPr>
              <a:t>UyuşturConnect</a:t>
            </a:r>
          </a:p>
        </p:txBody>
      </p:sp>
      <p:sp>
        <p:nvSpPr>
          <p:cNvPr name="TextBox 9" id="9"/>
          <p:cNvSpPr txBox="true"/>
          <p:nvPr/>
        </p:nvSpPr>
        <p:spPr>
          <a:xfrm rot="0">
            <a:off x="5764563" y="6832518"/>
            <a:ext cx="7647115" cy="1649279"/>
          </a:xfrm>
          <a:prstGeom prst="rect">
            <a:avLst/>
          </a:prstGeom>
        </p:spPr>
        <p:txBody>
          <a:bodyPr anchor="t" rtlCol="false" tIns="0" lIns="0" bIns="0" rIns="0">
            <a:spAutoFit/>
          </a:bodyPr>
          <a:lstStyle/>
          <a:p>
            <a:pPr algn="l">
              <a:lnSpc>
                <a:spcPts val="4382"/>
              </a:lnSpc>
            </a:pPr>
            <a:r>
              <a:rPr lang="en-US" sz="3130">
                <a:solidFill>
                  <a:srgbClr val="231F20"/>
                </a:solidFill>
                <a:latin typeface="DejaVu Serif Bold"/>
              </a:rPr>
              <a:t>Mücahit BAYRAM 210601002</a:t>
            </a:r>
          </a:p>
          <a:p>
            <a:pPr algn="l">
              <a:lnSpc>
                <a:spcPts val="4382"/>
              </a:lnSpc>
            </a:pPr>
            <a:r>
              <a:rPr lang="en-US" sz="3130">
                <a:solidFill>
                  <a:srgbClr val="231F20"/>
                </a:solidFill>
                <a:latin typeface="DejaVu Serif Bold"/>
              </a:rPr>
              <a:t>Tuğba USLU 210601005</a:t>
            </a:r>
          </a:p>
          <a:p>
            <a:pPr algn="l">
              <a:lnSpc>
                <a:spcPts val="4382"/>
              </a:lnSpc>
            </a:pPr>
            <a:r>
              <a:rPr lang="en-US" sz="3130">
                <a:solidFill>
                  <a:srgbClr val="231F20"/>
                </a:solidFill>
                <a:latin typeface="DejaVu Serif Bold"/>
              </a:rPr>
              <a:t>Vesile HAN 210601028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300841"/>
            <a:chOff x="0" y="0"/>
            <a:chExt cx="4816593" cy="869357"/>
          </a:xfrm>
        </p:grpSpPr>
        <p:sp>
          <p:nvSpPr>
            <p:cNvPr name="Freeform 4" id="4"/>
            <p:cNvSpPr/>
            <p:nvPr/>
          </p:nvSpPr>
          <p:spPr>
            <a:xfrm flipH="false" flipV="false" rot="0">
              <a:off x="0" y="0"/>
              <a:ext cx="4816592" cy="869357"/>
            </a:xfrm>
            <a:custGeom>
              <a:avLst/>
              <a:gdLst/>
              <a:ahLst/>
              <a:cxnLst/>
              <a:rect r="r" b="b" t="t" l="l"/>
              <a:pathLst>
                <a:path h="869357" w="4816592">
                  <a:moveTo>
                    <a:pt x="0" y="0"/>
                  </a:moveTo>
                  <a:lnTo>
                    <a:pt x="4816592" y="0"/>
                  </a:lnTo>
                  <a:lnTo>
                    <a:pt x="4816592" y="869357"/>
                  </a:lnTo>
                  <a:lnTo>
                    <a:pt x="0" y="869357"/>
                  </a:lnTo>
                  <a:close/>
                </a:path>
              </a:pathLst>
            </a:custGeom>
            <a:solidFill>
              <a:srgbClr val="1A1A1A"/>
            </a:solidFill>
          </p:spPr>
        </p:sp>
        <p:sp>
          <p:nvSpPr>
            <p:cNvPr name="TextBox 5" id="5"/>
            <p:cNvSpPr txBox="true"/>
            <p:nvPr/>
          </p:nvSpPr>
          <p:spPr>
            <a:xfrm>
              <a:off x="0" y="-19050"/>
              <a:ext cx="4816593" cy="888407"/>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963295" y="3510391"/>
            <a:ext cx="14201640" cy="3210250"/>
            <a:chOff x="0" y="0"/>
            <a:chExt cx="2742568" cy="619951"/>
          </a:xfrm>
        </p:grpSpPr>
        <p:sp>
          <p:nvSpPr>
            <p:cNvPr name="Freeform 9" id="9"/>
            <p:cNvSpPr/>
            <p:nvPr/>
          </p:nvSpPr>
          <p:spPr>
            <a:xfrm flipH="false" flipV="false" rot="0">
              <a:off x="0" y="0"/>
              <a:ext cx="2742568" cy="619951"/>
            </a:xfrm>
            <a:custGeom>
              <a:avLst/>
              <a:gdLst/>
              <a:ahLst/>
              <a:cxnLst/>
              <a:rect r="r" b="b" t="t" l="l"/>
              <a:pathLst>
                <a:path h="619951" w="2742568">
                  <a:moveTo>
                    <a:pt x="0" y="0"/>
                  </a:moveTo>
                  <a:lnTo>
                    <a:pt x="2742568" y="0"/>
                  </a:lnTo>
                  <a:lnTo>
                    <a:pt x="2742568" y="619951"/>
                  </a:lnTo>
                  <a:lnTo>
                    <a:pt x="0" y="619951"/>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742568" cy="639001"/>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461053" y="7092459"/>
            <a:ext cx="12722734" cy="2165841"/>
          </a:xfrm>
          <a:custGeom>
            <a:avLst/>
            <a:gdLst/>
            <a:ahLst/>
            <a:cxnLst/>
            <a:rect r="r" b="b" t="t" l="l"/>
            <a:pathLst>
              <a:path h="2165841" w="12722734">
                <a:moveTo>
                  <a:pt x="0" y="0"/>
                </a:moveTo>
                <a:lnTo>
                  <a:pt x="12722734" y="0"/>
                </a:lnTo>
                <a:lnTo>
                  <a:pt x="12722734" y="2165841"/>
                </a:lnTo>
                <a:lnTo>
                  <a:pt x="0" y="2165841"/>
                </a:lnTo>
                <a:lnTo>
                  <a:pt x="0" y="0"/>
                </a:lnTo>
                <a:close/>
              </a:path>
            </a:pathLst>
          </a:custGeom>
          <a:blipFill>
            <a:blip r:embed="rId5"/>
            <a:stretch>
              <a:fillRect l="0" t="-3169" r="0" b="-3169"/>
            </a:stretch>
          </a:blipFill>
        </p:spPr>
      </p:sp>
      <p:sp>
        <p:nvSpPr>
          <p:cNvPr name="TextBox 12" id="12"/>
          <p:cNvSpPr txBox="true"/>
          <p:nvPr/>
        </p:nvSpPr>
        <p:spPr>
          <a:xfrm rot="0">
            <a:off x="2613359" y="286546"/>
            <a:ext cx="13061282"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
        <p:nvSpPr>
          <p:cNvPr name="TextBox 13" id="13"/>
          <p:cNvSpPr txBox="true"/>
          <p:nvPr/>
        </p:nvSpPr>
        <p:spPr>
          <a:xfrm rot="0">
            <a:off x="2613359" y="3767306"/>
            <a:ext cx="12570428" cy="2553863"/>
          </a:xfrm>
          <a:prstGeom prst="rect">
            <a:avLst/>
          </a:prstGeom>
        </p:spPr>
        <p:txBody>
          <a:bodyPr anchor="t" rtlCol="false" tIns="0" lIns="0" bIns="0" rIns="0">
            <a:spAutoFit/>
          </a:bodyPr>
          <a:lstStyle/>
          <a:p>
            <a:pPr algn="just">
              <a:lnSpc>
                <a:spcPts val="3379"/>
              </a:lnSpc>
            </a:pPr>
            <a:r>
              <a:rPr lang="en-US" sz="2449" spc="240">
                <a:solidFill>
                  <a:srgbClr val="231F20"/>
                </a:solidFill>
                <a:latin typeface="DM Sans Bold"/>
              </a:rPr>
              <a:t>Karar Ağaçları:</a:t>
            </a:r>
            <a:r>
              <a:rPr lang="en-US" sz="2449" spc="240">
                <a:solidFill>
                  <a:srgbClr val="231F20"/>
                </a:solidFill>
                <a:latin typeface="DM Sans"/>
              </a:rPr>
              <a:t> Karar ağaçları, veri tabanındaki mevcut örneklerin sınıflandırılması için kullanılan etkili bir yöntemdir. Bu projede, karar ağaçları kullanarak bireylerin kişilik özellikleri, dürtüsellik, duygu arayışı, eğitim durumu, yaş grupları ve cinsiyet gibi demografik bilgilerinin, belirli uyuşturucu maddeleri kullanıp kullanmadıklarını nasıl etkilediğini analiz etmeye yarar.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300841"/>
            <a:chOff x="0" y="0"/>
            <a:chExt cx="4816593" cy="869357"/>
          </a:xfrm>
        </p:grpSpPr>
        <p:sp>
          <p:nvSpPr>
            <p:cNvPr name="Freeform 4" id="4"/>
            <p:cNvSpPr/>
            <p:nvPr/>
          </p:nvSpPr>
          <p:spPr>
            <a:xfrm flipH="false" flipV="false" rot="0">
              <a:off x="0" y="0"/>
              <a:ext cx="4816592" cy="869357"/>
            </a:xfrm>
            <a:custGeom>
              <a:avLst/>
              <a:gdLst/>
              <a:ahLst/>
              <a:cxnLst/>
              <a:rect r="r" b="b" t="t" l="l"/>
              <a:pathLst>
                <a:path h="869357" w="4816592">
                  <a:moveTo>
                    <a:pt x="0" y="0"/>
                  </a:moveTo>
                  <a:lnTo>
                    <a:pt x="4816592" y="0"/>
                  </a:lnTo>
                  <a:lnTo>
                    <a:pt x="4816592" y="869357"/>
                  </a:lnTo>
                  <a:lnTo>
                    <a:pt x="0" y="869357"/>
                  </a:lnTo>
                  <a:close/>
                </a:path>
              </a:pathLst>
            </a:custGeom>
            <a:solidFill>
              <a:srgbClr val="1A1A1A"/>
            </a:solidFill>
          </p:spPr>
        </p:sp>
        <p:sp>
          <p:nvSpPr>
            <p:cNvPr name="TextBox 5" id="5"/>
            <p:cNvSpPr txBox="true"/>
            <p:nvPr/>
          </p:nvSpPr>
          <p:spPr>
            <a:xfrm>
              <a:off x="0" y="-19050"/>
              <a:ext cx="4816593" cy="888407"/>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806872" y="3510391"/>
            <a:ext cx="16116552" cy="3042129"/>
            <a:chOff x="0" y="0"/>
            <a:chExt cx="3112368" cy="587485"/>
          </a:xfrm>
        </p:grpSpPr>
        <p:sp>
          <p:nvSpPr>
            <p:cNvPr name="Freeform 9" id="9"/>
            <p:cNvSpPr/>
            <p:nvPr/>
          </p:nvSpPr>
          <p:spPr>
            <a:xfrm flipH="false" flipV="false" rot="0">
              <a:off x="0" y="0"/>
              <a:ext cx="3112368" cy="587485"/>
            </a:xfrm>
            <a:custGeom>
              <a:avLst/>
              <a:gdLst/>
              <a:ahLst/>
              <a:cxnLst/>
              <a:rect r="r" b="b" t="t" l="l"/>
              <a:pathLst>
                <a:path h="587485" w="3112368">
                  <a:moveTo>
                    <a:pt x="0" y="0"/>
                  </a:moveTo>
                  <a:lnTo>
                    <a:pt x="3112368" y="0"/>
                  </a:lnTo>
                  <a:lnTo>
                    <a:pt x="3112368" y="587485"/>
                  </a:lnTo>
                  <a:lnTo>
                    <a:pt x="0" y="587485"/>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112368" cy="606535"/>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58570" y="6753984"/>
            <a:ext cx="17876048" cy="3329481"/>
          </a:xfrm>
          <a:custGeom>
            <a:avLst/>
            <a:gdLst/>
            <a:ahLst/>
            <a:cxnLst/>
            <a:rect r="r" b="b" t="t" l="l"/>
            <a:pathLst>
              <a:path h="3329481" w="17876048">
                <a:moveTo>
                  <a:pt x="0" y="0"/>
                </a:moveTo>
                <a:lnTo>
                  <a:pt x="17876048" y="0"/>
                </a:lnTo>
                <a:lnTo>
                  <a:pt x="17876048" y="3329480"/>
                </a:lnTo>
                <a:lnTo>
                  <a:pt x="0" y="3329480"/>
                </a:lnTo>
                <a:lnTo>
                  <a:pt x="0" y="0"/>
                </a:lnTo>
                <a:close/>
              </a:path>
            </a:pathLst>
          </a:custGeom>
          <a:blipFill>
            <a:blip r:embed="rId5"/>
            <a:stretch>
              <a:fillRect l="0" t="-5107" r="0" b="-4190"/>
            </a:stretch>
          </a:blipFill>
        </p:spPr>
      </p:sp>
      <p:sp>
        <p:nvSpPr>
          <p:cNvPr name="TextBox 12" id="12"/>
          <p:cNvSpPr txBox="true"/>
          <p:nvPr/>
        </p:nvSpPr>
        <p:spPr>
          <a:xfrm rot="0">
            <a:off x="2613359" y="286546"/>
            <a:ext cx="13061282"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
        <p:nvSpPr>
          <p:cNvPr name="TextBox 13" id="13"/>
          <p:cNvSpPr txBox="true"/>
          <p:nvPr/>
        </p:nvSpPr>
        <p:spPr>
          <a:xfrm rot="0">
            <a:off x="1028700" y="3848056"/>
            <a:ext cx="15816016" cy="2111063"/>
          </a:xfrm>
          <a:prstGeom prst="rect">
            <a:avLst/>
          </a:prstGeom>
        </p:spPr>
        <p:txBody>
          <a:bodyPr anchor="t" rtlCol="false" tIns="0" lIns="0" bIns="0" rIns="0">
            <a:spAutoFit/>
          </a:bodyPr>
          <a:lstStyle/>
          <a:p>
            <a:pPr algn="l">
              <a:lnSpc>
                <a:spcPts val="2782"/>
              </a:lnSpc>
            </a:pPr>
            <a:r>
              <a:rPr lang="en-US" sz="2016" spc="197">
                <a:solidFill>
                  <a:srgbClr val="231F20"/>
                </a:solidFill>
                <a:latin typeface="DM Sans Bold"/>
              </a:rPr>
              <a:t>Orijinal Veri Seti:</a:t>
            </a:r>
            <a:r>
              <a:rPr lang="en-US" sz="2016" spc="197">
                <a:solidFill>
                  <a:srgbClr val="231F20"/>
                </a:solidFill>
                <a:latin typeface="DM Sans"/>
              </a:rPr>
              <a:t>Bu veri seti, bireylerin demografik ve kişilik özellikleri (yaş, cinsiyet, eğitim, ülke, etnik köken, nörotisizm, dışadönüklük, açıklık, uyumluluk, sorumluluk, dürtüsellik ve duygu arayışı skorları) ile çeşitli uyuşturucu maddelerin (alkol, amfetamin, amil nitrit, benzodiazepin, kafein, esrar, çikolata, kokain, crack kokain, ekstazi, eroin, ketamin, yasal bitkiler, LSD, metamfetamin, halüsinojen mantarlar, nikotin, semeron, uçucu solventler) kullanım sıklığını ("CL0" hiç kullanmamıştan "CL6" bağımlıya kadar) içerir ve bu maddelerin kullanımının kişilik özellikleriyle olan ilişkisini analiz etmeye yönelik bilgiler sağlar.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300841"/>
            <a:chOff x="0" y="0"/>
            <a:chExt cx="4816593" cy="869357"/>
          </a:xfrm>
        </p:grpSpPr>
        <p:sp>
          <p:nvSpPr>
            <p:cNvPr name="Freeform 4" id="4"/>
            <p:cNvSpPr/>
            <p:nvPr/>
          </p:nvSpPr>
          <p:spPr>
            <a:xfrm flipH="false" flipV="false" rot="0">
              <a:off x="0" y="0"/>
              <a:ext cx="4816592" cy="869357"/>
            </a:xfrm>
            <a:custGeom>
              <a:avLst/>
              <a:gdLst/>
              <a:ahLst/>
              <a:cxnLst/>
              <a:rect r="r" b="b" t="t" l="l"/>
              <a:pathLst>
                <a:path h="869357" w="4816592">
                  <a:moveTo>
                    <a:pt x="0" y="0"/>
                  </a:moveTo>
                  <a:lnTo>
                    <a:pt x="4816592" y="0"/>
                  </a:lnTo>
                  <a:lnTo>
                    <a:pt x="4816592" y="869357"/>
                  </a:lnTo>
                  <a:lnTo>
                    <a:pt x="0" y="869357"/>
                  </a:lnTo>
                  <a:close/>
                </a:path>
              </a:pathLst>
            </a:custGeom>
            <a:solidFill>
              <a:srgbClr val="1A1A1A"/>
            </a:solidFill>
          </p:spPr>
        </p:sp>
        <p:sp>
          <p:nvSpPr>
            <p:cNvPr name="TextBox 5" id="5"/>
            <p:cNvSpPr txBox="true"/>
            <p:nvPr/>
          </p:nvSpPr>
          <p:spPr>
            <a:xfrm>
              <a:off x="0" y="-19050"/>
              <a:ext cx="4816593" cy="888407"/>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028700" y="3510391"/>
            <a:ext cx="15871021" cy="2496965"/>
            <a:chOff x="0" y="0"/>
            <a:chExt cx="3064952" cy="482205"/>
          </a:xfrm>
        </p:grpSpPr>
        <p:sp>
          <p:nvSpPr>
            <p:cNvPr name="Freeform 9" id="9"/>
            <p:cNvSpPr/>
            <p:nvPr/>
          </p:nvSpPr>
          <p:spPr>
            <a:xfrm flipH="false" flipV="false" rot="0">
              <a:off x="0" y="0"/>
              <a:ext cx="3064952" cy="482205"/>
            </a:xfrm>
            <a:custGeom>
              <a:avLst/>
              <a:gdLst/>
              <a:ahLst/>
              <a:cxnLst/>
              <a:rect r="r" b="b" t="t" l="l"/>
              <a:pathLst>
                <a:path h="482205" w="3064952">
                  <a:moveTo>
                    <a:pt x="0" y="0"/>
                  </a:moveTo>
                  <a:lnTo>
                    <a:pt x="3064952" y="0"/>
                  </a:lnTo>
                  <a:lnTo>
                    <a:pt x="3064952" y="482205"/>
                  </a:lnTo>
                  <a:lnTo>
                    <a:pt x="0" y="482205"/>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064952" cy="501255"/>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61645" y="6251451"/>
            <a:ext cx="17794561" cy="3540307"/>
          </a:xfrm>
          <a:custGeom>
            <a:avLst/>
            <a:gdLst/>
            <a:ahLst/>
            <a:cxnLst/>
            <a:rect r="r" b="b" t="t" l="l"/>
            <a:pathLst>
              <a:path h="3540307" w="17794561">
                <a:moveTo>
                  <a:pt x="0" y="0"/>
                </a:moveTo>
                <a:lnTo>
                  <a:pt x="17794561" y="0"/>
                </a:lnTo>
                <a:lnTo>
                  <a:pt x="17794561" y="3540306"/>
                </a:lnTo>
                <a:lnTo>
                  <a:pt x="0" y="3540306"/>
                </a:lnTo>
                <a:lnTo>
                  <a:pt x="0" y="0"/>
                </a:lnTo>
                <a:close/>
              </a:path>
            </a:pathLst>
          </a:custGeom>
          <a:blipFill>
            <a:blip r:embed="rId5"/>
            <a:stretch>
              <a:fillRect l="-54" t="-2637" r="-54" b="0"/>
            </a:stretch>
          </a:blipFill>
        </p:spPr>
      </p:sp>
      <p:sp>
        <p:nvSpPr>
          <p:cNvPr name="TextBox 12" id="12"/>
          <p:cNvSpPr txBox="true"/>
          <p:nvPr/>
        </p:nvSpPr>
        <p:spPr>
          <a:xfrm rot="0">
            <a:off x="2613359" y="286546"/>
            <a:ext cx="13061282"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
        <p:nvSpPr>
          <p:cNvPr name="TextBox 13" id="13"/>
          <p:cNvSpPr txBox="true"/>
          <p:nvPr/>
        </p:nvSpPr>
        <p:spPr>
          <a:xfrm rot="0">
            <a:off x="1546733" y="3767306"/>
            <a:ext cx="14428579" cy="1753381"/>
          </a:xfrm>
          <a:prstGeom prst="rect">
            <a:avLst/>
          </a:prstGeom>
        </p:spPr>
        <p:txBody>
          <a:bodyPr anchor="t" rtlCol="false" tIns="0" lIns="0" bIns="0" rIns="0">
            <a:spAutoFit/>
          </a:bodyPr>
          <a:lstStyle/>
          <a:p>
            <a:pPr algn="l">
              <a:lnSpc>
                <a:spcPts val="2827"/>
              </a:lnSpc>
            </a:pPr>
            <a:r>
              <a:rPr lang="en-US" sz="2049" spc="200">
                <a:solidFill>
                  <a:srgbClr val="231F20"/>
                </a:solidFill>
                <a:latin typeface="DM Sans Bold"/>
              </a:rPr>
              <a:t>Temiz Veri Seti:</a:t>
            </a:r>
            <a:r>
              <a:rPr lang="en-US" sz="2049" spc="200">
                <a:solidFill>
                  <a:srgbClr val="231F20"/>
                </a:solidFill>
                <a:latin typeface="DM Sans"/>
              </a:rPr>
              <a:t>Uyuşturucu Kullanımı = Son on yıl içinde Amfetamin, Benzos, Kokain, Crack, Ecstasy veya Eroin kullandıysa 1, aksi halde 0 olarak ayarlandı</a:t>
            </a:r>
          </a:p>
          <a:p>
            <a:pPr algn="l">
              <a:lnSpc>
                <a:spcPts val="2827"/>
              </a:lnSpc>
            </a:pPr>
            <a:r>
              <a:rPr lang="en-US" sz="2049" spc="200">
                <a:solidFill>
                  <a:srgbClr val="231F20"/>
                </a:solidFill>
                <a:latin typeface="DM Sans"/>
              </a:rPr>
              <a:t>Alkol ve Kenevir son bir ay içinde kullanılmışsa 1, aksi halde 0 olarak ayarlandı.</a:t>
            </a:r>
          </a:p>
          <a:p>
            <a:pPr algn="l">
              <a:lnSpc>
                <a:spcPts val="2827"/>
              </a:lnSpc>
            </a:pPr>
            <a:r>
              <a:rPr lang="en-US" sz="2049" spc="200">
                <a:solidFill>
                  <a:srgbClr val="231F20"/>
                </a:solidFill>
                <a:latin typeface="DM Sans"/>
              </a:rPr>
              <a:t>Cinsiyet 1 = erkek, 0 = kadın olarak ayarlandı.</a:t>
            </a:r>
          </a:p>
          <a:p>
            <a:pPr algn="l">
              <a:lnSpc>
                <a:spcPts val="2827"/>
              </a:lnSpc>
            </a:pPr>
            <a:r>
              <a:rPr lang="en-US" sz="2049" spc="200">
                <a:solidFill>
                  <a:srgbClr val="231F20"/>
                </a:solidFill>
                <a:latin typeface="DM Sans"/>
              </a:rPr>
              <a:t>Eğitim ve yaş gruplarına ayrıldı ve dummied olarak işlendi.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600500" y="-10146023"/>
            <a:ext cx="14754816" cy="15140203"/>
          </a:xfrm>
          <a:custGeom>
            <a:avLst/>
            <a:gdLst/>
            <a:ahLst/>
            <a:cxnLst/>
            <a:rect r="r" b="b" t="t" l="l"/>
            <a:pathLst>
              <a:path h="15140203" w="14754816">
                <a:moveTo>
                  <a:pt x="0" y="0"/>
                </a:moveTo>
                <a:lnTo>
                  <a:pt x="14754816" y="0"/>
                </a:lnTo>
                <a:lnTo>
                  <a:pt x="14754816" y="15140203"/>
                </a:lnTo>
                <a:lnTo>
                  <a:pt x="0" y="15140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20606" y="923925"/>
            <a:ext cx="12094669" cy="1038929"/>
          </a:xfrm>
          <a:prstGeom prst="rect">
            <a:avLst/>
          </a:prstGeom>
        </p:spPr>
        <p:txBody>
          <a:bodyPr anchor="t" rtlCol="false" tIns="0" lIns="0" bIns="0" rIns="0">
            <a:spAutoFit/>
          </a:bodyPr>
          <a:lstStyle/>
          <a:p>
            <a:pPr algn="l">
              <a:lnSpc>
                <a:spcPts val="8485"/>
              </a:lnSpc>
            </a:pPr>
            <a:r>
              <a:rPr lang="en-US" sz="6149" spc="602">
                <a:solidFill>
                  <a:srgbClr val="FFFFFF"/>
                </a:solidFill>
                <a:latin typeface="Oswald Bold"/>
              </a:rPr>
              <a:t>4.SONUÇ VE DEĞERLENDIRME</a:t>
            </a:r>
          </a:p>
        </p:txBody>
      </p:sp>
      <p:sp>
        <p:nvSpPr>
          <p:cNvPr name="Freeform 4" id="4"/>
          <p:cNvSpPr/>
          <p:nvPr/>
        </p:nvSpPr>
        <p:spPr>
          <a:xfrm flipH="false" flipV="false" rot="0">
            <a:off x="13615449" y="-6720980"/>
            <a:ext cx="15104831" cy="15499360"/>
          </a:xfrm>
          <a:custGeom>
            <a:avLst/>
            <a:gdLst/>
            <a:ahLst/>
            <a:cxnLst/>
            <a:rect r="r" b="b" t="t" l="l"/>
            <a:pathLst>
              <a:path h="15499360" w="15104831">
                <a:moveTo>
                  <a:pt x="0" y="0"/>
                </a:moveTo>
                <a:lnTo>
                  <a:pt x="15104831" y="0"/>
                </a:lnTo>
                <a:lnTo>
                  <a:pt x="15104831" y="15499360"/>
                </a:lnTo>
                <a:lnTo>
                  <a:pt x="0" y="15499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3176904"/>
            <a:ext cx="7203729" cy="5601476"/>
          </a:xfrm>
          <a:custGeom>
            <a:avLst/>
            <a:gdLst/>
            <a:ahLst/>
            <a:cxnLst/>
            <a:rect r="r" b="b" t="t" l="l"/>
            <a:pathLst>
              <a:path h="5601476" w="7203729">
                <a:moveTo>
                  <a:pt x="0" y="0"/>
                </a:moveTo>
                <a:lnTo>
                  <a:pt x="7203729" y="0"/>
                </a:lnTo>
                <a:lnTo>
                  <a:pt x="7203729" y="5601476"/>
                </a:lnTo>
                <a:lnTo>
                  <a:pt x="0" y="5601476"/>
                </a:lnTo>
                <a:lnTo>
                  <a:pt x="0" y="0"/>
                </a:lnTo>
                <a:close/>
              </a:path>
            </a:pathLst>
          </a:custGeom>
          <a:blipFill>
            <a:blip r:embed="rId4"/>
            <a:stretch>
              <a:fillRect l="0" t="0" r="0" b="0"/>
            </a:stretch>
          </a:blipFill>
        </p:spPr>
      </p:sp>
      <p:sp>
        <p:nvSpPr>
          <p:cNvPr name="Freeform 6" id="6"/>
          <p:cNvSpPr/>
          <p:nvPr/>
        </p:nvSpPr>
        <p:spPr>
          <a:xfrm flipH="false" flipV="false" rot="0">
            <a:off x="8583876" y="3176904"/>
            <a:ext cx="8925417" cy="5601476"/>
          </a:xfrm>
          <a:custGeom>
            <a:avLst/>
            <a:gdLst/>
            <a:ahLst/>
            <a:cxnLst/>
            <a:rect r="r" b="b" t="t" l="l"/>
            <a:pathLst>
              <a:path h="5601476" w="8925417">
                <a:moveTo>
                  <a:pt x="0" y="0"/>
                </a:moveTo>
                <a:lnTo>
                  <a:pt x="8925417" y="0"/>
                </a:lnTo>
                <a:lnTo>
                  <a:pt x="8925417" y="5601476"/>
                </a:lnTo>
                <a:lnTo>
                  <a:pt x="0" y="5601476"/>
                </a:lnTo>
                <a:lnTo>
                  <a:pt x="0" y="0"/>
                </a:lnTo>
                <a:close/>
              </a:path>
            </a:pathLst>
          </a:custGeom>
          <a:blipFill>
            <a:blip r:embed="rId5"/>
            <a:stretch>
              <a:fillRect l="-4786" t="0" r="-4786"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600500" y="-10146023"/>
            <a:ext cx="14754816" cy="15140203"/>
          </a:xfrm>
          <a:custGeom>
            <a:avLst/>
            <a:gdLst/>
            <a:ahLst/>
            <a:cxnLst/>
            <a:rect r="r" b="b" t="t" l="l"/>
            <a:pathLst>
              <a:path h="15140203" w="14754816">
                <a:moveTo>
                  <a:pt x="0" y="0"/>
                </a:moveTo>
                <a:lnTo>
                  <a:pt x="14754816" y="0"/>
                </a:lnTo>
                <a:lnTo>
                  <a:pt x="14754816" y="15140203"/>
                </a:lnTo>
                <a:lnTo>
                  <a:pt x="0" y="15140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15417" y="596644"/>
            <a:ext cx="11810235" cy="1038929"/>
          </a:xfrm>
          <a:prstGeom prst="rect">
            <a:avLst/>
          </a:prstGeom>
        </p:spPr>
        <p:txBody>
          <a:bodyPr anchor="t" rtlCol="false" tIns="0" lIns="0" bIns="0" rIns="0">
            <a:spAutoFit/>
          </a:bodyPr>
          <a:lstStyle/>
          <a:p>
            <a:pPr algn="l">
              <a:lnSpc>
                <a:spcPts val="8485"/>
              </a:lnSpc>
            </a:pPr>
            <a:r>
              <a:rPr lang="en-US" sz="6149" spc="602">
                <a:solidFill>
                  <a:srgbClr val="FFFFFF"/>
                </a:solidFill>
                <a:latin typeface="Oswald Bold"/>
              </a:rPr>
              <a:t>4.SONUÇ VE DEĞERLENDIRME</a:t>
            </a:r>
          </a:p>
        </p:txBody>
      </p:sp>
      <p:sp>
        <p:nvSpPr>
          <p:cNvPr name="Freeform 4" id="4"/>
          <p:cNvSpPr/>
          <p:nvPr/>
        </p:nvSpPr>
        <p:spPr>
          <a:xfrm flipH="false" flipV="false" rot="0">
            <a:off x="13615449" y="-6720980"/>
            <a:ext cx="15104831" cy="15499360"/>
          </a:xfrm>
          <a:custGeom>
            <a:avLst/>
            <a:gdLst/>
            <a:ahLst/>
            <a:cxnLst/>
            <a:rect r="r" b="b" t="t" l="l"/>
            <a:pathLst>
              <a:path h="15499360" w="15104831">
                <a:moveTo>
                  <a:pt x="0" y="0"/>
                </a:moveTo>
                <a:lnTo>
                  <a:pt x="15104831" y="0"/>
                </a:lnTo>
                <a:lnTo>
                  <a:pt x="15104831" y="15499360"/>
                </a:lnTo>
                <a:lnTo>
                  <a:pt x="0" y="15499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83206" y="2235648"/>
            <a:ext cx="7303273" cy="5815703"/>
          </a:xfrm>
          <a:custGeom>
            <a:avLst/>
            <a:gdLst/>
            <a:ahLst/>
            <a:cxnLst/>
            <a:rect r="r" b="b" t="t" l="l"/>
            <a:pathLst>
              <a:path h="5815703" w="7303273">
                <a:moveTo>
                  <a:pt x="0" y="0"/>
                </a:moveTo>
                <a:lnTo>
                  <a:pt x="7303272" y="0"/>
                </a:lnTo>
                <a:lnTo>
                  <a:pt x="7303272" y="5815704"/>
                </a:lnTo>
                <a:lnTo>
                  <a:pt x="0" y="5815704"/>
                </a:lnTo>
                <a:lnTo>
                  <a:pt x="0" y="0"/>
                </a:lnTo>
                <a:close/>
              </a:path>
            </a:pathLst>
          </a:custGeom>
          <a:blipFill>
            <a:blip r:embed="rId4"/>
            <a:stretch>
              <a:fillRect l="-392" t="-129" r="0" b="-129"/>
            </a:stretch>
          </a:blipFill>
        </p:spPr>
      </p:sp>
      <p:sp>
        <p:nvSpPr>
          <p:cNvPr name="Freeform 6" id="6"/>
          <p:cNvSpPr/>
          <p:nvPr/>
        </p:nvSpPr>
        <p:spPr>
          <a:xfrm flipH="false" flipV="false" rot="0">
            <a:off x="8021025" y="2235648"/>
            <a:ext cx="9903857" cy="5681796"/>
          </a:xfrm>
          <a:custGeom>
            <a:avLst/>
            <a:gdLst/>
            <a:ahLst/>
            <a:cxnLst/>
            <a:rect r="r" b="b" t="t" l="l"/>
            <a:pathLst>
              <a:path h="5681796" w="9903857">
                <a:moveTo>
                  <a:pt x="0" y="0"/>
                </a:moveTo>
                <a:lnTo>
                  <a:pt x="9903857" y="0"/>
                </a:lnTo>
                <a:lnTo>
                  <a:pt x="9903857" y="5681796"/>
                </a:lnTo>
                <a:lnTo>
                  <a:pt x="0" y="5681796"/>
                </a:lnTo>
                <a:lnTo>
                  <a:pt x="0" y="0"/>
                </a:lnTo>
                <a:close/>
              </a:path>
            </a:pathLst>
          </a:custGeom>
          <a:blipFill>
            <a:blip r:embed="rId5"/>
            <a:stretch>
              <a:fillRect l="-2621" t="-1320" r="0" b="-1320"/>
            </a:stretch>
          </a:blipFill>
        </p:spPr>
      </p:sp>
      <p:sp>
        <p:nvSpPr>
          <p:cNvPr name="TextBox 7" id="7"/>
          <p:cNvSpPr txBox="true"/>
          <p:nvPr/>
        </p:nvSpPr>
        <p:spPr>
          <a:xfrm rot="0">
            <a:off x="323162" y="8354982"/>
            <a:ext cx="17641677" cy="1353185"/>
          </a:xfrm>
          <a:prstGeom prst="rect">
            <a:avLst/>
          </a:prstGeom>
        </p:spPr>
        <p:txBody>
          <a:bodyPr anchor="t" rtlCol="false" tIns="0" lIns="0" bIns="0" rIns="0">
            <a:spAutoFit/>
          </a:bodyPr>
          <a:lstStyle/>
          <a:p>
            <a:pPr algn="just">
              <a:lnSpc>
                <a:spcPts val="3640"/>
              </a:lnSpc>
            </a:pPr>
            <a:r>
              <a:rPr lang="en-US" sz="2600">
                <a:solidFill>
                  <a:srgbClr val="FFFFFF"/>
                </a:solidFill>
                <a:latin typeface="DM Sans"/>
              </a:rPr>
              <a:t>UyuşturConnect projesi, makine öğrenimi ve yapay zeka teknolojileri kullanarak kişilik özelliklerine dayalı tahmin modelleri geliştirmiş ve bireylerin uyuşturucu kullanım riskini yüksek doğrulukla belirlemiştir. Bu çalışma, uyuşturucu tespiti ve önlenmesinde etkili olduğunu göstermiştir.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45678" y="3169962"/>
            <a:ext cx="2027545" cy="3080525"/>
          </a:xfrm>
          <a:custGeom>
            <a:avLst/>
            <a:gdLst/>
            <a:ahLst/>
            <a:cxnLst/>
            <a:rect r="r" b="b" t="t" l="l"/>
            <a:pathLst>
              <a:path h="3080525" w="2027545">
                <a:moveTo>
                  <a:pt x="0" y="0"/>
                </a:moveTo>
                <a:lnTo>
                  <a:pt x="2027546" y="0"/>
                </a:lnTo>
                <a:lnTo>
                  <a:pt x="2027546"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553041">
            <a:off x="15566067" y="-4141106"/>
            <a:ext cx="8059341" cy="11252134"/>
          </a:xfrm>
          <a:custGeom>
            <a:avLst/>
            <a:gdLst/>
            <a:ahLst/>
            <a:cxnLst/>
            <a:rect r="r" b="b" t="t" l="l"/>
            <a:pathLst>
              <a:path h="11252134" w="8059341">
                <a:moveTo>
                  <a:pt x="0" y="0"/>
                </a:moveTo>
                <a:lnTo>
                  <a:pt x="8059341" y="0"/>
                </a:lnTo>
                <a:lnTo>
                  <a:pt x="8059341" y="11252134"/>
                </a:lnTo>
                <a:lnTo>
                  <a:pt x="0" y="11252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V="true">
            <a:off x="769262" y="6081118"/>
            <a:ext cx="16490038" cy="190875"/>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1808910" y="6109852"/>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573551" y="7989938"/>
            <a:ext cx="5479194" cy="1892325"/>
          </a:xfrm>
          <a:prstGeom prst="rect">
            <a:avLst/>
          </a:prstGeom>
        </p:spPr>
        <p:txBody>
          <a:bodyPr anchor="t" rtlCol="false" tIns="0" lIns="0" bIns="0" rIns="0">
            <a:spAutoFit/>
          </a:bodyPr>
          <a:lstStyle/>
          <a:p>
            <a:pPr algn="l">
              <a:lnSpc>
                <a:spcPts val="3065"/>
              </a:lnSpc>
            </a:pPr>
            <a:r>
              <a:rPr lang="en-US" sz="2221" spc="217">
                <a:solidFill>
                  <a:srgbClr val="231F20"/>
                </a:solidFill>
                <a:latin typeface="DM Sans"/>
              </a:rPr>
              <a:t>UNODC tarafından hazırlanan bu rapor, bölgedeki uyuşturucu kaçakçılığı dinamiklerini ve bu tehditle mücadele çabalarını değerlendirmektedir​​.</a:t>
            </a:r>
          </a:p>
        </p:txBody>
      </p:sp>
      <p:sp>
        <p:nvSpPr>
          <p:cNvPr name="TextBox 10" id="10"/>
          <p:cNvSpPr txBox="true"/>
          <p:nvPr/>
        </p:nvSpPr>
        <p:spPr>
          <a:xfrm rot="0">
            <a:off x="1045678" y="366400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1</a:t>
            </a:r>
          </a:p>
        </p:txBody>
      </p:sp>
      <p:sp>
        <p:nvSpPr>
          <p:cNvPr name="TextBox 11" id="11"/>
          <p:cNvSpPr txBox="true"/>
          <p:nvPr/>
        </p:nvSpPr>
        <p:spPr>
          <a:xfrm rot="0">
            <a:off x="573551" y="6753293"/>
            <a:ext cx="4189004" cy="872858"/>
          </a:xfrm>
          <a:prstGeom prst="rect">
            <a:avLst/>
          </a:prstGeom>
        </p:spPr>
        <p:txBody>
          <a:bodyPr anchor="t" rtlCol="false" tIns="0" lIns="0" bIns="0" rIns="0">
            <a:spAutoFit/>
          </a:bodyPr>
          <a:lstStyle/>
          <a:p>
            <a:pPr algn="ctr">
              <a:lnSpc>
                <a:spcPts val="2330"/>
              </a:lnSpc>
            </a:pPr>
            <a:r>
              <a:rPr lang="en-US" sz="1689" spc="165">
                <a:solidFill>
                  <a:srgbClr val="231F20"/>
                </a:solidFill>
                <a:latin typeface="DM Sans Bold"/>
              </a:rPr>
              <a:t>"IRAK VE ORTA DOĞU'DA UYUŞTURUCU KAÇAKÇILIĞI DINAMIKLERI (2019–2023)": </a:t>
            </a:r>
          </a:p>
        </p:txBody>
      </p:sp>
      <p:sp>
        <p:nvSpPr>
          <p:cNvPr name="TextBox 12" id="12"/>
          <p:cNvSpPr txBox="true"/>
          <p:nvPr/>
        </p:nvSpPr>
        <p:spPr>
          <a:xfrm rot="0">
            <a:off x="7804738" y="3669683"/>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2</a:t>
            </a:r>
          </a:p>
        </p:txBody>
      </p:sp>
      <p:sp>
        <p:nvSpPr>
          <p:cNvPr name="Freeform 13" id="13"/>
          <p:cNvSpPr/>
          <p:nvPr/>
        </p:nvSpPr>
        <p:spPr>
          <a:xfrm flipH="false" flipV="false" rot="0">
            <a:off x="7426747" y="3029327"/>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8189979" y="6081118"/>
            <a:ext cx="501082" cy="5010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6" id="16"/>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7426747" y="3669683"/>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2</a:t>
            </a:r>
          </a:p>
        </p:txBody>
      </p:sp>
      <p:sp>
        <p:nvSpPr>
          <p:cNvPr name="Freeform 18" id="18"/>
          <p:cNvSpPr/>
          <p:nvPr/>
        </p:nvSpPr>
        <p:spPr>
          <a:xfrm flipH="false" flipV="false" rot="0">
            <a:off x="13252458" y="2910175"/>
            <a:ext cx="2027545" cy="3080525"/>
          </a:xfrm>
          <a:custGeom>
            <a:avLst/>
            <a:gdLst/>
            <a:ahLst/>
            <a:cxnLst/>
            <a:rect r="r" b="b" t="t" l="l"/>
            <a:pathLst>
              <a:path h="3080525" w="2027545">
                <a:moveTo>
                  <a:pt x="0" y="0"/>
                </a:moveTo>
                <a:lnTo>
                  <a:pt x="2027545" y="0"/>
                </a:lnTo>
                <a:lnTo>
                  <a:pt x="2027545"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9" id="19"/>
          <p:cNvGrpSpPr/>
          <p:nvPr/>
        </p:nvGrpSpPr>
        <p:grpSpPr>
          <a:xfrm rot="0">
            <a:off x="14015690" y="5990699"/>
            <a:ext cx="501082" cy="50108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1" id="2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13252458" y="344787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3</a:t>
            </a:r>
          </a:p>
        </p:txBody>
      </p:sp>
      <p:sp>
        <p:nvSpPr>
          <p:cNvPr name="TextBox 23" id="23"/>
          <p:cNvSpPr txBox="true"/>
          <p:nvPr/>
        </p:nvSpPr>
        <p:spPr>
          <a:xfrm rot="0">
            <a:off x="6464437" y="6753293"/>
            <a:ext cx="4708146" cy="949573"/>
          </a:xfrm>
          <a:prstGeom prst="rect">
            <a:avLst/>
          </a:prstGeom>
        </p:spPr>
        <p:txBody>
          <a:bodyPr anchor="t" rtlCol="false" tIns="0" lIns="0" bIns="0" rIns="0">
            <a:spAutoFit/>
          </a:bodyPr>
          <a:lstStyle/>
          <a:p>
            <a:pPr algn="ctr">
              <a:lnSpc>
                <a:spcPts val="1945"/>
              </a:lnSpc>
            </a:pPr>
            <a:r>
              <a:rPr lang="en-US" sz="1410" spc="138">
                <a:solidFill>
                  <a:srgbClr val="231F20"/>
                </a:solidFill>
                <a:latin typeface="DM Sans Bold"/>
              </a:rPr>
              <a:t>DETECTION OF ILLICIT DRUG TRAFFICKING EVENTS ON INSTAGRAM: A DEEP MULTIMODAL MULTILABEL LEARNING APPROACH" MAKALESI: </a:t>
            </a:r>
          </a:p>
        </p:txBody>
      </p:sp>
      <p:sp>
        <p:nvSpPr>
          <p:cNvPr name="TextBox 24" id="24"/>
          <p:cNvSpPr txBox="true"/>
          <p:nvPr/>
        </p:nvSpPr>
        <p:spPr>
          <a:xfrm rot="0">
            <a:off x="5892053" y="7799425"/>
            <a:ext cx="5852914" cy="2273351"/>
          </a:xfrm>
          <a:prstGeom prst="rect">
            <a:avLst/>
          </a:prstGeom>
        </p:spPr>
        <p:txBody>
          <a:bodyPr anchor="t" rtlCol="false" tIns="0" lIns="0" bIns="0" rIns="0">
            <a:spAutoFit/>
          </a:bodyPr>
          <a:lstStyle/>
          <a:p>
            <a:pPr algn="ctr">
              <a:lnSpc>
                <a:spcPts val="3063"/>
              </a:lnSpc>
            </a:pPr>
            <a:r>
              <a:rPr lang="en-US" sz="2220" spc="217">
                <a:solidFill>
                  <a:srgbClr val="231F20"/>
                </a:solidFill>
                <a:latin typeface="DM Sans"/>
              </a:rPr>
              <a:t>Instagram üzerindeki yasa dışı uyuşturucu kaçakçılığını tespit etmek için DMML yaklaşımını inceleyen bu çalışma, derin öğrenme tekniklerini kullanarak etkin çözümler sunmaktadır​​.</a:t>
            </a:r>
          </a:p>
        </p:txBody>
      </p:sp>
      <p:sp>
        <p:nvSpPr>
          <p:cNvPr name="TextBox 25" id="25"/>
          <p:cNvSpPr txBox="true"/>
          <p:nvPr/>
        </p:nvSpPr>
        <p:spPr>
          <a:xfrm rot="0">
            <a:off x="12257182" y="7799425"/>
            <a:ext cx="5627871" cy="2273351"/>
          </a:xfrm>
          <a:prstGeom prst="rect">
            <a:avLst/>
          </a:prstGeom>
        </p:spPr>
        <p:txBody>
          <a:bodyPr anchor="t" rtlCol="false" tIns="0" lIns="0" bIns="0" rIns="0">
            <a:spAutoFit/>
          </a:bodyPr>
          <a:lstStyle/>
          <a:p>
            <a:pPr algn="l">
              <a:lnSpc>
                <a:spcPts val="3063"/>
              </a:lnSpc>
            </a:pPr>
            <a:r>
              <a:rPr lang="en-US" sz="2220" spc="217">
                <a:solidFill>
                  <a:srgbClr val="231F20"/>
                </a:solidFill>
                <a:latin typeface="DM Sans"/>
              </a:rPr>
              <a:t>Kişilik özellikleri ve uyuşturucu kullanımı arasındaki ilişkiyi derinlemesine inceleyen çeşitli bilimsel makaleler, bu projede kullanılan temel referanslar arasındadır​​.</a:t>
            </a:r>
          </a:p>
        </p:txBody>
      </p:sp>
      <p:sp>
        <p:nvSpPr>
          <p:cNvPr name="TextBox 26" id="26"/>
          <p:cNvSpPr txBox="true"/>
          <p:nvPr/>
        </p:nvSpPr>
        <p:spPr>
          <a:xfrm rot="0">
            <a:off x="12671739" y="6877390"/>
            <a:ext cx="4587561" cy="545951"/>
          </a:xfrm>
          <a:prstGeom prst="rect">
            <a:avLst/>
          </a:prstGeom>
        </p:spPr>
        <p:txBody>
          <a:bodyPr anchor="t" rtlCol="false" tIns="0" lIns="0" bIns="0" rIns="0">
            <a:spAutoFit/>
          </a:bodyPr>
          <a:lstStyle/>
          <a:p>
            <a:pPr algn="ctr">
              <a:lnSpc>
                <a:spcPts val="2192"/>
              </a:lnSpc>
            </a:pPr>
            <a:r>
              <a:rPr lang="en-US" sz="1588" spc="155">
                <a:solidFill>
                  <a:srgbClr val="231F20"/>
                </a:solidFill>
                <a:latin typeface="DM Sans Bold"/>
              </a:rPr>
              <a:t>BEŞ FAKTÖR MODELI (FFM) ÜZERINE YAPILAN ARAŞTIRMALAR: </a:t>
            </a:r>
          </a:p>
        </p:txBody>
      </p:sp>
      <p:sp>
        <p:nvSpPr>
          <p:cNvPr name="Freeform 27" id="27"/>
          <p:cNvSpPr/>
          <p:nvPr/>
        </p:nvSpPr>
        <p:spPr>
          <a:xfrm flipH="false" flipV="false" rot="-10799999">
            <a:off x="-2729621" y="-6570533"/>
            <a:ext cx="7806446" cy="10899052"/>
          </a:xfrm>
          <a:custGeom>
            <a:avLst/>
            <a:gdLst/>
            <a:ahLst/>
            <a:cxnLst/>
            <a:rect r="r" b="b" t="t" l="l"/>
            <a:pathLst>
              <a:path h="10899052" w="7806446">
                <a:moveTo>
                  <a:pt x="0" y="0"/>
                </a:moveTo>
                <a:lnTo>
                  <a:pt x="7806446" y="0"/>
                </a:lnTo>
                <a:lnTo>
                  <a:pt x="7806446" y="10899052"/>
                </a:lnTo>
                <a:lnTo>
                  <a:pt x="0" y="10899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8" id="28"/>
          <p:cNvSpPr txBox="true"/>
          <p:nvPr/>
        </p:nvSpPr>
        <p:spPr>
          <a:xfrm rot="0">
            <a:off x="2668053" y="27372"/>
            <a:ext cx="11848718" cy="2700170"/>
          </a:xfrm>
          <a:prstGeom prst="rect">
            <a:avLst/>
          </a:prstGeom>
        </p:spPr>
        <p:txBody>
          <a:bodyPr anchor="t" rtlCol="false" tIns="0" lIns="0" bIns="0" rIns="0">
            <a:spAutoFit/>
          </a:bodyPr>
          <a:lstStyle/>
          <a:p>
            <a:pPr algn="ctr">
              <a:lnSpc>
                <a:spcPts val="10829"/>
              </a:lnSpc>
            </a:pPr>
            <a:r>
              <a:rPr lang="en-US" sz="7847" spc="769">
                <a:solidFill>
                  <a:srgbClr val="231F20"/>
                </a:solidFill>
                <a:latin typeface="Oswald Bold"/>
              </a:rPr>
              <a:t>5.KULLANILAN KAYNAKLAR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45678" y="3169962"/>
            <a:ext cx="2027545" cy="3080525"/>
          </a:xfrm>
          <a:custGeom>
            <a:avLst/>
            <a:gdLst/>
            <a:ahLst/>
            <a:cxnLst/>
            <a:rect r="r" b="b" t="t" l="l"/>
            <a:pathLst>
              <a:path h="3080525" w="2027545">
                <a:moveTo>
                  <a:pt x="0" y="0"/>
                </a:moveTo>
                <a:lnTo>
                  <a:pt x="2027546" y="0"/>
                </a:lnTo>
                <a:lnTo>
                  <a:pt x="2027546"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553041">
            <a:off x="15566067" y="-4141106"/>
            <a:ext cx="8059341" cy="11252134"/>
          </a:xfrm>
          <a:custGeom>
            <a:avLst/>
            <a:gdLst/>
            <a:ahLst/>
            <a:cxnLst/>
            <a:rect r="r" b="b" t="t" l="l"/>
            <a:pathLst>
              <a:path h="11252134" w="8059341">
                <a:moveTo>
                  <a:pt x="0" y="0"/>
                </a:moveTo>
                <a:lnTo>
                  <a:pt x="8059341" y="0"/>
                </a:lnTo>
                <a:lnTo>
                  <a:pt x="8059341" y="11252134"/>
                </a:lnTo>
                <a:lnTo>
                  <a:pt x="0" y="11252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V="true">
            <a:off x="769262" y="6081118"/>
            <a:ext cx="16490038" cy="190875"/>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1808910" y="6109852"/>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045678" y="366400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4</a:t>
            </a:r>
          </a:p>
        </p:txBody>
      </p:sp>
      <p:sp>
        <p:nvSpPr>
          <p:cNvPr name="TextBox 10" id="10"/>
          <p:cNvSpPr txBox="true"/>
          <p:nvPr/>
        </p:nvSpPr>
        <p:spPr>
          <a:xfrm rot="0">
            <a:off x="215490" y="6621984"/>
            <a:ext cx="4189004" cy="519935"/>
          </a:xfrm>
          <a:prstGeom prst="rect">
            <a:avLst/>
          </a:prstGeom>
        </p:spPr>
        <p:txBody>
          <a:bodyPr anchor="t" rtlCol="false" tIns="0" lIns="0" bIns="0" rIns="0">
            <a:spAutoFit/>
          </a:bodyPr>
          <a:lstStyle/>
          <a:p>
            <a:pPr algn="ctr">
              <a:lnSpc>
                <a:spcPts val="4262"/>
              </a:lnSpc>
            </a:pPr>
            <a:r>
              <a:rPr lang="en-US" sz="3089" spc="302">
                <a:solidFill>
                  <a:srgbClr val="231F20"/>
                </a:solidFill>
                <a:latin typeface="DM Sans Bold"/>
              </a:rPr>
              <a:t>COLAB AI</a:t>
            </a:r>
          </a:p>
        </p:txBody>
      </p:sp>
      <p:sp>
        <p:nvSpPr>
          <p:cNvPr name="TextBox 11" id="11"/>
          <p:cNvSpPr txBox="true"/>
          <p:nvPr/>
        </p:nvSpPr>
        <p:spPr>
          <a:xfrm rot="0">
            <a:off x="7804738" y="3669683"/>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2</a:t>
            </a:r>
          </a:p>
        </p:txBody>
      </p:sp>
      <p:sp>
        <p:nvSpPr>
          <p:cNvPr name="Freeform 12" id="12"/>
          <p:cNvSpPr/>
          <p:nvPr/>
        </p:nvSpPr>
        <p:spPr>
          <a:xfrm flipH="false" flipV="false" rot="0">
            <a:off x="7426747" y="3029327"/>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8189979" y="6081118"/>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7426747" y="3669683"/>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5</a:t>
            </a:r>
          </a:p>
        </p:txBody>
      </p:sp>
      <p:sp>
        <p:nvSpPr>
          <p:cNvPr name="Freeform 17" id="17"/>
          <p:cNvSpPr/>
          <p:nvPr/>
        </p:nvSpPr>
        <p:spPr>
          <a:xfrm flipH="false" flipV="false" rot="0">
            <a:off x="13252458" y="2910175"/>
            <a:ext cx="2027545" cy="3080525"/>
          </a:xfrm>
          <a:custGeom>
            <a:avLst/>
            <a:gdLst/>
            <a:ahLst/>
            <a:cxnLst/>
            <a:rect r="r" b="b" t="t" l="l"/>
            <a:pathLst>
              <a:path h="3080525" w="2027545">
                <a:moveTo>
                  <a:pt x="0" y="0"/>
                </a:moveTo>
                <a:lnTo>
                  <a:pt x="2027545" y="0"/>
                </a:lnTo>
                <a:lnTo>
                  <a:pt x="2027545" y="3080524"/>
                </a:lnTo>
                <a:lnTo>
                  <a:pt x="0" y="3080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4015690" y="5990699"/>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13252458" y="3447876"/>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6</a:t>
            </a:r>
          </a:p>
        </p:txBody>
      </p:sp>
      <p:sp>
        <p:nvSpPr>
          <p:cNvPr name="Freeform 22" id="22"/>
          <p:cNvSpPr/>
          <p:nvPr/>
        </p:nvSpPr>
        <p:spPr>
          <a:xfrm flipH="false" flipV="false" rot="-10799999">
            <a:off x="-2748671" y="-6570533"/>
            <a:ext cx="7806446" cy="10899052"/>
          </a:xfrm>
          <a:custGeom>
            <a:avLst/>
            <a:gdLst/>
            <a:ahLst/>
            <a:cxnLst/>
            <a:rect r="r" b="b" t="t" l="l"/>
            <a:pathLst>
              <a:path h="10899052" w="7806446">
                <a:moveTo>
                  <a:pt x="0" y="0"/>
                </a:moveTo>
                <a:lnTo>
                  <a:pt x="7806446" y="0"/>
                </a:lnTo>
                <a:lnTo>
                  <a:pt x="7806446" y="10899052"/>
                </a:lnTo>
                <a:lnTo>
                  <a:pt x="0" y="10899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2708083" y="27372"/>
            <a:ext cx="11808689" cy="2700170"/>
          </a:xfrm>
          <a:prstGeom prst="rect">
            <a:avLst/>
          </a:prstGeom>
        </p:spPr>
        <p:txBody>
          <a:bodyPr anchor="t" rtlCol="false" tIns="0" lIns="0" bIns="0" rIns="0">
            <a:spAutoFit/>
          </a:bodyPr>
          <a:lstStyle/>
          <a:p>
            <a:pPr algn="ctr">
              <a:lnSpc>
                <a:spcPts val="10829"/>
              </a:lnSpc>
            </a:pPr>
            <a:r>
              <a:rPr lang="en-US" sz="7847" spc="769">
                <a:solidFill>
                  <a:srgbClr val="231F20"/>
                </a:solidFill>
                <a:latin typeface="Oswald Bold"/>
              </a:rPr>
              <a:t>5.KULLANILAN KAYNAKLAR</a:t>
            </a:r>
          </a:p>
        </p:txBody>
      </p:sp>
      <p:sp>
        <p:nvSpPr>
          <p:cNvPr name="TextBox 24" id="24"/>
          <p:cNvSpPr txBox="true"/>
          <p:nvPr/>
        </p:nvSpPr>
        <p:spPr>
          <a:xfrm rot="0">
            <a:off x="380726" y="7318900"/>
            <a:ext cx="5812237" cy="2283895"/>
          </a:xfrm>
          <a:prstGeom prst="rect">
            <a:avLst/>
          </a:prstGeom>
        </p:spPr>
        <p:txBody>
          <a:bodyPr anchor="t" rtlCol="false" tIns="0" lIns="0" bIns="0" rIns="0">
            <a:spAutoFit/>
          </a:bodyPr>
          <a:lstStyle/>
          <a:p>
            <a:pPr algn="just">
              <a:lnSpc>
                <a:spcPts val="3002"/>
              </a:lnSpc>
            </a:pPr>
            <a:r>
              <a:rPr lang="en-US" sz="2175" spc="213">
                <a:solidFill>
                  <a:srgbClr val="231F20"/>
                </a:solidFill>
                <a:latin typeface="DM Sans"/>
              </a:rPr>
              <a:t>COLAB AI, kod bloklarını yazarken ve tamamlamada kolaylıklar sunarak programlama sürecini hızlandırır. Ayrıca, karşılaşılan hatalara anında çözüm sunarak geliştirme sürecindeki tıkanıklıkları gidermeye yardımcı olur.</a:t>
            </a:r>
          </a:p>
        </p:txBody>
      </p:sp>
      <p:sp>
        <p:nvSpPr>
          <p:cNvPr name="TextBox 25" id="25"/>
          <p:cNvSpPr txBox="true"/>
          <p:nvPr/>
        </p:nvSpPr>
        <p:spPr>
          <a:xfrm rot="0">
            <a:off x="6728720" y="6572833"/>
            <a:ext cx="4960340" cy="1036937"/>
          </a:xfrm>
          <a:prstGeom prst="rect">
            <a:avLst/>
          </a:prstGeom>
        </p:spPr>
        <p:txBody>
          <a:bodyPr anchor="t" rtlCol="false" tIns="0" lIns="0" bIns="0" rIns="0">
            <a:spAutoFit/>
          </a:bodyPr>
          <a:lstStyle/>
          <a:p>
            <a:pPr algn="ctr">
              <a:lnSpc>
                <a:spcPts val="2783"/>
              </a:lnSpc>
            </a:pPr>
            <a:r>
              <a:rPr lang="en-US" sz="2017" spc="197" u="sng">
                <a:solidFill>
                  <a:srgbClr val="231F20"/>
                </a:solidFill>
                <a:latin typeface="DM Sans Bold"/>
                <a:hlinkClick r:id="rId7" tooltip="https://stackoverflow.com/questions/67279657/drawing-a-neural-network"/>
              </a:rPr>
              <a:t>HTTPS://STACKOVERFLOW.COM/QUESTIONS/67279657/DRAWING-A-NEURAL-NETWORK</a:t>
            </a:r>
          </a:p>
        </p:txBody>
      </p:sp>
      <p:sp>
        <p:nvSpPr>
          <p:cNvPr name="TextBox 26" id="26"/>
          <p:cNvSpPr txBox="true"/>
          <p:nvPr/>
        </p:nvSpPr>
        <p:spPr>
          <a:xfrm rot="0">
            <a:off x="6728720" y="7876471"/>
            <a:ext cx="6031489" cy="785836"/>
          </a:xfrm>
          <a:prstGeom prst="rect">
            <a:avLst/>
          </a:prstGeom>
        </p:spPr>
        <p:txBody>
          <a:bodyPr anchor="t" rtlCol="false" tIns="0" lIns="0" bIns="0" rIns="0">
            <a:spAutoFit/>
          </a:bodyPr>
          <a:lstStyle/>
          <a:p>
            <a:pPr algn="l">
              <a:lnSpc>
                <a:spcPts val="3161"/>
              </a:lnSpc>
            </a:pPr>
            <a:r>
              <a:rPr lang="en-US" sz="2290" spc="224">
                <a:solidFill>
                  <a:srgbClr val="231F20"/>
                </a:solidFill>
                <a:latin typeface="DM Sans"/>
              </a:rPr>
              <a:t>Python'da bir sinir ağı diyagramı çizmeyi sağlayan kod bloğu</a:t>
            </a:r>
          </a:p>
        </p:txBody>
      </p:sp>
      <p:sp>
        <p:nvSpPr>
          <p:cNvPr name="TextBox 27" id="27"/>
          <p:cNvSpPr txBox="true"/>
          <p:nvPr/>
        </p:nvSpPr>
        <p:spPr>
          <a:xfrm rot="0">
            <a:off x="12222460" y="6572833"/>
            <a:ext cx="4960340" cy="1036937"/>
          </a:xfrm>
          <a:prstGeom prst="rect">
            <a:avLst/>
          </a:prstGeom>
        </p:spPr>
        <p:txBody>
          <a:bodyPr anchor="t" rtlCol="false" tIns="0" lIns="0" bIns="0" rIns="0">
            <a:spAutoFit/>
          </a:bodyPr>
          <a:lstStyle/>
          <a:p>
            <a:pPr algn="ctr">
              <a:lnSpc>
                <a:spcPts val="2783"/>
              </a:lnSpc>
            </a:pPr>
            <a:r>
              <a:rPr lang="en-US" sz="2017" spc="197" u="sng">
                <a:solidFill>
                  <a:srgbClr val="231F20"/>
                </a:solidFill>
                <a:latin typeface="DM Sans Bold"/>
                <a:hlinkClick r:id="rId8" tooltip="https://yigitsener.medium.com/veri-bilimi-s%C4%B1n%C4%B1fland%C4%B1rma-model-%C3%A7%C4%B1kt%C4%B1lar%C4%B1n%C4%B1-de%C4%9Ferlendiren-metrikler-confusion-matrix-accuracy-437f5633c82b"/>
              </a:rPr>
              <a:t>HTTPS://STACKOVERFLOW.COM/QUESTIONS/67279657/DRAWING-A-NEURAL-NETWORK</a:t>
            </a:r>
          </a:p>
        </p:txBody>
      </p:sp>
      <p:sp>
        <p:nvSpPr>
          <p:cNvPr name="TextBox 28" id="28"/>
          <p:cNvSpPr txBox="true"/>
          <p:nvPr/>
        </p:nvSpPr>
        <p:spPr>
          <a:xfrm rot="0">
            <a:off x="12222460" y="7743121"/>
            <a:ext cx="5551510" cy="2290540"/>
          </a:xfrm>
          <a:prstGeom prst="rect">
            <a:avLst/>
          </a:prstGeom>
        </p:spPr>
        <p:txBody>
          <a:bodyPr anchor="t" rtlCol="false" tIns="0" lIns="0" bIns="0" rIns="0">
            <a:spAutoFit/>
          </a:bodyPr>
          <a:lstStyle/>
          <a:p>
            <a:pPr algn="l">
              <a:lnSpc>
                <a:spcPts val="3019"/>
              </a:lnSpc>
            </a:pPr>
            <a:r>
              <a:rPr lang="en-US" sz="2188" spc="214">
                <a:solidFill>
                  <a:srgbClr val="231F20"/>
                </a:solidFill>
                <a:latin typeface="DM Sans"/>
              </a:rPr>
              <a:t>Veri Bilimi Sınıflandırma Model Çıktılarını Değerlendiren Metrikler (Confusion Matrix, Accuracy, ROC-AUC, Log Loss, MCC) Python Uygulamaları için gerekir.</a:t>
            </a:r>
          </a:p>
          <a:p>
            <a:pPr algn="l">
              <a:lnSpc>
                <a:spcPts val="301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915173" y="3948724"/>
            <a:ext cx="5022216" cy="922805"/>
          </a:xfrm>
          <a:prstGeom prst="rect">
            <a:avLst/>
          </a:prstGeom>
        </p:spPr>
        <p:txBody>
          <a:bodyPr anchor="t" rtlCol="false" tIns="0" lIns="0" bIns="0" rIns="0">
            <a:spAutoFit/>
          </a:bodyPr>
          <a:lstStyle/>
          <a:p>
            <a:pPr algn="l">
              <a:lnSpc>
                <a:spcPts val="3736"/>
              </a:lnSpc>
            </a:pPr>
            <a:r>
              <a:rPr lang="en-US" sz="2669" u="sng">
                <a:solidFill>
                  <a:srgbClr val="100F0D"/>
                </a:solidFill>
                <a:latin typeface="Montserrat Light"/>
                <a:hlinkClick r:id="rId2" tooltip="https://github.com/VesileHann/UyusturConnect"/>
              </a:rPr>
              <a:t>https://github.com/VesileHann/UyusturConnect</a:t>
            </a:r>
          </a:p>
        </p:txBody>
      </p:sp>
      <p:sp>
        <p:nvSpPr>
          <p:cNvPr name="TextBox 3" id="3"/>
          <p:cNvSpPr txBox="true"/>
          <p:nvPr/>
        </p:nvSpPr>
        <p:spPr>
          <a:xfrm rot="0">
            <a:off x="9549080" y="6679909"/>
            <a:ext cx="6723145" cy="1389530"/>
          </a:xfrm>
          <a:prstGeom prst="rect">
            <a:avLst/>
          </a:prstGeom>
        </p:spPr>
        <p:txBody>
          <a:bodyPr anchor="t" rtlCol="false" tIns="0" lIns="0" bIns="0" rIns="0">
            <a:spAutoFit/>
          </a:bodyPr>
          <a:lstStyle/>
          <a:p>
            <a:pPr algn="l" marL="0" indent="0" lvl="0">
              <a:lnSpc>
                <a:spcPts val="3736"/>
              </a:lnSpc>
              <a:spcBef>
                <a:spcPct val="0"/>
              </a:spcBef>
            </a:pPr>
            <a:r>
              <a:rPr lang="en-US" sz="2669" strike="noStrike" u="sng">
                <a:solidFill>
                  <a:srgbClr val="100F0D"/>
                </a:solidFill>
                <a:latin typeface="Montserrat Light"/>
                <a:hlinkClick r:id="rId3" tooltip="https://github.com/VesileHann/UyusturConnect"/>
              </a:rPr>
              <a:t>https://colab.research.google.com/drive/1Fsli2xHlWXIjciQeHEjmJcrwNmtu9geA#scrollTo=7b1Ubv5hX6Jw</a:t>
            </a:r>
          </a:p>
        </p:txBody>
      </p:sp>
      <p:sp>
        <p:nvSpPr>
          <p:cNvPr name="Freeform 4" id="4"/>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361367" y="1207516"/>
            <a:ext cx="9537014"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6. LİNKLERİMİZ</a:t>
            </a:r>
          </a:p>
        </p:txBody>
      </p:sp>
      <p:grpSp>
        <p:nvGrpSpPr>
          <p:cNvPr name="Group 7" id="7"/>
          <p:cNvGrpSpPr/>
          <p:nvPr/>
        </p:nvGrpSpPr>
        <p:grpSpPr>
          <a:xfrm rot="0">
            <a:off x="16333169" y="8069439"/>
            <a:ext cx="2094695" cy="2377721"/>
            <a:chOff x="0" y="0"/>
            <a:chExt cx="551689" cy="626231"/>
          </a:xfrm>
        </p:grpSpPr>
        <p:sp>
          <p:nvSpPr>
            <p:cNvPr name="Freeform 8" id="8"/>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9" id="9"/>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224419" y="-1349021"/>
            <a:ext cx="2094695" cy="2377721"/>
            <a:chOff x="0" y="0"/>
            <a:chExt cx="551689" cy="626231"/>
          </a:xfrm>
        </p:grpSpPr>
        <p:sp>
          <p:nvSpPr>
            <p:cNvPr name="Freeform 11" id="11"/>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2" id="12"/>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3915173" y="3259812"/>
            <a:ext cx="5022216" cy="746062"/>
          </a:xfrm>
          <a:prstGeom prst="rect">
            <a:avLst/>
          </a:prstGeom>
        </p:spPr>
        <p:txBody>
          <a:bodyPr anchor="t" rtlCol="false" tIns="0" lIns="0" bIns="0" rIns="0">
            <a:spAutoFit/>
          </a:bodyPr>
          <a:lstStyle/>
          <a:p>
            <a:pPr algn="l">
              <a:lnSpc>
                <a:spcPts val="6128"/>
              </a:lnSpc>
            </a:pPr>
            <a:r>
              <a:rPr lang="en-US" sz="4377">
                <a:solidFill>
                  <a:srgbClr val="000000"/>
                </a:solidFill>
                <a:latin typeface="DM Sans Bold"/>
              </a:rPr>
              <a:t>Github</a:t>
            </a:r>
          </a:p>
        </p:txBody>
      </p:sp>
      <p:sp>
        <p:nvSpPr>
          <p:cNvPr name="TextBox 14" id="14"/>
          <p:cNvSpPr txBox="true"/>
          <p:nvPr/>
        </p:nvSpPr>
        <p:spPr>
          <a:xfrm rot="0">
            <a:off x="9549080" y="5754369"/>
            <a:ext cx="4049606" cy="746062"/>
          </a:xfrm>
          <a:prstGeom prst="rect">
            <a:avLst/>
          </a:prstGeom>
        </p:spPr>
        <p:txBody>
          <a:bodyPr anchor="t" rtlCol="false" tIns="0" lIns="0" bIns="0" rIns="0">
            <a:spAutoFit/>
          </a:bodyPr>
          <a:lstStyle/>
          <a:p>
            <a:pPr algn="l" marL="0" indent="0" lvl="0">
              <a:lnSpc>
                <a:spcPts val="6128"/>
              </a:lnSpc>
              <a:spcBef>
                <a:spcPct val="0"/>
              </a:spcBef>
            </a:pPr>
            <a:r>
              <a:rPr lang="en-US" sz="4377" strike="noStrike" u="none">
                <a:solidFill>
                  <a:srgbClr val="000000"/>
                </a:solidFill>
                <a:latin typeface="DM Sans Bold"/>
              </a:rPr>
              <a:t>Colab</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1931756" y="-8572516"/>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23999" y="2673912"/>
            <a:ext cx="11250158" cy="3241963"/>
          </a:xfrm>
          <a:prstGeom prst="rect">
            <a:avLst/>
          </a:prstGeom>
        </p:spPr>
        <p:txBody>
          <a:bodyPr anchor="t" rtlCol="false" tIns="0" lIns="0" bIns="0" rIns="0">
            <a:spAutoFit/>
          </a:bodyPr>
          <a:lstStyle/>
          <a:p>
            <a:pPr algn="l">
              <a:lnSpc>
                <a:spcPts val="13015"/>
              </a:lnSpc>
            </a:pPr>
            <a:r>
              <a:rPr lang="en-US" sz="9431" spc="924">
                <a:solidFill>
                  <a:srgbClr val="231F20"/>
                </a:solidFill>
                <a:latin typeface="Oswald Bold"/>
              </a:rPr>
              <a:t>DİNLEDİĞİNİZ</a:t>
            </a:r>
          </a:p>
          <a:p>
            <a:pPr algn="l" marL="0" indent="0" lvl="0">
              <a:lnSpc>
                <a:spcPts val="13015"/>
              </a:lnSpc>
              <a:spcBef>
                <a:spcPct val="0"/>
              </a:spcBef>
            </a:pPr>
            <a:r>
              <a:rPr lang="en-US" sz="9431" spc="924">
                <a:solidFill>
                  <a:srgbClr val="231F20"/>
                </a:solidFill>
                <a:latin typeface="Oswald Bold"/>
              </a:rPr>
              <a:t>İÇİN TEŞEKKÜRLER</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3229094" y="5290707"/>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56727" y="2901697"/>
            <a:ext cx="1188453" cy="5110657"/>
            <a:chOff x="0" y="0"/>
            <a:chExt cx="313008" cy="1346017"/>
          </a:xfrm>
        </p:grpSpPr>
        <p:sp>
          <p:nvSpPr>
            <p:cNvPr name="Freeform 4" id="4"/>
            <p:cNvSpPr/>
            <p:nvPr/>
          </p:nvSpPr>
          <p:spPr>
            <a:xfrm flipH="false" flipV="false" rot="0">
              <a:off x="0" y="0"/>
              <a:ext cx="313008" cy="1346017"/>
            </a:xfrm>
            <a:custGeom>
              <a:avLst/>
              <a:gdLst/>
              <a:ahLst/>
              <a:cxnLst/>
              <a:rect r="r" b="b" t="t" l="l"/>
              <a:pathLst>
                <a:path h="1346017" w="313008">
                  <a:moveTo>
                    <a:pt x="0" y="0"/>
                  </a:moveTo>
                  <a:lnTo>
                    <a:pt x="313008" y="0"/>
                  </a:lnTo>
                  <a:lnTo>
                    <a:pt x="313008" y="1346017"/>
                  </a:lnTo>
                  <a:lnTo>
                    <a:pt x="0" y="1346017"/>
                  </a:lnTo>
                  <a:close/>
                </a:path>
              </a:pathLst>
            </a:custGeom>
            <a:solidFill>
              <a:srgbClr val="CCCCCC"/>
            </a:solidFill>
          </p:spPr>
        </p:sp>
        <p:sp>
          <p:nvSpPr>
            <p:cNvPr name="TextBox 5" id="5"/>
            <p:cNvSpPr txBox="true"/>
            <p:nvPr/>
          </p:nvSpPr>
          <p:spPr>
            <a:xfrm>
              <a:off x="0" y="-38100"/>
              <a:ext cx="313008" cy="1384117"/>
            </a:xfrm>
            <a:prstGeom prst="rect">
              <a:avLst/>
            </a:prstGeom>
          </p:spPr>
          <p:txBody>
            <a:bodyPr anchor="ctr" rtlCol="false" tIns="50800" lIns="50800" bIns="50800" rIns="50800"/>
            <a:lstStyle/>
            <a:p>
              <a:pPr algn="ctr">
                <a:lnSpc>
                  <a:spcPts val="4419"/>
                </a:lnSpc>
              </a:pPr>
            </a:p>
          </p:txBody>
        </p:sp>
      </p:grpSp>
      <p:sp>
        <p:nvSpPr>
          <p:cNvPr name="TextBox 6" id="6"/>
          <p:cNvSpPr txBox="true"/>
          <p:nvPr/>
        </p:nvSpPr>
        <p:spPr>
          <a:xfrm rot="0">
            <a:off x="-328433" y="808394"/>
            <a:ext cx="15286268" cy="1736636"/>
          </a:xfrm>
          <a:prstGeom prst="rect">
            <a:avLst/>
          </a:prstGeom>
        </p:spPr>
        <p:txBody>
          <a:bodyPr anchor="t" rtlCol="false" tIns="0" lIns="0" bIns="0" rIns="0">
            <a:spAutoFit/>
          </a:bodyPr>
          <a:lstStyle/>
          <a:p>
            <a:pPr algn="ctr">
              <a:lnSpc>
                <a:spcPts val="14188"/>
              </a:lnSpc>
            </a:pPr>
            <a:r>
              <a:rPr lang="en-US" sz="10281" spc="1007">
                <a:solidFill>
                  <a:srgbClr val="231F20"/>
                </a:solidFill>
                <a:latin typeface="Oswald Bold"/>
              </a:rPr>
              <a:t>İÇERİK</a:t>
            </a:r>
          </a:p>
        </p:txBody>
      </p:sp>
      <p:sp>
        <p:nvSpPr>
          <p:cNvPr name="Freeform 7" id="7"/>
          <p:cNvSpPr/>
          <p:nvPr/>
        </p:nvSpPr>
        <p:spPr>
          <a:xfrm flipH="false" flipV="false" rot="2398594">
            <a:off x="10641285" y="1860207"/>
            <a:ext cx="11935939" cy="2983985"/>
          </a:xfrm>
          <a:custGeom>
            <a:avLst/>
            <a:gdLst/>
            <a:ahLst/>
            <a:cxnLst/>
            <a:rect r="r" b="b" t="t" l="l"/>
            <a:pathLst>
              <a:path h="2983985" w="11935939">
                <a:moveTo>
                  <a:pt x="0" y="0"/>
                </a:moveTo>
                <a:lnTo>
                  <a:pt x="11935938" y="0"/>
                </a:lnTo>
                <a:lnTo>
                  <a:pt x="11935938" y="2983984"/>
                </a:lnTo>
                <a:lnTo>
                  <a:pt x="0" y="2983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782344" y="313647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4782344" y="396580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4782344" y="480400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4782344" y="564220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4782344" y="647812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014861" y="3088854"/>
            <a:ext cx="5790503" cy="511894"/>
          </a:xfrm>
          <a:prstGeom prst="rect">
            <a:avLst/>
          </a:prstGeom>
        </p:spPr>
        <p:txBody>
          <a:bodyPr anchor="t" rtlCol="false" tIns="0" lIns="0" bIns="0" rIns="0">
            <a:spAutoFit/>
          </a:bodyPr>
          <a:lstStyle/>
          <a:p>
            <a:pPr algn="l">
              <a:lnSpc>
                <a:spcPts val="4173"/>
              </a:lnSpc>
            </a:pPr>
            <a:r>
              <a:rPr lang="en-US" sz="3024" spc="296">
                <a:solidFill>
                  <a:srgbClr val="231F20"/>
                </a:solidFill>
                <a:latin typeface="DM Sans"/>
              </a:rPr>
              <a:t>PROBLEM TANIMI</a:t>
            </a:r>
          </a:p>
        </p:txBody>
      </p:sp>
      <p:sp>
        <p:nvSpPr>
          <p:cNvPr name="TextBox 14" id="14"/>
          <p:cNvSpPr txBox="true"/>
          <p:nvPr/>
        </p:nvSpPr>
        <p:spPr>
          <a:xfrm rot="0">
            <a:off x="6014861" y="4031560"/>
            <a:ext cx="6076629" cy="511894"/>
          </a:xfrm>
          <a:prstGeom prst="rect">
            <a:avLst/>
          </a:prstGeom>
        </p:spPr>
        <p:txBody>
          <a:bodyPr anchor="t" rtlCol="false" tIns="0" lIns="0" bIns="0" rIns="0">
            <a:spAutoFit/>
          </a:bodyPr>
          <a:lstStyle/>
          <a:p>
            <a:pPr algn="l">
              <a:lnSpc>
                <a:spcPts val="4173"/>
              </a:lnSpc>
            </a:pPr>
            <a:r>
              <a:rPr lang="en-US" sz="3024" spc="296">
                <a:solidFill>
                  <a:srgbClr val="231F20"/>
                </a:solidFill>
                <a:latin typeface="DM Sans"/>
              </a:rPr>
              <a:t>PROJE EKIBININ KATKILARI</a:t>
            </a:r>
          </a:p>
        </p:txBody>
      </p:sp>
      <p:sp>
        <p:nvSpPr>
          <p:cNvPr name="TextBox 15" id="15"/>
          <p:cNvSpPr txBox="true"/>
          <p:nvPr/>
        </p:nvSpPr>
        <p:spPr>
          <a:xfrm rot="0">
            <a:off x="6014861" y="4961374"/>
            <a:ext cx="804226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ÇÖZÜM İÇIN KULLANILAN YÖNTEMLER</a:t>
            </a:r>
          </a:p>
        </p:txBody>
      </p:sp>
      <p:sp>
        <p:nvSpPr>
          <p:cNvPr name="TextBox 16" id="16"/>
          <p:cNvSpPr txBox="true"/>
          <p:nvPr/>
        </p:nvSpPr>
        <p:spPr>
          <a:xfrm rot="0">
            <a:off x="6014861" y="5691055"/>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SONUÇ VE DEĞERLENDIRME</a:t>
            </a:r>
          </a:p>
        </p:txBody>
      </p:sp>
      <p:sp>
        <p:nvSpPr>
          <p:cNvPr name="TextBox 17" id="17"/>
          <p:cNvSpPr txBox="true"/>
          <p:nvPr/>
        </p:nvSpPr>
        <p:spPr>
          <a:xfrm rot="0">
            <a:off x="6083242" y="6526979"/>
            <a:ext cx="7166957"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KULLANILAN KAYNAKLAR</a:t>
            </a:r>
          </a:p>
        </p:txBody>
      </p:sp>
      <p:sp>
        <p:nvSpPr>
          <p:cNvPr name="TextBox 18" id="18"/>
          <p:cNvSpPr txBox="true"/>
          <p:nvPr/>
        </p:nvSpPr>
        <p:spPr>
          <a:xfrm rot="0">
            <a:off x="4782344" y="730680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9" id="19"/>
          <p:cNvSpPr txBox="true"/>
          <p:nvPr/>
        </p:nvSpPr>
        <p:spPr>
          <a:xfrm rot="0">
            <a:off x="6083242" y="7355654"/>
            <a:ext cx="7166957"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LİNKLERİMİZ</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1905163" y="2898547"/>
            <a:ext cx="12184729" cy="3537085"/>
            <a:chOff x="0" y="0"/>
            <a:chExt cx="4668497" cy="1355210"/>
          </a:xfrm>
        </p:grpSpPr>
        <p:sp>
          <p:nvSpPr>
            <p:cNvPr name="Freeform 5" id="5"/>
            <p:cNvSpPr/>
            <p:nvPr/>
          </p:nvSpPr>
          <p:spPr>
            <a:xfrm flipH="false" flipV="false" rot="0">
              <a:off x="0" y="0"/>
              <a:ext cx="4668497" cy="1355210"/>
            </a:xfrm>
            <a:custGeom>
              <a:avLst/>
              <a:gdLst/>
              <a:ahLst/>
              <a:cxnLst/>
              <a:rect r="r" b="b" t="t" l="l"/>
              <a:pathLst>
                <a:path h="1355210" w="4668497">
                  <a:moveTo>
                    <a:pt x="0" y="0"/>
                  </a:moveTo>
                  <a:lnTo>
                    <a:pt x="4668497" y="0"/>
                  </a:lnTo>
                  <a:lnTo>
                    <a:pt x="4668497" y="1355210"/>
                  </a:lnTo>
                  <a:lnTo>
                    <a:pt x="0" y="1355210"/>
                  </a:lnTo>
                  <a:close/>
                </a:path>
              </a:pathLst>
            </a:custGeom>
            <a:solidFill>
              <a:srgbClr val="EFEFEF"/>
            </a:solidFill>
          </p:spPr>
        </p:sp>
        <p:sp>
          <p:nvSpPr>
            <p:cNvPr name="TextBox 6" id="6"/>
            <p:cNvSpPr txBox="true"/>
            <p:nvPr/>
          </p:nvSpPr>
          <p:spPr>
            <a:xfrm>
              <a:off x="0" y="-19050"/>
              <a:ext cx="4668497" cy="1374260"/>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5422073" y="6826157"/>
            <a:ext cx="12579746" cy="2811387"/>
            <a:chOff x="0" y="0"/>
            <a:chExt cx="4819845" cy="1077164"/>
          </a:xfrm>
        </p:grpSpPr>
        <p:sp>
          <p:nvSpPr>
            <p:cNvPr name="Freeform 9" id="9"/>
            <p:cNvSpPr/>
            <p:nvPr/>
          </p:nvSpPr>
          <p:spPr>
            <a:xfrm flipH="false" flipV="false" rot="0">
              <a:off x="0" y="0"/>
              <a:ext cx="4819845" cy="1077164"/>
            </a:xfrm>
            <a:custGeom>
              <a:avLst/>
              <a:gdLst/>
              <a:ahLst/>
              <a:cxnLst/>
              <a:rect r="r" b="b" t="t" l="l"/>
              <a:pathLst>
                <a:path h="1077164" w="4819845">
                  <a:moveTo>
                    <a:pt x="0" y="0"/>
                  </a:moveTo>
                  <a:lnTo>
                    <a:pt x="4819845" y="0"/>
                  </a:lnTo>
                  <a:lnTo>
                    <a:pt x="4819845" y="1077164"/>
                  </a:lnTo>
                  <a:lnTo>
                    <a:pt x="0" y="1077164"/>
                  </a:lnTo>
                  <a:close/>
                </a:path>
              </a:pathLst>
            </a:custGeom>
            <a:solidFill>
              <a:srgbClr val="EFEFEF"/>
            </a:solidFill>
          </p:spPr>
        </p:sp>
        <p:sp>
          <p:nvSpPr>
            <p:cNvPr name="TextBox 10" id="10"/>
            <p:cNvSpPr txBox="true"/>
            <p:nvPr/>
          </p:nvSpPr>
          <p:spPr>
            <a:xfrm>
              <a:off x="0" y="-19050"/>
              <a:ext cx="4819845" cy="1096214"/>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6455581" y="7524822"/>
            <a:ext cx="1478721" cy="1503320"/>
          </a:xfrm>
          <a:custGeom>
            <a:avLst/>
            <a:gdLst/>
            <a:ahLst/>
            <a:cxnLst/>
            <a:rect r="r" b="b" t="t" l="l"/>
            <a:pathLst>
              <a:path h="1503320" w="1478721">
                <a:moveTo>
                  <a:pt x="0" y="0"/>
                </a:moveTo>
                <a:lnTo>
                  <a:pt x="1478721" y="0"/>
                </a:lnTo>
                <a:lnTo>
                  <a:pt x="1478721" y="1503320"/>
                </a:lnTo>
                <a:lnTo>
                  <a:pt x="0" y="15033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905163" y="986556"/>
            <a:ext cx="10151607" cy="1317635"/>
          </a:xfrm>
          <a:prstGeom prst="rect">
            <a:avLst/>
          </a:prstGeom>
        </p:spPr>
        <p:txBody>
          <a:bodyPr anchor="t" rtlCol="false" tIns="0" lIns="0" bIns="0" rIns="0">
            <a:spAutoFit/>
          </a:bodyPr>
          <a:lstStyle/>
          <a:p>
            <a:pPr algn="l">
              <a:lnSpc>
                <a:spcPts val="10732"/>
              </a:lnSpc>
            </a:pPr>
            <a:r>
              <a:rPr lang="en-US" sz="7777" spc="762">
                <a:solidFill>
                  <a:srgbClr val="231F20"/>
                </a:solidFill>
                <a:latin typeface="Oswald Bold"/>
              </a:rPr>
              <a:t>1.PROBLEM TANIMI</a:t>
            </a:r>
          </a:p>
        </p:txBody>
      </p:sp>
      <p:sp>
        <p:nvSpPr>
          <p:cNvPr name="TextBox 13" id="13"/>
          <p:cNvSpPr txBox="true"/>
          <p:nvPr/>
        </p:nvSpPr>
        <p:spPr>
          <a:xfrm rot="0">
            <a:off x="3839876" y="3149571"/>
            <a:ext cx="9802640" cy="3045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rPr>
              <a:t>Uyuşturucu kullanımı, bireylerin fiziksel ve psikolojik sağlığını olumsuz etkileyen, aile yapısını bozan ve toplumsal düzeni tehdit eden küresel bir sorundur. Uyuşturucu bağımlılığı, bireylerin sosyal hayattan kopmalarına, suç oranlarının artmasına ve sağlık sistemleri üzerinde büyük yükler oluşmasına neden olmaktadır. UyuşturConnect projesi, bu soruna yenilikçi bir yaklaşımla çözüm getirmeyi amaçlamaktadır.</a:t>
            </a:r>
          </a:p>
        </p:txBody>
      </p:sp>
      <p:sp>
        <p:nvSpPr>
          <p:cNvPr name="TextBox 14" id="14"/>
          <p:cNvSpPr txBox="true"/>
          <p:nvPr/>
        </p:nvSpPr>
        <p:spPr>
          <a:xfrm rot="0">
            <a:off x="8305664" y="7292465"/>
            <a:ext cx="8760044" cy="1902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rPr>
              <a:t>Projenin temel amacı, makine öğrenmesi ve derin öğrenme kullanarak kişilik özellikleri ve diğer demografik veriler üzerinden uyuşturucu kullanımını tahmin ederek erken müdahale ve önleme stratejileri geliştirmektir​​.</a:t>
            </a:r>
          </a:p>
        </p:txBody>
      </p:sp>
      <p:sp>
        <p:nvSpPr>
          <p:cNvPr name="Freeform 15" id="15"/>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95998" y="7392626"/>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113342" y="6784618"/>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7377531"/>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229322" y="7997868"/>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822675" y="7997868"/>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307512" y="8511539"/>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1875724" y="8649381"/>
            <a:ext cx="1104804" cy="1121111"/>
          </a:xfrm>
          <a:custGeom>
            <a:avLst/>
            <a:gdLst/>
            <a:ahLst/>
            <a:cxnLst/>
            <a:rect r="r" b="b" t="t" l="l"/>
            <a:pathLst>
              <a:path h="1121111" w="1104804">
                <a:moveTo>
                  <a:pt x="0" y="0"/>
                </a:moveTo>
                <a:lnTo>
                  <a:pt x="1104804" y="0"/>
                </a:lnTo>
                <a:lnTo>
                  <a:pt x="1104804" y="1121112"/>
                </a:lnTo>
                <a:lnTo>
                  <a:pt x="0" y="112111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330197" y="2981747"/>
            <a:ext cx="3854856" cy="647719"/>
            <a:chOff x="0" y="0"/>
            <a:chExt cx="1015271" cy="170593"/>
          </a:xfrm>
        </p:grpSpPr>
        <p:sp>
          <p:nvSpPr>
            <p:cNvPr name="Freeform 11" id="11"/>
            <p:cNvSpPr/>
            <p:nvPr/>
          </p:nvSpPr>
          <p:spPr>
            <a:xfrm flipH="false" flipV="false" rot="0">
              <a:off x="0" y="0"/>
              <a:ext cx="1015271" cy="170593"/>
            </a:xfrm>
            <a:custGeom>
              <a:avLst/>
              <a:gdLst/>
              <a:ahLst/>
              <a:cxnLst/>
              <a:rect r="r" b="b" t="t" l="l"/>
              <a:pathLst>
                <a:path h="170593" w="1015271">
                  <a:moveTo>
                    <a:pt x="0" y="0"/>
                  </a:moveTo>
                  <a:lnTo>
                    <a:pt x="1015271" y="0"/>
                  </a:lnTo>
                  <a:lnTo>
                    <a:pt x="1015271" y="170593"/>
                  </a:lnTo>
                  <a:lnTo>
                    <a:pt x="0" y="170593"/>
                  </a:lnTo>
                  <a:close/>
                </a:path>
              </a:pathLst>
            </a:custGeom>
            <a:solidFill>
              <a:srgbClr val="1A1A1A"/>
            </a:solidFill>
          </p:spPr>
        </p:sp>
        <p:sp>
          <p:nvSpPr>
            <p:cNvPr name="TextBox 12" id="12"/>
            <p:cNvSpPr txBox="true"/>
            <p:nvPr/>
          </p:nvSpPr>
          <p:spPr>
            <a:xfrm>
              <a:off x="0" y="-57150"/>
              <a:ext cx="1015271"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Vesile Han %33</a:t>
              </a:r>
            </a:p>
          </p:txBody>
        </p:sp>
      </p:grpSp>
      <p:sp>
        <p:nvSpPr>
          <p:cNvPr name="TextBox 13" id="13"/>
          <p:cNvSpPr txBox="true"/>
          <p:nvPr/>
        </p:nvSpPr>
        <p:spPr>
          <a:xfrm rot="0">
            <a:off x="2404752" y="1227873"/>
            <a:ext cx="13173130" cy="1216316"/>
          </a:xfrm>
          <a:prstGeom prst="rect">
            <a:avLst/>
          </a:prstGeom>
        </p:spPr>
        <p:txBody>
          <a:bodyPr anchor="t" rtlCol="false" tIns="0" lIns="0" bIns="0" rIns="0">
            <a:spAutoFit/>
          </a:bodyPr>
          <a:lstStyle/>
          <a:p>
            <a:pPr algn="ctr">
              <a:lnSpc>
                <a:spcPts val="9951"/>
              </a:lnSpc>
            </a:pPr>
            <a:r>
              <a:rPr lang="en-US" sz="7211" spc="382">
                <a:solidFill>
                  <a:srgbClr val="231F20"/>
                </a:solidFill>
                <a:latin typeface="Oswald Bold"/>
              </a:rPr>
              <a:t>2.PROJE EKIBININ KATKILARI</a:t>
            </a:r>
          </a:p>
        </p:txBody>
      </p:sp>
      <p:sp>
        <p:nvSpPr>
          <p:cNvPr name="TextBox 14" id="14"/>
          <p:cNvSpPr txBox="true"/>
          <p:nvPr/>
        </p:nvSpPr>
        <p:spPr>
          <a:xfrm rot="0">
            <a:off x="1198814" y="3883586"/>
            <a:ext cx="4430469" cy="3493945"/>
          </a:xfrm>
          <a:prstGeom prst="rect">
            <a:avLst/>
          </a:prstGeom>
        </p:spPr>
        <p:txBody>
          <a:bodyPr anchor="t" rtlCol="false" tIns="0" lIns="0" bIns="0" rIns="0">
            <a:spAutoFit/>
          </a:bodyPr>
          <a:lstStyle/>
          <a:p>
            <a:pPr algn="just" marL="0" indent="0" lvl="0">
              <a:lnSpc>
                <a:spcPts val="2580"/>
              </a:lnSpc>
              <a:spcBef>
                <a:spcPct val="0"/>
              </a:spcBef>
            </a:pPr>
            <a:r>
              <a:rPr lang="en-US" sz="1869" spc="183">
                <a:solidFill>
                  <a:srgbClr val="231F20"/>
                </a:solidFill>
                <a:latin typeface="DM Sans"/>
              </a:rPr>
              <a:t>Vesile HAN, yazılım geliştirme ve makine öğrenmesi alanlarında uzmanlaşmıştır. UyuşturConnect projesinde, makale ve veri bulma süreçlerinde aktif rol almış, yazılım geliştirme aşamasında önemli katkılar sağlamıştır. Proje sürecinde bilimsel araştırmalar yaparak veritabanlarından elde edilen verilerin analizinde görev almıştır</a:t>
            </a:r>
          </a:p>
        </p:txBody>
      </p:sp>
      <p:grpSp>
        <p:nvGrpSpPr>
          <p:cNvPr name="Group 15" id="15"/>
          <p:cNvGrpSpPr/>
          <p:nvPr/>
        </p:nvGrpSpPr>
        <p:grpSpPr>
          <a:xfrm rot="0">
            <a:off x="7058678" y="2981747"/>
            <a:ext cx="4170644" cy="647719"/>
            <a:chOff x="0" y="0"/>
            <a:chExt cx="1098441" cy="170593"/>
          </a:xfrm>
        </p:grpSpPr>
        <p:sp>
          <p:nvSpPr>
            <p:cNvPr name="Freeform 16" id="16"/>
            <p:cNvSpPr/>
            <p:nvPr/>
          </p:nvSpPr>
          <p:spPr>
            <a:xfrm flipH="false" flipV="false" rot="0">
              <a:off x="0" y="0"/>
              <a:ext cx="1098441" cy="170593"/>
            </a:xfrm>
            <a:custGeom>
              <a:avLst/>
              <a:gdLst/>
              <a:ahLst/>
              <a:cxnLst/>
              <a:rect r="r" b="b" t="t" l="l"/>
              <a:pathLst>
                <a:path h="170593" w="1098441">
                  <a:moveTo>
                    <a:pt x="0" y="0"/>
                  </a:moveTo>
                  <a:lnTo>
                    <a:pt x="1098441" y="0"/>
                  </a:lnTo>
                  <a:lnTo>
                    <a:pt x="1098441" y="170593"/>
                  </a:lnTo>
                  <a:lnTo>
                    <a:pt x="0" y="170593"/>
                  </a:lnTo>
                  <a:close/>
                </a:path>
              </a:pathLst>
            </a:custGeom>
            <a:solidFill>
              <a:srgbClr val="1A1A1A"/>
            </a:solidFill>
          </p:spPr>
        </p:sp>
        <p:sp>
          <p:nvSpPr>
            <p:cNvPr name="TextBox 17" id="17"/>
            <p:cNvSpPr txBox="true"/>
            <p:nvPr/>
          </p:nvSpPr>
          <p:spPr>
            <a:xfrm>
              <a:off x="0" y="-57150"/>
              <a:ext cx="1098441"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Mücahit Bayram %33</a:t>
              </a:r>
            </a:p>
          </p:txBody>
        </p:sp>
      </p:grpSp>
      <p:sp>
        <p:nvSpPr>
          <p:cNvPr name="TextBox 18" id="18"/>
          <p:cNvSpPr txBox="true"/>
          <p:nvPr/>
        </p:nvSpPr>
        <p:spPr>
          <a:xfrm rot="0">
            <a:off x="6321185" y="3874061"/>
            <a:ext cx="5967440" cy="2735342"/>
          </a:xfrm>
          <a:prstGeom prst="rect">
            <a:avLst/>
          </a:prstGeom>
        </p:spPr>
        <p:txBody>
          <a:bodyPr anchor="t" rtlCol="false" tIns="0" lIns="0" bIns="0" rIns="0">
            <a:spAutoFit/>
          </a:bodyPr>
          <a:lstStyle/>
          <a:p>
            <a:pPr algn="l" marL="0" indent="0" lvl="0">
              <a:lnSpc>
                <a:spcPts val="2774"/>
              </a:lnSpc>
              <a:spcBef>
                <a:spcPct val="0"/>
              </a:spcBef>
            </a:pPr>
            <a:r>
              <a:rPr lang="en-US" sz="2010" spc="197">
                <a:solidFill>
                  <a:srgbClr val="231F20"/>
                </a:solidFill>
                <a:latin typeface="DM Sans"/>
              </a:rPr>
              <a:t>Mücahit BAYRAM, görüntü işleme ve makine öğrenmesi tekniklerinde deneyimlidir. UyuşturConnect projesinde, bilimsel verilerin derlenmesi ve analiz edilmesinde görev almıştır. Proje sürecinde ekip içi iletişimi ve işbirliğini artırarak projenin başarıyla ilerlemesine katkı sağlamıştır</a:t>
            </a:r>
          </a:p>
        </p:txBody>
      </p:sp>
      <p:grpSp>
        <p:nvGrpSpPr>
          <p:cNvPr name="Group 19" id="19"/>
          <p:cNvGrpSpPr/>
          <p:nvPr/>
        </p:nvGrpSpPr>
        <p:grpSpPr>
          <a:xfrm rot="0">
            <a:off x="13340758" y="2981747"/>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Tuğba Uslu %33</a:t>
              </a:r>
            </a:p>
          </p:txBody>
        </p:sp>
      </p:grpSp>
      <p:sp>
        <p:nvSpPr>
          <p:cNvPr name="TextBox 22" id="22"/>
          <p:cNvSpPr txBox="true"/>
          <p:nvPr/>
        </p:nvSpPr>
        <p:spPr>
          <a:xfrm rot="0">
            <a:off x="12980528" y="3971485"/>
            <a:ext cx="4835166" cy="3421142"/>
          </a:xfrm>
          <a:prstGeom prst="rect">
            <a:avLst/>
          </a:prstGeom>
        </p:spPr>
        <p:txBody>
          <a:bodyPr anchor="t" rtlCol="false" tIns="0" lIns="0" bIns="0" rIns="0">
            <a:spAutoFit/>
          </a:bodyPr>
          <a:lstStyle/>
          <a:p>
            <a:pPr algn="just" marL="0" indent="0" lvl="0">
              <a:lnSpc>
                <a:spcPts val="2774"/>
              </a:lnSpc>
              <a:spcBef>
                <a:spcPct val="0"/>
              </a:spcBef>
            </a:pPr>
            <a:r>
              <a:rPr lang="en-US" sz="2010" spc="197">
                <a:solidFill>
                  <a:srgbClr val="231F20"/>
                </a:solidFill>
                <a:latin typeface="DM Sans"/>
              </a:rPr>
              <a:t>Tuğba USLU, yapay zeka ve yazılım geliştirme konularında deneyimlidir.UyuşturConnect projesinde, makale ve veri bulma süreçlerinde yer almış, yazılım geliştirme aşamasında kritik rol oynamıştır. Doğal dil işleme ve görüntü işleme alanlarında bilgi sahibidir ve bu projede önceki deneyimlerini kullanmıştır</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058686" y="720365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275722"/>
            <a:chOff x="0" y="0"/>
            <a:chExt cx="4816593" cy="862742"/>
          </a:xfrm>
        </p:grpSpPr>
        <p:sp>
          <p:nvSpPr>
            <p:cNvPr name="Freeform 4" id="4"/>
            <p:cNvSpPr/>
            <p:nvPr/>
          </p:nvSpPr>
          <p:spPr>
            <a:xfrm flipH="false" flipV="false" rot="0">
              <a:off x="0" y="0"/>
              <a:ext cx="4816592" cy="862742"/>
            </a:xfrm>
            <a:custGeom>
              <a:avLst/>
              <a:gdLst/>
              <a:ahLst/>
              <a:cxnLst/>
              <a:rect r="r" b="b" t="t" l="l"/>
              <a:pathLst>
                <a:path h="862742" w="4816592">
                  <a:moveTo>
                    <a:pt x="0" y="0"/>
                  </a:moveTo>
                  <a:lnTo>
                    <a:pt x="4816592" y="0"/>
                  </a:lnTo>
                  <a:lnTo>
                    <a:pt x="4816592" y="862742"/>
                  </a:lnTo>
                  <a:lnTo>
                    <a:pt x="0" y="862742"/>
                  </a:lnTo>
                  <a:close/>
                </a:path>
              </a:pathLst>
            </a:custGeom>
            <a:solidFill>
              <a:srgbClr val="231F20"/>
            </a:solidFill>
          </p:spPr>
        </p:sp>
        <p:sp>
          <p:nvSpPr>
            <p:cNvPr name="TextBox 5" id="5"/>
            <p:cNvSpPr txBox="true"/>
            <p:nvPr/>
          </p:nvSpPr>
          <p:spPr>
            <a:xfrm>
              <a:off x="0" y="-19050"/>
              <a:ext cx="4816593" cy="881792"/>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963295" y="3510391"/>
            <a:ext cx="11783955" cy="1999206"/>
            <a:chOff x="0" y="0"/>
            <a:chExt cx="2275673" cy="386079"/>
          </a:xfrm>
        </p:grpSpPr>
        <p:sp>
          <p:nvSpPr>
            <p:cNvPr name="Freeform 9" id="9"/>
            <p:cNvSpPr/>
            <p:nvPr/>
          </p:nvSpPr>
          <p:spPr>
            <a:xfrm flipH="false" flipV="false" rot="0">
              <a:off x="0" y="0"/>
              <a:ext cx="2275673" cy="386079"/>
            </a:xfrm>
            <a:custGeom>
              <a:avLst/>
              <a:gdLst/>
              <a:ahLst/>
              <a:cxnLst/>
              <a:rect r="r" b="b" t="t" l="l"/>
              <a:pathLst>
                <a:path h="386079" w="2275673">
                  <a:moveTo>
                    <a:pt x="0" y="0"/>
                  </a:moveTo>
                  <a:lnTo>
                    <a:pt x="2275673" y="0"/>
                  </a:lnTo>
                  <a:lnTo>
                    <a:pt x="2275673" y="386079"/>
                  </a:lnTo>
                  <a:lnTo>
                    <a:pt x="0" y="386079"/>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275673" cy="405129"/>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963295" y="5948836"/>
            <a:ext cx="14984049" cy="3029375"/>
          </a:xfrm>
          <a:custGeom>
            <a:avLst/>
            <a:gdLst/>
            <a:ahLst/>
            <a:cxnLst/>
            <a:rect r="r" b="b" t="t" l="l"/>
            <a:pathLst>
              <a:path h="3029375" w="14984049">
                <a:moveTo>
                  <a:pt x="0" y="0"/>
                </a:moveTo>
                <a:lnTo>
                  <a:pt x="14984049" y="0"/>
                </a:lnTo>
                <a:lnTo>
                  <a:pt x="14984049" y="3029375"/>
                </a:lnTo>
                <a:lnTo>
                  <a:pt x="0" y="3029375"/>
                </a:lnTo>
                <a:lnTo>
                  <a:pt x="0" y="0"/>
                </a:lnTo>
                <a:close/>
              </a:path>
            </a:pathLst>
          </a:custGeom>
          <a:blipFill>
            <a:blip r:embed="rId5"/>
            <a:stretch>
              <a:fillRect l="-2648" t="-16521" r="-6169" b="-16521"/>
            </a:stretch>
          </a:blipFill>
        </p:spPr>
      </p:sp>
      <p:sp>
        <p:nvSpPr>
          <p:cNvPr name="TextBox 12" id="12"/>
          <p:cNvSpPr txBox="true"/>
          <p:nvPr/>
        </p:nvSpPr>
        <p:spPr>
          <a:xfrm rot="0">
            <a:off x="2613359" y="286546"/>
            <a:ext cx="12682038"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
        <p:nvSpPr>
          <p:cNvPr name="TextBox 13" id="13"/>
          <p:cNvSpPr txBox="true"/>
          <p:nvPr/>
        </p:nvSpPr>
        <p:spPr>
          <a:xfrm rot="0">
            <a:off x="2613359" y="3757781"/>
            <a:ext cx="11133891" cy="2191055"/>
          </a:xfrm>
          <a:prstGeom prst="rect">
            <a:avLst/>
          </a:prstGeom>
        </p:spPr>
        <p:txBody>
          <a:bodyPr anchor="t" rtlCol="false" tIns="0" lIns="0" bIns="0" rIns="0">
            <a:spAutoFit/>
          </a:bodyPr>
          <a:lstStyle/>
          <a:p>
            <a:pPr algn="l" marL="550359" indent="-275179" lvl="1">
              <a:lnSpc>
                <a:spcPts val="3517"/>
              </a:lnSpc>
              <a:buFont typeface="Arial"/>
              <a:buChar char="•"/>
            </a:pPr>
            <a:r>
              <a:rPr lang="en-US" sz="2549" spc="249">
                <a:solidFill>
                  <a:srgbClr val="231F20"/>
                </a:solidFill>
                <a:latin typeface="DM Sans Bold"/>
              </a:rPr>
              <a:t>Backpropagation</a:t>
            </a:r>
            <a:r>
              <a:rPr lang="en-US" sz="2549" spc="249">
                <a:solidFill>
                  <a:srgbClr val="231F20"/>
                </a:solidFill>
                <a:latin typeface="DM Sans"/>
              </a:rPr>
              <a:t>: Yapay sinir ağlarının denetimli öğrenme sürecini, gradyan inişi kullanarak kolaylaştırır ve hataları minimize eder​​.</a:t>
            </a:r>
          </a:p>
          <a:p>
            <a:pPr algn="l">
              <a:lnSpc>
                <a:spcPts val="3517"/>
              </a:lnSpc>
            </a:pPr>
          </a:p>
          <a:p>
            <a:pPr algn="l">
              <a:lnSpc>
                <a:spcPts val="351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275722"/>
            <a:chOff x="0" y="0"/>
            <a:chExt cx="4816593" cy="862742"/>
          </a:xfrm>
        </p:grpSpPr>
        <p:sp>
          <p:nvSpPr>
            <p:cNvPr name="Freeform 4" id="4"/>
            <p:cNvSpPr/>
            <p:nvPr/>
          </p:nvSpPr>
          <p:spPr>
            <a:xfrm flipH="false" flipV="false" rot="0">
              <a:off x="0" y="0"/>
              <a:ext cx="4816592" cy="862742"/>
            </a:xfrm>
            <a:custGeom>
              <a:avLst/>
              <a:gdLst/>
              <a:ahLst/>
              <a:cxnLst/>
              <a:rect r="r" b="b" t="t" l="l"/>
              <a:pathLst>
                <a:path h="862742" w="4816592">
                  <a:moveTo>
                    <a:pt x="0" y="0"/>
                  </a:moveTo>
                  <a:lnTo>
                    <a:pt x="4816592" y="0"/>
                  </a:lnTo>
                  <a:lnTo>
                    <a:pt x="4816592" y="862742"/>
                  </a:lnTo>
                  <a:lnTo>
                    <a:pt x="0" y="862742"/>
                  </a:lnTo>
                  <a:close/>
                </a:path>
              </a:pathLst>
            </a:custGeom>
            <a:solidFill>
              <a:srgbClr val="231F20"/>
            </a:solidFill>
          </p:spPr>
        </p:sp>
        <p:sp>
          <p:nvSpPr>
            <p:cNvPr name="TextBox 5" id="5"/>
            <p:cNvSpPr txBox="true"/>
            <p:nvPr/>
          </p:nvSpPr>
          <p:spPr>
            <a:xfrm>
              <a:off x="0" y="-19050"/>
              <a:ext cx="4816593" cy="881792"/>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963295" y="3818083"/>
            <a:ext cx="13698213" cy="2583550"/>
            <a:chOff x="0" y="0"/>
            <a:chExt cx="2645348" cy="498926"/>
          </a:xfrm>
        </p:grpSpPr>
        <p:sp>
          <p:nvSpPr>
            <p:cNvPr name="Freeform 9" id="9"/>
            <p:cNvSpPr/>
            <p:nvPr/>
          </p:nvSpPr>
          <p:spPr>
            <a:xfrm flipH="false" flipV="false" rot="0">
              <a:off x="0" y="0"/>
              <a:ext cx="2645348" cy="498926"/>
            </a:xfrm>
            <a:custGeom>
              <a:avLst/>
              <a:gdLst/>
              <a:ahLst/>
              <a:cxnLst/>
              <a:rect r="r" b="b" t="t" l="l"/>
              <a:pathLst>
                <a:path h="498926" w="2645348">
                  <a:moveTo>
                    <a:pt x="0" y="0"/>
                  </a:moveTo>
                  <a:lnTo>
                    <a:pt x="2645348" y="0"/>
                  </a:lnTo>
                  <a:lnTo>
                    <a:pt x="2645348" y="498926"/>
                  </a:lnTo>
                  <a:lnTo>
                    <a:pt x="0" y="49892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45348" cy="51797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245448" y="6869016"/>
            <a:ext cx="16230138" cy="1139372"/>
          </a:xfrm>
          <a:custGeom>
            <a:avLst/>
            <a:gdLst/>
            <a:ahLst/>
            <a:cxnLst/>
            <a:rect r="r" b="b" t="t" l="l"/>
            <a:pathLst>
              <a:path h="1139372" w="16230138">
                <a:moveTo>
                  <a:pt x="0" y="0"/>
                </a:moveTo>
                <a:lnTo>
                  <a:pt x="16230138" y="0"/>
                </a:lnTo>
                <a:lnTo>
                  <a:pt x="16230138" y="1139371"/>
                </a:lnTo>
                <a:lnTo>
                  <a:pt x="0" y="1139371"/>
                </a:lnTo>
                <a:lnTo>
                  <a:pt x="0" y="0"/>
                </a:lnTo>
                <a:close/>
              </a:path>
            </a:pathLst>
          </a:custGeom>
          <a:blipFill>
            <a:blip r:embed="rId5"/>
            <a:stretch>
              <a:fillRect l="-6108" t="0" r="-632" b="0"/>
            </a:stretch>
          </a:blipFill>
        </p:spPr>
      </p:sp>
      <p:sp>
        <p:nvSpPr>
          <p:cNvPr name="TextBox 12" id="12"/>
          <p:cNvSpPr txBox="true"/>
          <p:nvPr/>
        </p:nvSpPr>
        <p:spPr>
          <a:xfrm rot="0">
            <a:off x="2613359" y="286546"/>
            <a:ext cx="12682038"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
        <p:nvSpPr>
          <p:cNvPr name="TextBox 13" id="13"/>
          <p:cNvSpPr txBox="true"/>
          <p:nvPr/>
        </p:nvSpPr>
        <p:spPr>
          <a:xfrm rot="0">
            <a:off x="2420186" y="4418154"/>
            <a:ext cx="12784431" cy="1335782"/>
          </a:xfrm>
          <a:prstGeom prst="rect">
            <a:avLst/>
          </a:prstGeom>
        </p:spPr>
        <p:txBody>
          <a:bodyPr anchor="t" rtlCol="false" tIns="0" lIns="0" bIns="0" rIns="0">
            <a:spAutoFit/>
          </a:bodyPr>
          <a:lstStyle/>
          <a:p>
            <a:pPr algn="l" marL="564370" indent="-282185" lvl="1">
              <a:lnSpc>
                <a:spcPts val="3607"/>
              </a:lnSpc>
              <a:buFont typeface="Arial"/>
              <a:buChar char="•"/>
            </a:pPr>
            <a:r>
              <a:rPr lang="en-US" sz="2614" spc="256">
                <a:solidFill>
                  <a:srgbClr val="231F20"/>
                </a:solidFill>
                <a:latin typeface="DM Sans Bold"/>
              </a:rPr>
              <a:t>Gradient Descent: </a:t>
            </a:r>
            <a:r>
              <a:rPr lang="en-US" sz="2614" spc="256">
                <a:solidFill>
                  <a:srgbClr val="231F20"/>
                </a:solidFill>
                <a:latin typeface="DM Sans"/>
              </a:rPr>
              <a:t>Fonksiyonun minimumunu bulmak için bir optimizasyon algoritmasıdır​​.Optimizer=’adam’ ifadesinde kullanılmıştır.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442596"/>
            <a:chOff x="0" y="0"/>
            <a:chExt cx="4816593" cy="906692"/>
          </a:xfrm>
        </p:grpSpPr>
        <p:sp>
          <p:nvSpPr>
            <p:cNvPr name="Freeform 4" id="4"/>
            <p:cNvSpPr/>
            <p:nvPr/>
          </p:nvSpPr>
          <p:spPr>
            <a:xfrm flipH="false" flipV="false" rot="0">
              <a:off x="0" y="0"/>
              <a:ext cx="4816592" cy="906692"/>
            </a:xfrm>
            <a:custGeom>
              <a:avLst/>
              <a:gdLst/>
              <a:ahLst/>
              <a:cxnLst/>
              <a:rect r="r" b="b" t="t" l="l"/>
              <a:pathLst>
                <a:path h="906692" w="4816592">
                  <a:moveTo>
                    <a:pt x="0" y="0"/>
                  </a:moveTo>
                  <a:lnTo>
                    <a:pt x="4816592" y="0"/>
                  </a:lnTo>
                  <a:lnTo>
                    <a:pt x="4816592" y="906692"/>
                  </a:lnTo>
                  <a:lnTo>
                    <a:pt x="0" y="906692"/>
                  </a:lnTo>
                  <a:close/>
                </a:path>
              </a:pathLst>
            </a:custGeom>
            <a:solidFill>
              <a:srgbClr val="1A1A1A"/>
            </a:solidFill>
          </p:spPr>
        </p:sp>
        <p:sp>
          <p:nvSpPr>
            <p:cNvPr name="TextBox 5" id="5"/>
            <p:cNvSpPr txBox="true"/>
            <p:nvPr/>
          </p:nvSpPr>
          <p:spPr>
            <a:xfrm>
              <a:off x="0" y="-19050"/>
              <a:ext cx="4816593" cy="925742"/>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956488" y="3636702"/>
            <a:ext cx="13158717" cy="2117720"/>
            <a:chOff x="0" y="0"/>
            <a:chExt cx="2541162" cy="408966"/>
          </a:xfrm>
        </p:grpSpPr>
        <p:sp>
          <p:nvSpPr>
            <p:cNvPr name="Freeform 9" id="9"/>
            <p:cNvSpPr/>
            <p:nvPr/>
          </p:nvSpPr>
          <p:spPr>
            <a:xfrm flipH="false" flipV="false" rot="0">
              <a:off x="0" y="0"/>
              <a:ext cx="2541162" cy="408966"/>
            </a:xfrm>
            <a:custGeom>
              <a:avLst/>
              <a:gdLst/>
              <a:ahLst/>
              <a:cxnLst/>
              <a:rect r="r" b="b" t="t" l="l"/>
              <a:pathLst>
                <a:path h="408966" w="2541162">
                  <a:moveTo>
                    <a:pt x="0" y="0"/>
                  </a:moveTo>
                  <a:lnTo>
                    <a:pt x="2541162" y="0"/>
                  </a:lnTo>
                  <a:lnTo>
                    <a:pt x="2541162" y="408966"/>
                  </a:lnTo>
                  <a:lnTo>
                    <a:pt x="0" y="40896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541162" cy="42801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2613359" y="286546"/>
            <a:ext cx="13061282"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
        <p:nvSpPr>
          <p:cNvPr name="TextBox 12" id="12"/>
          <p:cNvSpPr txBox="true"/>
          <p:nvPr/>
        </p:nvSpPr>
        <p:spPr>
          <a:xfrm rot="0">
            <a:off x="2613359" y="3757781"/>
            <a:ext cx="11844975" cy="2180102"/>
          </a:xfrm>
          <a:prstGeom prst="rect">
            <a:avLst/>
          </a:prstGeom>
        </p:spPr>
        <p:txBody>
          <a:bodyPr anchor="t" rtlCol="false" tIns="0" lIns="0" bIns="0" rIns="0">
            <a:spAutoFit/>
          </a:bodyPr>
          <a:lstStyle/>
          <a:p>
            <a:pPr algn="l" marL="550359" indent="-275179" lvl="1">
              <a:lnSpc>
                <a:spcPts val="3517"/>
              </a:lnSpc>
              <a:buFont typeface="Arial"/>
              <a:buChar char="•"/>
            </a:pPr>
            <a:r>
              <a:rPr lang="en-US" sz="2549" spc="249">
                <a:solidFill>
                  <a:srgbClr val="231F20"/>
                </a:solidFill>
                <a:latin typeface="DM Sans Bold"/>
              </a:rPr>
              <a:t>Binary Sınıflandırma İçin SVM: </a:t>
            </a:r>
            <a:r>
              <a:rPr lang="en-US" sz="2549" spc="249">
                <a:solidFill>
                  <a:srgbClr val="231F20"/>
                </a:solidFill>
                <a:latin typeface="DM Sans"/>
              </a:rPr>
              <a:t>İki sınıf arasında ayrım yapmak için kullanılır. UyuşturConnect projesinde, belirli bir bireyin uyuşturucu kullanıp kullanmadığını tahmin etmek için SVM kullanılmıştır.</a:t>
            </a:r>
          </a:p>
          <a:p>
            <a:pPr algn="l">
              <a:lnSpc>
                <a:spcPts val="3517"/>
              </a:lnSpc>
            </a:pPr>
          </a:p>
        </p:txBody>
      </p:sp>
      <p:sp>
        <p:nvSpPr>
          <p:cNvPr name="Freeform 13" id="13"/>
          <p:cNvSpPr/>
          <p:nvPr/>
        </p:nvSpPr>
        <p:spPr>
          <a:xfrm flipH="false" flipV="false" rot="0">
            <a:off x="1294391" y="6299832"/>
            <a:ext cx="16419573" cy="2676013"/>
          </a:xfrm>
          <a:custGeom>
            <a:avLst/>
            <a:gdLst/>
            <a:ahLst/>
            <a:cxnLst/>
            <a:rect r="r" b="b" t="t" l="l"/>
            <a:pathLst>
              <a:path h="2676013" w="16419573">
                <a:moveTo>
                  <a:pt x="0" y="0"/>
                </a:moveTo>
                <a:lnTo>
                  <a:pt x="16419573" y="0"/>
                </a:lnTo>
                <a:lnTo>
                  <a:pt x="16419573" y="2676013"/>
                </a:lnTo>
                <a:lnTo>
                  <a:pt x="0" y="2676013"/>
                </a:lnTo>
                <a:lnTo>
                  <a:pt x="0" y="0"/>
                </a:lnTo>
                <a:close/>
              </a:path>
            </a:pathLst>
          </a:custGeom>
          <a:blipFill>
            <a:blip r:embed="rId5"/>
            <a:stretch>
              <a:fillRect l="0" t="-4073" r="-2381" b="-248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309246"/>
            <a:chOff x="0" y="0"/>
            <a:chExt cx="4816593" cy="871571"/>
          </a:xfrm>
        </p:grpSpPr>
        <p:sp>
          <p:nvSpPr>
            <p:cNvPr name="Freeform 4" id="4"/>
            <p:cNvSpPr/>
            <p:nvPr/>
          </p:nvSpPr>
          <p:spPr>
            <a:xfrm flipH="false" flipV="false" rot="0">
              <a:off x="0" y="0"/>
              <a:ext cx="4816592" cy="871571"/>
            </a:xfrm>
            <a:custGeom>
              <a:avLst/>
              <a:gdLst/>
              <a:ahLst/>
              <a:cxnLst/>
              <a:rect r="r" b="b" t="t" l="l"/>
              <a:pathLst>
                <a:path h="871571" w="4816592">
                  <a:moveTo>
                    <a:pt x="0" y="0"/>
                  </a:moveTo>
                  <a:lnTo>
                    <a:pt x="4816592" y="0"/>
                  </a:lnTo>
                  <a:lnTo>
                    <a:pt x="4816592" y="871571"/>
                  </a:lnTo>
                  <a:lnTo>
                    <a:pt x="0" y="871571"/>
                  </a:lnTo>
                  <a:close/>
                </a:path>
              </a:pathLst>
            </a:custGeom>
            <a:solidFill>
              <a:srgbClr val="1A1A1A"/>
            </a:solidFill>
          </p:spPr>
        </p:sp>
        <p:sp>
          <p:nvSpPr>
            <p:cNvPr name="TextBox 5" id="5"/>
            <p:cNvSpPr txBox="true"/>
            <p:nvPr/>
          </p:nvSpPr>
          <p:spPr>
            <a:xfrm>
              <a:off x="0" y="-19050"/>
              <a:ext cx="4816593" cy="890621"/>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956488" y="3442596"/>
            <a:ext cx="14391262" cy="2212531"/>
            <a:chOff x="0" y="0"/>
            <a:chExt cx="2779187" cy="427276"/>
          </a:xfrm>
        </p:grpSpPr>
        <p:sp>
          <p:nvSpPr>
            <p:cNvPr name="Freeform 9" id="9"/>
            <p:cNvSpPr/>
            <p:nvPr/>
          </p:nvSpPr>
          <p:spPr>
            <a:xfrm flipH="false" flipV="false" rot="0">
              <a:off x="0" y="0"/>
              <a:ext cx="2779187" cy="427276"/>
            </a:xfrm>
            <a:custGeom>
              <a:avLst/>
              <a:gdLst/>
              <a:ahLst/>
              <a:cxnLst/>
              <a:rect r="r" b="b" t="t" l="l"/>
              <a:pathLst>
                <a:path h="427276" w="2779187">
                  <a:moveTo>
                    <a:pt x="0" y="0"/>
                  </a:moveTo>
                  <a:lnTo>
                    <a:pt x="2779187" y="0"/>
                  </a:lnTo>
                  <a:lnTo>
                    <a:pt x="2779187" y="427276"/>
                  </a:lnTo>
                  <a:lnTo>
                    <a:pt x="0" y="42727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779187" cy="44632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0" y="5789598"/>
            <a:ext cx="10287190" cy="4275486"/>
          </a:xfrm>
          <a:custGeom>
            <a:avLst/>
            <a:gdLst/>
            <a:ahLst/>
            <a:cxnLst/>
            <a:rect r="r" b="b" t="t" l="l"/>
            <a:pathLst>
              <a:path h="4275486" w="10287190">
                <a:moveTo>
                  <a:pt x="0" y="0"/>
                </a:moveTo>
                <a:lnTo>
                  <a:pt x="10287190" y="0"/>
                </a:lnTo>
                <a:lnTo>
                  <a:pt x="10287190" y="4275486"/>
                </a:lnTo>
                <a:lnTo>
                  <a:pt x="0" y="4275486"/>
                </a:lnTo>
                <a:lnTo>
                  <a:pt x="0" y="0"/>
                </a:lnTo>
                <a:close/>
              </a:path>
            </a:pathLst>
          </a:custGeom>
          <a:blipFill>
            <a:blip r:embed="rId5"/>
            <a:stretch>
              <a:fillRect l="0" t="-1559" r="0" b="0"/>
            </a:stretch>
          </a:blipFill>
        </p:spPr>
      </p:sp>
      <p:sp>
        <p:nvSpPr>
          <p:cNvPr name="TextBox 12" id="12"/>
          <p:cNvSpPr txBox="true"/>
          <p:nvPr/>
        </p:nvSpPr>
        <p:spPr>
          <a:xfrm rot="0">
            <a:off x="2400034" y="3757781"/>
            <a:ext cx="13274608" cy="1741952"/>
          </a:xfrm>
          <a:prstGeom prst="rect">
            <a:avLst/>
          </a:prstGeom>
        </p:spPr>
        <p:txBody>
          <a:bodyPr anchor="t" rtlCol="false" tIns="0" lIns="0" bIns="0" rIns="0">
            <a:spAutoFit/>
          </a:bodyPr>
          <a:lstStyle/>
          <a:p>
            <a:pPr algn="just">
              <a:lnSpc>
                <a:spcPts val="3517"/>
              </a:lnSpc>
            </a:pPr>
            <a:r>
              <a:rPr lang="en-US" sz="2549" spc="249">
                <a:solidFill>
                  <a:srgbClr val="231F20"/>
                </a:solidFill>
                <a:latin typeface="DM Sans Bold"/>
              </a:rPr>
              <a:t>Çoklu Sınıflandırma İçin SVM:</a:t>
            </a:r>
            <a:r>
              <a:rPr lang="en-US" sz="2549" spc="249">
                <a:solidFill>
                  <a:srgbClr val="231F20"/>
                </a:solidFill>
                <a:latin typeface="DM Sans"/>
              </a:rPr>
              <a:t> Birden fazla sınıf arasında ayrım yapmak için kullanılır. UyuşturConnect projesinde, çeşitli uyuşturucu türlerini sınıflandırmak için SVM'nin çoklu sınıflandırma yeteneklerinden yararlanılmıştır.</a:t>
            </a:r>
          </a:p>
        </p:txBody>
      </p:sp>
      <p:sp>
        <p:nvSpPr>
          <p:cNvPr name="Freeform 13" id="13"/>
          <p:cNvSpPr/>
          <p:nvPr/>
        </p:nvSpPr>
        <p:spPr>
          <a:xfrm flipH="false" flipV="false" rot="0">
            <a:off x="9367049" y="6193275"/>
            <a:ext cx="8920951" cy="3065025"/>
          </a:xfrm>
          <a:custGeom>
            <a:avLst/>
            <a:gdLst/>
            <a:ahLst/>
            <a:cxnLst/>
            <a:rect r="r" b="b" t="t" l="l"/>
            <a:pathLst>
              <a:path h="3065025" w="8920951">
                <a:moveTo>
                  <a:pt x="0" y="0"/>
                </a:moveTo>
                <a:lnTo>
                  <a:pt x="8920951" y="0"/>
                </a:lnTo>
                <a:lnTo>
                  <a:pt x="8920951" y="3065025"/>
                </a:lnTo>
                <a:lnTo>
                  <a:pt x="0" y="3065025"/>
                </a:lnTo>
                <a:lnTo>
                  <a:pt x="0" y="0"/>
                </a:lnTo>
                <a:close/>
              </a:path>
            </a:pathLst>
          </a:custGeom>
          <a:blipFill>
            <a:blip r:embed="rId6"/>
            <a:stretch>
              <a:fillRect l="-5000" t="0" r="-95115" b="0"/>
            </a:stretch>
          </a:blipFill>
        </p:spPr>
      </p:sp>
      <p:sp>
        <p:nvSpPr>
          <p:cNvPr name="TextBox 14" id="14"/>
          <p:cNvSpPr txBox="true"/>
          <p:nvPr/>
        </p:nvSpPr>
        <p:spPr>
          <a:xfrm rot="0">
            <a:off x="2613359" y="286546"/>
            <a:ext cx="13061282"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300841"/>
            <a:chOff x="0" y="0"/>
            <a:chExt cx="4816593" cy="869357"/>
          </a:xfrm>
        </p:grpSpPr>
        <p:sp>
          <p:nvSpPr>
            <p:cNvPr name="Freeform 4" id="4"/>
            <p:cNvSpPr/>
            <p:nvPr/>
          </p:nvSpPr>
          <p:spPr>
            <a:xfrm flipH="false" flipV="false" rot="0">
              <a:off x="0" y="0"/>
              <a:ext cx="4816592" cy="869357"/>
            </a:xfrm>
            <a:custGeom>
              <a:avLst/>
              <a:gdLst/>
              <a:ahLst/>
              <a:cxnLst/>
              <a:rect r="r" b="b" t="t" l="l"/>
              <a:pathLst>
                <a:path h="869357" w="4816592">
                  <a:moveTo>
                    <a:pt x="0" y="0"/>
                  </a:moveTo>
                  <a:lnTo>
                    <a:pt x="4816592" y="0"/>
                  </a:lnTo>
                  <a:lnTo>
                    <a:pt x="4816592" y="869357"/>
                  </a:lnTo>
                  <a:lnTo>
                    <a:pt x="0" y="869357"/>
                  </a:lnTo>
                  <a:close/>
                </a:path>
              </a:pathLst>
            </a:custGeom>
            <a:solidFill>
              <a:srgbClr val="1A1A1A"/>
            </a:solidFill>
          </p:spPr>
        </p:sp>
        <p:sp>
          <p:nvSpPr>
            <p:cNvPr name="TextBox 5" id="5"/>
            <p:cNvSpPr txBox="true"/>
            <p:nvPr/>
          </p:nvSpPr>
          <p:spPr>
            <a:xfrm>
              <a:off x="0" y="-19050"/>
              <a:ext cx="4816593" cy="888407"/>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963295" y="3510391"/>
            <a:ext cx="14201640" cy="2449559"/>
            <a:chOff x="0" y="0"/>
            <a:chExt cx="2742568" cy="473050"/>
          </a:xfrm>
        </p:grpSpPr>
        <p:sp>
          <p:nvSpPr>
            <p:cNvPr name="Freeform 9" id="9"/>
            <p:cNvSpPr/>
            <p:nvPr/>
          </p:nvSpPr>
          <p:spPr>
            <a:xfrm flipH="false" flipV="false" rot="0">
              <a:off x="0" y="0"/>
              <a:ext cx="2742568" cy="473050"/>
            </a:xfrm>
            <a:custGeom>
              <a:avLst/>
              <a:gdLst/>
              <a:ahLst/>
              <a:cxnLst/>
              <a:rect r="r" b="b" t="t" l="l"/>
              <a:pathLst>
                <a:path h="473050" w="2742568">
                  <a:moveTo>
                    <a:pt x="0" y="0"/>
                  </a:moveTo>
                  <a:lnTo>
                    <a:pt x="2742568" y="0"/>
                  </a:lnTo>
                  <a:lnTo>
                    <a:pt x="2742568" y="473050"/>
                  </a:lnTo>
                  <a:lnTo>
                    <a:pt x="0" y="47305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742568" cy="492100"/>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963295" y="6168842"/>
            <a:ext cx="14201640" cy="3631167"/>
          </a:xfrm>
          <a:custGeom>
            <a:avLst/>
            <a:gdLst/>
            <a:ahLst/>
            <a:cxnLst/>
            <a:rect r="r" b="b" t="t" l="l"/>
            <a:pathLst>
              <a:path h="3631167" w="14201640">
                <a:moveTo>
                  <a:pt x="0" y="0"/>
                </a:moveTo>
                <a:lnTo>
                  <a:pt x="14201640" y="0"/>
                </a:lnTo>
                <a:lnTo>
                  <a:pt x="14201640" y="3631167"/>
                </a:lnTo>
                <a:lnTo>
                  <a:pt x="0" y="3631167"/>
                </a:lnTo>
                <a:lnTo>
                  <a:pt x="0" y="0"/>
                </a:lnTo>
                <a:close/>
              </a:path>
            </a:pathLst>
          </a:custGeom>
          <a:blipFill>
            <a:blip r:embed="rId5"/>
            <a:stretch>
              <a:fillRect l="0" t="-7600" r="0" b="-2797"/>
            </a:stretch>
          </a:blipFill>
        </p:spPr>
      </p:sp>
      <p:sp>
        <p:nvSpPr>
          <p:cNvPr name="TextBox 12" id="12"/>
          <p:cNvSpPr txBox="true"/>
          <p:nvPr/>
        </p:nvSpPr>
        <p:spPr>
          <a:xfrm rot="0">
            <a:off x="2613359" y="286546"/>
            <a:ext cx="13061282" cy="2804745"/>
          </a:xfrm>
          <a:prstGeom prst="rect">
            <a:avLst/>
          </a:prstGeom>
        </p:spPr>
        <p:txBody>
          <a:bodyPr anchor="t" rtlCol="false" tIns="0" lIns="0" bIns="0" rIns="0">
            <a:spAutoFit/>
          </a:bodyPr>
          <a:lstStyle/>
          <a:p>
            <a:pPr algn="ctr">
              <a:lnSpc>
                <a:spcPts val="11273"/>
              </a:lnSpc>
            </a:pPr>
            <a:r>
              <a:rPr lang="en-US" sz="8168" spc="800">
                <a:solidFill>
                  <a:srgbClr val="FFFFFF"/>
                </a:solidFill>
                <a:latin typeface="Oswald Bold"/>
              </a:rPr>
              <a:t>3.ÇÖZÜM İÇİN KULLANILAN YÖNTEMLER</a:t>
            </a:r>
          </a:p>
        </p:txBody>
      </p:sp>
      <p:sp>
        <p:nvSpPr>
          <p:cNvPr name="TextBox 13" id="13"/>
          <p:cNvSpPr txBox="true"/>
          <p:nvPr/>
        </p:nvSpPr>
        <p:spPr>
          <a:xfrm rot="0">
            <a:off x="2613359" y="3757781"/>
            <a:ext cx="12319031" cy="1741952"/>
          </a:xfrm>
          <a:prstGeom prst="rect">
            <a:avLst/>
          </a:prstGeom>
        </p:spPr>
        <p:txBody>
          <a:bodyPr anchor="t" rtlCol="false" tIns="0" lIns="0" bIns="0" rIns="0">
            <a:spAutoFit/>
          </a:bodyPr>
          <a:lstStyle/>
          <a:p>
            <a:pPr algn="l">
              <a:lnSpc>
                <a:spcPts val="3517"/>
              </a:lnSpc>
            </a:pPr>
            <a:r>
              <a:rPr lang="en-US" sz="2549" spc="249">
                <a:solidFill>
                  <a:srgbClr val="231F20"/>
                </a:solidFill>
                <a:latin typeface="DM Sans Bold"/>
              </a:rPr>
              <a:t>Convolutional Neural Networks (CNN): </a:t>
            </a:r>
            <a:r>
              <a:rPr lang="en-US" sz="2549" spc="249">
                <a:solidFill>
                  <a:srgbClr val="231F20"/>
                </a:solidFill>
                <a:latin typeface="DM Sans"/>
              </a:rPr>
              <a:t>CNN'ler, özellikle görüntü verilerinin işlenmesinde ve tanınmasında güçlü olan derin öğrenme algoritmalarıdır. Bu projede, uyuşturucu kullanımını tahmin etmek için metin ve görüntü verileri CNN'ler kullanılarak analiz edilmiştir.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DAGHdG0VAxI</dc:identifier>
  <dcterms:modified xsi:type="dcterms:W3CDTF">2011-08-01T06:04:30Z</dcterms:modified>
  <cp:revision>1</cp:revision>
  <dc:title>Grey minimalist business project presentation </dc:title>
</cp:coreProperties>
</file>