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278ad6ac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278ad6ac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78ad6ac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278ad6ac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78ad6ac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78ad6ac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b5724cf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b5724cf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78ad6ac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78ad6ac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278ad6ac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278ad6ac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278ad6ac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278ad6ac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278ad6ac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278ad6ac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278ad6ac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278ad6a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b5724cf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b5724cf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78ad6ac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78ad6ac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b5724cf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b5724cf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78ad6ac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78ad6ac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278ad6ac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278ad6ac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b5724cf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b5724cf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278ad6ac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278ad6ac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278ad6ac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278ad6ac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278ad6ac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278ad6ac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278ad6ac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278ad6ac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oreilly.com/library/view/high-performance-mysql/9780596101718/ch04.html" TargetMode="External"/><Relationship Id="rId4" Type="http://schemas.openxmlformats.org/officeDocument/2006/relationships/hyperlink" Target="https://dev.mysql.com/doc/refman/8.0/en/optimization.html" TargetMode="External"/><Relationship Id="rId5" Type="http://schemas.openxmlformats.org/officeDocument/2006/relationships/hyperlink" Target="https://dzone.com/articles/how-to-optimize-mysql-queries-for-speed-and-perfor" TargetMode="External"/><Relationship Id="rId6" Type="http://schemas.openxmlformats.org/officeDocument/2006/relationships/hyperlink" Target="https://www.oreilly.com/library/view/high-performance-mysql/9780596101718/ch04.html" TargetMode="External"/><Relationship Id="rId7" Type="http://schemas.openxmlformats.org/officeDocument/2006/relationships/hyperlink" Target="https://www.section.io/engineering-education/mysql-query-performance-optimization-tips/" TargetMode="External"/><Relationship Id="rId8" Type="http://schemas.openxmlformats.org/officeDocument/2006/relationships/hyperlink" Target="https://www.cloudways.com/blog/mysql-performance-tu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74925" y="1003775"/>
            <a:ext cx="6920400" cy="224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700">
                <a:solidFill>
                  <a:schemeClr val="dk2"/>
                </a:solidFill>
                <a:latin typeface="Calibri"/>
                <a:ea typeface="Calibri"/>
                <a:cs typeface="Calibri"/>
                <a:sym typeface="Calibri"/>
              </a:rPr>
              <a:t>Predmet: Sistemi za upravljanje bazama podataka</a:t>
            </a:r>
            <a:endParaRPr sz="2700">
              <a:solidFill>
                <a:schemeClr val="dk2"/>
              </a:solidFill>
              <a:latin typeface="Calibri"/>
              <a:ea typeface="Calibri"/>
              <a:cs typeface="Calibri"/>
              <a:sym typeface="Calibri"/>
            </a:endParaRPr>
          </a:p>
          <a:p>
            <a:pPr indent="0" lvl="0" marL="0" rtl="0" algn="ctr">
              <a:spcBef>
                <a:spcPts val="0"/>
              </a:spcBef>
              <a:spcAft>
                <a:spcPts val="0"/>
              </a:spcAft>
              <a:buNone/>
            </a:pPr>
            <a:r>
              <a:t/>
            </a:r>
            <a:endParaRPr sz="2700">
              <a:solidFill>
                <a:schemeClr val="dk2"/>
              </a:solidFill>
              <a:latin typeface="Calibri"/>
              <a:ea typeface="Calibri"/>
              <a:cs typeface="Calibri"/>
              <a:sym typeface="Calibri"/>
            </a:endParaRPr>
          </a:p>
          <a:p>
            <a:pPr indent="0" lvl="0" marL="0" rtl="0" algn="ctr">
              <a:spcBef>
                <a:spcPts val="0"/>
              </a:spcBef>
              <a:spcAft>
                <a:spcPts val="0"/>
              </a:spcAft>
              <a:buNone/>
            </a:pPr>
            <a:r>
              <a:rPr lang="en" sz="2700">
                <a:solidFill>
                  <a:schemeClr val="dk2"/>
                </a:solidFill>
                <a:latin typeface="Calibri"/>
                <a:ea typeface="Calibri"/>
                <a:cs typeface="Calibri"/>
                <a:sym typeface="Calibri"/>
              </a:rPr>
              <a:t>Tema: Optimizacija MySql upita</a:t>
            </a:r>
            <a:endParaRPr sz="2700">
              <a:solidFill>
                <a:schemeClr val="dk2"/>
              </a:solidFill>
              <a:latin typeface="Calibri"/>
              <a:ea typeface="Calibri"/>
              <a:cs typeface="Calibri"/>
              <a:sym typeface="Calibri"/>
            </a:endParaRPr>
          </a:p>
        </p:txBody>
      </p:sp>
      <p:sp>
        <p:nvSpPr>
          <p:cNvPr id="129" name="Google Shape;129;p13"/>
          <p:cNvSpPr txBox="1"/>
          <p:nvPr>
            <p:ph idx="1" type="subTitle"/>
          </p:nvPr>
        </p:nvSpPr>
        <p:spPr>
          <a:xfrm>
            <a:off x="864525" y="3475500"/>
            <a:ext cx="7284000" cy="522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solidFill>
                  <a:schemeClr val="dk2"/>
                </a:solidFill>
              </a:rPr>
              <a:t>Mentor: Doc. dr Aleksandar Stanimirović 				</a:t>
            </a:r>
            <a:r>
              <a:rPr lang="en">
                <a:solidFill>
                  <a:schemeClr val="dk2"/>
                </a:solidFill>
              </a:rPr>
              <a:t>Student: Vesna Stojanović 1339 	</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3244200"/>
          </a:xfrm>
          <a:prstGeom prst="rect">
            <a:avLst/>
          </a:prstGeom>
        </p:spPr>
        <p:txBody>
          <a:bodyPr anchorCtr="0" anchor="t" bIns="91425" lIns="91425" spcFirstLastPara="1" rIns="91425" wrap="square" tIns="91425">
            <a:noAutofit/>
          </a:bodyPr>
          <a:lstStyle/>
          <a:p>
            <a:pPr indent="0" lvl="0" marL="0" rtl="0" algn="just">
              <a:lnSpc>
                <a:spcPct val="107916"/>
              </a:lnSpc>
              <a:spcBef>
                <a:spcPts val="200"/>
              </a:spcBef>
              <a:spcAft>
                <a:spcPts val="0"/>
              </a:spcAft>
              <a:buNone/>
            </a:pPr>
            <a:r>
              <a:rPr b="1" lang="en" sz="1300">
                <a:solidFill>
                  <a:srgbClr val="000000"/>
                </a:solidFill>
                <a:highlight>
                  <a:srgbClr val="FFFFFF"/>
                </a:highlight>
                <a:latin typeface="Arial"/>
                <a:ea typeface="Arial"/>
                <a:cs typeface="Arial"/>
                <a:sym typeface="Arial"/>
              </a:rPr>
              <a:t>Keš upita</a:t>
            </a:r>
            <a:endParaRPr b="1" sz="1300">
              <a:solidFill>
                <a:srgbClr val="000000"/>
              </a:solidFill>
              <a:highlight>
                <a:srgbClr val="FFFFFF"/>
              </a:highlight>
              <a:latin typeface="Arial"/>
              <a:ea typeface="Arial"/>
              <a:cs typeface="Arial"/>
              <a:sym typeface="Arial"/>
            </a:endParaRPr>
          </a:p>
          <a:p>
            <a:pPr indent="0" lvl="0" marL="0" rtl="0" algn="just">
              <a:lnSpc>
                <a:spcPct val="107916"/>
              </a:lnSpc>
              <a:spcBef>
                <a:spcPts val="200"/>
              </a:spcBef>
              <a:spcAft>
                <a:spcPts val="0"/>
              </a:spcAft>
              <a:buNone/>
            </a:pPr>
            <a:r>
              <a:rPr lang="en" sz="1300">
                <a:solidFill>
                  <a:srgbClr val="000000"/>
                </a:solidFill>
                <a:highlight>
                  <a:srgbClr val="FFFFFF"/>
                </a:highlight>
                <a:latin typeface="Arial"/>
                <a:ea typeface="Arial"/>
                <a:cs typeface="Arial"/>
                <a:sym typeface="Arial"/>
              </a:rPr>
              <a:t> </a:t>
            </a:r>
            <a:endParaRPr sz="1300">
              <a:solidFill>
                <a:srgbClr val="000000"/>
              </a:solidFill>
              <a:highlight>
                <a:srgbClr val="FFFFFF"/>
              </a:highlight>
              <a:latin typeface="Arial"/>
              <a:ea typeface="Arial"/>
              <a:cs typeface="Arial"/>
              <a:sym typeface="Arial"/>
            </a:endParaRPr>
          </a:p>
          <a:p>
            <a:pPr indent="0" lvl="0" marL="0" rtl="0" algn="just">
              <a:lnSpc>
                <a:spcPct val="107916"/>
              </a:lnSpc>
              <a:spcBef>
                <a:spcPts val="200"/>
              </a:spcBef>
              <a:spcAft>
                <a:spcPts val="0"/>
              </a:spcAft>
              <a:buNone/>
            </a:pPr>
            <a:r>
              <a:t/>
            </a:r>
            <a:endParaRPr sz="1300">
              <a:solidFill>
                <a:srgbClr val="000000"/>
              </a:solidFill>
              <a:highlight>
                <a:srgbClr val="FFFFFF"/>
              </a:highlight>
              <a:latin typeface="Arial"/>
              <a:ea typeface="Arial"/>
              <a:cs typeface="Arial"/>
              <a:sym typeface="Arial"/>
            </a:endParaRPr>
          </a:p>
          <a:p>
            <a:pPr indent="-311150" lvl="0" marL="457200" rtl="0" algn="just">
              <a:lnSpc>
                <a:spcPct val="107916"/>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Case-sensitive pretraga keša. </a:t>
            </a:r>
            <a:endParaRPr sz="1300">
              <a:solidFill>
                <a:srgbClr val="000000"/>
              </a:solidFill>
              <a:highlight>
                <a:srgbClr val="FFFFFF"/>
              </a:highlight>
              <a:latin typeface="Arial"/>
              <a:ea typeface="Arial"/>
              <a:cs typeface="Arial"/>
              <a:sym typeface="Arial"/>
            </a:endParaRPr>
          </a:p>
          <a:p>
            <a:pPr indent="-311150" lvl="0" marL="457200" rtl="0" algn="just">
              <a:lnSpc>
                <a:spcPct val="107916"/>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Ako se upit razlikuje od sličnog upita u kešu čak samo u jednom bajtu, on se neće podudarati, i obrada upita će preći u sledeću fazu. </a:t>
            </a:r>
            <a:endParaRPr sz="1300">
              <a:solidFill>
                <a:srgbClr val="000000"/>
              </a:solidFill>
              <a:highlight>
                <a:srgbClr val="FFFFFF"/>
              </a:highlight>
              <a:latin typeface="Arial"/>
              <a:ea typeface="Arial"/>
              <a:cs typeface="Arial"/>
              <a:sym typeface="Arial"/>
            </a:endParaRPr>
          </a:p>
          <a:p>
            <a:pPr indent="-311150" lvl="0" marL="457200" rtl="0" algn="just">
              <a:lnSpc>
                <a:spcPct val="107916"/>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Ako MySQL pronađe podudaranje u kešu upita, on mora da proveri privilegije pre nego što vrati keširani upit. Ovo je moguće bez parsiranja upita, zato što MySQL čuva i informacije o tabeli sa keširanim upitom.</a:t>
            </a:r>
            <a:endParaRPr sz="1300">
              <a:solidFill>
                <a:srgbClr val="000000"/>
              </a:solidFill>
              <a:highlight>
                <a:srgbClr val="FFFFFF"/>
              </a:highlight>
              <a:latin typeface="Arial"/>
              <a:ea typeface="Arial"/>
              <a:cs typeface="Arial"/>
              <a:sym typeface="Arial"/>
            </a:endParaRPr>
          </a:p>
          <a:p>
            <a:pPr indent="-311150" lvl="0" marL="457200" rtl="0" algn="just">
              <a:lnSpc>
                <a:spcPct val="107916"/>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 Ako su privilegije uredu, MySQL pribavlja uskladišteni rezultat iz keša upita i šalje ga klijentu, izostavljanjem ostalih faza u izvršenju upita, upit se nikada ne parsira, optimizuje, niti  izvršava.</a:t>
            </a:r>
            <a:endParaRPr sz="1300">
              <a:solidFill>
                <a:srgbClr val="000000"/>
              </a:solidFill>
              <a:highlight>
                <a:srgbClr val="FFFFFF"/>
              </a:highlight>
              <a:latin typeface="Arial"/>
              <a:ea typeface="Arial"/>
              <a:cs typeface="Arial"/>
              <a:sym typeface="Arial"/>
            </a:endParaRPr>
          </a:p>
          <a:p>
            <a:pPr indent="0" lvl="0" marL="0" rtl="0" algn="just">
              <a:lnSpc>
                <a:spcPct val="107916"/>
              </a:lnSpc>
              <a:spcBef>
                <a:spcPts val="800"/>
              </a:spcBef>
              <a:spcAft>
                <a:spcPts val="0"/>
              </a:spcAft>
              <a:buNone/>
            </a:pPr>
            <a:r>
              <a:t/>
            </a:r>
            <a:endParaRPr sz="1300">
              <a:solidFill>
                <a:srgbClr val="000000"/>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19150" y="674625"/>
            <a:ext cx="7505700" cy="1316100"/>
          </a:xfrm>
          <a:prstGeom prst="rect">
            <a:avLst/>
          </a:prstGeom>
        </p:spPr>
        <p:txBody>
          <a:bodyPr anchorCtr="0" anchor="t" bIns="91425" lIns="91425" spcFirstLastPara="1" rIns="91425" wrap="square" tIns="91425">
            <a:normAutofit/>
          </a:bodyPr>
          <a:lstStyle/>
          <a:p>
            <a:pPr indent="0" lvl="0" marL="0" rtl="0" algn="just">
              <a:lnSpc>
                <a:spcPct val="107916"/>
              </a:lnSpc>
              <a:spcBef>
                <a:spcPts val="1200"/>
              </a:spcBef>
              <a:spcAft>
                <a:spcPts val="0"/>
              </a:spcAft>
              <a:buNone/>
            </a:pPr>
            <a:r>
              <a:rPr b="1" lang="en" sz="1300">
                <a:solidFill>
                  <a:srgbClr val="000000"/>
                </a:solidFill>
                <a:highlight>
                  <a:srgbClr val="FFFFFF"/>
                </a:highlight>
                <a:latin typeface="Arial"/>
                <a:ea typeface="Arial"/>
                <a:cs typeface="Arial"/>
                <a:sym typeface="Arial"/>
              </a:rPr>
              <a:t>Proces optimizacije upita</a:t>
            </a:r>
            <a:endParaRPr b="1" sz="13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just">
              <a:lnSpc>
                <a:spcPct val="107916"/>
              </a:lnSpc>
              <a:spcBef>
                <a:spcPts val="0"/>
              </a:spcBef>
              <a:spcAft>
                <a:spcPts val="800"/>
              </a:spcAft>
              <a:buNone/>
            </a:pPr>
            <a:r>
              <a:rPr lang="en" sz="1300">
                <a:solidFill>
                  <a:srgbClr val="000000"/>
                </a:solidFill>
                <a:highlight>
                  <a:srgbClr val="FFFFFF"/>
                </a:highlight>
                <a:latin typeface="Arial"/>
                <a:ea typeface="Arial"/>
                <a:cs typeface="Arial"/>
                <a:sym typeface="Arial"/>
              </a:rPr>
              <a:t>Sledeća faza u životnom ciklusu upita pretvara SQL upit u plan izvršenja za mehanizam izvršenja upita. Ova faza ima nekoliko podfaza: parisranje, preprocesiranje i optimizaciju. Na dalje ćemo opisati svaku fazu posebno, iako se one često kombinuju upotpunosti ili delimično zbog efikasnosti. </a:t>
            </a:r>
            <a:endParaRPr sz="3100"/>
          </a:p>
        </p:txBody>
      </p:sp>
      <p:sp>
        <p:nvSpPr>
          <p:cNvPr id="187" name="Google Shape;187;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lnSpc>
                <a:spcPct val="107916"/>
              </a:lnSpc>
              <a:spcBef>
                <a:spcPts val="200"/>
              </a:spcBef>
              <a:spcAft>
                <a:spcPts val="0"/>
              </a:spcAft>
              <a:buNone/>
            </a:pPr>
            <a:r>
              <a:rPr b="1" lang="en">
                <a:solidFill>
                  <a:srgbClr val="000000"/>
                </a:solidFill>
                <a:highlight>
                  <a:srgbClr val="FFFFFF"/>
                </a:highlight>
                <a:latin typeface="Arial"/>
                <a:ea typeface="Arial"/>
                <a:cs typeface="Arial"/>
                <a:sym typeface="Arial"/>
              </a:rPr>
              <a:t>Parser i preprocesor </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just">
              <a:lnSpc>
                <a:spcPct val="107916"/>
              </a:lnSpc>
              <a:spcBef>
                <a:spcPts val="0"/>
              </a:spcBef>
              <a:spcAft>
                <a:spcPts val="0"/>
              </a:spcAft>
              <a:buNone/>
            </a:pPr>
            <a:r>
              <a:rPr lang="en">
                <a:solidFill>
                  <a:srgbClr val="000000"/>
                </a:solidFill>
                <a:highlight>
                  <a:srgbClr val="FFFFFF"/>
                </a:highlight>
                <a:latin typeface="Arial"/>
                <a:ea typeface="Arial"/>
                <a:cs typeface="Arial"/>
                <a:sym typeface="Arial"/>
              </a:rPr>
              <a:t>Na početku, MySQL parser deli upit na tokene i formira stablo parsiranja. Parser koristi MySQL-ovu SQL gramatiku za interpretiranje i validaciju upita. On obezbeđuje da su tokeni u upitu validni i u ispravnom redosledu.</a:t>
            </a:r>
            <a:endParaRPr>
              <a:solidFill>
                <a:srgbClr val="000000"/>
              </a:solidFill>
              <a:highlight>
                <a:srgbClr val="FFFFFF"/>
              </a:highlight>
              <a:latin typeface="Arial"/>
              <a:ea typeface="Arial"/>
              <a:cs typeface="Arial"/>
              <a:sym typeface="Arial"/>
            </a:endParaRPr>
          </a:p>
          <a:p>
            <a:pPr indent="0" lvl="0" marL="0" rtl="0" algn="just">
              <a:lnSpc>
                <a:spcPct val="107916"/>
              </a:lnSpc>
              <a:spcBef>
                <a:spcPts val="800"/>
              </a:spcBef>
              <a:spcAft>
                <a:spcPts val="800"/>
              </a:spcAft>
              <a:buNone/>
            </a:pPr>
            <a:r>
              <a:rPr lang="en">
                <a:solidFill>
                  <a:srgbClr val="000000"/>
                </a:solidFill>
                <a:highlight>
                  <a:srgbClr val="FFFFFF"/>
                </a:highlight>
                <a:latin typeface="Arial"/>
                <a:ea typeface="Arial"/>
                <a:cs typeface="Arial"/>
                <a:sym typeface="Arial"/>
              </a:rPr>
              <a:t>Pretprocesor onda proverava rezultujuće stablo parsiranja za dodatne semantike koje parser ne rešava. On proverava da tabele i kolone postoje, i on rešava nazive i alijase kako bi obezbedio da reference kolona nisu dvosmislene. Zatim, pretprocesor proverava privilegije. Ovo je veoma brzo ako server nema ogroman broj privilegija.</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 type="body"/>
          </p:nvPr>
        </p:nvSpPr>
        <p:spPr>
          <a:xfrm>
            <a:off x="819150" y="816725"/>
            <a:ext cx="7505700" cy="3621900"/>
          </a:xfrm>
          <a:prstGeom prst="rect">
            <a:avLst/>
          </a:prstGeom>
        </p:spPr>
        <p:txBody>
          <a:bodyPr anchorCtr="0" anchor="t" bIns="91425" lIns="91425" spcFirstLastPara="1" rIns="91425" wrap="square" tIns="91425">
            <a:normAutofit/>
          </a:bodyPr>
          <a:lstStyle/>
          <a:p>
            <a:pPr indent="0" lvl="0" marL="0" rtl="0" algn="just">
              <a:lnSpc>
                <a:spcPct val="107916"/>
              </a:lnSpc>
              <a:spcBef>
                <a:spcPts val="200"/>
              </a:spcBef>
              <a:spcAft>
                <a:spcPts val="0"/>
              </a:spcAft>
              <a:buNone/>
            </a:pPr>
            <a:r>
              <a:rPr b="1" lang="en" sz="1200">
                <a:solidFill>
                  <a:srgbClr val="000000"/>
                </a:solidFill>
                <a:highlight>
                  <a:srgbClr val="FFFFFF"/>
                </a:highlight>
                <a:latin typeface="Arial"/>
                <a:ea typeface="Arial"/>
                <a:cs typeface="Arial"/>
                <a:sym typeface="Arial"/>
              </a:rPr>
              <a:t>Optimizator upita </a:t>
            </a:r>
            <a:endParaRPr b="1" sz="1200">
              <a:solidFill>
                <a:srgbClr val="000000"/>
              </a:solidFill>
              <a:highlight>
                <a:srgbClr val="FFFFFF"/>
              </a:highlight>
              <a:latin typeface="Arial"/>
              <a:ea typeface="Arial"/>
              <a:cs typeface="Arial"/>
              <a:sym typeface="Arial"/>
            </a:endParaRPr>
          </a:p>
          <a:p>
            <a:pPr indent="0" lvl="0" marL="0" rtl="0" algn="just">
              <a:lnSpc>
                <a:spcPct val="107916"/>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just">
              <a:lnSpc>
                <a:spcPct val="107916"/>
              </a:lnSpc>
              <a:spcBef>
                <a:spcPts val="8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just">
              <a:lnSpc>
                <a:spcPct val="107916"/>
              </a:lnSpc>
              <a:spcBef>
                <a:spcPts val="800"/>
              </a:spcBef>
              <a:spcAft>
                <a:spcPts val="0"/>
              </a:spcAft>
              <a:buNone/>
            </a:pPr>
            <a:r>
              <a:rPr lang="en">
                <a:solidFill>
                  <a:srgbClr val="000000"/>
                </a:solidFill>
                <a:highlight>
                  <a:srgbClr val="FFFFFF"/>
                </a:highlight>
                <a:latin typeface="Arial"/>
                <a:ea typeface="Arial"/>
                <a:cs typeface="Arial"/>
                <a:sym typeface="Arial"/>
              </a:rPr>
              <a:t>MySQL koristi optimizator zasnovan na ceni, što znači da pokušava da predvidi cenu različitih planova izvršenja i da izabere najjeftiniju. Jedinica cene je čitanje jedne nasumične stranice od četiri kilobajta podataka. </a:t>
            </a:r>
            <a:endParaRPr>
              <a:solidFill>
                <a:srgbClr val="000000"/>
              </a:solidFill>
              <a:highlight>
                <a:srgbClr val="FFFFFF"/>
              </a:highlight>
              <a:latin typeface="Arial"/>
              <a:ea typeface="Arial"/>
              <a:cs typeface="Arial"/>
              <a:sym typeface="Arial"/>
            </a:endParaRPr>
          </a:p>
          <a:p>
            <a:pPr indent="0" lvl="0" marL="0" rtl="0" algn="just">
              <a:lnSpc>
                <a:spcPct val="107916"/>
              </a:lnSpc>
              <a:spcBef>
                <a:spcPts val="800"/>
              </a:spcBef>
              <a:spcAft>
                <a:spcPts val="0"/>
              </a:spcAft>
              <a:buNone/>
            </a:pPr>
            <a:r>
              <a:rPr lang="en">
                <a:solidFill>
                  <a:srgbClr val="000000"/>
                </a:solidFill>
                <a:highlight>
                  <a:srgbClr val="FFFFFF"/>
                </a:highlight>
                <a:latin typeface="Arial"/>
                <a:ea typeface="Arial"/>
                <a:cs typeface="Arial"/>
                <a:sym typeface="Arial"/>
              </a:rPr>
              <a:t>Procena optimizatora se zasniva na statistici: broj stranica po tabeli ili indeksu, kardinalnosti (broj distinct vrednosti) indeksa, dužini redova ili ključeva i distribuciji ključa. Optimizator ne uključuje efekte bilo kog tipa keširanja u procenama – on procenjuje da će svako čitanje rezultirati I/O operacijama sa diska</a:t>
            </a:r>
            <a:r>
              <a:rPr lang="en" sz="1200">
                <a:solidFill>
                  <a:srgbClr val="000000"/>
                </a:solidFill>
                <a:highlight>
                  <a:srgbClr val="FFFFFF"/>
                </a:highlight>
                <a:latin typeface="Arial"/>
                <a:ea typeface="Arial"/>
                <a:cs typeface="Arial"/>
                <a:sym typeface="Arial"/>
              </a:rPr>
              <a:t>.</a:t>
            </a:r>
            <a:endParaRPr sz="1200">
              <a:solidFill>
                <a:srgbClr val="000000"/>
              </a:solidFill>
              <a:highlight>
                <a:srgbClr val="FFFFFF"/>
              </a:highlight>
              <a:latin typeface="Arial"/>
              <a:ea typeface="Arial"/>
              <a:cs typeface="Arial"/>
              <a:sym typeface="Arial"/>
            </a:endParaRPr>
          </a:p>
          <a:p>
            <a:pPr indent="0" lvl="0" marL="0" rtl="0" algn="just">
              <a:lnSpc>
                <a:spcPct val="107916"/>
              </a:lnSpc>
              <a:spcBef>
                <a:spcPts val="8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293025" y="845688"/>
            <a:ext cx="3326400" cy="3452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Cena upita</a:t>
            </a:r>
            <a:endParaRPr b="1"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Stablo (EXPLAIN ANALIZE) </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JSON formatiran EXPLAIN izlaz, </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MySql Workbench Visual Explain dijagram</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SELECT *</a:t>
            </a:r>
            <a:endParaRPr sz="1200">
              <a:solidFill>
                <a:srgbClr val="000000"/>
              </a:solidFill>
              <a:latin typeface="Arial"/>
              <a:ea typeface="Arial"/>
              <a:cs typeface="Arial"/>
              <a:sym typeface="Arial"/>
            </a:endParaRPr>
          </a:p>
          <a:p>
            <a:pPr indent="457200" lvl="0" marL="0" rtl="0" algn="l">
              <a:lnSpc>
                <a:spcPct val="115000"/>
              </a:lnSpc>
              <a:spcBef>
                <a:spcPts val="0"/>
              </a:spcBef>
              <a:spcAft>
                <a:spcPts val="0"/>
              </a:spcAft>
              <a:buNone/>
            </a:pPr>
            <a:r>
              <a:rPr lang="en" sz="1200">
                <a:solidFill>
                  <a:srgbClr val="000000"/>
                </a:solidFill>
                <a:latin typeface="Arial"/>
                <a:ea typeface="Arial"/>
                <a:cs typeface="Arial"/>
                <a:sym typeface="Arial"/>
              </a:rPr>
              <a:t>FROM world.country</a:t>
            </a:r>
            <a:endParaRPr sz="1200">
              <a:solidFill>
                <a:srgbClr val="000000"/>
              </a:solidFill>
              <a:latin typeface="Arial"/>
              <a:ea typeface="Arial"/>
              <a:cs typeface="Arial"/>
              <a:sym typeface="Arial"/>
            </a:endParaRPr>
          </a:p>
          <a:p>
            <a:pPr indent="457200" lvl="0" marL="457200" rtl="0" algn="l">
              <a:lnSpc>
                <a:spcPct val="115000"/>
              </a:lnSpc>
              <a:spcBef>
                <a:spcPts val="0"/>
              </a:spcBef>
              <a:spcAft>
                <a:spcPts val="0"/>
              </a:spcAft>
              <a:buNone/>
            </a:pPr>
            <a:r>
              <a:rPr lang="en" sz="1200">
                <a:solidFill>
                  <a:srgbClr val="000000"/>
                </a:solidFill>
                <a:latin typeface="Arial"/>
                <a:ea typeface="Arial"/>
                <a:cs typeface="Arial"/>
                <a:sym typeface="Arial"/>
              </a:rPr>
              <a:t>INNER JOIN world.city</a:t>
            </a:r>
            <a:endParaRPr sz="12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rPr lang="en" sz="1200">
                <a:solidFill>
                  <a:srgbClr val="000000"/>
                </a:solidFill>
                <a:latin typeface="Arial"/>
                <a:ea typeface="Arial"/>
                <a:cs typeface="Arial"/>
                <a:sym typeface="Arial"/>
              </a:rPr>
              <a:t>ON CountryCode = Code;</a:t>
            </a:r>
            <a:endParaRPr b="1" sz="1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98" name="Google Shape;198;p25"/>
          <p:cNvSpPr txBox="1"/>
          <p:nvPr>
            <p:ph idx="1" type="body"/>
          </p:nvPr>
        </p:nvSpPr>
        <p:spPr>
          <a:xfrm>
            <a:off x="3546650" y="4599025"/>
            <a:ext cx="3988800" cy="544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rgbClr val="000000"/>
                </a:solidFill>
                <a:latin typeface="Arial"/>
                <a:ea typeface="Arial"/>
                <a:cs typeface="Arial"/>
                <a:sym typeface="Arial"/>
              </a:rPr>
              <a:t>Slika 2:  Primer sa objasnjenjima i estimacijom cena</a:t>
            </a:r>
            <a:endParaRPr/>
          </a:p>
        </p:txBody>
      </p:sp>
      <p:pic>
        <p:nvPicPr>
          <p:cNvPr id="199" name="Google Shape;199;p25"/>
          <p:cNvPicPr preferRelativeResize="0"/>
          <p:nvPr/>
        </p:nvPicPr>
        <p:blipFill>
          <a:blip r:embed="rId3">
            <a:alphaModFix/>
          </a:blip>
          <a:stretch>
            <a:fillRect/>
          </a:stretch>
        </p:blipFill>
        <p:spPr>
          <a:xfrm>
            <a:off x="3108975" y="256675"/>
            <a:ext cx="6035025" cy="443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19150" y="845600"/>
            <a:ext cx="7505700" cy="3389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en" sz="1733">
                <a:solidFill>
                  <a:srgbClr val="000000"/>
                </a:solidFill>
                <a:latin typeface="Arial"/>
                <a:ea typeface="Arial"/>
                <a:cs typeface="Arial"/>
                <a:sym typeface="Arial"/>
              </a:rPr>
              <a:t>Join Algoritmi</a:t>
            </a:r>
            <a:endParaRPr b="1" sz="1733">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b="1"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411">
                <a:solidFill>
                  <a:srgbClr val="000000"/>
                </a:solidFill>
                <a:latin typeface="Arial"/>
                <a:ea typeface="Arial"/>
                <a:cs typeface="Arial"/>
                <a:sym typeface="Arial"/>
              </a:rPr>
              <a:t>Najzanimljiviji su spojevi su oni između dve ili više tabela. </a:t>
            </a:r>
            <a:endParaRPr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411">
                <a:solidFill>
                  <a:srgbClr val="000000"/>
                </a:solidFill>
                <a:latin typeface="Arial"/>
                <a:ea typeface="Arial"/>
                <a:cs typeface="Arial"/>
                <a:sym typeface="Arial"/>
              </a:rPr>
              <a:t>Kada se upit izvrši, a dve tabele treba da se spoje, MySql ima podršku za tri različita algoritma. </a:t>
            </a:r>
            <a:endParaRPr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411">
                <a:solidFill>
                  <a:srgbClr val="000000"/>
                </a:solidFill>
                <a:latin typeface="Arial"/>
                <a:ea typeface="Arial"/>
                <a:cs typeface="Arial"/>
                <a:sym typeface="Arial"/>
              </a:rPr>
              <a:t>Algoritmi su:</a:t>
            </a:r>
            <a:endParaRPr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411">
                <a:solidFill>
                  <a:srgbClr val="000000"/>
                </a:solidFill>
                <a:latin typeface="Arial"/>
                <a:ea typeface="Arial"/>
                <a:cs typeface="Arial"/>
                <a:sym typeface="Arial"/>
              </a:rPr>
              <a:t>• </a:t>
            </a:r>
            <a:r>
              <a:rPr b="1" lang="en" sz="1411">
                <a:solidFill>
                  <a:srgbClr val="000000"/>
                </a:solidFill>
                <a:latin typeface="Arial"/>
                <a:ea typeface="Arial"/>
                <a:cs typeface="Arial"/>
                <a:sym typeface="Arial"/>
              </a:rPr>
              <a:t>Nested loop (</a:t>
            </a:r>
            <a:r>
              <a:rPr lang="en" sz="1411">
                <a:solidFill>
                  <a:srgbClr val="000000"/>
                </a:solidFill>
                <a:latin typeface="Arial"/>
                <a:ea typeface="Arial"/>
                <a:cs typeface="Arial"/>
                <a:sym typeface="Arial"/>
              </a:rPr>
              <a:t>Ugnežđena petlja)</a:t>
            </a:r>
            <a:endParaRPr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411">
                <a:solidFill>
                  <a:srgbClr val="000000"/>
                </a:solidFill>
                <a:latin typeface="Arial"/>
                <a:ea typeface="Arial"/>
                <a:cs typeface="Arial"/>
                <a:sym typeface="Arial"/>
              </a:rPr>
              <a:t>• </a:t>
            </a:r>
            <a:r>
              <a:rPr b="1" lang="en" sz="1411">
                <a:solidFill>
                  <a:srgbClr val="000000"/>
                </a:solidFill>
                <a:latin typeface="Arial"/>
                <a:ea typeface="Arial"/>
                <a:cs typeface="Arial"/>
                <a:sym typeface="Arial"/>
              </a:rPr>
              <a:t>Block nested loop (</a:t>
            </a:r>
            <a:r>
              <a:rPr lang="en" sz="1411">
                <a:solidFill>
                  <a:srgbClr val="000000"/>
                </a:solidFill>
                <a:latin typeface="Arial"/>
                <a:ea typeface="Arial"/>
                <a:cs typeface="Arial"/>
                <a:sym typeface="Arial"/>
              </a:rPr>
              <a:t>Blok ugnežđenu petlja)</a:t>
            </a:r>
            <a:endParaRPr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4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411">
                <a:solidFill>
                  <a:srgbClr val="000000"/>
                </a:solidFill>
                <a:latin typeface="Arial"/>
                <a:ea typeface="Arial"/>
                <a:cs typeface="Arial"/>
                <a:sym typeface="Arial"/>
              </a:rPr>
              <a:t>• </a:t>
            </a:r>
            <a:r>
              <a:rPr b="1" lang="en" sz="1411">
                <a:solidFill>
                  <a:srgbClr val="000000"/>
                </a:solidFill>
                <a:latin typeface="Arial"/>
                <a:ea typeface="Arial"/>
                <a:cs typeface="Arial"/>
                <a:sym typeface="Arial"/>
              </a:rPr>
              <a:t>Hash join</a:t>
            </a:r>
            <a:r>
              <a:rPr lang="en" sz="1411">
                <a:solidFill>
                  <a:srgbClr val="000000"/>
                </a:solidFill>
                <a:latin typeface="Arial"/>
                <a:ea typeface="Arial"/>
                <a:cs typeface="Arial"/>
                <a:sym typeface="Arial"/>
              </a:rPr>
              <a:t> (Heš pridruživanje)</a:t>
            </a:r>
            <a:endParaRPr sz="1411">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nvSpPr>
        <p:spPr>
          <a:xfrm>
            <a:off x="699675" y="654625"/>
            <a:ext cx="4643400" cy="4026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600"/>
              <a:t>Nested loop (</a:t>
            </a:r>
            <a:r>
              <a:rPr b="1" lang="en" sz="1600"/>
              <a:t>Ugnežđena petlja)</a:t>
            </a:r>
            <a:endParaRPr b="1" sz="16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en" sz="1200"/>
              <a:t>Algoritam ugnežđene petlje je najjednostavniji od algoritama koji se koriste u MySql-u. </a:t>
            </a:r>
            <a:endParaRPr sz="1200"/>
          </a:p>
          <a:p>
            <a:pPr indent="0" lvl="0" marL="0" rtl="0" algn="just">
              <a:lnSpc>
                <a:spcPct val="115000"/>
              </a:lnSpc>
              <a:spcBef>
                <a:spcPts val="0"/>
              </a:spcBef>
              <a:spcAft>
                <a:spcPts val="0"/>
              </a:spcAft>
              <a:buNone/>
            </a:pPr>
            <a:r>
              <a:rPr lang="en" sz="1200"/>
              <a:t>Do MySql-a 5.6 to je jedini algoritam dostupan. </a:t>
            </a:r>
            <a:endParaRPr sz="1200"/>
          </a:p>
          <a:p>
            <a:pPr indent="0" lvl="0" marL="0" rtl="0" algn="just">
              <a:lnSpc>
                <a:spcPct val="115000"/>
              </a:lnSpc>
              <a:spcBef>
                <a:spcPts val="0"/>
              </a:spcBef>
              <a:spcAft>
                <a:spcPts val="0"/>
              </a:spcAft>
              <a:buNone/>
            </a:pPr>
            <a:r>
              <a:rPr lang="en" sz="1200"/>
              <a:t>Funkcioniše ugnežđenjem petlje sa jednom petljom za svaku tabelu u spoju. </a:t>
            </a:r>
            <a:endParaRPr sz="1200"/>
          </a:p>
          <a:p>
            <a:pPr indent="0" lvl="0" marL="0" rtl="0" algn="just">
              <a:lnSpc>
                <a:spcPct val="115000"/>
              </a:lnSpc>
              <a:spcBef>
                <a:spcPts val="0"/>
              </a:spcBef>
              <a:spcAft>
                <a:spcPts val="0"/>
              </a:spcAft>
              <a:buNone/>
            </a:pPr>
            <a:r>
              <a:rPr lang="en" sz="1200"/>
              <a:t>ugnežđeni algoritam pridruživanja veoma jednostavan; takođe dobro funkcioniše za pretraživanje indeksa.</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en" sz="1200"/>
              <a:t>Primer:</a:t>
            </a:r>
            <a:endParaRPr sz="1200"/>
          </a:p>
          <a:p>
            <a:pPr indent="0" lvl="0" marL="457200" rtl="0" algn="just">
              <a:lnSpc>
                <a:spcPct val="115000"/>
              </a:lnSpc>
              <a:spcBef>
                <a:spcPts val="0"/>
              </a:spcBef>
              <a:spcAft>
                <a:spcPts val="0"/>
              </a:spcAft>
              <a:buNone/>
            </a:pPr>
            <a:r>
              <a:rPr lang="en" sz="1200"/>
              <a:t>SELECT CountryCode, country.Name AS Country,</a:t>
            </a:r>
            <a:endParaRPr sz="1200"/>
          </a:p>
          <a:p>
            <a:pPr indent="0" lvl="0" marL="457200" rtl="0" algn="just">
              <a:lnSpc>
                <a:spcPct val="115000"/>
              </a:lnSpc>
              <a:spcBef>
                <a:spcPts val="0"/>
              </a:spcBef>
              <a:spcAft>
                <a:spcPts val="0"/>
              </a:spcAft>
              <a:buNone/>
            </a:pPr>
            <a:r>
              <a:rPr lang="en" sz="1200"/>
              <a:t>city.Name AS City, city.District</a:t>
            </a:r>
            <a:endParaRPr sz="1200"/>
          </a:p>
          <a:p>
            <a:pPr indent="0" lvl="0" marL="457200" rtl="0" algn="just">
              <a:lnSpc>
                <a:spcPct val="115000"/>
              </a:lnSpc>
              <a:spcBef>
                <a:spcPts val="0"/>
              </a:spcBef>
              <a:spcAft>
                <a:spcPts val="0"/>
              </a:spcAft>
              <a:buNone/>
            </a:pPr>
            <a:r>
              <a:rPr lang="en" sz="1200"/>
              <a:t>FROM world.country</a:t>
            </a:r>
            <a:endParaRPr sz="1200"/>
          </a:p>
          <a:p>
            <a:pPr indent="0" lvl="0" marL="457200" rtl="0" algn="just">
              <a:lnSpc>
                <a:spcPct val="115000"/>
              </a:lnSpc>
              <a:spcBef>
                <a:spcPts val="0"/>
              </a:spcBef>
              <a:spcAft>
                <a:spcPts val="0"/>
              </a:spcAft>
              <a:buNone/>
            </a:pPr>
            <a:r>
              <a:rPr lang="en" sz="1200"/>
              <a:t>INNER JOIN world.city</a:t>
            </a:r>
            <a:endParaRPr sz="1200"/>
          </a:p>
          <a:p>
            <a:pPr indent="0" lvl="0" marL="457200" rtl="0" algn="just">
              <a:lnSpc>
                <a:spcPct val="115000"/>
              </a:lnSpc>
              <a:spcBef>
                <a:spcPts val="0"/>
              </a:spcBef>
              <a:spcAft>
                <a:spcPts val="0"/>
              </a:spcAft>
              <a:buNone/>
            </a:pPr>
            <a:r>
              <a:rPr lang="en" sz="1200"/>
              <a:t>ON city.CountryCode = country.Code</a:t>
            </a:r>
            <a:endParaRPr sz="1200"/>
          </a:p>
          <a:p>
            <a:pPr indent="0" lvl="0" marL="457200" rtl="0" algn="just">
              <a:lnSpc>
                <a:spcPct val="115000"/>
              </a:lnSpc>
              <a:spcBef>
                <a:spcPts val="0"/>
              </a:spcBef>
              <a:spcAft>
                <a:spcPts val="0"/>
              </a:spcAft>
              <a:buNone/>
            </a:pPr>
            <a:r>
              <a:rPr lang="en" sz="1200"/>
              <a:t>WHERE Continent = 'Asia';</a:t>
            </a:r>
            <a:endParaRPr sz="1200"/>
          </a:p>
          <a:p>
            <a:pPr indent="0" lvl="0" marL="0" rtl="0" algn="just">
              <a:lnSpc>
                <a:spcPct val="115000"/>
              </a:lnSpc>
              <a:spcBef>
                <a:spcPts val="0"/>
              </a:spcBef>
              <a:spcAft>
                <a:spcPts val="0"/>
              </a:spcAft>
              <a:buNone/>
            </a:pPr>
            <a:r>
              <a:t/>
            </a:r>
            <a:endParaRPr sz="1200"/>
          </a:p>
        </p:txBody>
      </p:sp>
      <p:pic>
        <p:nvPicPr>
          <p:cNvPr id="210" name="Google Shape;210;p27"/>
          <p:cNvPicPr preferRelativeResize="0"/>
          <p:nvPr/>
        </p:nvPicPr>
        <p:blipFill>
          <a:blip r:embed="rId3">
            <a:alphaModFix/>
          </a:blip>
          <a:stretch>
            <a:fillRect/>
          </a:stretch>
        </p:blipFill>
        <p:spPr>
          <a:xfrm>
            <a:off x="5225325" y="412175"/>
            <a:ext cx="3666300" cy="3802375"/>
          </a:xfrm>
          <a:prstGeom prst="rect">
            <a:avLst/>
          </a:prstGeom>
          <a:noFill/>
          <a:ln>
            <a:noFill/>
          </a:ln>
        </p:spPr>
      </p:pic>
      <p:sp>
        <p:nvSpPr>
          <p:cNvPr id="211" name="Google Shape;211;p27"/>
          <p:cNvSpPr txBox="1"/>
          <p:nvPr/>
        </p:nvSpPr>
        <p:spPr>
          <a:xfrm>
            <a:off x="5437425" y="4266525"/>
            <a:ext cx="3242100" cy="3693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200"/>
              <a:t>Slika 3: Primer nested loop join</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598125" y="396750"/>
            <a:ext cx="7505700" cy="3818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b="1" lang="en" sz="1533">
                <a:solidFill>
                  <a:srgbClr val="000000"/>
                </a:solidFill>
                <a:latin typeface="Arial"/>
                <a:ea typeface="Arial"/>
                <a:cs typeface="Arial"/>
                <a:sym typeface="Arial"/>
              </a:rPr>
              <a:t>Block Nested Loop</a:t>
            </a:r>
            <a:endParaRPr b="1" sz="1533">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b="1" sz="1533">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11">
                <a:solidFill>
                  <a:srgbClr val="000000"/>
                </a:solidFill>
                <a:latin typeface="Arial"/>
                <a:ea typeface="Arial"/>
                <a:cs typeface="Arial"/>
                <a:sym typeface="Arial"/>
              </a:rPr>
              <a:t>Proširenje algoritma ugnežđene petlje. </a:t>
            </a:r>
            <a:endParaRPr sz="1311">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11">
                <a:solidFill>
                  <a:srgbClr val="000000"/>
                </a:solidFill>
                <a:latin typeface="Arial"/>
                <a:ea typeface="Arial"/>
                <a:cs typeface="Arial"/>
                <a:sym typeface="Arial"/>
              </a:rPr>
              <a:t>Bafer za spajanje se koristi da prikupi što više redova i </a:t>
            </a:r>
            <a:endParaRPr sz="1311">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11">
                <a:solidFill>
                  <a:srgbClr val="000000"/>
                </a:solidFill>
                <a:latin typeface="Arial"/>
                <a:ea typeface="Arial"/>
                <a:cs typeface="Arial"/>
                <a:sym typeface="Arial"/>
              </a:rPr>
              <a:t>uporedi ih sve u jednom skeniranju druge tabele. </a:t>
            </a:r>
            <a:endParaRPr sz="13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422">
                <a:solidFill>
                  <a:srgbClr val="000000"/>
                </a:solidFill>
                <a:latin typeface="Arial"/>
                <a:ea typeface="Arial"/>
                <a:cs typeface="Arial"/>
                <a:sym typeface="Arial"/>
              </a:rPr>
              <a:t>Primer:</a:t>
            </a:r>
            <a:endParaRPr sz="1422">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rPr lang="en" sz="1200">
                <a:solidFill>
                  <a:srgbClr val="000000"/>
                </a:solidFill>
                <a:latin typeface="Arial"/>
                <a:ea typeface="Arial"/>
                <a:cs typeface="Arial"/>
                <a:sym typeface="Arial"/>
              </a:rPr>
              <a:t>SELECT CountryCode, country.Name AS Country,</a:t>
            </a:r>
            <a:endParaRPr sz="12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rPr lang="en" sz="1200">
                <a:solidFill>
                  <a:srgbClr val="000000"/>
                </a:solidFill>
                <a:latin typeface="Arial"/>
                <a:ea typeface="Arial"/>
                <a:cs typeface="Arial"/>
                <a:sym typeface="Arial"/>
              </a:rPr>
              <a:t>city.Name AS City, city.District</a:t>
            </a:r>
            <a:endParaRPr sz="12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rPr lang="en" sz="1200">
                <a:solidFill>
                  <a:srgbClr val="000000"/>
                </a:solidFill>
                <a:latin typeface="Arial"/>
                <a:ea typeface="Arial"/>
                <a:cs typeface="Arial"/>
                <a:sym typeface="Arial"/>
              </a:rPr>
              <a:t>FROM world.country IGNORE INDEX (Primary)</a:t>
            </a:r>
            <a:endParaRPr sz="12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rPr lang="en" sz="1200">
                <a:solidFill>
                  <a:srgbClr val="000000"/>
                </a:solidFill>
                <a:latin typeface="Arial"/>
                <a:ea typeface="Arial"/>
                <a:cs typeface="Arial"/>
                <a:sym typeface="Arial"/>
              </a:rPr>
              <a:t>INNER JOIN world.city IGNORE INDEX (CountryCode)</a:t>
            </a:r>
            <a:endParaRPr sz="12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rPr lang="en" sz="1200">
                <a:solidFill>
                  <a:srgbClr val="000000"/>
                </a:solidFill>
                <a:latin typeface="Arial"/>
                <a:ea typeface="Arial"/>
                <a:cs typeface="Arial"/>
                <a:sym typeface="Arial"/>
              </a:rPr>
              <a:t>ON city.CountryCode = country.Code</a:t>
            </a:r>
            <a:endParaRPr sz="1200">
              <a:solidFill>
                <a:srgbClr val="000000"/>
              </a:solidFill>
              <a:latin typeface="Arial"/>
              <a:ea typeface="Arial"/>
              <a:cs typeface="Arial"/>
              <a:sym typeface="Arial"/>
            </a:endParaRPr>
          </a:p>
          <a:p>
            <a:pPr indent="0" lvl="0" marL="457200" rtl="0" algn="just">
              <a:lnSpc>
                <a:spcPct val="115000"/>
              </a:lnSpc>
              <a:spcBef>
                <a:spcPts val="0"/>
              </a:spcBef>
              <a:spcAft>
                <a:spcPts val="0"/>
              </a:spcAft>
              <a:buNone/>
            </a:pPr>
            <a:r>
              <a:rPr lang="en" sz="1200">
                <a:solidFill>
                  <a:srgbClr val="000000"/>
                </a:solidFill>
                <a:latin typeface="Arial"/>
                <a:ea typeface="Arial"/>
                <a:cs typeface="Arial"/>
                <a:sym typeface="Arial"/>
              </a:rPr>
              <a:t>WHERE Continent = 'Asia';</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311">
                <a:solidFill>
                  <a:srgbClr val="000000"/>
                </a:solidFill>
                <a:latin typeface="Arial"/>
                <a:ea typeface="Arial"/>
                <a:cs typeface="Arial"/>
                <a:sym typeface="Arial"/>
              </a:rPr>
              <a:t>Rezultat:</a:t>
            </a:r>
            <a:endParaRPr sz="1311">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b="1"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b="1" sz="1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17" name="Google Shape;217;p28"/>
          <p:cNvPicPr preferRelativeResize="0"/>
          <p:nvPr/>
        </p:nvPicPr>
        <p:blipFill>
          <a:blip r:embed="rId3">
            <a:alphaModFix/>
          </a:blip>
          <a:stretch>
            <a:fillRect/>
          </a:stretch>
        </p:blipFill>
        <p:spPr>
          <a:xfrm>
            <a:off x="5385724" y="396750"/>
            <a:ext cx="3528300" cy="4131950"/>
          </a:xfrm>
          <a:prstGeom prst="rect">
            <a:avLst/>
          </a:prstGeom>
          <a:noFill/>
          <a:ln>
            <a:noFill/>
          </a:ln>
        </p:spPr>
      </p:pic>
      <p:sp>
        <p:nvSpPr>
          <p:cNvPr id="218" name="Google Shape;218;p28"/>
          <p:cNvSpPr txBox="1"/>
          <p:nvPr/>
        </p:nvSpPr>
        <p:spPr>
          <a:xfrm>
            <a:off x="5616025" y="4528700"/>
            <a:ext cx="3159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t>    Slika 4: Primer blook nested loop join</a:t>
            </a:r>
            <a:endParaRPr>
              <a:latin typeface="Calibri"/>
              <a:ea typeface="Calibri"/>
              <a:cs typeface="Calibri"/>
              <a:sym typeface="Calibri"/>
            </a:endParaRPr>
          </a:p>
        </p:txBody>
      </p:sp>
      <p:pic>
        <p:nvPicPr>
          <p:cNvPr id="219" name="Google Shape;219;p28"/>
          <p:cNvPicPr preferRelativeResize="0"/>
          <p:nvPr/>
        </p:nvPicPr>
        <p:blipFill>
          <a:blip r:embed="rId4">
            <a:alphaModFix/>
          </a:blip>
          <a:stretch>
            <a:fillRect/>
          </a:stretch>
        </p:blipFill>
        <p:spPr>
          <a:xfrm>
            <a:off x="466725" y="3144975"/>
            <a:ext cx="4105275" cy="169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91775" y="336600"/>
            <a:ext cx="7505700" cy="36912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1422">
                <a:solidFill>
                  <a:srgbClr val="000000"/>
                </a:solidFill>
                <a:latin typeface="Arial"/>
                <a:ea typeface="Arial"/>
                <a:cs typeface="Arial"/>
                <a:sym typeface="Arial"/>
              </a:rPr>
              <a:t>Hash join</a:t>
            </a:r>
            <a:endParaRPr b="1" sz="1422">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100">
                <a:solidFill>
                  <a:srgbClr val="000000"/>
                </a:solidFill>
                <a:latin typeface="Arial"/>
                <a:ea typeface="Arial"/>
                <a:cs typeface="Arial"/>
                <a:sym typeface="Arial"/>
              </a:rPr>
              <a:t>Posebno je koristan za velike spojeve bez indekse</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100">
                <a:solidFill>
                  <a:srgbClr val="000000"/>
                </a:solidFill>
                <a:latin typeface="Arial"/>
                <a:ea typeface="Arial"/>
                <a:cs typeface="Arial"/>
                <a:sym typeface="Arial"/>
              </a:rPr>
              <a:t>Bafer za spajanje se koristi za deo u memoriji, </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100">
                <a:solidFill>
                  <a:srgbClr val="000000"/>
                </a:solidFill>
                <a:latin typeface="Arial"/>
                <a:ea typeface="Arial"/>
                <a:cs typeface="Arial"/>
                <a:sym typeface="Arial"/>
              </a:rPr>
              <a:t>tako da je količina memorije koja se može koristiti za </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100">
                <a:solidFill>
                  <a:srgbClr val="000000"/>
                </a:solidFill>
                <a:latin typeface="Arial"/>
                <a:ea typeface="Arial"/>
                <a:cs typeface="Arial"/>
                <a:sym typeface="Arial"/>
              </a:rPr>
              <a:t>hešove ograničena join_buffer_ veličina. </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100">
                <a:solidFill>
                  <a:srgbClr val="000000"/>
                </a:solidFill>
                <a:latin typeface="Arial"/>
                <a:ea typeface="Arial"/>
                <a:cs typeface="Arial"/>
                <a:sym typeface="Arial"/>
              </a:rPr>
              <a:t>Kada se spajanje ne uklapa u memoriju, spajanje se preliva na disk, </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rPr lang="en" sz="1100">
                <a:solidFill>
                  <a:srgbClr val="000000"/>
                </a:solidFill>
                <a:latin typeface="Arial"/>
                <a:ea typeface="Arial"/>
                <a:cs typeface="Arial"/>
                <a:sym typeface="Arial"/>
              </a:rPr>
              <a:t>ali stvarno operacije spajanja se i dalje izvode u memoriji.</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rgbClr val="000000"/>
                </a:solidFill>
                <a:latin typeface="Arial"/>
                <a:ea typeface="Arial"/>
                <a:cs typeface="Arial"/>
                <a:sym typeface="Arial"/>
              </a:rPr>
              <a:t>SELECT CountryCode, country.Name AS Country,</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rgbClr val="000000"/>
                </a:solidFill>
                <a:latin typeface="Arial"/>
                <a:ea typeface="Arial"/>
                <a:cs typeface="Arial"/>
                <a:sym typeface="Arial"/>
              </a:rPr>
              <a:t>city.Name AS City, city.District</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rgbClr val="000000"/>
                </a:solidFill>
                <a:latin typeface="Arial"/>
                <a:ea typeface="Arial"/>
                <a:cs typeface="Arial"/>
                <a:sym typeface="Arial"/>
              </a:rPr>
              <a:t>FROM world.country IGNORE INDEX (Primary)</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rgbClr val="000000"/>
                </a:solidFill>
                <a:latin typeface="Arial"/>
                <a:ea typeface="Arial"/>
                <a:cs typeface="Arial"/>
                <a:sym typeface="Arial"/>
              </a:rPr>
              <a:t>INNER JOIN world.city IGNORE INDEX (CountryCode)</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rgbClr val="000000"/>
                </a:solidFill>
                <a:latin typeface="Arial"/>
                <a:ea typeface="Arial"/>
                <a:cs typeface="Arial"/>
                <a:sym typeface="Arial"/>
              </a:rPr>
              <a:t>ON city.CountryCode = country.Code</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100">
                <a:solidFill>
                  <a:srgbClr val="000000"/>
                </a:solidFill>
                <a:latin typeface="Arial"/>
                <a:ea typeface="Arial"/>
                <a:cs typeface="Arial"/>
                <a:sym typeface="Arial"/>
              </a:rPr>
              <a:t>WHERE Continent = 'Asia';</a:t>
            </a:r>
            <a:endParaRPr sz="1100">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b="1" sz="1200">
              <a:solidFill>
                <a:srgbClr val="000000"/>
              </a:solidFill>
              <a:latin typeface="Arial"/>
              <a:ea typeface="Arial"/>
              <a:cs typeface="Arial"/>
              <a:sym typeface="Arial"/>
            </a:endParaRPr>
          </a:p>
        </p:txBody>
      </p:sp>
      <p:pic>
        <p:nvPicPr>
          <p:cNvPr id="225" name="Google Shape;225;p29"/>
          <p:cNvPicPr preferRelativeResize="0"/>
          <p:nvPr/>
        </p:nvPicPr>
        <p:blipFill>
          <a:blip r:embed="rId3">
            <a:alphaModFix/>
          </a:blip>
          <a:stretch>
            <a:fillRect/>
          </a:stretch>
        </p:blipFill>
        <p:spPr>
          <a:xfrm>
            <a:off x="5284400" y="437062"/>
            <a:ext cx="3528075" cy="4005976"/>
          </a:xfrm>
          <a:prstGeom prst="rect">
            <a:avLst/>
          </a:prstGeom>
          <a:noFill/>
          <a:ln>
            <a:noFill/>
          </a:ln>
        </p:spPr>
      </p:pic>
      <p:sp>
        <p:nvSpPr>
          <p:cNvPr id="226" name="Google Shape;226;p29"/>
          <p:cNvSpPr txBox="1"/>
          <p:nvPr/>
        </p:nvSpPr>
        <p:spPr>
          <a:xfrm>
            <a:off x="5207925" y="4536675"/>
            <a:ext cx="3158700" cy="3693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200"/>
              <a:t>Slika 5: Primer in-memory hash join</a:t>
            </a:r>
            <a:endParaRPr>
              <a:latin typeface="Calibri"/>
              <a:ea typeface="Calibri"/>
              <a:cs typeface="Calibri"/>
              <a:sym typeface="Calibri"/>
            </a:endParaRPr>
          </a:p>
        </p:txBody>
      </p:sp>
      <p:pic>
        <p:nvPicPr>
          <p:cNvPr id="227" name="Google Shape;227;p29"/>
          <p:cNvPicPr preferRelativeResize="0"/>
          <p:nvPr/>
        </p:nvPicPr>
        <p:blipFill>
          <a:blip r:embed="rId4">
            <a:alphaModFix/>
          </a:blip>
          <a:stretch>
            <a:fillRect/>
          </a:stretch>
        </p:blipFill>
        <p:spPr>
          <a:xfrm>
            <a:off x="886625" y="3377847"/>
            <a:ext cx="3158700" cy="15281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819150" y="845600"/>
            <a:ext cx="7505700" cy="56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Zakljucak</a:t>
            </a:r>
            <a:endParaRPr/>
          </a:p>
        </p:txBody>
      </p:sp>
      <p:sp>
        <p:nvSpPr>
          <p:cNvPr id="233" name="Google Shape;233;p30"/>
          <p:cNvSpPr txBox="1"/>
          <p:nvPr>
            <p:ph idx="1" type="body"/>
          </p:nvPr>
        </p:nvSpPr>
        <p:spPr>
          <a:xfrm>
            <a:off x="819150" y="1657575"/>
            <a:ext cx="7505700" cy="27810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t/>
            </a:r>
            <a:endParaRPr b="1" sz="1308">
              <a:solidFill>
                <a:srgbClr val="000000"/>
              </a:solidFill>
              <a:latin typeface="Arial"/>
              <a:ea typeface="Arial"/>
              <a:cs typeface="Arial"/>
              <a:sym typeface="Arial"/>
            </a:endParaRPr>
          </a:p>
          <a:p>
            <a:pPr indent="-299205" lvl="0" marL="457200" rtl="0" algn="just">
              <a:lnSpc>
                <a:spcPct val="107916"/>
              </a:lnSpc>
              <a:spcBef>
                <a:spcPts val="0"/>
              </a:spcBef>
              <a:spcAft>
                <a:spcPts val="0"/>
              </a:spcAft>
              <a:buClr>
                <a:srgbClr val="000000"/>
              </a:buClr>
              <a:buSzPct val="100000"/>
              <a:buFont typeface="Arial"/>
              <a:buChar char="●"/>
            </a:pPr>
            <a:r>
              <a:rPr lang="en" sz="1308">
                <a:solidFill>
                  <a:srgbClr val="000000"/>
                </a:solidFill>
                <a:latin typeface="Arial"/>
                <a:ea typeface="Arial"/>
                <a:cs typeface="Arial"/>
                <a:sym typeface="Arial"/>
              </a:rPr>
              <a:t>Kroz ovaj rad pokazano je kako MySql može optimizovati upite. </a:t>
            </a:r>
            <a:endParaRPr sz="1308">
              <a:solidFill>
                <a:srgbClr val="000000"/>
              </a:solidFill>
              <a:latin typeface="Arial"/>
              <a:ea typeface="Arial"/>
              <a:cs typeface="Arial"/>
              <a:sym typeface="Arial"/>
            </a:endParaRPr>
          </a:p>
          <a:p>
            <a:pPr indent="0" lvl="0" marL="457200" rtl="0" algn="just">
              <a:lnSpc>
                <a:spcPct val="107916"/>
              </a:lnSpc>
              <a:spcBef>
                <a:spcPts val="800"/>
              </a:spcBef>
              <a:spcAft>
                <a:spcPts val="0"/>
              </a:spcAft>
              <a:buNone/>
            </a:pPr>
            <a:r>
              <a:t/>
            </a:r>
            <a:endParaRPr sz="1308">
              <a:solidFill>
                <a:srgbClr val="000000"/>
              </a:solidFill>
              <a:latin typeface="Arial"/>
              <a:ea typeface="Arial"/>
              <a:cs typeface="Arial"/>
              <a:sym typeface="Arial"/>
            </a:endParaRPr>
          </a:p>
          <a:p>
            <a:pPr indent="-299205" lvl="0" marL="457200" rtl="0" algn="just">
              <a:lnSpc>
                <a:spcPct val="107916"/>
              </a:lnSpc>
              <a:spcBef>
                <a:spcPts val="800"/>
              </a:spcBef>
              <a:spcAft>
                <a:spcPts val="0"/>
              </a:spcAft>
              <a:buClr>
                <a:srgbClr val="000000"/>
              </a:buClr>
              <a:buSzPct val="100000"/>
              <a:buFont typeface="Arial"/>
              <a:buChar char="●"/>
            </a:pPr>
            <a:r>
              <a:rPr lang="en" sz="1308">
                <a:solidFill>
                  <a:srgbClr val="000000"/>
                </a:solidFill>
                <a:latin typeface="Arial"/>
                <a:ea typeface="Arial"/>
                <a:cs typeface="Arial"/>
                <a:sym typeface="Arial"/>
              </a:rPr>
              <a:t>Najveći deo ovog rada se bazira na MySql-u 8. </a:t>
            </a:r>
            <a:endParaRPr sz="1308">
              <a:solidFill>
                <a:srgbClr val="000000"/>
              </a:solidFill>
              <a:latin typeface="Arial"/>
              <a:ea typeface="Arial"/>
              <a:cs typeface="Arial"/>
              <a:sym typeface="Arial"/>
            </a:endParaRPr>
          </a:p>
          <a:p>
            <a:pPr indent="0" lvl="0" marL="457200" rtl="0" algn="just">
              <a:lnSpc>
                <a:spcPct val="107916"/>
              </a:lnSpc>
              <a:spcBef>
                <a:spcPts val="800"/>
              </a:spcBef>
              <a:spcAft>
                <a:spcPts val="0"/>
              </a:spcAft>
              <a:buNone/>
            </a:pPr>
            <a:r>
              <a:t/>
            </a:r>
            <a:endParaRPr sz="1308">
              <a:solidFill>
                <a:srgbClr val="000000"/>
              </a:solidFill>
              <a:latin typeface="Arial"/>
              <a:ea typeface="Arial"/>
              <a:cs typeface="Arial"/>
              <a:sym typeface="Arial"/>
            </a:endParaRPr>
          </a:p>
          <a:p>
            <a:pPr indent="-299205" lvl="0" marL="457200" rtl="0" algn="just">
              <a:lnSpc>
                <a:spcPct val="107916"/>
              </a:lnSpc>
              <a:spcBef>
                <a:spcPts val="800"/>
              </a:spcBef>
              <a:spcAft>
                <a:spcPts val="0"/>
              </a:spcAft>
              <a:buClr>
                <a:srgbClr val="000000"/>
              </a:buClr>
              <a:buSzPct val="100000"/>
              <a:buFont typeface="Arial"/>
              <a:buChar char="●"/>
            </a:pPr>
            <a:r>
              <a:rPr lang="en" sz="1308">
                <a:solidFill>
                  <a:srgbClr val="000000"/>
                </a:solidFill>
                <a:latin typeface="Arial"/>
                <a:ea typeface="Arial"/>
                <a:cs typeface="Arial"/>
                <a:sym typeface="Arial"/>
              </a:rPr>
              <a:t>Najveći akcenat u ovom radu stavljen je na optimizaciju join-a. </a:t>
            </a:r>
            <a:endParaRPr sz="1308">
              <a:solidFill>
                <a:srgbClr val="000000"/>
              </a:solidFill>
              <a:latin typeface="Arial"/>
              <a:ea typeface="Arial"/>
              <a:cs typeface="Arial"/>
              <a:sym typeface="Arial"/>
            </a:endParaRPr>
          </a:p>
          <a:p>
            <a:pPr indent="0" lvl="0" marL="457200" rtl="0" algn="just">
              <a:lnSpc>
                <a:spcPct val="107916"/>
              </a:lnSpc>
              <a:spcBef>
                <a:spcPts val="800"/>
              </a:spcBef>
              <a:spcAft>
                <a:spcPts val="0"/>
              </a:spcAft>
              <a:buNone/>
            </a:pPr>
            <a:r>
              <a:t/>
            </a:r>
            <a:endParaRPr sz="1308">
              <a:solidFill>
                <a:srgbClr val="000000"/>
              </a:solidFill>
              <a:latin typeface="Arial"/>
              <a:ea typeface="Arial"/>
              <a:cs typeface="Arial"/>
              <a:sym typeface="Arial"/>
            </a:endParaRPr>
          </a:p>
          <a:p>
            <a:pPr indent="-299205" lvl="0" marL="457200" rtl="0" algn="just">
              <a:lnSpc>
                <a:spcPct val="107916"/>
              </a:lnSpc>
              <a:spcBef>
                <a:spcPts val="800"/>
              </a:spcBef>
              <a:spcAft>
                <a:spcPts val="0"/>
              </a:spcAft>
              <a:buClr>
                <a:srgbClr val="000000"/>
              </a:buClr>
              <a:buSzPct val="100000"/>
              <a:buFont typeface="Arial"/>
              <a:buChar char="●"/>
            </a:pPr>
            <a:r>
              <a:rPr lang="en" sz="1308">
                <a:solidFill>
                  <a:srgbClr val="000000"/>
                </a:solidFill>
                <a:latin typeface="Arial"/>
                <a:ea typeface="Arial"/>
                <a:cs typeface="Arial"/>
                <a:sym typeface="Arial"/>
              </a:rPr>
              <a:t>Videli smo kada je najbolje koji join optimizator koristiti. </a:t>
            </a:r>
            <a:endParaRPr sz="1308">
              <a:solidFill>
                <a:srgbClr val="000000"/>
              </a:solidFill>
              <a:latin typeface="Arial"/>
              <a:ea typeface="Arial"/>
              <a:cs typeface="Arial"/>
              <a:sym typeface="Arial"/>
            </a:endParaRPr>
          </a:p>
          <a:p>
            <a:pPr indent="0" lvl="0" marL="457200" rtl="0" algn="just">
              <a:lnSpc>
                <a:spcPct val="107916"/>
              </a:lnSpc>
              <a:spcBef>
                <a:spcPts val="800"/>
              </a:spcBef>
              <a:spcAft>
                <a:spcPts val="0"/>
              </a:spcAft>
              <a:buNone/>
            </a:pPr>
            <a:r>
              <a:t/>
            </a:r>
            <a:endParaRPr sz="1308">
              <a:solidFill>
                <a:srgbClr val="000000"/>
              </a:solidFill>
              <a:latin typeface="Arial"/>
              <a:ea typeface="Arial"/>
              <a:cs typeface="Arial"/>
              <a:sym typeface="Arial"/>
            </a:endParaRPr>
          </a:p>
          <a:p>
            <a:pPr indent="-299205" lvl="0" marL="457200" rtl="0" algn="just">
              <a:lnSpc>
                <a:spcPct val="107916"/>
              </a:lnSpc>
              <a:spcBef>
                <a:spcPts val="800"/>
              </a:spcBef>
              <a:spcAft>
                <a:spcPts val="0"/>
              </a:spcAft>
              <a:buClr>
                <a:srgbClr val="000000"/>
              </a:buClr>
              <a:buSzPct val="100000"/>
              <a:buFont typeface="Arial"/>
              <a:buChar char="●"/>
            </a:pPr>
            <a:r>
              <a:rPr lang="en" sz="1308">
                <a:solidFill>
                  <a:srgbClr val="000000"/>
                </a:solidFill>
                <a:latin typeface="Arial"/>
                <a:ea typeface="Arial"/>
                <a:cs typeface="Arial"/>
                <a:sym typeface="Arial"/>
              </a:rPr>
              <a:t>Dati su saveti koji se mogu iskoristiti i koji znatno mogu pomoći pri optimizaciji upita. </a:t>
            </a:r>
            <a:endParaRPr sz="1308">
              <a:solidFill>
                <a:srgbClr val="000000"/>
              </a:solidFill>
              <a:latin typeface="Arial"/>
              <a:ea typeface="Arial"/>
              <a:cs typeface="Arial"/>
              <a:sym typeface="Arial"/>
            </a:endParaRPr>
          </a:p>
          <a:p>
            <a:pPr indent="0" lvl="0" marL="0" rtl="0" algn="just">
              <a:lnSpc>
                <a:spcPct val="107916"/>
              </a:lnSpc>
              <a:spcBef>
                <a:spcPts val="800"/>
              </a:spcBef>
              <a:spcAft>
                <a:spcPts val="8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Literatura</a:t>
            </a:r>
            <a:endParaRPr/>
          </a:p>
        </p:txBody>
      </p:sp>
      <p:sp>
        <p:nvSpPr>
          <p:cNvPr id="239" name="Google Shape;239;p31"/>
          <p:cNvSpPr txBox="1"/>
          <p:nvPr>
            <p:ph idx="1" type="body"/>
          </p:nvPr>
        </p:nvSpPr>
        <p:spPr>
          <a:xfrm>
            <a:off x="819150" y="1667625"/>
            <a:ext cx="7505700" cy="277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MySql 8 Query Performance and Tuning -A Systematic Method For Improving Execution Speed by  Jesper Wisborg Krogh </a:t>
            </a:r>
            <a:endParaRPr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2F5496"/>
              </a:buClr>
              <a:buSzPts val="1200"/>
              <a:buFont typeface="Arial"/>
              <a:buAutoNum type="arabicPeriod"/>
            </a:pPr>
            <a:r>
              <a:rPr lang="en" sz="1200" u="sng">
                <a:solidFill>
                  <a:srgbClr val="2F5496"/>
                </a:solidFill>
                <a:latin typeface="Arial"/>
                <a:ea typeface="Arial"/>
                <a:cs typeface="Arial"/>
                <a:sym typeface="Arial"/>
                <a:hlinkClick r:id="rId3">
                  <a:extLst>
                    <a:ext uri="{A12FA001-AC4F-418D-AE19-62706E023703}">
                      <ahyp:hlinkClr val="tx"/>
                    </a:ext>
                  </a:extLst>
                </a:hlinkClick>
              </a:rPr>
              <a:t>https://www.oreilly.com/library/view/high-performance-mysql/9780596101718/ch04.html</a:t>
            </a:r>
            <a:endParaRPr sz="1200">
              <a:solidFill>
                <a:srgbClr val="2F5496"/>
              </a:solidFill>
              <a:latin typeface="Arial"/>
              <a:ea typeface="Arial"/>
              <a:cs typeface="Arial"/>
              <a:sym typeface="Arial"/>
            </a:endParaRPr>
          </a:p>
          <a:p>
            <a:pPr indent="-304800" lvl="0" marL="457200" rtl="0" algn="just">
              <a:lnSpc>
                <a:spcPct val="107916"/>
              </a:lnSpc>
              <a:spcBef>
                <a:spcPts val="0"/>
              </a:spcBef>
              <a:spcAft>
                <a:spcPts val="0"/>
              </a:spcAft>
              <a:buClr>
                <a:srgbClr val="2F5496"/>
              </a:buClr>
              <a:buSzPts val="1200"/>
              <a:buFont typeface="Arial"/>
              <a:buAutoNum type="arabicPeriod"/>
            </a:pPr>
            <a:r>
              <a:rPr lang="en" sz="1200" u="sng">
                <a:solidFill>
                  <a:srgbClr val="2F5496"/>
                </a:solidFill>
                <a:latin typeface="Arial"/>
                <a:ea typeface="Arial"/>
                <a:cs typeface="Arial"/>
                <a:sym typeface="Arial"/>
                <a:hlinkClick r:id="rId4">
                  <a:extLst>
                    <a:ext uri="{A12FA001-AC4F-418D-AE19-62706E023703}">
                      <ahyp:hlinkClr val="tx"/>
                    </a:ext>
                  </a:extLst>
                </a:hlinkClick>
              </a:rPr>
              <a:t>https://dev.mysql.com/doc/refman/8.0/en/optimization.html</a:t>
            </a:r>
            <a:endParaRPr sz="1200">
              <a:solidFill>
                <a:srgbClr val="2F5496"/>
              </a:solidFill>
              <a:latin typeface="Arial"/>
              <a:ea typeface="Arial"/>
              <a:cs typeface="Arial"/>
              <a:sym typeface="Arial"/>
            </a:endParaRPr>
          </a:p>
          <a:p>
            <a:pPr indent="-304800" lvl="0" marL="457200" rtl="0" algn="just">
              <a:lnSpc>
                <a:spcPct val="107916"/>
              </a:lnSpc>
              <a:spcBef>
                <a:spcPts val="0"/>
              </a:spcBef>
              <a:spcAft>
                <a:spcPts val="0"/>
              </a:spcAft>
              <a:buClr>
                <a:srgbClr val="2F5496"/>
              </a:buClr>
              <a:buSzPts val="1200"/>
              <a:buFont typeface="Arial"/>
              <a:buAutoNum type="arabicPeriod"/>
            </a:pPr>
            <a:r>
              <a:rPr lang="en" sz="1200" u="sng">
                <a:solidFill>
                  <a:srgbClr val="2F5496"/>
                </a:solidFill>
                <a:latin typeface="Arial"/>
                <a:ea typeface="Arial"/>
                <a:cs typeface="Arial"/>
                <a:sym typeface="Arial"/>
                <a:hlinkClick r:id="rId5">
                  <a:extLst>
                    <a:ext uri="{A12FA001-AC4F-418D-AE19-62706E023703}">
                      <ahyp:hlinkClr val="tx"/>
                    </a:ext>
                  </a:extLst>
                </a:hlinkClick>
              </a:rPr>
              <a:t>https://dzone.com/articles/how-to-optimize-mysql-queries-for-speed-and-perfor</a:t>
            </a:r>
            <a:endParaRPr sz="1200">
              <a:solidFill>
                <a:srgbClr val="2F5496"/>
              </a:solidFill>
              <a:latin typeface="Arial"/>
              <a:ea typeface="Arial"/>
              <a:cs typeface="Arial"/>
              <a:sym typeface="Arial"/>
            </a:endParaRPr>
          </a:p>
          <a:p>
            <a:pPr indent="-304800" lvl="0" marL="457200" rtl="0" algn="just">
              <a:lnSpc>
                <a:spcPct val="107916"/>
              </a:lnSpc>
              <a:spcBef>
                <a:spcPts val="0"/>
              </a:spcBef>
              <a:spcAft>
                <a:spcPts val="0"/>
              </a:spcAft>
              <a:buClr>
                <a:srgbClr val="2F5496"/>
              </a:buClr>
              <a:buSzPts val="1200"/>
              <a:buFont typeface="Arial"/>
              <a:buAutoNum type="arabicPeriod"/>
            </a:pPr>
            <a:r>
              <a:rPr lang="en" sz="1200" u="sng">
                <a:solidFill>
                  <a:srgbClr val="2F5496"/>
                </a:solidFill>
                <a:latin typeface="Arial"/>
                <a:ea typeface="Arial"/>
                <a:cs typeface="Arial"/>
                <a:sym typeface="Arial"/>
                <a:hlinkClick r:id="rId6">
                  <a:extLst>
                    <a:ext uri="{A12FA001-AC4F-418D-AE19-62706E023703}">
                      <ahyp:hlinkClr val="tx"/>
                    </a:ext>
                  </a:extLst>
                </a:hlinkClick>
              </a:rPr>
              <a:t>https://www.oreilly.com/library/view/high-performance-mysql/9780596101718/ch04.html</a:t>
            </a:r>
            <a:endParaRPr sz="1200">
              <a:solidFill>
                <a:srgbClr val="2F5496"/>
              </a:solidFill>
              <a:latin typeface="Arial"/>
              <a:ea typeface="Arial"/>
              <a:cs typeface="Arial"/>
              <a:sym typeface="Arial"/>
            </a:endParaRPr>
          </a:p>
          <a:p>
            <a:pPr indent="-304800" lvl="0" marL="457200" rtl="0" algn="just">
              <a:lnSpc>
                <a:spcPct val="107916"/>
              </a:lnSpc>
              <a:spcBef>
                <a:spcPts val="0"/>
              </a:spcBef>
              <a:spcAft>
                <a:spcPts val="0"/>
              </a:spcAft>
              <a:buClr>
                <a:srgbClr val="2F5496"/>
              </a:buClr>
              <a:buSzPts val="1200"/>
              <a:buFont typeface="Arial"/>
              <a:buAutoNum type="arabicPeriod"/>
            </a:pPr>
            <a:r>
              <a:rPr lang="en" sz="1200" u="sng">
                <a:solidFill>
                  <a:srgbClr val="2F5496"/>
                </a:solidFill>
                <a:latin typeface="Arial"/>
                <a:ea typeface="Arial"/>
                <a:cs typeface="Arial"/>
                <a:sym typeface="Arial"/>
                <a:hlinkClick r:id="rId7">
                  <a:extLst>
                    <a:ext uri="{A12FA001-AC4F-418D-AE19-62706E023703}">
                      <ahyp:hlinkClr val="tx"/>
                    </a:ext>
                  </a:extLst>
                </a:hlinkClick>
              </a:rPr>
              <a:t>https://www.section.io/engineering-education/mysql-query-performance-optimization-tips/</a:t>
            </a:r>
            <a:endParaRPr sz="1200">
              <a:solidFill>
                <a:srgbClr val="2F5496"/>
              </a:solidFill>
              <a:latin typeface="Arial"/>
              <a:ea typeface="Arial"/>
              <a:cs typeface="Arial"/>
              <a:sym typeface="Arial"/>
            </a:endParaRPr>
          </a:p>
          <a:p>
            <a:pPr indent="-304800" lvl="0" marL="457200" rtl="0" algn="just">
              <a:lnSpc>
                <a:spcPct val="107916"/>
              </a:lnSpc>
              <a:spcBef>
                <a:spcPts val="0"/>
              </a:spcBef>
              <a:spcAft>
                <a:spcPts val="0"/>
              </a:spcAft>
              <a:buClr>
                <a:srgbClr val="2F5496"/>
              </a:buClr>
              <a:buSzPts val="1200"/>
              <a:buFont typeface="Arial"/>
              <a:buAutoNum type="arabicPeriod"/>
            </a:pPr>
            <a:r>
              <a:rPr lang="en" sz="1200" u="sng">
                <a:solidFill>
                  <a:srgbClr val="2F5496"/>
                </a:solidFill>
                <a:latin typeface="Arial"/>
                <a:ea typeface="Arial"/>
                <a:cs typeface="Arial"/>
                <a:sym typeface="Arial"/>
                <a:hlinkClick r:id="rId8">
                  <a:extLst>
                    <a:ext uri="{A12FA001-AC4F-418D-AE19-62706E023703}">
                      <ahyp:hlinkClr val="tx"/>
                    </a:ext>
                  </a:extLst>
                </a:hlinkClick>
              </a:rPr>
              <a:t>https://www.cloudways.com/blog/mysql-performance-tuning/</a:t>
            </a:r>
            <a:endParaRPr b="1" sz="1200">
              <a:solidFill>
                <a:srgbClr val="2F5496"/>
              </a:solidFill>
              <a:latin typeface="Arial"/>
              <a:ea typeface="Arial"/>
              <a:cs typeface="Arial"/>
              <a:sym typeface="Arial"/>
            </a:endParaRPr>
          </a:p>
          <a:p>
            <a:pPr indent="0" lvl="0" marL="0" rtl="0" algn="just">
              <a:spcBef>
                <a:spcPts val="800"/>
              </a:spcBef>
              <a:spcAft>
                <a:spcPts val="0"/>
              </a:spcAft>
              <a:buNone/>
            </a:pPr>
            <a:r>
              <a:t/>
            </a:r>
            <a:endParaRPr b="1" sz="1200">
              <a:solidFill>
                <a:srgbClr val="2F5496"/>
              </a:solidFill>
              <a:latin typeface="Arial"/>
              <a:ea typeface="Arial"/>
              <a:cs typeface="Arial"/>
              <a:sym typeface="Arial"/>
            </a:endParaRPr>
          </a:p>
          <a:p>
            <a:pPr indent="0" lvl="0" marL="0" rtl="0" algn="just">
              <a:spcBef>
                <a:spcPts val="0"/>
              </a:spcBef>
              <a:spcAft>
                <a:spcPts val="0"/>
              </a:spcAft>
              <a:buNone/>
            </a:pPr>
            <a:r>
              <a:t/>
            </a:r>
            <a:endParaRPr b="1" sz="1200">
              <a:solidFill>
                <a:srgbClr val="000000"/>
              </a:solidFill>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AutoNum type="arabicPeriod"/>
            </a:pPr>
            <a:r>
              <a:t/>
            </a:r>
            <a:endParaRPr sz="12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Uvod</a:t>
            </a:r>
            <a:endParaRPr/>
          </a:p>
        </p:txBody>
      </p:sp>
      <p:sp>
        <p:nvSpPr>
          <p:cNvPr id="135" name="Google Shape;135;p14"/>
          <p:cNvSpPr txBox="1"/>
          <p:nvPr>
            <p:ph idx="1" type="body"/>
          </p:nvPr>
        </p:nvSpPr>
        <p:spPr>
          <a:xfrm>
            <a:off x="916500" y="1731125"/>
            <a:ext cx="7086600" cy="26973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Glavni posao optimizatora - da pripremi upit za izvršenje i odredi optimalni plan upita. </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Prva faza - transformacija upita sa ciljem da se taj upit može izvršiti po nižoj ceni od originalnog upita. </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Druga faza - izračunavanje cene na različite načine na koje upit može biti izvršen i određivanje najjeftinije opcije.</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Query Optimizer je zasnovan na potrošnji </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99500" y="1850200"/>
            <a:ext cx="7505700" cy="9546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lang="en"/>
              <a:t>HVALA NA PAŽNJI!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19150" y="972600"/>
            <a:ext cx="7505700" cy="37188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b="1" lang="en" sz="1400">
                <a:solidFill>
                  <a:srgbClr val="000000"/>
                </a:solidFill>
                <a:latin typeface="Arial"/>
                <a:ea typeface="Arial"/>
                <a:cs typeface="Arial"/>
                <a:sym typeface="Arial"/>
              </a:rPr>
              <a:t>Saveti za optimizaciju upita</a:t>
            </a:r>
            <a:endParaRPr b="1" sz="1400">
              <a:solidFill>
                <a:srgbClr val="000000"/>
              </a:solidFill>
              <a:latin typeface="Arial"/>
              <a:ea typeface="Arial"/>
              <a:cs typeface="Arial"/>
              <a:sym typeface="Arial"/>
            </a:endParaRPr>
          </a:p>
          <a:p>
            <a:pPr indent="0" lvl="0" marL="0" rtl="0" algn="just">
              <a:lnSpc>
                <a:spcPct val="107916"/>
              </a:lnSpc>
              <a:spcBef>
                <a:spcPts val="800"/>
              </a:spcBef>
              <a:spcAft>
                <a:spcPts val="0"/>
              </a:spcAft>
              <a:buNone/>
            </a:pPr>
            <a:r>
              <a:t/>
            </a:r>
            <a:endParaRPr b="1" sz="1200">
              <a:solidFill>
                <a:srgbClr val="000000"/>
              </a:solidFill>
              <a:latin typeface="Arial"/>
              <a:ea typeface="Arial"/>
              <a:cs typeface="Arial"/>
              <a:sym typeface="Arial"/>
            </a:endParaRPr>
          </a:p>
          <a:p>
            <a:pPr indent="-304800" lvl="0" marL="457200" rtl="0" algn="just">
              <a:spcBef>
                <a:spcPts val="80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Indeksirati sve kolone koje se koriste u klauzulama Where“, „Order by“ i „Group by“</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Optimizovati svoju šemu baze podataka</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Normalizovati tabele</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Izbegavati nulte vrednosti</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Izbegavati previše kolona</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Optimizovati join-e</a:t>
            </a:r>
            <a:endParaRPr sz="1200">
              <a:solidFill>
                <a:srgbClr val="000000"/>
              </a:solidFill>
              <a:latin typeface="Arial"/>
              <a:ea typeface="Arial"/>
              <a:cs typeface="Arial"/>
              <a:sym typeface="Arial"/>
            </a:endParaRPr>
          </a:p>
          <a:p>
            <a:pPr indent="0" lvl="0" marL="0" rtl="0" algn="just">
              <a:spcBef>
                <a:spcPts val="0"/>
              </a:spcBef>
              <a:spcAft>
                <a:spcPts val="0"/>
              </a:spcAft>
              <a:buNone/>
            </a:pPr>
            <a:r>
              <a:rPr lang="en" sz="1200">
                <a:solidFill>
                  <a:srgbClr val="000000"/>
                </a:solidFill>
                <a:latin typeface="Arial"/>
                <a:ea typeface="Arial"/>
                <a:cs typeface="Arial"/>
                <a:sym typeface="Arial"/>
              </a:rPr>
              <a:t>Još neki od saveta su:</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Izbegavati korišćenje funkcija u predikatima</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Izbegavati korišćenje wildcard-a(%) na početku predikata</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Izbegavati nepotrebne kolone u klauzuli SELECT</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Koristiti unutrašnje spajanje umesto spoljašnjeg ako je moguće</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Koristiti DISTINCT i UNION samo ako je neophodno</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Klauzula ORDER BY je obavezna u Sql-u ako očekujete da ćete dobiti sortirani rezultat</a:t>
            </a:r>
            <a:endParaRPr sz="1200">
              <a:solidFill>
                <a:srgbClr val="000000"/>
              </a:solidFill>
              <a:latin typeface="Arial"/>
              <a:ea typeface="Arial"/>
              <a:cs typeface="Arial"/>
              <a:sym typeface="Arial"/>
            </a:endParaRPr>
          </a:p>
        </p:txBody>
      </p:sp>
      <p:pic>
        <p:nvPicPr>
          <p:cNvPr id="141" name="Google Shape;141;p15"/>
          <p:cNvPicPr preferRelativeResize="0"/>
          <p:nvPr/>
        </p:nvPicPr>
        <p:blipFill>
          <a:blip r:embed="rId3">
            <a:alphaModFix/>
          </a:blip>
          <a:stretch>
            <a:fillRect/>
          </a:stretch>
        </p:blipFill>
        <p:spPr>
          <a:xfrm>
            <a:off x="6756725" y="1937300"/>
            <a:ext cx="2186226" cy="2186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819150" y="622850"/>
            <a:ext cx="7505700" cy="4189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400">
                <a:solidFill>
                  <a:srgbClr val="000000"/>
                </a:solidFill>
                <a:latin typeface="Arial"/>
                <a:ea typeface="Arial"/>
                <a:cs typeface="Arial"/>
                <a:sym typeface="Arial"/>
              </a:rPr>
              <a:t>Odgovornosti Query Optimizer-a</a:t>
            </a:r>
            <a:endParaRPr b="1" sz="1400">
              <a:solidFill>
                <a:srgbClr val="000000"/>
              </a:solidFill>
              <a:latin typeface="Arial"/>
              <a:ea typeface="Arial"/>
              <a:cs typeface="Arial"/>
              <a:sym typeface="Arial"/>
            </a:endParaRPr>
          </a:p>
          <a:p>
            <a:pPr indent="0" lvl="0" marL="0" rtl="0" algn="just">
              <a:spcBef>
                <a:spcPts val="0"/>
              </a:spcBef>
              <a:spcAft>
                <a:spcPts val="0"/>
              </a:spcAft>
              <a:buNone/>
            </a:pPr>
            <a:r>
              <a:t/>
            </a:r>
            <a:endParaRPr b="1" sz="1200">
              <a:solidFill>
                <a:srgbClr val="000000"/>
              </a:solidFill>
              <a:latin typeface="Arial"/>
              <a:ea typeface="Arial"/>
              <a:cs typeface="Arial"/>
              <a:sym typeface="Arial"/>
            </a:endParaRPr>
          </a:p>
          <a:p>
            <a:pPr indent="0" lvl="0" marL="0" rtl="0" algn="just">
              <a:spcBef>
                <a:spcPts val="0"/>
              </a:spcBef>
              <a:spcAft>
                <a:spcPts val="0"/>
              </a:spcAft>
              <a:buNone/>
            </a:pPr>
            <a:r>
              <a:t/>
            </a:r>
            <a:endParaRPr b="1">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Pretvaranje sub-optimalnih join tipova u efikasne celine</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Preuredjenje join tabela</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Redukcija constant expression-a</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Optimizacija algebarskih pravila</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Optimalno koriscenje indeksa</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Sortiranje optimizacija</a:t>
            </a:r>
            <a:endParaRPr>
              <a:solidFill>
                <a:srgbClr val="000000"/>
              </a:solidFill>
              <a:latin typeface="Arial"/>
              <a:ea typeface="Arial"/>
              <a:cs typeface="Arial"/>
              <a:sym typeface="Arial"/>
            </a:endParaRPr>
          </a:p>
          <a:p>
            <a:pPr indent="0" lvl="0" marL="457200" rtl="0" algn="just">
              <a:spcBef>
                <a:spcPts val="0"/>
              </a:spcBef>
              <a:spcAft>
                <a:spcPts val="0"/>
              </a:spcAft>
              <a:buNone/>
            </a:pPr>
            <a:r>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Optimizacija agregatskih funkcija</a:t>
            </a:r>
            <a:endParaRPr sz="1400"/>
          </a:p>
        </p:txBody>
      </p:sp>
      <p:pic>
        <p:nvPicPr>
          <p:cNvPr id="147" name="Google Shape;147;p16"/>
          <p:cNvPicPr preferRelativeResize="0"/>
          <p:nvPr/>
        </p:nvPicPr>
        <p:blipFill>
          <a:blip r:embed="rId3">
            <a:alphaModFix/>
          </a:blip>
          <a:stretch>
            <a:fillRect/>
          </a:stretch>
        </p:blipFill>
        <p:spPr>
          <a:xfrm>
            <a:off x="4900575" y="1869325"/>
            <a:ext cx="4034675" cy="309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idx="1" type="body"/>
          </p:nvPr>
        </p:nvSpPr>
        <p:spPr>
          <a:xfrm>
            <a:off x="819150" y="736400"/>
            <a:ext cx="7505700" cy="37023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b="1" lang="en" sz="1446">
                <a:solidFill>
                  <a:srgbClr val="000000"/>
                </a:solidFill>
                <a:latin typeface="Arial"/>
                <a:ea typeface="Arial"/>
                <a:cs typeface="Arial"/>
                <a:sym typeface="Arial"/>
              </a:rPr>
              <a:t>Vrste optimizacija koja MySQL zna kako da odradi:</a:t>
            </a:r>
            <a:endParaRPr b="1" sz="1446">
              <a:solidFill>
                <a:srgbClr val="000000"/>
              </a:solidFill>
              <a:latin typeface="Arial"/>
              <a:ea typeface="Arial"/>
              <a:cs typeface="Arial"/>
              <a:sym typeface="Arial"/>
            </a:endParaRPr>
          </a:p>
          <a:p>
            <a:pPr indent="0" lvl="0" marL="0" rtl="0" algn="just">
              <a:lnSpc>
                <a:spcPct val="107916"/>
              </a:lnSpc>
              <a:spcBef>
                <a:spcPts val="800"/>
              </a:spcBef>
              <a:spcAft>
                <a:spcPts val="0"/>
              </a:spcAft>
              <a:buNone/>
            </a:pPr>
            <a:r>
              <a:t/>
            </a:r>
            <a:endParaRPr sz="1446">
              <a:solidFill>
                <a:srgbClr val="000000"/>
              </a:solidFill>
              <a:latin typeface="Arial"/>
              <a:ea typeface="Arial"/>
              <a:cs typeface="Arial"/>
              <a:sym typeface="Arial"/>
            </a:endParaRPr>
          </a:p>
          <a:p>
            <a:pPr indent="-320464" lvl="0" marL="457200" rtl="0" algn="just">
              <a:lnSpc>
                <a:spcPct val="107916"/>
              </a:lnSpc>
              <a:spcBef>
                <a:spcPts val="800"/>
              </a:spcBef>
              <a:spcAft>
                <a:spcPts val="0"/>
              </a:spcAft>
              <a:buClr>
                <a:srgbClr val="000000"/>
              </a:buClr>
              <a:buSzPts val="1447"/>
              <a:buFont typeface="Arial"/>
              <a:buChar char="●"/>
            </a:pPr>
            <a:r>
              <a:rPr lang="en" sz="1446">
                <a:solidFill>
                  <a:srgbClr val="000000"/>
                </a:solidFill>
                <a:latin typeface="Arial"/>
                <a:ea typeface="Arial"/>
                <a:cs typeface="Arial"/>
                <a:sym typeface="Arial"/>
              </a:rPr>
              <a:t>Redosled join-a</a:t>
            </a:r>
            <a:endParaRPr sz="1446">
              <a:solidFill>
                <a:srgbClr val="000000"/>
              </a:solidFill>
              <a:latin typeface="Arial"/>
              <a:ea typeface="Arial"/>
              <a:cs typeface="Arial"/>
              <a:sym typeface="Arial"/>
            </a:endParaRPr>
          </a:p>
          <a:p>
            <a:pPr indent="0" lvl="0" marL="914400" rtl="0" algn="just">
              <a:lnSpc>
                <a:spcPct val="107916"/>
              </a:lnSpc>
              <a:spcBef>
                <a:spcPts val="0"/>
              </a:spcBef>
              <a:spcAft>
                <a:spcPts val="0"/>
              </a:spcAft>
              <a:buNone/>
            </a:pPr>
            <a:r>
              <a:t/>
            </a:r>
            <a:endParaRPr sz="1446">
              <a:solidFill>
                <a:srgbClr val="000000"/>
              </a:solidFill>
              <a:latin typeface="Arial"/>
              <a:ea typeface="Arial"/>
              <a:cs typeface="Arial"/>
              <a:sym typeface="Arial"/>
            </a:endParaRPr>
          </a:p>
          <a:p>
            <a:pPr indent="-320464" lvl="0" marL="457200" rtl="0" algn="just">
              <a:lnSpc>
                <a:spcPct val="107916"/>
              </a:lnSpc>
              <a:spcBef>
                <a:spcPts val="0"/>
              </a:spcBef>
              <a:spcAft>
                <a:spcPts val="0"/>
              </a:spcAft>
              <a:buClr>
                <a:srgbClr val="000000"/>
              </a:buClr>
              <a:buSzPts val="1447"/>
              <a:buFont typeface="Arial"/>
              <a:buChar char="●"/>
            </a:pPr>
            <a:r>
              <a:rPr lang="en" sz="1446">
                <a:solidFill>
                  <a:srgbClr val="000000"/>
                </a:solidFill>
                <a:latin typeface="Arial"/>
                <a:ea typeface="Arial"/>
                <a:cs typeface="Arial"/>
                <a:sym typeface="Arial"/>
              </a:rPr>
              <a:t>Konverzija OUTER JOIN-a u INNER JOIN</a:t>
            </a:r>
            <a:endParaRPr sz="1446">
              <a:solidFill>
                <a:srgbClr val="000000"/>
              </a:solidFill>
              <a:latin typeface="Arial"/>
              <a:ea typeface="Arial"/>
              <a:cs typeface="Arial"/>
              <a:sym typeface="Arial"/>
            </a:endParaRPr>
          </a:p>
          <a:p>
            <a:pPr indent="0" lvl="0" marL="914400" rtl="0" algn="just">
              <a:lnSpc>
                <a:spcPct val="107916"/>
              </a:lnSpc>
              <a:spcBef>
                <a:spcPts val="0"/>
              </a:spcBef>
              <a:spcAft>
                <a:spcPts val="0"/>
              </a:spcAft>
              <a:buNone/>
            </a:pPr>
            <a:r>
              <a:t/>
            </a:r>
            <a:endParaRPr sz="1446">
              <a:solidFill>
                <a:srgbClr val="000000"/>
              </a:solidFill>
              <a:latin typeface="Arial"/>
              <a:ea typeface="Arial"/>
              <a:cs typeface="Arial"/>
              <a:sym typeface="Arial"/>
            </a:endParaRPr>
          </a:p>
          <a:p>
            <a:pPr indent="-320464" lvl="0" marL="457200" rtl="0" algn="just">
              <a:lnSpc>
                <a:spcPct val="107916"/>
              </a:lnSpc>
              <a:spcBef>
                <a:spcPts val="0"/>
              </a:spcBef>
              <a:spcAft>
                <a:spcPts val="0"/>
              </a:spcAft>
              <a:buClr>
                <a:srgbClr val="000000"/>
              </a:buClr>
              <a:buSzPts val="1447"/>
              <a:buFont typeface="Arial"/>
              <a:buChar char="●"/>
            </a:pPr>
            <a:r>
              <a:rPr lang="en" sz="1446">
                <a:solidFill>
                  <a:srgbClr val="000000"/>
                </a:solidFill>
                <a:latin typeface="Arial"/>
                <a:ea typeface="Arial"/>
                <a:cs typeface="Arial"/>
                <a:sym typeface="Arial"/>
              </a:rPr>
              <a:t>Primena pravila algebarskih ekvivalencija</a:t>
            </a:r>
            <a:endParaRPr sz="1446">
              <a:solidFill>
                <a:srgbClr val="000000"/>
              </a:solidFill>
              <a:latin typeface="Arial"/>
              <a:ea typeface="Arial"/>
              <a:cs typeface="Arial"/>
              <a:sym typeface="Arial"/>
            </a:endParaRPr>
          </a:p>
          <a:p>
            <a:pPr indent="0" lvl="0" marL="914400" rtl="0" algn="just">
              <a:lnSpc>
                <a:spcPct val="107916"/>
              </a:lnSpc>
              <a:spcBef>
                <a:spcPts val="0"/>
              </a:spcBef>
              <a:spcAft>
                <a:spcPts val="0"/>
              </a:spcAft>
              <a:buNone/>
            </a:pPr>
            <a:r>
              <a:t/>
            </a:r>
            <a:endParaRPr sz="1446">
              <a:solidFill>
                <a:srgbClr val="000000"/>
              </a:solidFill>
              <a:latin typeface="Arial"/>
              <a:ea typeface="Arial"/>
              <a:cs typeface="Arial"/>
              <a:sym typeface="Arial"/>
            </a:endParaRPr>
          </a:p>
          <a:p>
            <a:pPr indent="-320464" lvl="0" marL="457200" rtl="0" algn="just">
              <a:lnSpc>
                <a:spcPct val="107916"/>
              </a:lnSpc>
              <a:spcBef>
                <a:spcPts val="0"/>
              </a:spcBef>
              <a:spcAft>
                <a:spcPts val="0"/>
              </a:spcAft>
              <a:buClr>
                <a:srgbClr val="000000"/>
              </a:buClr>
              <a:buSzPts val="1447"/>
              <a:buFont typeface="Arial"/>
              <a:buChar char="●"/>
            </a:pPr>
            <a:r>
              <a:rPr lang="en" sz="1446">
                <a:solidFill>
                  <a:srgbClr val="000000"/>
                </a:solidFill>
                <a:latin typeface="Arial"/>
                <a:ea typeface="Arial"/>
                <a:cs typeface="Arial"/>
                <a:sym typeface="Arial"/>
              </a:rPr>
              <a:t>Optimizacija COUNT(), MIN(), MAX() naredbi</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3" name="Google Shape;153;p17"/>
          <p:cNvPicPr preferRelativeResize="0"/>
          <p:nvPr/>
        </p:nvPicPr>
        <p:blipFill>
          <a:blip r:embed="rId3">
            <a:alphaModFix/>
          </a:blip>
          <a:stretch>
            <a:fillRect/>
          </a:stretch>
        </p:blipFill>
        <p:spPr>
          <a:xfrm>
            <a:off x="5231200" y="2379150"/>
            <a:ext cx="3700949" cy="253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1342500" y="672600"/>
            <a:ext cx="7304400" cy="954600"/>
          </a:xfrm>
          <a:prstGeom prst="rect">
            <a:avLst/>
          </a:prstGeom>
        </p:spPr>
        <p:txBody>
          <a:bodyPr anchorCtr="0" anchor="t" bIns="91425" lIns="91425" spcFirstLastPara="1" rIns="91425" wrap="square" tIns="91425">
            <a:normAutofit/>
          </a:bodyPr>
          <a:lstStyle/>
          <a:p>
            <a:pPr indent="0" lvl="0" marL="0" rtl="0" algn="just">
              <a:lnSpc>
                <a:spcPct val="107916"/>
              </a:lnSpc>
              <a:spcBef>
                <a:spcPts val="1200"/>
              </a:spcBef>
              <a:spcAft>
                <a:spcPts val="0"/>
              </a:spcAft>
              <a:buNone/>
            </a:pPr>
            <a:r>
              <a:rPr b="1" lang="en" sz="1600">
                <a:solidFill>
                  <a:srgbClr val="000000"/>
                </a:solidFill>
                <a:highlight>
                  <a:schemeClr val="dk1"/>
                </a:highlight>
                <a:latin typeface="Arial"/>
                <a:ea typeface="Arial"/>
                <a:cs typeface="Arial"/>
                <a:sym typeface="Arial"/>
              </a:rPr>
              <a:t>Osnove izvršenja upita</a:t>
            </a:r>
            <a:endParaRPr sz="3400">
              <a:highlight>
                <a:schemeClr val="dk1"/>
              </a:highlight>
            </a:endParaRPr>
          </a:p>
        </p:txBody>
      </p:sp>
      <p:sp>
        <p:nvSpPr>
          <p:cNvPr id="159" name="Google Shape;159;p18"/>
          <p:cNvSpPr txBox="1"/>
          <p:nvPr>
            <p:ph idx="1" type="body"/>
          </p:nvPr>
        </p:nvSpPr>
        <p:spPr>
          <a:xfrm>
            <a:off x="1141275" y="1627200"/>
            <a:ext cx="6695700" cy="2888700"/>
          </a:xfrm>
          <a:prstGeom prst="rect">
            <a:avLst/>
          </a:prstGeom>
        </p:spPr>
        <p:txBody>
          <a:bodyPr anchorCtr="0" anchor="t" bIns="91425" lIns="91425" spcFirstLastPara="1" rIns="91425" wrap="square" tIns="91425">
            <a:normAutofit lnSpcReduction="10000"/>
          </a:bodyPr>
          <a:lstStyle/>
          <a:p>
            <a:pPr indent="-317500" lvl="0" marL="457200" rtl="0" algn="just">
              <a:lnSpc>
                <a:spcPct val="107916"/>
              </a:lnSpc>
              <a:spcBef>
                <a:spcPts val="0"/>
              </a:spcBef>
              <a:spcAft>
                <a:spcPts val="0"/>
              </a:spcAft>
              <a:buClr>
                <a:srgbClr val="000000"/>
              </a:buClr>
              <a:buSzPts val="1400"/>
              <a:buFont typeface="Arial"/>
              <a:buAutoNum type="arabicPeriod"/>
            </a:pPr>
            <a:r>
              <a:rPr lang="en" sz="1400">
                <a:solidFill>
                  <a:srgbClr val="000000"/>
                </a:solidFill>
                <a:highlight>
                  <a:schemeClr val="dk1"/>
                </a:highlight>
                <a:latin typeface="Arial"/>
                <a:ea typeface="Arial"/>
                <a:cs typeface="Arial"/>
                <a:sym typeface="Arial"/>
              </a:rPr>
              <a:t>Klijent šalje SQL naredbu serveru.</a:t>
            </a:r>
            <a:endParaRPr sz="1400">
              <a:solidFill>
                <a:srgbClr val="000000"/>
              </a:solidFill>
              <a:highlight>
                <a:schemeClr val="dk1"/>
              </a:highlight>
              <a:latin typeface="Arial"/>
              <a:ea typeface="Arial"/>
              <a:cs typeface="Arial"/>
              <a:sym typeface="Arial"/>
            </a:endParaRPr>
          </a:p>
          <a:p>
            <a:pPr indent="0" lvl="0" marL="457200" rtl="0" algn="just">
              <a:lnSpc>
                <a:spcPct val="107916"/>
              </a:lnSpc>
              <a:spcBef>
                <a:spcPts val="0"/>
              </a:spcBef>
              <a:spcAft>
                <a:spcPts val="0"/>
              </a:spcAft>
              <a:buNone/>
            </a:pPr>
            <a:r>
              <a:t/>
            </a:r>
            <a:endParaRPr sz="1400">
              <a:solidFill>
                <a:srgbClr val="000000"/>
              </a:solidFill>
              <a:highlight>
                <a:schemeClr val="dk1"/>
              </a:highlight>
              <a:latin typeface="Arial"/>
              <a:ea typeface="Arial"/>
              <a:cs typeface="Arial"/>
              <a:sym typeface="Arial"/>
            </a:endParaRPr>
          </a:p>
          <a:p>
            <a:pPr indent="-317500" lvl="0" marL="457200" rtl="0" algn="just">
              <a:lnSpc>
                <a:spcPct val="107916"/>
              </a:lnSpc>
              <a:spcBef>
                <a:spcPts val="0"/>
              </a:spcBef>
              <a:spcAft>
                <a:spcPts val="0"/>
              </a:spcAft>
              <a:buClr>
                <a:srgbClr val="000000"/>
              </a:buClr>
              <a:buSzPts val="1400"/>
              <a:buFont typeface="Arial"/>
              <a:buAutoNum type="arabicPeriod"/>
            </a:pPr>
            <a:r>
              <a:rPr lang="en" sz="1400">
                <a:solidFill>
                  <a:srgbClr val="000000"/>
                </a:solidFill>
                <a:highlight>
                  <a:schemeClr val="dk1"/>
                </a:highlight>
                <a:latin typeface="Arial"/>
                <a:ea typeface="Arial"/>
                <a:cs typeface="Arial"/>
                <a:sym typeface="Arial"/>
              </a:rPr>
              <a:t>Server proverava keš upita. Ako je pogodak, vraća sačuvane rezultate iz keša, inače, prosleđuje SQL naredbu u sledeći korak.</a:t>
            </a:r>
            <a:endParaRPr sz="1400">
              <a:solidFill>
                <a:srgbClr val="000000"/>
              </a:solidFill>
              <a:highlight>
                <a:schemeClr val="dk1"/>
              </a:highlight>
              <a:latin typeface="Arial"/>
              <a:ea typeface="Arial"/>
              <a:cs typeface="Arial"/>
              <a:sym typeface="Arial"/>
            </a:endParaRPr>
          </a:p>
          <a:p>
            <a:pPr indent="0" lvl="0" marL="457200" rtl="0" algn="just">
              <a:lnSpc>
                <a:spcPct val="107916"/>
              </a:lnSpc>
              <a:spcBef>
                <a:spcPts val="0"/>
              </a:spcBef>
              <a:spcAft>
                <a:spcPts val="0"/>
              </a:spcAft>
              <a:buNone/>
            </a:pPr>
            <a:r>
              <a:t/>
            </a:r>
            <a:endParaRPr sz="1400">
              <a:solidFill>
                <a:srgbClr val="000000"/>
              </a:solidFill>
              <a:highlight>
                <a:schemeClr val="dk1"/>
              </a:highlight>
              <a:latin typeface="Arial"/>
              <a:ea typeface="Arial"/>
              <a:cs typeface="Arial"/>
              <a:sym typeface="Arial"/>
            </a:endParaRPr>
          </a:p>
          <a:p>
            <a:pPr indent="-317500" lvl="0" marL="457200" rtl="0" algn="just">
              <a:lnSpc>
                <a:spcPct val="107916"/>
              </a:lnSpc>
              <a:spcBef>
                <a:spcPts val="0"/>
              </a:spcBef>
              <a:spcAft>
                <a:spcPts val="0"/>
              </a:spcAft>
              <a:buClr>
                <a:srgbClr val="000000"/>
              </a:buClr>
              <a:buSzPts val="1400"/>
              <a:buFont typeface="Arial"/>
              <a:buAutoNum type="arabicPeriod"/>
            </a:pPr>
            <a:r>
              <a:rPr lang="en" sz="1400">
                <a:solidFill>
                  <a:srgbClr val="000000"/>
                </a:solidFill>
                <a:highlight>
                  <a:schemeClr val="dk1"/>
                </a:highlight>
                <a:latin typeface="Arial"/>
                <a:ea typeface="Arial"/>
                <a:cs typeface="Arial"/>
                <a:sym typeface="Arial"/>
              </a:rPr>
              <a:t>Server parsira, preprocesira i optimizuje SQL u plan izvršenja upita.</a:t>
            </a:r>
            <a:endParaRPr sz="1400">
              <a:solidFill>
                <a:srgbClr val="000000"/>
              </a:solidFill>
              <a:highlight>
                <a:schemeClr val="dk1"/>
              </a:highlight>
              <a:latin typeface="Arial"/>
              <a:ea typeface="Arial"/>
              <a:cs typeface="Arial"/>
              <a:sym typeface="Arial"/>
            </a:endParaRPr>
          </a:p>
          <a:p>
            <a:pPr indent="0" lvl="0" marL="457200" rtl="0" algn="just">
              <a:lnSpc>
                <a:spcPct val="107916"/>
              </a:lnSpc>
              <a:spcBef>
                <a:spcPts val="0"/>
              </a:spcBef>
              <a:spcAft>
                <a:spcPts val="0"/>
              </a:spcAft>
              <a:buNone/>
            </a:pPr>
            <a:r>
              <a:t/>
            </a:r>
            <a:endParaRPr sz="1400">
              <a:solidFill>
                <a:srgbClr val="000000"/>
              </a:solidFill>
              <a:highlight>
                <a:schemeClr val="dk1"/>
              </a:highlight>
              <a:latin typeface="Arial"/>
              <a:ea typeface="Arial"/>
              <a:cs typeface="Arial"/>
              <a:sym typeface="Arial"/>
            </a:endParaRPr>
          </a:p>
          <a:p>
            <a:pPr indent="-317500" lvl="0" marL="457200" rtl="0" algn="just">
              <a:lnSpc>
                <a:spcPct val="107916"/>
              </a:lnSpc>
              <a:spcBef>
                <a:spcPts val="0"/>
              </a:spcBef>
              <a:spcAft>
                <a:spcPts val="0"/>
              </a:spcAft>
              <a:buClr>
                <a:srgbClr val="000000"/>
              </a:buClr>
              <a:buSzPts val="1400"/>
              <a:buFont typeface="Arial"/>
              <a:buAutoNum type="arabicPeriod"/>
            </a:pPr>
            <a:r>
              <a:rPr lang="en" sz="1400">
                <a:solidFill>
                  <a:srgbClr val="000000"/>
                </a:solidFill>
                <a:highlight>
                  <a:schemeClr val="dk1"/>
                </a:highlight>
                <a:latin typeface="Arial"/>
                <a:ea typeface="Arial"/>
                <a:cs typeface="Arial"/>
                <a:sym typeface="Arial"/>
              </a:rPr>
              <a:t>Mehanizam za izvršenje upita izvršava plan upućivanjem API poziva mehanizmu za skladištenje podataka. </a:t>
            </a:r>
            <a:endParaRPr sz="1400">
              <a:solidFill>
                <a:srgbClr val="000000"/>
              </a:solidFill>
              <a:highlight>
                <a:schemeClr val="dk1"/>
              </a:highlight>
              <a:latin typeface="Arial"/>
              <a:ea typeface="Arial"/>
              <a:cs typeface="Arial"/>
              <a:sym typeface="Arial"/>
            </a:endParaRPr>
          </a:p>
          <a:p>
            <a:pPr indent="0" lvl="0" marL="457200" rtl="0" algn="just">
              <a:lnSpc>
                <a:spcPct val="107916"/>
              </a:lnSpc>
              <a:spcBef>
                <a:spcPts val="0"/>
              </a:spcBef>
              <a:spcAft>
                <a:spcPts val="0"/>
              </a:spcAft>
              <a:buNone/>
            </a:pPr>
            <a:r>
              <a:t/>
            </a:r>
            <a:endParaRPr sz="1400">
              <a:solidFill>
                <a:srgbClr val="000000"/>
              </a:solidFill>
              <a:highlight>
                <a:schemeClr val="dk1"/>
              </a:highlight>
              <a:latin typeface="Arial"/>
              <a:ea typeface="Arial"/>
              <a:cs typeface="Arial"/>
              <a:sym typeface="Arial"/>
            </a:endParaRPr>
          </a:p>
          <a:p>
            <a:pPr indent="-317500" lvl="0" marL="457200" rtl="0" algn="just">
              <a:lnSpc>
                <a:spcPct val="107916"/>
              </a:lnSpc>
              <a:spcBef>
                <a:spcPts val="0"/>
              </a:spcBef>
              <a:spcAft>
                <a:spcPts val="0"/>
              </a:spcAft>
              <a:buClr>
                <a:srgbClr val="000000"/>
              </a:buClr>
              <a:buSzPts val="1400"/>
              <a:buFont typeface="Arial"/>
              <a:buAutoNum type="arabicPeriod"/>
            </a:pPr>
            <a:r>
              <a:rPr lang="en" sz="1400">
                <a:solidFill>
                  <a:srgbClr val="000000"/>
                </a:solidFill>
                <a:highlight>
                  <a:schemeClr val="dk1"/>
                </a:highlight>
                <a:latin typeface="Arial"/>
                <a:ea typeface="Arial"/>
                <a:cs typeface="Arial"/>
                <a:sym typeface="Arial"/>
              </a:rPr>
              <a:t>Server šalje rezultat klijentu.</a:t>
            </a:r>
            <a:endParaRPr sz="1400">
              <a:solidFill>
                <a:srgbClr val="000000"/>
              </a:solidFill>
              <a:highlight>
                <a:schemeClr val="dk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9"/>
          <p:cNvPicPr preferRelativeResize="0"/>
          <p:nvPr/>
        </p:nvPicPr>
        <p:blipFill>
          <a:blip r:embed="rId3">
            <a:alphaModFix/>
          </a:blip>
          <a:stretch>
            <a:fillRect/>
          </a:stretch>
        </p:blipFill>
        <p:spPr>
          <a:xfrm>
            <a:off x="1910200" y="208275"/>
            <a:ext cx="4845975" cy="4431375"/>
          </a:xfrm>
          <a:prstGeom prst="rect">
            <a:avLst/>
          </a:prstGeom>
          <a:noFill/>
          <a:ln>
            <a:noFill/>
          </a:ln>
        </p:spPr>
      </p:pic>
      <p:sp>
        <p:nvSpPr>
          <p:cNvPr id="165" name="Google Shape;165;p19"/>
          <p:cNvSpPr txBox="1"/>
          <p:nvPr/>
        </p:nvSpPr>
        <p:spPr>
          <a:xfrm>
            <a:off x="2849175" y="4557450"/>
            <a:ext cx="31692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Calibri"/>
                <a:ea typeface="Calibri"/>
                <a:cs typeface="Calibri"/>
                <a:sym typeface="Calibri"/>
              </a:rPr>
              <a:t>Slika 2: Osnove izvrsenja upita</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07916"/>
              </a:lnSpc>
              <a:spcBef>
                <a:spcPts val="200"/>
              </a:spcBef>
              <a:spcAft>
                <a:spcPts val="0"/>
              </a:spcAft>
              <a:buNone/>
            </a:pPr>
            <a:r>
              <a:rPr b="1" lang="en" sz="1300">
                <a:solidFill>
                  <a:srgbClr val="000000"/>
                </a:solidFill>
                <a:highlight>
                  <a:srgbClr val="FFFFFF"/>
                </a:highlight>
                <a:latin typeface="Arial"/>
                <a:ea typeface="Arial"/>
                <a:cs typeface="Arial"/>
                <a:sym typeface="Arial"/>
              </a:rPr>
              <a:t>MySQL klijent/server protokol</a:t>
            </a:r>
            <a:endParaRPr/>
          </a:p>
        </p:txBody>
      </p:sp>
      <p:sp>
        <p:nvSpPr>
          <p:cNvPr id="171" name="Google Shape;171;p20"/>
          <p:cNvSpPr txBox="1"/>
          <p:nvPr>
            <p:ph idx="1" type="body"/>
          </p:nvPr>
        </p:nvSpPr>
        <p:spPr>
          <a:xfrm>
            <a:off x="652975" y="1523300"/>
            <a:ext cx="7986600" cy="2915700"/>
          </a:xfrm>
          <a:prstGeom prst="rect">
            <a:avLst/>
          </a:prstGeom>
        </p:spPr>
        <p:txBody>
          <a:bodyPr anchorCtr="0" anchor="t" bIns="91425" lIns="91425" spcFirstLastPara="1" rIns="91425" wrap="square" tIns="91425">
            <a:normAutofit/>
          </a:bodyPr>
          <a:lstStyle/>
          <a:p>
            <a:pPr indent="-311150" lvl="0" marL="457200" rtl="0" algn="just">
              <a:lnSpc>
                <a:spcPct val="107916"/>
              </a:lnSpc>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Klijent/server protokol je polu-dupleks, MySQL server može da ili šalje ili prima poruke, ali ne oba. </a:t>
            </a:r>
            <a:endParaRPr>
              <a:solidFill>
                <a:srgbClr val="000000"/>
              </a:solidFill>
              <a:highlight>
                <a:srgbClr val="FFFFFF"/>
              </a:highlight>
              <a:latin typeface="Arial"/>
              <a:ea typeface="Arial"/>
              <a:cs typeface="Arial"/>
              <a:sym typeface="Arial"/>
            </a:endParaRPr>
          </a:p>
          <a:p>
            <a:pPr indent="-311150" lvl="0" marL="457200" rtl="0" algn="just">
              <a:lnSpc>
                <a:spcPct val="107916"/>
              </a:lnSpc>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MySQL komunikacija jednostavna i brza</a:t>
            </a:r>
            <a:endParaRPr>
              <a:solidFill>
                <a:srgbClr val="000000"/>
              </a:solidFill>
              <a:highlight>
                <a:srgbClr val="FFFFFF"/>
              </a:highlight>
              <a:latin typeface="Arial"/>
              <a:ea typeface="Arial"/>
              <a:cs typeface="Arial"/>
              <a:sym typeface="Arial"/>
            </a:endParaRPr>
          </a:p>
          <a:p>
            <a:pPr indent="-311150" lvl="0" marL="457200" rtl="0" algn="just">
              <a:lnSpc>
                <a:spcPct val="107916"/>
              </a:lnSpc>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Nema kontrole protoka, jednom kada jedna strana šalje poruku, druga strana mora da pribavi celu poruku pre nego što odgovori. </a:t>
            </a:r>
            <a:endParaRPr>
              <a:solidFill>
                <a:srgbClr val="000000"/>
              </a:solidFill>
              <a:highlight>
                <a:srgbClr val="FFFFFF"/>
              </a:highlight>
              <a:latin typeface="Arial"/>
              <a:ea typeface="Arial"/>
              <a:cs typeface="Arial"/>
              <a:sym typeface="Arial"/>
            </a:endParaRPr>
          </a:p>
          <a:p>
            <a:pPr indent="-311150" lvl="0" marL="457200" rtl="0" algn="just">
              <a:lnSpc>
                <a:spcPct val="107916"/>
              </a:lnSpc>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Klijent šalje upit serveru kao jedan paket podataka. Jednom kada klijent pošalje upit, može samo da čeka za rezultate.</a:t>
            </a:r>
            <a:endParaRPr>
              <a:solidFill>
                <a:srgbClr val="000000"/>
              </a:solidFill>
              <a:highlight>
                <a:srgbClr val="FFFFFF"/>
              </a:highlight>
              <a:latin typeface="Arial"/>
              <a:ea typeface="Arial"/>
              <a:cs typeface="Arial"/>
              <a:sym typeface="Arial"/>
            </a:endParaRPr>
          </a:p>
          <a:p>
            <a:pPr indent="-311150" lvl="0" marL="457200" rtl="0" algn="just">
              <a:lnSpc>
                <a:spcPct val="107916"/>
              </a:lnSpc>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Odgovor od servera se obično sastoji od više paketa podataka. Kada server odgovara, klijent mora da primi ceo skup rezultata. Ako su klijentu potrebna samo prva nekoliko redova koji se vraćaju, on mora da čeka da stignu svi paketi od servera i onda da odbaci one koji mu nisu potrebni.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819150" y="650475"/>
            <a:ext cx="7048800" cy="4156500"/>
          </a:xfrm>
          <a:prstGeom prst="rect">
            <a:avLst/>
          </a:prstGeom>
        </p:spPr>
        <p:txBody>
          <a:bodyPr anchorCtr="0" anchor="t" bIns="91425" lIns="91425" spcFirstLastPara="1" rIns="91425" wrap="square" tIns="91425">
            <a:normAutofit/>
          </a:bodyPr>
          <a:lstStyle/>
          <a:p>
            <a:pPr indent="0" lvl="0" marL="0" rtl="0" algn="just">
              <a:lnSpc>
                <a:spcPct val="107916"/>
              </a:lnSpc>
              <a:spcBef>
                <a:spcPts val="200"/>
              </a:spcBef>
              <a:spcAft>
                <a:spcPts val="0"/>
              </a:spcAft>
              <a:buNone/>
            </a:pPr>
            <a:r>
              <a:rPr b="1" lang="en" sz="1200">
                <a:solidFill>
                  <a:srgbClr val="000000"/>
                </a:solidFill>
                <a:highlight>
                  <a:srgbClr val="FFFFFF"/>
                </a:highlight>
                <a:latin typeface="Arial"/>
                <a:ea typeface="Arial"/>
                <a:cs typeface="Arial"/>
                <a:sym typeface="Arial"/>
              </a:rPr>
              <a:t>Stanja upita</a:t>
            </a:r>
            <a:endParaRPr b="1" sz="12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just">
              <a:lnSpc>
                <a:spcPct val="107916"/>
              </a:lnSpc>
              <a:spcBef>
                <a:spcPts val="0"/>
              </a:spcBef>
              <a:spcAft>
                <a:spcPts val="0"/>
              </a:spcAft>
              <a:buNone/>
            </a:pPr>
            <a:r>
              <a:rPr lang="en" sz="1200">
                <a:solidFill>
                  <a:srgbClr val="000000"/>
                </a:solidFill>
                <a:highlight>
                  <a:srgbClr val="FFFFFF"/>
                </a:highlight>
                <a:latin typeface="Arial"/>
                <a:ea typeface="Arial"/>
                <a:cs typeface="Arial"/>
                <a:sym typeface="Arial"/>
              </a:rPr>
              <a:t>Kako upit napreduje kroz svoj životni ciklus, njegovo stanje se menja više puta.</a:t>
            </a:r>
            <a:endParaRPr sz="1200">
              <a:solidFill>
                <a:srgbClr val="000000"/>
              </a:solidFill>
              <a:highlight>
                <a:srgbClr val="FFFFFF"/>
              </a:highlight>
              <a:latin typeface="Arial"/>
              <a:ea typeface="Arial"/>
              <a:cs typeface="Arial"/>
              <a:sym typeface="Arial"/>
            </a:endParaRPr>
          </a:p>
          <a:p>
            <a:pPr indent="-304800" lvl="0" marL="457200" rtl="0" algn="just">
              <a:lnSpc>
                <a:spcPct val="107916"/>
              </a:lnSpc>
              <a:spcBef>
                <a:spcPts val="80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Sleep – Nit čeka za novi upit od klijenta.</a:t>
            </a:r>
            <a:endParaRPr sz="1200">
              <a:solidFill>
                <a:srgbClr val="000000"/>
              </a:solidFill>
              <a:highlight>
                <a:srgbClr val="FFFFFF"/>
              </a:highlight>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Query – Nit ili izvršava upit ili vraća rezultat nazad klijentu.</a:t>
            </a:r>
            <a:endParaRPr sz="1200">
              <a:solidFill>
                <a:srgbClr val="000000"/>
              </a:solidFill>
              <a:highlight>
                <a:srgbClr val="FFFFFF"/>
              </a:highlight>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Locked – Nit čeka da se ključ tabele odobri na nivou servera. Ključevi koji su implementirani od stane mehanizma za skadištenje, kao što su InnoDB ključevi redova, ne uzrokuju da nit pređe u Locked stanje.</a:t>
            </a:r>
            <a:endParaRPr sz="1200">
              <a:solidFill>
                <a:srgbClr val="000000"/>
              </a:solidFill>
              <a:highlight>
                <a:srgbClr val="FFFFFF"/>
              </a:highlight>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Analyzing and statistics – Nit proverava statistiku mehanizma za skladištenje i optimizuje upit.</a:t>
            </a:r>
            <a:endParaRPr sz="1200">
              <a:solidFill>
                <a:srgbClr val="000000"/>
              </a:solidFill>
              <a:highlight>
                <a:srgbClr val="FFFFFF"/>
              </a:highlight>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Copying to tmp table [on disk] – Nit obrađuje upit i kopira rezultate u privremenu tabelu, uglavnom za GROUP BY, za filesort ili za zadovoljenje UNION-a. Ako se stanje završava sa on disk, MySQL prebacuje tabelu iz memorije na disku.</a:t>
            </a:r>
            <a:endParaRPr sz="1200">
              <a:solidFill>
                <a:srgbClr val="000000"/>
              </a:solidFill>
              <a:highlight>
                <a:srgbClr val="FFFFFF"/>
              </a:highlight>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Sorting result – Nit sortira skup rezultata</a:t>
            </a:r>
            <a:endParaRPr sz="1200">
              <a:solidFill>
                <a:srgbClr val="000000"/>
              </a:solidFill>
              <a:highlight>
                <a:srgbClr val="FFFFFF"/>
              </a:highlight>
              <a:latin typeface="Arial"/>
              <a:ea typeface="Arial"/>
              <a:cs typeface="Arial"/>
              <a:sym typeface="Arial"/>
            </a:endParaRPr>
          </a:p>
          <a:p>
            <a:pPr indent="-304800" lvl="0" marL="457200" rtl="0" algn="just">
              <a:lnSpc>
                <a:spcPct val="107916"/>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Sending data – Ovo može da označava nekoliko stvari: nit može da šalje podatke između faza upita, generiše skup rezultata ili vraća skup rezultata klijentu.</a:t>
            </a:r>
            <a:endParaRPr sz="1200">
              <a:solidFill>
                <a:srgbClr val="000000"/>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