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4ae9e5571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4ae9e557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4ae9e5571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4ae9e5571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4ae9e5571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4ae9e557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4ae9e557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4ae9e557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4ae9e557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4ae9e557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4ae9e557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4ae9e557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4ae9e557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4ae9e557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4ae9e557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4ae9e557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4ae9e5571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4ae9e5571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4ae9e557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4ae9e557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4ae9e557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4ae9e557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4ae9e557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34ae9e557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4ae9e557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34ae9e557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4ae9e5571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34ae9e5571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4ae9e5571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34ae9e557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4ae9e5571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34ae9e5571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4ae9e5571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34ae9e5571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4ae9e5571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34ae9e5571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4ae9e5571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34ae9e5571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4ae9e5571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4ae9e5571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4ae9e5571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34ae9e5571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4ae9e557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4ae9e557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4ae9e557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4ae9e557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4ae9e5571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4ae9e5571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4ae9e557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4ae9e557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4ae9e557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4ae9e557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4ae9e557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4ae9e557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4ae9e557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4ae9e557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4ae9e557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4ae9e557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4ae9e557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4ae9e557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s.google.com/document/d/1R_7sbOfzMzzdiKFYXEMffbbgADmaUQCo4QLjoBFOXD8/edit#heading=h.qppsxbp5e8z" TargetMode="External"/><Relationship Id="rId4" Type="http://schemas.openxmlformats.org/officeDocument/2006/relationships/hyperlink" Target="https://docs.google.com/document/d/1R_7sbOfzMzzdiKFYXEMffbbgADmaUQCo4QLjoBFOXD8/edit#heading=h.1pxezwc" TargetMode="External"/><Relationship Id="rId5" Type="http://schemas.openxmlformats.org/officeDocument/2006/relationships/hyperlink" Target="https://docs.google.com/document/d/1R_7sbOfzMzzdiKFYXEMffbbgADmaUQCo4QLjoBFOXD8/edit#heading=h.49x2ik5" TargetMode="External"/><Relationship Id="rId6" Type="http://schemas.openxmlformats.org/officeDocument/2006/relationships/hyperlink" Target="https://docs.google.com/document/d/1R_7sbOfzMzzdiKFYXEMffbbgADmaUQCo4QLjoBFOXD8/edit#heading=h.2p2csry" TargetMode="External"/><Relationship Id="rId7" Type="http://schemas.openxmlformats.org/officeDocument/2006/relationships/hyperlink" Target="https://docs.google.com/document/d/1R_7sbOfzMzzdiKFYXEMffbbgADmaUQCo4QLjoBFOXD8/edit#heading=h.147n2zr" TargetMode="External"/><Relationship Id="rId8" Type="http://schemas.openxmlformats.org/officeDocument/2006/relationships/hyperlink" Target="https://docs.google.com/document/d/1R_7sbOfzMzzdiKFYXEMffbbgADmaUQCo4QLjoBFOXD8/edit#heading=h.3o7alnk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hevodata.com/learn/mysql-master-slave-replication/" TargetMode="External"/><Relationship Id="rId4" Type="http://schemas.openxmlformats.org/officeDocument/2006/relationships/hyperlink" Target="https://dev.mysql.com/doc/refman/8.0/en/replication.html" TargetMode="External"/><Relationship Id="rId11" Type="http://schemas.openxmlformats.org/officeDocument/2006/relationships/hyperlink" Target="https://www.digitalocean.com/community/tutorials/how-to-set-up-replication-in-mysql#step-5-%E2%80%94-configuring-the-replica-database" TargetMode="External"/><Relationship Id="rId10" Type="http://schemas.openxmlformats.org/officeDocument/2006/relationships/hyperlink" Target="https://severalnines.com/database-blog/introduction-failover-mysql-replication-101-blog" TargetMode="External"/><Relationship Id="rId9" Type="http://schemas.openxmlformats.org/officeDocument/2006/relationships/hyperlink" Target="https://kovidrathee.medium.com/mysql-replication-primer-980782e9054c" TargetMode="External"/><Relationship Id="rId5" Type="http://schemas.openxmlformats.org/officeDocument/2006/relationships/hyperlink" Target="https://dev.mysql.com/doc/mysql-replication-excerpt/5.6/en/replication-howto.html" TargetMode="External"/><Relationship Id="rId6" Type="http://schemas.openxmlformats.org/officeDocument/2006/relationships/hyperlink" Target="https://www.digitalocean.com/community/tutorials/how-to-set-up-replication-in-mysql" TargetMode="External"/><Relationship Id="rId7" Type="http://schemas.openxmlformats.org/officeDocument/2006/relationships/hyperlink" Target="https://www.educative.io/answers/what-is-mysql-replication" TargetMode="External"/><Relationship Id="rId8" Type="http://schemas.openxmlformats.org/officeDocument/2006/relationships/hyperlink" Target="https://www.toptal.com/mysql/mysql-master-slave-replication-tutoria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0950" y="347851"/>
            <a:ext cx="8222100" cy="3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457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		</a:t>
            </a:r>
            <a:endParaRPr b="1"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18288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SEMINARSKI RAD</a:t>
            </a:r>
            <a:endParaRPr b="1" sz="36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044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Replikacija kod MySQL-a</a:t>
            </a:r>
            <a:endParaRPr b="1" sz="2044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72613" y="383408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Doc. dr Aleksandar Stanimirović 					      Student: Vesna Stojanović 1339</a:t>
            </a:r>
            <a:endParaRPr b="1" sz="56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1" sz="5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Niš, 2022.</a:t>
            </a:r>
            <a:endParaRPr b="1" sz="5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0" y="857250"/>
            <a:ext cx="8721600" cy="25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Replikacione topologije           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Master-master u aktivan-aktivan modu      Master-master u aktivan-pasivan modu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 i više replika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50" y="1593550"/>
            <a:ext cx="1770806" cy="142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3550" y="1677225"/>
            <a:ext cx="2332475" cy="13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7075" y="1778275"/>
            <a:ext cx="1925325" cy="10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0" y="857250"/>
            <a:ext cx="8721600" cy="25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Master-master sa replikama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					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Prsten replikacija 		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	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01" y="1677225"/>
            <a:ext cx="2183050" cy="171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9100" y="1677225"/>
            <a:ext cx="2279862" cy="171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1000" y="1413850"/>
            <a:ext cx="2047875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211200" y="298175"/>
            <a:ext cx="8721600" cy="25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Master, distribucioni master i replikacije				Stablo ili piramida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1466025" y="4174425"/>
            <a:ext cx="39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50" y="959975"/>
            <a:ext cx="2332475" cy="2801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8025" y="873000"/>
            <a:ext cx="3049650" cy="27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879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Primer 1 - Konfiguracija replikacije i primer replikacije master-slave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226450" y="1258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25" y="1017800"/>
            <a:ext cx="7627251" cy="34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226450" y="4191525"/>
            <a:ext cx="8227800" cy="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750" y="67150"/>
            <a:ext cx="59436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750" y="902476"/>
            <a:ext cx="8017500" cy="356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879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Primer 1 - Konfiguracija replikacije i primer replikacije master-slave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226450" y="1258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00" y="1017800"/>
            <a:ext cx="7930724" cy="306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879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Primer 1 - Konfiguracija replikacije i primer replikacije master-slave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834400"/>
            <a:ext cx="594360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000" y="1170200"/>
            <a:ext cx="5943600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/>
          <p:nvPr/>
        </p:nvSpPr>
        <p:spPr>
          <a:xfrm>
            <a:off x="882100" y="3739600"/>
            <a:ext cx="398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Naredba show master status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575" y="893975"/>
            <a:ext cx="5497925" cy="263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 txBox="1"/>
          <p:nvPr/>
        </p:nvSpPr>
        <p:spPr>
          <a:xfrm>
            <a:off x="944225" y="3714750"/>
            <a:ext cx="398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Podešavanje slave-a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Literatura</a:t>
            </a:r>
            <a:endParaRPr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38750"/>
            <a:ext cx="5943600" cy="34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 txBox="1"/>
          <p:nvPr/>
        </p:nvSpPr>
        <p:spPr>
          <a:xfrm>
            <a:off x="906950" y="4149575"/>
            <a:ext cx="398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Show slave status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Replikacija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224750" y="10932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Replikacija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omogućava da se podaci sa jednog MySql servera baze podataka (izvora) kopiraju na jedan ili više MySql servera baze podataka (replike).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Replikacija je podrazumevano asinhrona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Replike ne moraju biti stalno povezane da bi primale ažuriranja iz izvora.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Moguća replikacija svih baza podataka, izabrane baze podataka, izabrane tabele.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Čuvanje podataka jednog servera sinhronizovanih sa podacima drugog.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Povezivanje sa jednim masterom, sinhronizacija sa njim, replika se ponaša kao master.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8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25" y="484525"/>
            <a:ext cx="6855900" cy="201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 txBox="1"/>
          <p:nvPr/>
        </p:nvSpPr>
        <p:spPr>
          <a:xfrm>
            <a:off x="646050" y="2770525"/>
            <a:ext cx="45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Kreiranje tabele na masteru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Literatura</a:t>
            </a:r>
            <a:endParaRPr/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317675" cy="3681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0075" y="714200"/>
            <a:ext cx="3673925" cy="266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3"/>
          <p:cNvSpPr txBox="1"/>
          <p:nvPr/>
        </p:nvSpPr>
        <p:spPr>
          <a:xfrm>
            <a:off x="1267250" y="4050200"/>
            <a:ext cx="36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Replikacija na slave-u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Administracija i održavanje replikacije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Merenje zaostajanja replikacije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Ponovna sinhronizacija replike sa masterom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Promena mastera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Planirane promocije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Neplanirane promocije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Pronalaženje željenih pozicija loga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050" y="798450"/>
            <a:ext cx="5943600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5"/>
          <p:cNvSpPr txBox="1"/>
          <p:nvPr/>
        </p:nvSpPr>
        <p:spPr>
          <a:xfrm>
            <a:off x="1018750" y="335450"/>
            <a:ext cx="544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Master-slave replikacija-Failover</a:t>
            </a:r>
            <a:endParaRPr b="1"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25" y="674200"/>
            <a:ext cx="59436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175" y="922700"/>
            <a:ext cx="59436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200" y="848125"/>
            <a:ext cx="59436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/>
        </p:nvSpPr>
        <p:spPr>
          <a:xfrm>
            <a:off x="459675" y="472100"/>
            <a:ext cx="64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9"/>
          <p:cNvSpPr txBox="1"/>
          <p:nvPr/>
        </p:nvSpPr>
        <p:spPr>
          <a:xfrm>
            <a:off x="1210900" y="807550"/>
            <a:ext cx="646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4" name="Google Shape;25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975" y="3114738"/>
            <a:ext cx="22288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675" y="198925"/>
            <a:ext cx="7316900" cy="256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9"/>
          <p:cNvSpPr txBox="1"/>
          <p:nvPr/>
        </p:nvSpPr>
        <p:spPr>
          <a:xfrm>
            <a:off x="0" y="4378775"/>
            <a:ext cx="56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Slika 32: Toplogija replikacije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/>
        </p:nvSpPr>
        <p:spPr>
          <a:xfrm>
            <a:off x="459675" y="472100"/>
            <a:ext cx="64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40"/>
          <p:cNvSpPr txBox="1"/>
          <p:nvPr/>
        </p:nvSpPr>
        <p:spPr>
          <a:xfrm>
            <a:off x="1210900" y="807550"/>
            <a:ext cx="646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40"/>
          <p:cNvSpPr txBox="1"/>
          <p:nvPr/>
        </p:nvSpPr>
        <p:spPr>
          <a:xfrm>
            <a:off x="173875" y="2226500"/>
            <a:ext cx="66627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Slika 34: Automatsko nadgledanje i prelazak na grešku</a:t>
            </a:r>
            <a:endParaRPr sz="1200"/>
          </a:p>
          <a:p>
            <a:pPr indent="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00" y="472100"/>
            <a:ext cx="5570775" cy="181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200" y="2773900"/>
            <a:ext cx="6416517" cy="181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0"/>
          <p:cNvSpPr txBox="1"/>
          <p:nvPr/>
        </p:nvSpPr>
        <p:spPr>
          <a:xfrm>
            <a:off x="296974" y="4589375"/>
            <a:ext cx="616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Slika 35:Slave postaje master</a:t>
            </a:r>
            <a:endParaRPr sz="1200"/>
          </a:p>
          <a:p>
            <a:pPr indent="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/>
        </p:nvSpPr>
        <p:spPr>
          <a:xfrm>
            <a:off x="459675" y="472100"/>
            <a:ext cx="64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41"/>
          <p:cNvSpPr txBox="1"/>
          <p:nvPr/>
        </p:nvSpPr>
        <p:spPr>
          <a:xfrm>
            <a:off x="1210900" y="807550"/>
            <a:ext cx="7044300" cy="30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Zaključak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Cilj ovog rada je bio da predstavimo osnove replikacije kod MySQL-a, vidimo kako replikacija zapravo funkcioniše i objasnimo kako MySQL replicira podatke. U radu prošli smo kroz primere, kako podesiti master, slave, kako podesiti replikaciju korak po korak i videli smo kako izgleda sam proces replikacije jedne baze, odnosno tabele u okviru te baze. Osim toga videli smo kako slave preuzima ulogu master kada se desi pad masters i kako master nakon toga opet može biti dodat u toplogiju replikacije. U radu smo objasnili nekoliko replikacionih topologija koje mogu da imaju više različitih upotreba. Takođe objašnjen je monitoring i administriranje replikacione topologije, jer je to takođe veoma bitno u radu pogotovo ukoliko imamo više servera. Ovim radom je prikazan značaj replikacija i videli smo kako možemo sačuvati podatke čak i u slučaju pada servera što je veoma bitno.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MySQL podržava dve vrste replikacija: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logičke replikacije (</a:t>
            </a:r>
            <a:r>
              <a:rPr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eng. statement-based replication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sirove replikacije (</a:t>
            </a:r>
            <a:r>
              <a:rPr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eng. row-based replication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Obe snimaju promene u binarnom logu mastera, reprodukuju log na repliku, asinhrone su.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 postoji garancija koliko velike latencije mogu biti na replici.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>
            <p:ph type="title"/>
          </p:nvPr>
        </p:nvSpPr>
        <p:spPr>
          <a:xfrm>
            <a:off x="496425" y="4668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Literatura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https://hevodata.com/learn/mysql-master-slave-replication/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performance MySQL - Baron Schwartz, Peter Zaitsev, and Vadim Tkachenko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https://dev.mysql.com/doc/refman/8.0/en/replication.html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https://dev.mysql.com/doc/mysql-replication-excerpt/5.6/en/replication-howto.html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https://www.digitalocean.com/community/tutorials/how-to-set-up-replication-in-mysql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https://www.educative.io/answers/what-is-mysql-replication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https://www.toptal.com/mysql/mysql-master-slave-replication-tutorial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https://kovidrathee.medium.com/mysql-replication-primer-980782e9054c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https://severalnines.com/database-blog/introduction-failover-mysql-replication-101-blog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https://www.digitalocean.com/community/tutorials/how-to-set-up-replication-in-mysql#step-5-%E2%80%94-configuring-the-replica-database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/>
        </p:nvSpPr>
        <p:spPr>
          <a:xfrm>
            <a:off x="459675" y="472100"/>
            <a:ext cx="64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43"/>
          <p:cNvSpPr txBox="1"/>
          <p:nvPr/>
        </p:nvSpPr>
        <p:spPr>
          <a:xfrm>
            <a:off x="459675" y="793350"/>
            <a:ext cx="6460500" cy="14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Hvala na pažnji!</a:t>
            </a:r>
            <a:endParaRPr b="1" sz="3600"/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3600"/>
              <a:t>Pitanja?</a:t>
            </a:r>
            <a:endParaRPr b="1" sz="3600"/>
          </a:p>
        </p:txBody>
      </p:sp>
      <p:pic>
        <p:nvPicPr>
          <p:cNvPr id="285" name="Google Shape;28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501" y="872300"/>
            <a:ext cx="4341499" cy="279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Problemi koje rešava replikacija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Distribucija podataka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Balansiranje opterećenja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Pravljenje backup-ova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Visoka dostupnost i prevazilaženje grešaka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Testiranje MySQL upgrade-ova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137775" y="383625"/>
            <a:ext cx="8520600" cy="40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Prednosti replikacije u MySql-u uključuju: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Rešenja za skaliranje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Sigurnost podataka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Analitika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Distribucija podataka na velike udaljenosti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9550" y="951950"/>
            <a:ext cx="5904451" cy="24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0" y="99400"/>
            <a:ext cx="8520600" cy="41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Šema replikacije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Asinhrona replikacija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 ne čeka Slave-a.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Slave određuje koliko treba čitati i sa koje tačke u binarnom dnevniku.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Slave može proizvoljno da zaostaje za masterom u čitanju ili primeni promena.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Polusinhrona replikacija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Kada je master otkazao i slave je unapređen,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stari master ne može da se pridruži lancu replikacije.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Globalni identifikator transakcije (GTID)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jedinstveni identifikator kreiran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povezan sa svakom transakcijom izvršenom na serveru porekla (master)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400" y="2764800"/>
            <a:ext cx="4882600" cy="237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4572000" y="4677575"/>
            <a:ext cx="27084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Slika 1:Asinhrona replikacija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50" y="447275"/>
            <a:ext cx="7358225" cy="347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1453600" y="4236550"/>
            <a:ext cx="38016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Slika 2: Rad replikacije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Koraci u replikaciji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1801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MySql transakcija se pokreće na masteru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Jedan ili više SQL izraza se primenjuju na master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Po završetku transakcije, glavni binarni log beleži rezultat primenjenih DML ili DDL izraza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Indikator uspeha se vraća klijentskom programu koji označava završetak transakcije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Slave server otkriva da je došlo do promene u glavnom položaju binarnog loga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Podređeni server prima promene (tj. proces povlačenja). i upisan u dnevnik slave relay od strane slave I/O niti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Podređena SQL nit čita nove događaje iz relay log-a (tačka 7) i primenjuje sve izraze u transakciji.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Indikator uspeha se vraća podređenoj replikaciji upravljanje kada se transakcija završi.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0" y="857250"/>
            <a:ext cx="4907400" cy="25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 snima promene svojih podataka u svom binarnom logu.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Replika kopira događaje binarnog loga mastera u svoj binarni log (relay log).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Replika reprodukuje događaje iz binarnog loga, primenjujući promene na svoje sopstvene podatke.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403" y="260900"/>
            <a:ext cx="4221697" cy="277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4671400" y="3143250"/>
            <a:ext cx="390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Slika 3: Proces replikacije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