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ca165c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0ca165c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0ca165c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0ca165c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ca165c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0ca165c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ca165c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ca165c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ca165c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ca165c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0ca165c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0ca165c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0ca165c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0ca165c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ca165c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ca165c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0ca165c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0ca165c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0ca165c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0ca165c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c6be3a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c6be3a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0ca165c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0ca165c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0ca165cf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0ca165c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0ca165c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0ca165c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ca165cf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0ca165cf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0ca165c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0ca165c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0ca165cf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0ca165cf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ca165cf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0ca165cf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ca165cf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0ca165c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0ca165cf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0ca165c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0ca165cf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0ca165cf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c6be3a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c6be3a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ca165c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ca165c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0ca165c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0ca165c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ca165c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ca165c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ca165c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ca165c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ca165c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0ca165c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0ca165c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0ca165c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.mysql.com/doc/refman/8.0/en/mysqldump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.mysql.com/doc/refman/8.0/en/backup-types.html" TargetMode="External"/><Relationship Id="rId4" Type="http://schemas.openxmlformats.org/officeDocument/2006/relationships/hyperlink" Target="https://blog.devart.com/how-to-restore-mysql-database-from-backup.html" TargetMode="External"/><Relationship Id="rId5" Type="http://schemas.openxmlformats.org/officeDocument/2006/relationships/hyperlink" Target="https://www.sqlshack.com/how-to-backup-and-restore-mysql-databases-using-the-mysqldump-command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.mysql.com/doc/refman/8.0/en/mysqldump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08925" y="1578400"/>
            <a:ext cx="5619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 i Backup kod MySql baze podataka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6675" y="3684900"/>
            <a:ext cx="81990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D</a:t>
            </a:r>
            <a:r>
              <a:rPr lang="en" sz="1422"/>
              <a:t>oc. dr Aleksandar Stanimirović						              Student: Vesna Stojanović 1339</a:t>
            </a:r>
            <a:endParaRPr sz="1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2"/>
              <a:t>								Niš, 2022</a:t>
            </a:r>
            <a:endParaRPr sz="14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511500"/>
            <a:ext cx="7038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30">
                <a:latin typeface="Arial"/>
                <a:ea typeface="Arial"/>
                <a:cs typeface="Arial"/>
                <a:sym typeface="Arial"/>
              </a:rPr>
              <a:t>Lokalni i remote backup-ovi</a:t>
            </a:r>
            <a:endParaRPr b="1" sz="14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Arial"/>
                <a:ea typeface="Arial"/>
                <a:cs typeface="Arial"/>
                <a:sym typeface="Arial"/>
              </a:rPr>
              <a:t>Lokalna rezervna kopija se vrši na istom hostu na kome radi MySql server,</a:t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1230">
                <a:latin typeface="Arial"/>
                <a:ea typeface="Arial"/>
                <a:cs typeface="Arial"/>
                <a:sym typeface="Arial"/>
              </a:rPr>
              <a:t>Remote rezervna kopija radi sa drugog hosta. </a:t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Font typeface="Arial"/>
              <a:buChar char="●"/>
            </a:pPr>
            <a:r>
              <a:rPr b="1" lang="en" sz="1113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mysqldump</a:t>
            </a:r>
            <a:r>
              <a:rPr lang="en" sz="1113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30">
                <a:latin typeface="Arial"/>
                <a:ea typeface="Arial"/>
                <a:cs typeface="Arial"/>
                <a:sym typeface="Arial"/>
              </a:rPr>
              <a:t>može da se poveže sa lokalnim ili remote serverima. Za Sql output(CREATE i INSERT) mogu se napraviti lokalni ili udaljeni dumpovi i generisati izlaz na klijentu. Za izlaz razdvojenog teksta (sa --tab opcijom), datoteke sa podacima se kreiraju na hostu servera.</a:t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-306705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1230"/>
              <a:buFont typeface="Arial"/>
              <a:buChar char="●"/>
            </a:pPr>
            <a:r>
              <a:rPr lang="en" sz="1230">
                <a:latin typeface="Arial"/>
                <a:ea typeface="Arial"/>
                <a:cs typeface="Arial"/>
                <a:sym typeface="Arial"/>
              </a:rPr>
              <a:t>SELECT ... INTO OUTFILE se može pokrenuti sa lokalnog ili udaljenog klijenta, ali se izlazna datoteka kreira na hostu servera.</a:t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-306705" lvl="0" marL="45720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SzPts val="1230"/>
              <a:buFont typeface="Arial"/>
              <a:buChar char="●"/>
            </a:pPr>
            <a:r>
              <a:rPr lang="en" sz="1230">
                <a:latin typeface="Arial"/>
                <a:ea typeface="Arial"/>
                <a:cs typeface="Arial"/>
                <a:sym typeface="Arial"/>
              </a:rPr>
              <a:t>Metode fizičke rezervne kopije se obično pokreću lokalno na hostu MySql servera tako da server može da se prebaci van mreže, iako odredište za kopirane datoteke može biti remote.</a:t>
            </a:r>
            <a:endParaRPr sz="123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297500" y="483100"/>
            <a:ext cx="7298700" cy="4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Full i Incremental Backup-ovi, </a:t>
            </a:r>
            <a:r>
              <a:rPr b="1" lang="en" sz="152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Potpuni i inkrementalni oporavak</a:t>
            </a:r>
            <a:endParaRPr sz="1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FF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Potpuna rezervna kopija</a:t>
            </a:r>
            <a:r>
              <a:rPr lang="en" sz="152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uključuje sve podatke kojima upravlja MySql server u datom trenutku. </a:t>
            </a:r>
            <a:endParaRPr sz="152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FF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Inkrementalna rezervna kopija </a:t>
            </a:r>
            <a:r>
              <a:rPr lang="en" sz="152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sastoji od promena napravljenih u podacima tokom datog vremenskog perioda. </a:t>
            </a:r>
            <a:endParaRPr b="1" sz="152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FF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Potpuni oporavak</a:t>
            </a:r>
            <a:r>
              <a:rPr lang="en" sz="152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vraća sve podatke iz potpune rezervne kopije. Ovo vraća instancu servera u stanje koje je imala kada je napravljena rezervna kopija. Potpuni oporavak može biti praćen oporavkom inkrementalnih rezervnih kopija napravljenih od pune rezervne kopije.</a:t>
            </a:r>
            <a:endParaRPr sz="152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25">
                <a:solidFill>
                  <a:srgbClr val="FF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Inkrementalni oporavak</a:t>
            </a:r>
            <a:r>
              <a:rPr lang="en" sz="1525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promena napravljenih tokom datog vremenskog perioda. Zasniva se na binarnom logu i obično sledi potpuni oporavak iz datoteka rezervnih kopija koji vraća server u stanje kada je rezervna kopija napravljena. Zatim se promene podataka zapisane u binarnim log fajlovima evidencije primenjuju kao inkrementalni oporavak da bi se ponovo izvršile izmene podataka i doveo server do željenog trenutka.</a:t>
            </a:r>
            <a:endParaRPr sz="1525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Alati za backup i oporavak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6666"/>
              </a:lnSpc>
              <a:spcBef>
                <a:spcPts val="2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MySQL Enterprice Backup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Percona XtraBackup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Mylvmbackup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Zmanda Recovery Manager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Mydumper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Mysqldump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666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50" y="2647225"/>
            <a:ext cx="4431258" cy="24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Backup i restore MySql baze podataka pomoću komande mysqldump</a:t>
            </a:r>
            <a:endParaRPr sz="280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1: Kopiranje tabele sa jednog servera na drugi,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2: Pravljenje logičkog backup-a svega na serveru u jedan fajl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3:Pravljenje logičkog backup-a samo jedne baze podataka: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4:Pravljenje logičkog backup-a samo jedne tabele: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300" y="1657175"/>
            <a:ext cx="47910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300" y="2356475"/>
            <a:ext cx="29241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450" y="3102425"/>
            <a:ext cx="32004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8450" y="3838875"/>
            <a:ext cx="27527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mysqldump komanda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77575" y="1057050"/>
            <a:ext cx="8056500" cy="4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Slika 5: Parametri prilikom pozivanja mysql dump komande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-u [user_name]: To je korisničko ime za povezivanje sa MySql serverom. Da biste generisali rezervnu kopiju pomoću mysqldump, „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-p [lozinka]: važeća lozinka korisnika MySql-a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[opcija]: opcija konfiguracije za prilagođavanje rezervne kopije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[ime baze podataka]: Naziv baze podataka za koju želite da napravite rezervnu kopiju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[ime tabele]: Ovo je opcioni parametar.  Rezervna kopija specifičnih tabela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“&lt;” ILI ”&gt;”: Ovaj znak označava da li generišemo rezervnu kopiju baze podataka ili vraćamo bazu podataka. Možete koristiti “&gt;” da generišete rezervnu kopiju i “&lt;” da vratite rezervnu kopiju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84">
                <a:latin typeface="Arial"/>
                <a:ea typeface="Arial"/>
                <a:cs typeface="Arial"/>
                <a:sym typeface="Arial"/>
              </a:rPr>
              <a:t>[dumpfilename.skl]: Putanja i naziv datoteke rezervne kopije. Možemo da generišemo rezervnu kopiju u XML-u, tekstu sa razgraničenim ili SQL datoteci tako da možemo da obezbedimo ekstenziju datoteke u skladu sa tim.</a:t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8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7150"/>
            <a:ext cx="6898626" cy="66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</a:t>
            </a:r>
            <a:endParaRPr/>
          </a:p>
          <a:p>
            <a:pPr indent="-384809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67347"/>
              <a:buFont typeface="Arial"/>
              <a:buAutoNum type="arabicParenR"/>
            </a:pPr>
            <a:r>
              <a:rPr b="1" lang="en" sz="1633">
                <a:latin typeface="Arial"/>
                <a:ea typeface="Arial"/>
                <a:cs typeface="Arial"/>
                <a:sym typeface="Arial"/>
              </a:rPr>
              <a:t>Backup i restore cele baze podataka</a:t>
            </a:r>
            <a:endParaRPr b="1" sz="163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365100" y="4046525"/>
            <a:ext cx="40584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6: Prikaz svih baza na racunaru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33488"/>
            <a:ext cx="30480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2175075" y="3107625"/>
            <a:ext cx="70389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7: mysqldump komanda za backup sakila baze podataka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00" y="1206650"/>
            <a:ext cx="6588399" cy="16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358425" y="4488425"/>
            <a:ext cx="7038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8: Prikaz backup-a na racunaru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00" y="262100"/>
            <a:ext cx="6310075" cy="417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0" y="4253725"/>
            <a:ext cx="48444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9: Brisanje sakila baze podataka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675" y="219475"/>
            <a:ext cx="2699675" cy="38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900" y="359600"/>
            <a:ext cx="38862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005800" y="2571750"/>
            <a:ext cx="48444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10: Kreiranje nove prazne baze podataka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344000"/>
            <a:ext cx="70389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11: mysql komanda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80325"/>
            <a:ext cx="5943600" cy="8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776600"/>
            <a:ext cx="30861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14425" y="4586475"/>
            <a:ext cx="52590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12: Uspesno restore-ovana sakila baza podataka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Ključni termini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17200" y="1222575"/>
            <a:ext cx="79995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Restore </a:t>
            </a: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pribavljanje podataka iz backup-a i bilo njihovo učitavanje u MySQL ili postavljanje fajlova tamo gde MySQL očekuje da budu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Recover</a:t>
            </a:r>
            <a:r>
              <a:rPr b="1" i="1"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ceo proces spasavanja sistema ili dela sistema, nakon što je nešto pošlo naopako.</a:t>
            </a:r>
            <a:endParaRPr b="1" i="1"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i="1" lang="en" sz="15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Hot backup</a:t>
            </a:r>
            <a:r>
              <a:rPr b="1" i="1"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pravljenje rezervne kopije podataka dok je baza podataka aktivno onlajn i dostupna korisnicima. Standardni način pravljenja većine rezervnih kopija baze podataka.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Cold backup</a:t>
            </a: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- baza podataka van mreže i nije dostupna za ažuriranje. Najsigurniji način pravljenja rezervne kopije jer izbegava rizik od kopiranja podataka koji su možda u procesu ažuriranja.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Warm backup</a:t>
            </a:r>
            <a:r>
              <a:rPr b="1"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- server je uključen, ali ne obavlja nikakav posao, ili se uključuje s vremena na vreme da bi dobio ažuriranja sa servera za koji se pravi rezervna kopija. Koriste za preslikavanje ili replikaciju.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1" lang="en" sz="1522">
                <a:latin typeface="Arial"/>
                <a:ea typeface="Arial"/>
                <a:cs typeface="Arial"/>
                <a:sym typeface="Arial"/>
              </a:rPr>
              <a:t>Backup i restore jedne tabele iz baze podataka</a:t>
            </a:r>
            <a:endParaRPr sz="26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48975" y="2973975"/>
            <a:ext cx="7038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Slika 13: pravljenje kopije tabele iz sakila baze podataka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50" y="1929450"/>
            <a:ext cx="6893325" cy="7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176225" y="4655975"/>
            <a:ext cx="70389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14: Prikaz tabela 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25" y="158450"/>
            <a:ext cx="2310975" cy="45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925" y="73125"/>
            <a:ext cx="35909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919925" y="635100"/>
            <a:ext cx="46731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15: Brisanje tabele working_hours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025" y="1007175"/>
            <a:ext cx="1773275" cy="37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3919925" y="4720975"/>
            <a:ext cx="46731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16: Tabela working_hours izbrisana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477788" y="2327975"/>
            <a:ext cx="7038900" cy="25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17: Vracanje tabele working_hours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00" y="1279800"/>
            <a:ext cx="6849875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Backup MySql baze podataka iz .sql datoteke koristeći Workbench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634725" y="4666350"/>
            <a:ext cx="4666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18a: Data Import/Restore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325" y="780150"/>
            <a:ext cx="5943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00" y="254984"/>
            <a:ext cx="6488650" cy="4242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>
            <p:ph type="title"/>
          </p:nvPr>
        </p:nvSpPr>
        <p:spPr>
          <a:xfrm>
            <a:off x="1052550" y="449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18b: Data Import/Restore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83100" y="452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18c: Data Import/Restore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9650"/>
            <a:ext cx="6553825" cy="4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1163850" y="4570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Slika 18d: Data Import/Restore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25" y="120750"/>
            <a:ext cx="6563425" cy="42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Važno je napraviti rezervnu kopiju svojih baza podataka kako bismo mogli da oporavimo svoje podatke i da sistem bude ponovo u funkciji u slučaju da dođe do problema, kao što su pad sistema, kvarovi na hardveru ili korisnici koji greškom brišu podatke. Rezervne kopije su takođe neophodne kao zaštita pre nadogradnje MySql instalacije i mogu se koristiti za prenos MySql instalacije na drugi sistem ili za postavljanje replika servera. Kroz ovaj seminarski rad je prikazano više načina kako se to može uraditi i prikazani su primeri najčešći primeri upotrebe poput backup-a i restore-a cele baze i jedne tabele u okviru baze podataka.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Font typeface="Times New Roman"/>
              <a:buAutoNum type="arabicPeriod"/>
            </a:pPr>
            <a:r>
              <a:rPr b="1" lang="en" sz="1400" u="sng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https://dev.mysql.com/doc/refman/8.0/en/backup-types.html</a:t>
            </a:r>
            <a:endParaRPr b="1" sz="14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MySql: Backup and Recovery -Ronald Bradford</a:t>
            </a:r>
            <a:endParaRPr b="1" sz="14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MySQL - Baron Schwartz, Peter Zaitsev, and Vadim Tkachenko</a:t>
            </a:r>
            <a:endParaRPr b="1" sz="14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Font typeface="Times New Roman"/>
              <a:buAutoNum type="arabicPeriod"/>
            </a:pPr>
            <a:r>
              <a:rPr b="1" lang="en" sz="1400" u="sng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https://blog.devart.com/how-to-restore-mysql-database-from-backup.html</a:t>
            </a:r>
            <a:endParaRPr b="1" sz="14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Font typeface="Times New Roman"/>
              <a:buAutoNum type="arabicPeriod"/>
            </a:pPr>
            <a:r>
              <a:rPr b="1" lang="en" sz="1400" u="sng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https://www.sqlshack.com/how-to-backup-and-restore-mysql-databases-using-the-mysqldump-command/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Hvala na pažnji!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Pitanja?</a:t>
            </a:r>
            <a:endParaRPr b="1" sz="3000"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625" y="2571750"/>
            <a:ext cx="2858650" cy="16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Razlozi pravljenja backup-a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56050"/>
            <a:ext cx="68190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6666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Oporavak od katastrofe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Namerno brisanje podataka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Revizija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Testiranje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445275" y="1056050"/>
            <a:ext cx="2891126" cy="2168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520000" dist="19050">
              <a:srgbClr val="F3F3F3">
                <a:alpha val="30000"/>
              </a:srgbClr>
            </a:outerShdw>
            <a:reflection blurRad="0" dir="5400000" dist="57150" endA="0" endPos="30000" fadeDir="5400012" kx="0" rotWithShape="0" algn="bl" stA="70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Vrste rezervnih kopija i oporavka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524825" y="1468075"/>
            <a:ext cx="688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365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Fizičke i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ogičke rezervne kopije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Online i Offline 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ezervne kopije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Lokalni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 r</a:t>
            </a: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emote backup-ovi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Snapshot Backup-ovi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Full i Incremental Backup-ovi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Potpuni i inkrementalni oporavak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8"/>
              <a:buFont typeface="Arial"/>
              <a:buAutoNum type="arabicPeriod"/>
            </a:pPr>
            <a:r>
              <a:rPr b="1" lang="en" sz="1508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Planiranje rezervnih kopija, kompresija i šifrovanje</a:t>
            </a:r>
            <a:endParaRPr b="1" sz="1508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00" y="3577050"/>
            <a:ext cx="4177200" cy="15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582550"/>
            <a:ext cx="70389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Fizičke rezervne kopije</a:t>
            </a:r>
            <a:endParaRPr b="1"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Sastoje se od sirovih kopija direktorijuma i datoteka u kojima se čuva sadržaj baze podataka. 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Pogodna za velike, važne baze podataka koje je potrebno brzo oporaviti kada se pojave problemi.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Logičke rezervne kopije</a:t>
            </a: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Čuvaju informacije koje su predstavljene kao logička struktura baze podataka</a:t>
            </a:r>
            <a:r>
              <a:rPr lang="en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 sadržaj.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Pogodna za manje količine podataka gde možete da izmenite vrednosti podataka ili strukturu tabele, ili da ponovo kreirate podatke na mašini druge arhitekture.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09700" y="341275"/>
            <a:ext cx="70389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Neke od metode fizičke rezervne kopije imaju ove karakteristike: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Rezervna kopija se sastoji od tačnih kopija direktorijuma i datoteka baze podataka. Obično je ovo kopija celog ili dela MySql direktorijuma podataka.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Metode fizičke rezervne kopije su brže od logičnih jer uključuju samo kopiranje datoteka bez konverzije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Granularnost pravljenja rezervnih kopija i vraćanja se kreće od nivoa celog direktorijuma podataka do nivoa pojedinačnih individualnih fajlova.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ezervne kopije su prenosive samo na druge mašine koje imaju identične ili slične hardverske karakteristike.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Pravljenje rezervnih kopija se može izvršiti dok MySql server nije pokrenut. 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48750" y="880850"/>
            <a:ext cx="70389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Za vraćanje (restore):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MySql Enterprise Backup vraća InnoDB i druge tabele za koje je napravio rezervnu kopiju.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ndb_restore vraća NDB tabele.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Fajlovi kopirani na nivou fajl sistema mogu se kopirati nazad na svoje originalne lokacije pomoću fajl sistem komandi.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358425" y="207200"/>
            <a:ext cx="70389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Metode logičke rezervne kopije imaju sledeće karakteristike: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Rezervna kopija je sporija od fizičkih metoda jer server mora da pristupi informacijama baze podataka i da ih konvertuje u logički format. 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Granularnost pravljenja rezervnih kopija i vraćanja dostupna je na nivou servera (sve baze podataka), nivou baze podataka (sve tabele u određenoj bazi podataka) ili nivou tabele. 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Rezervna kopija ne uključuje log i konfiguracione fajlove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Logičke rezervne kopije se izvode kada je MySql server pokrenut. 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Logički alati za pravljenje rezervnih kopija uključuju program </a:t>
            </a:r>
            <a:r>
              <a:rPr b="1" lang="en" sz="1522" u="sng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mysqldump</a:t>
            </a:r>
            <a:r>
              <a:rPr lang="en" sz="1522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 naredbu SELECT ... INTO OUTFILE. Fajlovi dump-a u Sql formatu mogu se obraditi pomoću MySql klijenta. (LOAD DATA ili mysqlimport klijent)</a:t>
            </a:r>
            <a:endParaRPr sz="1522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rPr lang="en" sz="1729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Online vs Offline Rezervne kopije</a:t>
            </a:r>
            <a:endParaRPr sz="1729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9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rPr b="1" lang="en" sz="128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Online rezervne kopije</a:t>
            </a:r>
            <a:r>
              <a:rPr lang="en" sz="128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se dešavaju dok je MySql server pokrenut, tako da se informacije baze podataka mogu dobiti sa servera. </a:t>
            </a:r>
            <a:endParaRPr sz="128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8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rPr b="1" lang="en" sz="1280">
                <a:solidFill>
                  <a:srgbClr val="FF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Offline rezervne kopije</a:t>
            </a:r>
            <a:r>
              <a:rPr lang="en" sz="128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se dešavaju dok je server zaustavljen. Ova razlika se takođe može opisati kao hot” naspram cold” rezervne kopije; warm“ rezervna kopija je ona u kojoj server ostaje da radi, ali je zaključan od modifikacije podataka dok eksterno pristupate fajlovima baze podataka.</a:t>
            </a:r>
            <a:endParaRPr sz="128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8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8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