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2"/>
  </p:notesMasterIdLst>
  <p:sldIdLst>
    <p:sldId id="336" r:id="rId2"/>
    <p:sldId id="358" r:id="rId3"/>
    <p:sldId id="348" r:id="rId4"/>
    <p:sldId id="356" r:id="rId5"/>
    <p:sldId id="334" r:id="rId6"/>
    <p:sldId id="346" r:id="rId7"/>
    <p:sldId id="343" r:id="rId8"/>
    <p:sldId id="344" r:id="rId9"/>
    <p:sldId id="345" r:id="rId10"/>
    <p:sldId id="351" r:id="rId11"/>
    <p:sldId id="352" r:id="rId12"/>
    <p:sldId id="362" r:id="rId13"/>
    <p:sldId id="354" r:id="rId14"/>
    <p:sldId id="363" r:id="rId15"/>
    <p:sldId id="361" r:id="rId16"/>
    <p:sldId id="364" r:id="rId17"/>
    <p:sldId id="360" r:id="rId18"/>
    <p:sldId id="368" r:id="rId19"/>
    <p:sldId id="338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6E6E6"/>
    <a:srgbClr val="BABABA"/>
    <a:srgbClr val="59AAF2"/>
    <a:srgbClr val="7BCBC2"/>
    <a:srgbClr val="89D2CB"/>
    <a:srgbClr val="73C6BE"/>
    <a:srgbClr val="1F182B"/>
    <a:srgbClr val="65BAEB"/>
    <a:srgbClr val="269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 snapToGrid="0" showGuides="1">
      <p:cViewPr>
        <p:scale>
          <a:sx n="75" d="100"/>
          <a:sy n="75" d="100"/>
        </p:scale>
        <p:origin x="350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5376379865043"/>
          <c:y val="1.1926946433202894E-2"/>
          <c:w val="0.81352651263890474"/>
          <c:h val="0.93091919746601526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rgbClr val="59AAF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ABABA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6-41A7-A1D3-2154A7A20A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04040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86-41A7-A1D3-2154A7A20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31144"/>
        <c:axId val="509722520"/>
      </c:radarChart>
      <c:catAx>
        <c:axId val="509731144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509722520"/>
        <c:crosses val="autoZero"/>
        <c:auto val="1"/>
        <c:lblAlgn val="ctr"/>
        <c:lblOffset val="100"/>
        <c:noMultiLvlLbl val="0"/>
      </c:catAx>
      <c:valAx>
        <c:axId val="509722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973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9AA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711-A72B-3AD0D5BD0035}"/>
              </c:ext>
            </c:extLst>
          </c:dPt>
          <c:dPt>
            <c:idx val="1"/>
            <c:bubble3D val="0"/>
            <c:spPr>
              <a:solidFill>
                <a:srgbClr val="E9F3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711-A72B-3AD0D5BD00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711-A72B-3AD0D5BD00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E0-4711-A72B-3AD0D5BD003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E0-4711-A72B-3AD0D5BD0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07-4B21-AB8A-BD1FDF127F2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07-4B21-AB8A-BD1FDF127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07-4B21-AB8A-BD1FDF127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F07-4B21-AB8A-BD1FDF127F2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07-4B21-AB8A-BD1FDF127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7-4985-AD5E-ADE9A06AA113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7-4985-AD5E-ADE9A06AA1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7-4985-AD5E-ADE9A06AA1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7-4985-AD5E-ADE9A06AA11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A7-4985-AD5E-ADE9A06AA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9AA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711-A72B-3AD0D5BD0035}"/>
              </c:ext>
            </c:extLst>
          </c:dPt>
          <c:dPt>
            <c:idx val="1"/>
            <c:bubble3D val="0"/>
            <c:spPr>
              <a:solidFill>
                <a:srgbClr val="E9F3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711-A72B-3AD0D5BD00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711-A72B-3AD0D5BD00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E0-4711-A72B-3AD0D5BD003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E0-4711-A72B-3AD0D5BD0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07-4B21-AB8A-BD1FDF127F2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07-4B21-AB8A-BD1FDF127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07-4B21-AB8A-BD1FDF127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F07-4B21-AB8A-BD1FDF127F2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07-4B21-AB8A-BD1FDF127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7-4985-AD5E-ADE9A06AA113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7-4985-AD5E-ADE9A06AA1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7-4985-AD5E-ADE9A06AA1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7-4985-AD5E-ADE9A06AA11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A7-4985-AD5E-ADE9A06AA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0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3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9E68CB53-8499-4D25-B9E7-BA88F973E60F}"/>
              </a:ext>
            </a:extLst>
          </p:cNvPr>
          <p:cNvSpPr/>
          <p:nvPr userDrawn="1"/>
        </p:nvSpPr>
        <p:spPr>
          <a:xfrm>
            <a:off x="-607" y="1"/>
            <a:ext cx="12192607" cy="685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53"/>
                </a:moveTo>
                <a:cubicBezTo>
                  <a:pt x="0" y="16753"/>
                  <a:pt x="12785" y="1387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6753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4FD915-04D8-42C9-8BC0-12668C87EA3D}"/>
              </a:ext>
            </a:extLst>
          </p:cNvPr>
          <p:cNvSpPr/>
          <p:nvPr userDrawn="1"/>
        </p:nvSpPr>
        <p:spPr>
          <a:xfrm>
            <a:off x="1174076" y="1"/>
            <a:ext cx="8843796" cy="6857998"/>
          </a:xfrm>
          <a:custGeom>
            <a:avLst/>
            <a:gdLst>
              <a:gd name="connsiteX0" fmla="*/ 0 w 8843796"/>
              <a:gd name="connsiteY0" fmla="*/ 3430775 h 6857998"/>
              <a:gd name="connsiteX1" fmla="*/ 2594119 w 8843796"/>
              <a:gd name="connsiteY1" fmla="*/ 6822019 h 6857998"/>
              <a:gd name="connsiteX2" fmla="*/ 2678637 w 8843796"/>
              <a:gd name="connsiteY2" fmla="*/ 6857998 h 6857998"/>
              <a:gd name="connsiteX3" fmla="*/ 1941340 w 8843796"/>
              <a:gd name="connsiteY3" fmla="*/ 6857998 h 6857998"/>
              <a:gd name="connsiteX4" fmla="*/ 1901795 w 8843796"/>
              <a:gd name="connsiteY4" fmla="*/ 6827465 h 6857998"/>
              <a:gd name="connsiteX5" fmla="*/ 0 w 8843796"/>
              <a:gd name="connsiteY5" fmla="*/ 3430775 h 6857998"/>
              <a:gd name="connsiteX6" fmla="*/ 8113586 w 8843796"/>
              <a:gd name="connsiteY6" fmla="*/ 0 h 6857998"/>
              <a:gd name="connsiteX7" fmla="*/ 8380528 w 8843796"/>
              <a:gd name="connsiteY7" fmla="*/ 0 h 6857998"/>
              <a:gd name="connsiteX8" fmla="*/ 8477226 w 8843796"/>
              <a:gd name="connsiteY8" fmla="*/ 108209 h 6857998"/>
              <a:gd name="connsiteX9" fmla="*/ 6300682 w 8843796"/>
              <a:gd name="connsiteY9" fmla="*/ 6857131 h 6857998"/>
              <a:gd name="connsiteX10" fmla="*/ 6299583 w 8843796"/>
              <a:gd name="connsiteY10" fmla="*/ 6857998 h 6857998"/>
              <a:gd name="connsiteX11" fmla="*/ 4985205 w 8843796"/>
              <a:gd name="connsiteY11" fmla="*/ 6857998 h 6857998"/>
              <a:gd name="connsiteX12" fmla="*/ 5152372 w 8843796"/>
              <a:gd name="connsiteY12" fmla="*/ 6782440 h 6857998"/>
              <a:gd name="connsiteX13" fmla="*/ 8113586 w 8843796"/>
              <a:gd name="connsiteY13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43796" h="6857998">
                <a:moveTo>
                  <a:pt x="0" y="3430775"/>
                </a:moveTo>
                <a:cubicBezTo>
                  <a:pt x="141870" y="4774217"/>
                  <a:pt x="1266853" y="6219525"/>
                  <a:pt x="2594119" y="6822019"/>
                </a:cubicBezTo>
                <a:lnTo>
                  <a:pt x="2678637" y="6857998"/>
                </a:lnTo>
                <a:lnTo>
                  <a:pt x="1941340" y="6857998"/>
                </a:lnTo>
                <a:lnTo>
                  <a:pt x="1901795" y="6827465"/>
                </a:lnTo>
                <a:cubicBezTo>
                  <a:pt x="832634" y="5967524"/>
                  <a:pt x="34333" y="4632307"/>
                  <a:pt x="0" y="3430775"/>
                </a:cubicBezTo>
                <a:close/>
                <a:moveTo>
                  <a:pt x="8113586" y="0"/>
                </a:moveTo>
                <a:lnTo>
                  <a:pt x="8380528" y="0"/>
                </a:lnTo>
                <a:cubicBezTo>
                  <a:pt x="8415484" y="34480"/>
                  <a:pt x="8447717" y="70428"/>
                  <a:pt x="8477226" y="108209"/>
                </a:cubicBezTo>
                <a:cubicBezTo>
                  <a:pt x="9473832" y="1368752"/>
                  <a:pt x="8335838" y="5134356"/>
                  <a:pt x="6300682" y="6857131"/>
                </a:cubicBezTo>
                <a:lnTo>
                  <a:pt x="6299583" y="6857998"/>
                </a:lnTo>
                <a:lnTo>
                  <a:pt x="4985205" y="6857998"/>
                </a:lnTo>
                <a:lnTo>
                  <a:pt x="5152372" y="6782440"/>
                </a:lnTo>
                <a:cubicBezTo>
                  <a:pt x="7560500" y="5565425"/>
                  <a:pt x="9130961" y="1319691"/>
                  <a:pt x="8113586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3789B86B-C679-4B9F-B1D9-22F508768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1294525" y="0"/>
            <a:ext cx="8160090" cy="6858000"/>
          </a:xfrm>
          <a:custGeom>
            <a:avLst/>
            <a:gdLst>
              <a:gd name="connsiteX0" fmla="*/ 3073914 w 8160090"/>
              <a:gd name="connsiteY0" fmla="*/ 0 h 6857999"/>
              <a:gd name="connsiteX1" fmla="*/ 7739321 w 8160090"/>
              <a:gd name="connsiteY1" fmla="*/ 0 h 6857999"/>
              <a:gd name="connsiteX2" fmla="*/ 7842042 w 8160090"/>
              <a:gd name="connsiteY2" fmla="*/ 110483 h 6857999"/>
              <a:gd name="connsiteX3" fmla="*/ 4736534 w 8160090"/>
              <a:gd name="connsiteY3" fmla="*/ 6799348 h 6857999"/>
              <a:gd name="connsiteX4" fmla="*/ 4567337 w 8160090"/>
              <a:gd name="connsiteY4" fmla="*/ 6857999 h 6857999"/>
              <a:gd name="connsiteX5" fmla="*/ 2876190 w 8160090"/>
              <a:gd name="connsiteY5" fmla="*/ 6857999 h 6857999"/>
              <a:gd name="connsiteX6" fmla="*/ 2735010 w 8160090"/>
              <a:gd name="connsiteY6" fmla="*/ 6809401 h 6857999"/>
              <a:gd name="connsiteX7" fmla="*/ 24959 w 8160090"/>
              <a:gd name="connsiteY7" fmla="*/ 2831012 h 6857999"/>
              <a:gd name="connsiteX8" fmla="*/ 3073914 w 8160090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0090" h="6857999">
                <a:moveTo>
                  <a:pt x="3073914" y="0"/>
                </a:moveTo>
                <a:lnTo>
                  <a:pt x="7739321" y="0"/>
                </a:lnTo>
                <a:cubicBezTo>
                  <a:pt x="7776713" y="34959"/>
                  <a:pt x="7810667" y="71897"/>
                  <a:pt x="7842042" y="110483"/>
                </a:cubicBezTo>
                <a:cubicBezTo>
                  <a:pt x="8889771" y="1410807"/>
                  <a:pt x="7218472" y="5805060"/>
                  <a:pt x="4736534" y="6799348"/>
                </a:cubicBezTo>
                <a:lnTo>
                  <a:pt x="4567337" y="6857999"/>
                </a:lnTo>
                <a:lnTo>
                  <a:pt x="2876190" y="6857999"/>
                </a:lnTo>
                <a:lnTo>
                  <a:pt x="2735010" y="6809401"/>
                </a:lnTo>
                <a:cubicBezTo>
                  <a:pt x="1152833" y="6214040"/>
                  <a:pt x="-202052" y="4341738"/>
                  <a:pt x="24959" y="2831012"/>
                </a:cubicBezTo>
                <a:cubicBezTo>
                  <a:pt x="217937" y="1546437"/>
                  <a:pt x="1548577" y="560992"/>
                  <a:pt x="307391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278" y="2020886"/>
            <a:ext cx="5725518" cy="2387600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500561"/>
            <a:ext cx="4546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5472D57A-75F3-4C16-8AB4-6F3026EE9604}"/>
              </a:ext>
            </a:extLst>
          </p:cNvPr>
          <p:cNvSpPr/>
          <p:nvPr userDrawn="1"/>
        </p:nvSpPr>
        <p:spPr>
          <a:xfrm>
            <a:off x="0" y="0"/>
            <a:ext cx="12193046" cy="607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2785" y="18748"/>
                  <a:pt x="21600" y="5029"/>
                </a:cubicBez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D005851-1838-4AAA-94E1-8C2EE0F135F8}"/>
              </a:ext>
            </a:extLst>
          </p:cNvPr>
          <p:cNvSpPr/>
          <p:nvPr userDrawn="1"/>
        </p:nvSpPr>
        <p:spPr>
          <a:xfrm>
            <a:off x="5380055" y="1464306"/>
            <a:ext cx="5993843" cy="42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0" h="19062" extrusionOk="0">
                <a:moveTo>
                  <a:pt x="1803" y="4844"/>
                </a:moveTo>
                <a:cubicBezTo>
                  <a:pt x="4771" y="-368"/>
                  <a:pt x="16089" y="1231"/>
                  <a:pt x="20730" y="6846"/>
                </a:cubicBezTo>
                <a:cubicBezTo>
                  <a:pt x="16952" y="-20"/>
                  <a:pt x="4102" y="-2538"/>
                  <a:pt x="969" y="3112"/>
                </a:cubicBezTo>
                <a:cubicBezTo>
                  <a:pt x="-870" y="6430"/>
                  <a:pt x="8" y="13703"/>
                  <a:pt x="2761" y="19062"/>
                </a:cubicBezTo>
                <a:cubicBezTo>
                  <a:pt x="616" y="14015"/>
                  <a:pt x="96" y="7838"/>
                  <a:pt x="1803" y="4844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CFD993BE-6B66-4BD8-B4F0-1C903445F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5684740" y="1887497"/>
            <a:ext cx="6110416" cy="4970503"/>
          </a:xfrm>
          <a:custGeom>
            <a:avLst/>
            <a:gdLst>
              <a:gd name="connsiteX0" fmla="*/ 2198136 w 6110416"/>
              <a:gd name="connsiteY0" fmla="*/ 134 h 4970503"/>
              <a:gd name="connsiteX1" fmla="*/ 6067834 w 6110416"/>
              <a:gd name="connsiteY1" fmla="*/ 1950727 h 4970503"/>
              <a:gd name="connsiteX2" fmla="*/ 4451155 w 6110416"/>
              <a:gd name="connsiteY2" fmla="*/ 4970503 h 4970503"/>
              <a:gd name="connsiteX3" fmla="*/ 1560729 w 6110416"/>
              <a:gd name="connsiteY3" fmla="*/ 4970503 h 4970503"/>
              <a:gd name="connsiteX4" fmla="*/ 283262 w 6110416"/>
              <a:gd name="connsiteY4" fmla="*/ 686896 h 4970503"/>
              <a:gd name="connsiteX5" fmla="*/ 2198136 w 6110416"/>
              <a:gd name="connsiteY5" fmla="*/ 134 h 49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416" h="4970503">
                <a:moveTo>
                  <a:pt x="2198136" y="134"/>
                </a:moveTo>
                <a:cubicBezTo>
                  <a:pt x="3797892" y="-11475"/>
                  <a:pt x="5768718" y="737396"/>
                  <a:pt x="6067834" y="1950727"/>
                </a:cubicBezTo>
                <a:cubicBezTo>
                  <a:pt x="6301313" y="2897882"/>
                  <a:pt x="5548475" y="4255960"/>
                  <a:pt x="4451155" y="4970503"/>
                </a:cubicBezTo>
                <a:lnTo>
                  <a:pt x="1560729" y="4970503"/>
                </a:lnTo>
                <a:cubicBezTo>
                  <a:pt x="192103" y="3955731"/>
                  <a:pt x="-396090" y="1615254"/>
                  <a:pt x="283262" y="686896"/>
                </a:cubicBezTo>
                <a:cubicBezTo>
                  <a:pt x="624014" y="220954"/>
                  <a:pt x="1360168" y="6215"/>
                  <a:pt x="2198136" y="1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779846"/>
            <a:ext cx="5027629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259521"/>
            <a:ext cx="50276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25-Jul-23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190686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958173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074" y="15958"/>
            <a:ext cx="7921925" cy="823253"/>
          </a:xfrm>
        </p:spPr>
        <p:txBody>
          <a:bodyPr rIns="365760" anchor="ctr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935854" y="705815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7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5472D57A-75F3-4C16-8AB4-6F3026EE9604}"/>
              </a:ext>
            </a:extLst>
          </p:cNvPr>
          <p:cNvSpPr/>
          <p:nvPr userDrawn="1"/>
        </p:nvSpPr>
        <p:spPr>
          <a:xfrm>
            <a:off x="0" y="0"/>
            <a:ext cx="12193046" cy="607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2785" y="18748"/>
                  <a:pt x="21600" y="5029"/>
                </a:cubicBez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D005851-1838-4AAA-94E1-8C2EE0F135F8}"/>
              </a:ext>
            </a:extLst>
          </p:cNvPr>
          <p:cNvSpPr/>
          <p:nvPr userDrawn="1"/>
        </p:nvSpPr>
        <p:spPr>
          <a:xfrm>
            <a:off x="5380055" y="1464306"/>
            <a:ext cx="5993843" cy="42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0" h="19062" extrusionOk="0">
                <a:moveTo>
                  <a:pt x="1803" y="4844"/>
                </a:moveTo>
                <a:cubicBezTo>
                  <a:pt x="4771" y="-368"/>
                  <a:pt x="16089" y="1231"/>
                  <a:pt x="20730" y="6846"/>
                </a:cubicBezTo>
                <a:cubicBezTo>
                  <a:pt x="16952" y="-20"/>
                  <a:pt x="4102" y="-2538"/>
                  <a:pt x="969" y="3112"/>
                </a:cubicBezTo>
                <a:cubicBezTo>
                  <a:pt x="-870" y="6430"/>
                  <a:pt x="8" y="13703"/>
                  <a:pt x="2761" y="19062"/>
                </a:cubicBezTo>
                <a:cubicBezTo>
                  <a:pt x="616" y="14015"/>
                  <a:pt x="96" y="7838"/>
                  <a:pt x="1803" y="4844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CFD993BE-6B66-4BD8-B4F0-1C903445F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5684740" y="1887497"/>
            <a:ext cx="6110416" cy="4970503"/>
          </a:xfrm>
          <a:custGeom>
            <a:avLst/>
            <a:gdLst>
              <a:gd name="connsiteX0" fmla="*/ 2198136 w 6110416"/>
              <a:gd name="connsiteY0" fmla="*/ 134 h 4970503"/>
              <a:gd name="connsiteX1" fmla="*/ 6067834 w 6110416"/>
              <a:gd name="connsiteY1" fmla="*/ 1950727 h 4970503"/>
              <a:gd name="connsiteX2" fmla="*/ 4451155 w 6110416"/>
              <a:gd name="connsiteY2" fmla="*/ 4970503 h 4970503"/>
              <a:gd name="connsiteX3" fmla="*/ 1560729 w 6110416"/>
              <a:gd name="connsiteY3" fmla="*/ 4970503 h 4970503"/>
              <a:gd name="connsiteX4" fmla="*/ 283262 w 6110416"/>
              <a:gd name="connsiteY4" fmla="*/ 686896 h 4970503"/>
              <a:gd name="connsiteX5" fmla="*/ 2198136 w 6110416"/>
              <a:gd name="connsiteY5" fmla="*/ 134 h 49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416" h="4970503">
                <a:moveTo>
                  <a:pt x="2198136" y="134"/>
                </a:moveTo>
                <a:cubicBezTo>
                  <a:pt x="3797892" y="-11475"/>
                  <a:pt x="5768718" y="737396"/>
                  <a:pt x="6067834" y="1950727"/>
                </a:cubicBezTo>
                <a:cubicBezTo>
                  <a:pt x="6301313" y="2897882"/>
                  <a:pt x="5548475" y="4255960"/>
                  <a:pt x="4451155" y="4970503"/>
                </a:cubicBezTo>
                <a:lnTo>
                  <a:pt x="1560729" y="4970503"/>
                </a:lnTo>
                <a:cubicBezTo>
                  <a:pt x="192103" y="3955731"/>
                  <a:pt x="-396090" y="1615254"/>
                  <a:pt x="283262" y="686896"/>
                </a:cubicBezTo>
                <a:cubicBezTo>
                  <a:pt x="624014" y="220954"/>
                  <a:pt x="1360168" y="6215"/>
                  <a:pt x="2198136" y="1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779846"/>
            <a:ext cx="5027629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259521"/>
            <a:ext cx="50276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BEBD3D7-6995-47FD-B3DE-4FE5F2C88099}"/>
              </a:ext>
            </a:extLst>
          </p:cNvPr>
          <p:cNvSpPr/>
          <p:nvPr userDrawn="1"/>
        </p:nvSpPr>
        <p:spPr>
          <a:xfrm>
            <a:off x="0" y="0"/>
            <a:ext cx="12193046" cy="607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2785" y="18748"/>
                  <a:pt x="21600" y="5029"/>
                </a:cubicBez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D7EE39C-F488-488C-9B0E-F994417D2794}"/>
              </a:ext>
            </a:extLst>
          </p:cNvPr>
          <p:cNvSpPr/>
          <p:nvPr userDrawn="1"/>
        </p:nvSpPr>
        <p:spPr>
          <a:xfrm>
            <a:off x="5380055" y="1464306"/>
            <a:ext cx="5993843" cy="42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0" h="19062" extrusionOk="0">
                <a:moveTo>
                  <a:pt x="1803" y="4844"/>
                </a:moveTo>
                <a:cubicBezTo>
                  <a:pt x="4771" y="-368"/>
                  <a:pt x="16089" y="1231"/>
                  <a:pt x="20730" y="6846"/>
                </a:cubicBezTo>
                <a:cubicBezTo>
                  <a:pt x="16952" y="-20"/>
                  <a:pt x="4102" y="-2538"/>
                  <a:pt x="969" y="3112"/>
                </a:cubicBezTo>
                <a:cubicBezTo>
                  <a:pt x="-870" y="6430"/>
                  <a:pt x="8" y="13703"/>
                  <a:pt x="2761" y="19062"/>
                </a:cubicBezTo>
                <a:cubicBezTo>
                  <a:pt x="616" y="14015"/>
                  <a:pt x="96" y="7838"/>
                  <a:pt x="1803" y="484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2" name="Picture Placeholder 3">
            <a:extLst>
              <a:ext uri="{FF2B5EF4-FFF2-40B4-BE49-F238E27FC236}">
                <a16:creationId xmlns:a16="http://schemas.microsoft.com/office/drawing/2014/main" id="{BBD69438-5616-4F81-82CD-A24323AC6D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5684740" y="1887497"/>
            <a:ext cx="6110416" cy="4970503"/>
          </a:xfrm>
          <a:custGeom>
            <a:avLst/>
            <a:gdLst>
              <a:gd name="connsiteX0" fmla="*/ 2198136 w 6110416"/>
              <a:gd name="connsiteY0" fmla="*/ 134 h 4970503"/>
              <a:gd name="connsiteX1" fmla="*/ 6067834 w 6110416"/>
              <a:gd name="connsiteY1" fmla="*/ 1950727 h 4970503"/>
              <a:gd name="connsiteX2" fmla="*/ 4451155 w 6110416"/>
              <a:gd name="connsiteY2" fmla="*/ 4970503 h 4970503"/>
              <a:gd name="connsiteX3" fmla="*/ 1560729 w 6110416"/>
              <a:gd name="connsiteY3" fmla="*/ 4970503 h 4970503"/>
              <a:gd name="connsiteX4" fmla="*/ 283262 w 6110416"/>
              <a:gd name="connsiteY4" fmla="*/ 686896 h 4970503"/>
              <a:gd name="connsiteX5" fmla="*/ 2198136 w 6110416"/>
              <a:gd name="connsiteY5" fmla="*/ 134 h 49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416" h="4970503">
                <a:moveTo>
                  <a:pt x="2198136" y="134"/>
                </a:moveTo>
                <a:cubicBezTo>
                  <a:pt x="3797892" y="-11475"/>
                  <a:pt x="5768718" y="737396"/>
                  <a:pt x="6067834" y="1950727"/>
                </a:cubicBezTo>
                <a:cubicBezTo>
                  <a:pt x="6301313" y="2897882"/>
                  <a:pt x="5548475" y="4255960"/>
                  <a:pt x="4451155" y="4970503"/>
                </a:cubicBezTo>
                <a:lnTo>
                  <a:pt x="1560729" y="4970503"/>
                </a:lnTo>
                <a:cubicBezTo>
                  <a:pt x="192103" y="3955731"/>
                  <a:pt x="-396090" y="1615254"/>
                  <a:pt x="283262" y="686896"/>
                </a:cubicBezTo>
                <a:cubicBezTo>
                  <a:pt x="624014" y="220954"/>
                  <a:pt x="1360168" y="6215"/>
                  <a:pt x="2198136" y="1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779846"/>
            <a:ext cx="5027629" cy="238760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259521"/>
            <a:ext cx="50276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0138CE-4366-4AC7-AB25-D62D839094DE}"/>
              </a:ext>
            </a:extLst>
          </p:cNvPr>
          <p:cNvSpPr/>
          <p:nvPr/>
        </p:nvSpPr>
        <p:spPr>
          <a:xfrm>
            <a:off x="119270" y="-1"/>
            <a:ext cx="11866989" cy="6858002"/>
          </a:xfrm>
          <a:custGeom>
            <a:avLst/>
            <a:gdLst>
              <a:gd name="connsiteX0" fmla="*/ 0 w 11866989"/>
              <a:gd name="connsiteY0" fmla="*/ 4227151 h 6858002"/>
              <a:gd name="connsiteX1" fmla="*/ 1070075 w 11866989"/>
              <a:gd name="connsiteY1" fmla="*/ 6777314 h 6858002"/>
              <a:gd name="connsiteX2" fmla="*/ 1134491 w 11866989"/>
              <a:gd name="connsiteY2" fmla="*/ 6858002 h 6858002"/>
              <a:gd name="connsiteX3" fmla="*/ 862676 w 11866989"/>
              <a:gd name="connsiteY3" fmla="*/ 6858002 h 6858002"/>
              <a:gd name="connsiteX4" fmla="*/ 755239 w 11866989"/>
              <a:gd name="connsiteY4" fmla="*/ 6677950 h 6858002"/>
              <a:gd name="connsiteX5" fmla="*/ 0 w 11866989"/>
              <a:gd name="connsiteY5" fmla="*/ 4227151 h 6858002"/>
              <a:gd name="connsiteX6" fmla="*/ 11101511 w 11866989"/>
              <a:gd name="connsiteY6" fmla="*/ 0 h 6858002"/>
              <a:gd name="connsiteX7" fmla="*/ 11527753 w 11866989"/>
              <a:gd name="connsiteY7" fmla="*/ 0 h 6858002"/>
              <a:gd name="connsiteX8" fmla="*/ 11544455 w 11866989"/>
              <a:gd name="connsiteY8" fmla="*/ 28178 h 6858002"/>
              <a:gd name="connsiteX9" fmla="*/ 10251008 w 11866989"/>
              <a:gd name="connsiteY9" fmla="*/ 6672399 h 6858002"/>
              <a:gd name="connsiteX10" fmla="*/ 10131434 w 11866989"/>
              <a:gd name="connsiteY10" fmla="*/ 6858002 h 6858002"/>
              <a:gd name="connsiteX11" fmla="*/ 9090851 w 11866989"/>
              <a:gd name="connsiteY11" fmla="*/ 6858002 h 6858002"/>
              <a:gd name="connsiteX12" fmla="*/ 9159354 w 11866989"/>
              <a:gd name="connsiteY12" fmla="*/ 6774154 h 6858002"/>
              <a:gd name="connsiteX13" fmla="*/ 11122117 w 11866989"/>
              <a:gd name="connsiteY13" fmla="*/ 4663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66989" h="6858002">
                <a:moveTo>
                  <a:pt x="0" y="4227151"/>
                </a:moveTo>
                <a:cubicBezTo>
                  <a:pt x="91376" y="5092442"/>
                  <a:pt x="486692" y="5989225"/>
                  <a:pt x="1070075" y="6777314"/>
                </a:cubicBezTo>
                <a:lnTo>
                  <a:pt x="1134491" y="6858002"/>
                </a:lnTo>
                <a:lnTo>
                  <a:pt x="862676" y="6858002"/>
                </a:lnTo>
                <a:lnTo>
                  <a:pt x="755239" y="6677950"/>
                </a:lnTo>
                <a:cubicBezTo>
                  <a:pt x="302350" y="5884265"/>
                  <a:pt x="23035" y="5033285"/>
                  <a:pt x="0" y="4227151"/>
                </a:cubicBezTo>
                <a:close/>
                <a:moveTo>
                  <a:pt x="11101511" y="0"/>
                </a:moveTo>
                <a:lnTo>
                  <a:pt x="11527753" y="0"/>
                </a:lnTo>
                <a:lnTo>
                  <a:pt x="11544455" y="28178"/>
                </a:lnTo>
                <a:cubicBezTo>
                  <a:pt x="12298494" y="1429628"/>
                  <a:pt x="11674947" y="4351480"/>
                  <a:pt x="10251008" y="6672399"/>
                </a:cubicBezTo>
                <a:lnTo>
                  <a:pt x="10131434" y="6858002"/>
                </a:lnTo>
                <a:lnTo>
                  <a:pt x="9090851" y="6858002"/>
                </a:lnTo>
                <a:lnTo>
                  <a:pt x="9159354" y="6774154"/>
                </a:lnTo>
                <a:cubicBezTo>
                  <a:pt x="10831322" y="4623817"/>
                  <a:pt x="11722388" y="1575585"/>
                  <a:pt x="11122117" y="4663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1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1D51CE-A877-44A2-83A4-2DA1026B698F}"/>
              </a:ext>
            </a:extLst>
          </p:cNvPr>
          <p:cNvSpPr/>
          <p:nvPr/>
        </p:nvSpPr>
        <p:spPr>
          <a:xfrm>
            <a:off x="280895" y="0"/>
            <a:ext cx="10949561" cy="6858000"/>
          </a:xfrm>
          <a:custGeom>
            <a:avLst/>
            <a:gdLst>
              <a:gd name="connsiteX0" fmla="*/ 3230471 w 10949561"/>
              <a:gd name="connsiteY0" fmla="*/ 0 h 6858000"/>
              <a:gd name="connsiteX1" fmla="*/ 10671736 w 10949561"/>
              <a:gd name="connsiteY1" fmla="*/ 0 h 6858000"/>
              <a:gd name="connsiteX2" fmla="*/ 10769140 w 10949561"/>
              <a:gd name="connsiteY2" fmla="*/ 206096 h 6858000"/>
              <a:gd name="connsiteX3" fmla="*/ 8934147 w 10949561"/>
              <a:gd name="connsiteY3" fmla="*/ 6624459 h 6858000"/>
              <a:gd name="connsiteX4" fmla="*/ 8748296 w 10949561"/>
              <a:gd name="connsiteY4" fmla="*/ 6858000 h 6858000"/>
              <a:gd name="connsiteX5" fmla="*/ 1174507 w 10949561"/>
              <a:gd name="connsiteY5" fmla="*/ 6858000 h 6858000"/>
              <a:gd name="connsiteX6" fmla="*/ 1018347 w 10949561"/>
              <a:gd name="connsiteY6" fmla="*/ 6660541 h 6858000"/>
              <a:gd name="connsiteX7" fmla="*/ 33489 w 10949561"/>
              <a:gd name="connsiteY7" fmla="*/ 3422359 h 6858000"/>
              <a:gd name="connsiteX8" fmla="*/ 3009299 w 10949561"/>
              <a:gd name="connsiteY8" fmla="*/ 105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561" h="6858000">
                <a:moveTo>
                  <a:pt x="3230471" y="0"/>
                </a:moveTo>
                <a:lnTo>
                  <a:pt x="10671736" y="0"/>
                </a:lnTo>
                <a:lnTo>
                  <a:pt x="10769140" y="206096"/>
                </a:lnTo>
                <a:cubicBezTo>
                  <a:pt x="11340246" y="1665101"/>
                  <a:pt x="10508822" y="4552357"/>
                  <a:pt x="8934147" y="6624459"/>
                </a:cubicBezTo>
                <a:lnTo>
                  <a:pt x="8748296" y="6858000"/>
                </a:lnTo>
                <a:lnTo>
                  <a:pt x="1174507" y="6858000"/>
                </a:lnTo>
                <a:lnTo>
                  <a:pt x="1018347" y="6660541"/>
                </a:lnTo>
                <a:cubicBezTo>
                  <a:pt x="288294" y="5655042"/>
                  <a:pt x="-124459" y="4473478"/>
                  <a:pt x="33489" y="3422359"/>
                </a:cubicBezTo>
                <a:cubicBezTo>
                  <a:pt x="243882" y="2021854"/>
                  <a:pt x="1462047" y="886326"/>
                  <a:pt x="3009299" y="10597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round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4E15-8997-4B6C-A126-C2EC56A3157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988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4D20-7947-426C-9790-3C1E30EE54F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08100" y="1825625"/>
            <a:ext cx="8166100" cy="4351338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A331-8423-4DB7-B4B5-18BF81445FA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33375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1610-9BF8-4C16-9F39-D8D26718575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0E2D639-F531-4403-B086-1F6D4EE2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56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844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25-Jul-23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190686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958173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074" y="15958"/>
            <a:ext cx="7921925" cy="823253"/>
          </a:xfrm>
        </p:spPr>
        <p:txBody>
          <a:bodyPr rIns="365760" anchor="ctr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935854" y="705815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5472D57A-75F3-4C16-8AB4-6F3026EE9604}"/>
              </a:ext>
            </a:extLst>
          </p:cNvPr>
          <p:cNvSpPr/>
          <p:nvPr userDrawn="1"/>
        </p:nvSpPr>
        <p:spPr>
          <a:xfrm>
            <a:off x="0" y="0"/>
            <a:ext cx="12193046" cy="607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2785" y="18748"/>
                  <a:pt x="21600" y="5029"/>
                </a:cubicBez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D005851-1838-4AAA-94E1-8C2EE0F135F8}"/>
              </a:ext>
            </a:extLst>
          </p:cNvPr>
          <p:cNvSpPr/>
          <p:nvPr userDrawn="1"/>
        </p:nvSpPr>
        <p:spPr>
          <a:xfrm>
            <a:off x="5380055" y="1464306"/>
            <a:ext cx="5993843" cy="42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0" h="19062" extrusionOk="0">
                <a:moveTo>
                  <a:pt x="1803" y="4844"/>
                </a:moveTo>
                <a:cubicBezTo>
                  <a:pt x="4771" y="-368"/>
                  <a:pt x="16089" y="1231"/>
                  <a:pt x="20730" y="6846"/>
                </a:cubicBezTo>
                <a:cubicBezTo>
                  <a:pt x="16952" y="-20"/>
                  <a:pt x="4102" y="-2538"/>
                  <a:pt x="969" y="3112"/>
                </a:cubicBezTo>
                <a:cubicBezTo>
                  <a:pt x="-870" y="6430"/>
                  <a:pt x="8" y="13703"/>
                  <a:pt x="2761" y="19062"/>
                </a:cubicBezTo>
                <a:cubicBezTo>
                  <a:pt x="616" y="14015"/>
                  <a:pt x="96" y="7838"/>
                  <a:pt x="1803" y="4844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CFD993BE-6B66-4BD8-B4F0-1C903445F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5684740" y="1887497"/>
            <a:ext cx="6110416" cy="4970503"/>
          </a:xfrm>
          <a:custGeom>
            <a:avLst/>
            <a:gdLst>
              <a:gd name="connsiteX0" fmla="*/ 2198136 w 6110416"/>
              <a:gd name="connsiteY0" fmla="*/ 134 h 4970503"/>
              <a:gd name="connsiteX1" fmla="*/ 6067834 w 6110416"/>
              <a:gd name="connsiteY1" fmla="*/ 1950727 h 4970503"/>
              <a:gd name="connsiteX2" fmla="*/ 4451155 w 6110416"/>
              <a:gd name="connsiteY2" fmla="*/ 4970503 h 4970503"/>
              <a:gd name="connsiteX3" fmla="*/ 1560729 w 6110416"/>
              <a:gd name="connsiteY3" fmla="*/ 4970503 h 4970503"/>
              <a:gd name="connsiteX4" fmla="*/ 283262 w 6110416"/>
              <a:gd name="connsiteY4" fmla="*/ 686896 h 4970503"/>
              <a:gd name="connsiteX5" fmla="*/ 2198136 w 6110416"/>
              <a:gd name="connsiteY5" fmla="*/ 134 h 49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416" h="4970503">
                <a:moveTo>
                  <a:pt x="2198136" y="134"/>
                </a:moveTo>
                <a:cubicBezTo>
                  <a:pt x="3797892" y="-11475"/>
                  <a:pt x="5768718" y="737396"/>
                  <a:pt x="6067834" y="1950727"/>
                </a:cubicBezTo>
                <a:cubicBezTo>
                  <a:pt x="6301313" y="2897882"/>
                  <a:pt x="5548475" y="4255960"/>
                  <a:pt x="4451155" y="4970503"/>
                </a:cubicBezTo>
                <a:lnTo>
                  <a:pt x="1560729" y="4970503"/>
                </a:lnTo>
                <a:cubicBezTo>
                  <a:pt x="192103" y="3955731"/>
                  <a:pt x="-396090" y="1615254"/>
                  <a:pt x="283262" y="686896"/>
                </a:cubicBezTo>
                <a:cubicBezTo>
                  <a:pt x="624014" y="220954"/>
                  <a:pt x="1360168" y="6215"/>
                  <a:pt x="2198136" y="1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779846"/>
            <a:ext cx="5027629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259521"/>
            <a:ext cx="50276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25-Jul-23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190686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958173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074" y="15958"/>
            <a:ext cx="7921925" cy="823253"/>
          </a:xfrm>
        </p:spPr>
        <p:txBody>
          <a:bodyPr rIns="365760" anchor="ctr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935854" y="705815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7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5472D57A-75F3-4C16-8AB4-6F3026EE9604}"/>
              </a:ext>
            </a:extLst>
          </p:cNvPr>
          <p:cNvSpPr/>
          <p:nvPr userDrawn="1"/>
        </p:nvSpPr>
        <p:spPr>
          <a:xfrm>
            <a:off x="0" y="0"/>
            <a:ext cx="12193046" cy="607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12785" y="18748"/>
                  <a:pt x="21600" y="5029"/>
                </a:cubicBez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D005851-1838-4AAA-94E1-8C2EE0F135F8}"/>
              </a:ext>
            </a:extLst>
          </p:cNvPr>
          <p:cNvSpPr/>
          <p:nvPr userDrawn="1"/>
        </p:nvSpPr>
        <p:spPr>
          <a:xfrm>
            <a:off x="5380055" y="1464306"/>
            <a:ext cx="5993843" cy="4292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0" h="19062" extrusionOk="0">
                <a:moveTo>
                  <a:pt x="1803" y="4844"/>
                </a:moveTo>
                <a:cubicBezTo>
                  <a:pt x="4771" y="-368"/>
                  <a:pt x="16089" y="1231"/>
                  <a:pt x="20730" y="6846"/>
                </a:cubicBezTo>
                <a:cubicBezTo>
                  <a:pt x="16952" y="-20"/>
                  <a:pt x="4102" y="-2538"/>
                  <a:pt x="969" y="3112"/>
                </a:cubicBezTo>
                <a:cubicBezTo>
                  <a:pt x="-870" y="6430"/>
                  <a:pt x="8" y="13703"/>
                  <a:pt x="2761" y="19062"/>
                </a:cubicBezTo>
                <a:cubicBezTo>
                  <a:pt x="616" y="14015"/>
                  <a:pt x="96" y="7838"/>
                  <a:pt x="1803" y="4844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Picture Placeholder 3">
            <a:extLst>
              <a:ext uri="{FF2B5EF4-FFF2-40B4-BE49-F238E27FC236}">
                <a16:creationId xmlns:a16="http://schemas.microsoft.com/office/drawing/2014/main" id="{CFD993BE-6B66-4BD8-B4F0-1C903445F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5684740" y="1887497"/>
            <a:ext cx="6110416" cy="4970503"/>
          </a:xfrm>
          <a:custGeom>
            <a:avLst/>
            <a:gdLst>
              <a:gd name="connsiteX0" fmla="*/ 2198136 w 6110416"/>
              <a:gd name="connsiteY0" fmla="*/ 134 h 4970503"/>
              <a:gd name="connsiteX1" fmla="*/ 6067834 w 6110416"/>
              <a:gd name="connsiteY1" fmla="*/ 1950727 h 4970503"/>
              <a:gd name="connsiteX2" fmla="*/ 4451155 w 6110416"/>
              <a:gd name="connsiteY2" fmla="*/ 4970503 h 4970503"/>
              <a:gd name="connsiteX3" fmla="*/ 1560729 w 6110416"/>
              <a:gd name="connsiteY3" fmla="*/ 4970503 h 4970503"/>
              <a:gd name="connsiteX4" fmla="*/ 283262 w 6110416"/>
              <a:gd name="connsiteY4" fmla="*/ 686896 h 4970503"/>
              <a:gd name="connsiteX5" fmla="*/ 2198136 w 6110416"/>
              <a:gd name="connsiteY5" fmla="*/ 134 h 49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416" h="4970503">
                <a:moveTo>
                  <a:pt x="2198136" y="134"/>
                </a:moveTo>
                <a:cubicBezTo>
                  <a:pt x="3797892" y="-11475"/>
                  <a:pt x="5768718" y="737396"/>
                  <a:pt x="6067834" y="1950727"/>
                </a:cubicBezTo>
                <a:cubicBezTo>
                  <a:pt x="6301313" y="2897882"/>
                  <a:pt x="5548475" y="4255960"/>
                  <a:pt x="4451155" y="4970503"/>
                </a:cubicBezTo>
                <a:lnTo>
                  <a:pt x="1560729" y="4970503"/>
                </a:lnTo>
                <a:cubicBezTo>
                  <a:pt x="192103" y="3955731"/>
                  <a:pt x="-396090" y="1615254"/>
                  <a:pt x="283262" y="686896"/>
                </a:cubicBezTo>
                <a:cubicBezTo>
                  <a:pt x="624014" y="220954"/>
                  <a:pt x="1360168" y="6215"/>
                  <a:pt x="2198136" y="1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779846"/>
            <a:ext cx="5027629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6" y="3259521"/>
            <a:ext cx="50276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25-Jul-23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190686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958173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074" y="15958"/>
            <a:ext cx="7921925" cy="823253"/>
          </a:xfrm>
        </p:spPr>
        <p:txBody>
          <a:bodyPr rIns="365760" anchor="ctr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935854" y="705815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21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01F50-F214-472D-B10F-8B3DEC5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E5BC2-9560-41D4-913B-F4BD646D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5B2C-4F32-4746-A4D4-F66C4EC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DE18575-B01A-41F4-BD76-017ABF2EB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8" r:id="rId2"/>
    <p:sldLayoutId id="2147483780" r:id="rId3"/>
    <p:sldLayoutId id="2147483768" r:id="rId4"/>
    <p:sldLayoutId id="2147483783" r:id="rId5"/>
    <p:sldLayoutId id="2147483796" r:id="rId6"/>
    <p:sldLayoutId id="2147483797" r:id="rId7"/>
    <p:sldLayoutId id="2147483810" r:id="rId8"/>
    <p:sldLayoutId id="2147483811" r:id="rId9"/>
    <p:sldLayoutId id="2147483824" r:id="rId10"/>
    <p:sldLayoutId id="214748382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">
            <a:extLst>
              <a:ext uri="{FF2B5EF4-FFF2-40B4-BE49-F238E27FC236}">
                <a16:creationId xmlns:a16="http://schemas.microsoft.com/office/drawing/2014/main" id="{9A5A2598-6579-0948-902E-AE187E0841ED}"/>
              </a:ext>
            </a:extLst>
          </p:cNvPr>
          <p:cNvSpPr/>
          <p:nvPr/>
        </p:nvSpPr>
        <p:spPr>
          <a:xfrm>
            <a:off x="432867" y="4914468"/>
            <a:ext cx="1740013" cy="1583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87" h="18196" extrusionOk="0">
                <a:moveTo>
                  <a:pt x="11499" y="18078"/>
                </a:moveTo>
                <a:cubicBezTo>
                  <a:pt x="5634" y="19185"/>
                  <a:pt x="-627" y="12271"/>
                  <a:pt x="50" y="7618"/>
                </a:cubicBezTo>
                <a:cubicBezTo>
                  <a:pt x="953" y="1417"/>
                  <a:pt x="14420" y="-2415"/>
                  <a:pt x="17941" y="1731"/>
                </a:cubicBezTo>
                <a:cubicBezTo>
                  <a:pt x="20973" y="5302"/>
                  <a:pt x="18333" y="16789"/>
                  <a:pt x="11499" y="1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67585-53D6-4DBA-940A-182CEC3D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1612261"/>
            <a:ext cx="4765040" cy="1816739"/>
          </a:xfrm>
        </p:spPr>
        <p:txBody>
          <a:bodyPr>
            <a:normAutofit fontScale="90000"/>
          </a:bodyPr>
          <a:lstStyle/>
          <a:p>
            <a:pPr algn="r"/>
            <a:r>
              <a:rPr lang="mk-MK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КЛИНИЧКА СТУДИЈА </a:t>
            </a:r>
            <a:br>
              <a:rPr lang="en-GB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mk-MK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НОВ ЛЕК </a:t>
            </a:r>
            <a:br>
              <a:rPr lang="mk-MK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mk-MK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ЗА ТРЕТИРАЊЕ НА </a:t>
            </a:r>
            <a:r>
              <a:rPr lang="en-GB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                 </a:t>
            </a:r>
            <a:r>
              <a:rPr lang="mk-MK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ВИСОК КРВЕН ПРИТИСОК</a:t>
            </a:r>
            <a:endParaRPr lang="en-US" sz="3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880CBE5-6D7A-45D8-9025-D1F59F4D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6200" y="6366082"/>
            <a:ext cx="1410701" cy="365125"/>
          </a:xfrm>
        </p:spPr>
        <p:txBody>
          <a:bodyPr/>
          <a:lstStyle/>
          <a:p>
            <a:r>
              <a:rPr lang="en-US" dirty="0"/>
              <a:t>Date</a:t>
            </a:r>
            <a:r>
              <a:rPr lang="mk-MK" dirty="0"/>
              <a:t> </a:t>
            </a:r>
            <a:r>
              <a:rPr lang="en-US" dirty="0"/>
              <a:t>: 23-07-2023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CBE3757-D0C5-497B-8457-69C5CDA5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867" y="4538953"/>
            <a:ext cx="2039815" cy="375515"/>
          </a:xfrm>
        </p:spPr>
        <p:txBody>
          <a:bodyPr/>
          <a:lstStyle/>
          <a:p>
            <a:r>
              <a:rPr lang="mk-MK" dirty="0"/>
              <a:t>Во соработка со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09B93E-EB44-B64D-9797-9D5B502C1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47" b="93609" l="6154" r="95000">
                        <a14:foregroundMark x1="45385" y1="8647" x2="45385" y2="8647"/>
                        <a14:foregroundMark x1="34615" y1="71053" x2="34615" y2="71053"/>
                        <a14:foregroundMark x1="25385" y1="74060" x2="25385" y2="74060"/>
                        <a14:foregroundMark x1="15769" y1="70677" x2="15769" y2="70677"/>
                        <a14:foregroundMark x1="6154" y1="69549" x2="6154" y2="69549"/>
                        <a14:foregroundMark x1="45769" y1="68421" x2="45769" y2="68421"/>
                        <a14:foregroundMark x1="58846" y1="66165" x2="58846" y2="66165"/>
                        <a14:foregroundMark x1="67308" y1="70301" x2="67308" y2="70301"/>
                        <a14:foregroundMark x1="74615" y1="69925" x2="74615" y2="69925"/>
                        <a14:foregroundMark x1="88077" y1="71429" x2="88077" y2="71429"/>
                        <a14:foregroundMark x1="94231" y1="72556" x2="94231" y2="72556"/>
                        <a14:foregroundMark x1="94231" y1="72180" x2="94231" y2="72180"/>
                        <a14:foregroundMark x1="95000" y1="66165" x2="95000" y2="66165"/>
                        <a14:foregroundMark x1="90000" y1="87970" x2="90000" y2="87970"/>
                        <a14:foregroundMark x1="77308" y1="84962" x2="77308" y2="84962"/>
                        <a14:foregroundMark x1="78077" y1="93609" x2="78077" y2="93609"/>
                        <a14:foregroundMark x1="71154" y1="87594" x2="71154" y2="87594"/>
                        <a14:foregroundMark x1="66923" y1="87970" x2="66923" y2="87970"/>
                        <a14:foregroundMark x1="47308" y1="88346" x2="47308" y2="88346"/>
                        <a14:foregroundMark x1="37308" y1="86842" x2="37308" y2="86842"/>
                        <a14:foregroundMark x1="20385" y1="88722" x2="20385" y2="88722"/>
                        <a14:foregroundMark x1="13846" y1="87970" x2="13846" y2="87970"/>
                        <a14:foregroundMark x1="13462" y1="88722" x2="13462" y2="88722"/>
                        <a14:foregroundMark x1="13462" y1="87594" x2="13462" y2="87594"/>
                        <a14:foregroundMark x1="13462" y1="88346" x2="13462" y2="88346"/>
                        <a14:foregroundMark x1="13462" y1="87970" x2="13462" y2="87970"/>
                        <a14:foregroundMark x1="38846" y1="31955" x2="38846" y2="31955"/>
                        <a14:foregroundMark x1="28846" y1="26316" x2="28846" y2="26316"/>
                        <a14:foregroundMark x1="54231" y1="15038" x2="54231" y2="15038"/>
                        <a14:foregroundMark x1="54231" y1="14662" x2="54231" y2="14662"/>
                        <a14:foregroundMark x1="54231" y1="14662" x2="54231" y2="14662"/>
                        <a14:foregroundMark x1="54615" y1="13910" x2="54615" y2="15038"/>
                        <a14:foregroundMark x1="48077" y1="47368" x2="50769" y2="47368"/>
                        <a14:foregroundMark x1="64231" y1="16165" x2="57692" y2="14662"/>
                        <a14:foregroundMark x1="52692" y1="13910" x2="57308" y2="15414"/>
                        <a14:foregroundMark x1="54615" y1="14662" x2="54615" y2="14662"/>
                        <a14:foregroundMark x1="54615" y1="14286" x2="54615" y2="14286"/>
                        <a14:foregroundMark x1="55000" y1="14662" x2="55000" y2="14662"/>
                        <a14:foregroundMark x1="61154" y1="40977" x2="58846" y2="42857"/>
                        <a14:foregroundMark x1="59231" y1="45113" x2="59231" y2="45113"/>
                        <a14:foregroundMark x1="58846" y1="47744" x2="58846" y2="47744"/>
                        <a14:foregroundMark x1="59231" y1="44737" x2="59231" y2="44737"/>
                        <a14:foregroundMark x1="59231" y1="43985" x2="59231" y2="43985"/>
                        <a14:foregroundMark x1="59615" y1="43609" x2="59615" y2="43609"/>
                        <a14:foregroundMark x1="60385" y1="44361" x2="60385" y2="44361"/>
                        <a14:foregroundMark x1="58462" y1="43985" x2="58846" y2="45489"/>
                        <a14:foregroundMark x1="58077" y1="46617" x2="58077" y2="46992"/>
                        <a14:foregroundMark x1="57308" y1="46617" x2="58077" y2="45113"/>
                        <a14:foregroundMark x1="59615" y1="43985" x2="59615" y2="43233"/>
                        <a14:foregroundMark x1="59615" y1="43985" x2="60769" y2="45489"/>
                        <a14:foregroundMark x1="60769" y1="46617" x2="61154" y2="46992"/>
                        <a14:foregroundMark x1="59615" y1="45489" x2="60000" y2="45865"/>
                        <a14:foregroundMark x1="60385" y1="45865" x2="60769" y2="46617"/>
                        <a14:foregroundMark x1="60769" y1="46617" x2="60000" y2="45865"/>
                        <a14:foregroundMark x1="59231" y1="43609" x2="59231" y2="43609"/>
                        <a14:foregroundMark x1="59615" y1="43985" x2="60000" y2="44361"/>
                        <a14:foregroundMark x1="59231" y1="42857" x2="60000" y2="44361"/>
                        <a14:foregroundMark x1="59231" y1="43233" x2="60000" y2="45113"/>
                        <a14:foregroundMark x1="60385" y1="45865" x2="60769" y2="46617"/>
                        <a14:foregroundMark x1="60385" y1="45865" x2="61538" y2="46241"/>
                        <a14:foregroundMark x1="61923" y1="46241" x2="61923" y2="46241"/>
                        <a14:backgroundMark x1="45769" y1="89850" x2="45769" y2="89850"/>
                        <a14:backgroundMark x1="78462" y1="93233" x2="78462" y2="93233"/>
                        <a14:backgroundMark x1="13077" y1="87970" x2="13077" y2="87970"/>
                        <a14:backgroundMark x1="51923" y1="33459" x2="51923" y2="33459"/>
                        <a14:backgroundMark x1="66538" y1="32331" x2="66538" y2="323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803" y="5016150"/>
            <a:ext cx="1209925" cy="1237846"/>
          </a:xfrm>
          <a:prstGeom prst="rect">
            <a:avLst/>
          </a:prstGeom>
        </p:spPr>
      </p:pic>
      <p:graphicFrame>
        <p:nvGraphicFramePr>
          <p:cNvPr id="2" name="Chart 1" descr="This is a chart.">
            <a:extLst>
              <a:ext uri="{FF2B5EF4-FFF2-40B4-BE49-F238E27FC236}">
                <a16:creationId xmlns:a16="http://schemas.microsoft.com/office/drawing/2014/main" id="{CDD87D28-709F-6227-FBA7-2E8F55312F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61105"/>
              </p:ext>
            </p:extLst>
          </p:nvPr>
        </p:nvGraphicFramePr>
        <p:xfrm>
          <a:off x="5252721" y="833121"/>
          <a:ext cx="6939280" cy="602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394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2" y="141463"/>
            <a:ext cx="8910917" cy="823253"/>
          </a:xfrm>
        </p:spPr>
        <p:txBody>
          <a:bodyPr>
            <a:noAutofit/>
          </a:bodyPr>
          <a:lstStyle/>
          <a:p>
            <a:r>
              <a:rPr lang="mk-MK" sz="3200" dirty="0">
                <a:latin typeface="+mj-lt"/>
              </a:rPr>
              <a:t>Тренирање на класификационен модел</a:t>
            </a:r>
            <a:endParaRPr lang="en-GB" sz="3200" dirty="0"/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601557" y="1462303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3001DC-5DDA-FF26-CF00-D0EAB98DB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9760" y="3208490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E9F3FD"/>
              </a:gs>
              <a:gs pos="0">
                <a:srgbClr val="59AA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93CA94-58C5-3D9A-0A1D-E8C48B643DD5}"/>
              </a:ext>
            </a:extLst>
          </p:cNvPr>
          <p:cNvGrpSpPr/>
          <p:nvPr/>
        </p:nvGrpSpPr>
        <p:grpSpPr>
          <a:xfrm>
            <a:off x="4351096" y="1931652"/>
            <a:ext cx="3680308" cy="2453538"/>
            <a:chOff x="4064749" y="1192972"/>
            <a:chExt cx="4062503" cy="2708336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0C4A56BB-430F-0709-F21D-403C4D7701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365478"/>
                </p:ext>
              </p:extLst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61DDB1-7040-36B2-A75F-1381DFFA4C0A}"/>
                </a:ext>
              </a:extLst>
            </p:cNvPr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C6BF37B-9DF8-9619-CD1F-7BCAE3288858}"/>
              </a:ext>
            </a:extLst>
          </p:cNvPr>
          <p:cNvSpPr txBox="1"/>
          <p:nvPr/>
        </p:nvSpPr>
        <p:spPr>
          <a:xfrm>
            <a:off x="5070016" y="4281867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2:</a:t>
            </a:r>
            <a:endParaRPr lang="mk-MK" sz="1600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ЕДНОДИМЕНЗИОНАЛНА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ЛОГИСТИЧКА 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РЕГРЕСИЈА</a:t>
            </a: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b="1" dirty="0">
                <a:solidFill>
                  <a:srgbClr val="30353F"/>
                </a:solidFill>
                <a:latin typeface="+mj-lt"/>
              </a:rPr>
              <a:t>Мерење </a:t>
            </a:r>
            <a:r>
              <a:rPr lang="en-GB" b="1" dirty="0">
                <a:solidFill>
                  <a:srgbClr val="30353F"/>
                </a:solidFill>
                <a:latin typeface="+mj-lt"/>
              </a:rPr>
              <a:t>II</a:t>
            </a:r>
            <a:endParaRPr lang="mk-MK" b="1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en-GB" dirty="0">
                <a:solidFill>
                  <a:srgbClr val="30353F"/>
                </a:solidFill>
                <a:latin typeface="+mj-lt"/>
              </a:rPr>
              <a:t>P(t = 6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</a:t>
            </a:r>
            <a:endParaRPr lang="en-gb" sz="1400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C3217-4559-25C2-67A6-ED6F8BAC8550}"/>
              </a:ext>
            </a:extLst>
          </p:cNvPr>
          <p:cNvSpPr txBox="1"/>
          <p:nvPr/>
        </p:nvSpPr>
        <p:spPr>
          <a:xfrm>
            <a:off x="5679060" y="5912327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98A3AD"/>
                </a:solidFill>
              </a:rPr>
              <a:t>90</a:t>
            </a:r>
            <a:r>
              <a:rPr lang="en-gb" sz="4000" b="1" dirty="0">
                <a:solidFill>
                  <a:srgbClr val="98A3AD"/>
                </a:solidFill>
              </a:rPr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645DDE-2CF8-C9E2-EEDB-A16B66E25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1472" y="3204377"/>
            <a:ext cx="2134858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AF35F9-04D3-DA86-BC03-A79DCAAA654D}"/>
              </a:ext>
            </a:extLst>
          </p:cNvPr>
          <p:cNvSpPr/>
          <p:nvPr/>
        </p:nvSpPr>
        <p:spPr>
          <a:xfrm>
            <a:off x="9022951" y="2428247"/>
            <a:ext cx="1438301" cy="14383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E312BC9-355E-6F13-1F85-08975CCC8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621229"/>
              </p:ext>
            </p:extLst>
          </p:nvPr>
        </p:nvGraphicFramePr>
        <p:xfrm>
          <a:off x="7878799" y="1920628"/>
          <a:ext cx="3680309" cy="245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B7D769F-D7CE-30EF-7CD1-E2B124A0F79D}"/>
              </a:ext>
            </a:extLst>
          </p:cNvPr>
          <p:cNvSpPr txBox="1"/>
          <p:nvPr/>
        </p:nvSpPr>
        <p:spPr>
          <a:xfrm>
            <a:off x="9132361" y="5911243"/>
            <a:ext cx="12520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30353F"/>
                </a:solidFill>
              </a:rPr>
              <a:t>10</a:t>
            </a:r>
            <a:r>
              <a:rPr lang="en-gb" sz="4000" b="1" dirty="0">
                <a:solidFill>
                  <a:srgbClr val="30353F"/>
                </a:solidFill>
              </a:rPr>
              <a:t>0%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A43313-40AF-5F47-3C4A-A95573345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9982" y="3228995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CB4B3F-C0A6-E3F5-EE50-78283F77D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0018" y="1939009"/>
            <a:ext cx="3680308" cy="2453538"/>
            <a:chOff x="8149543" y="1192972"/>
            <a:chExt cx="4062503" cy="27083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31C23E-11DF-74F0-88D4-52DEFD7E1495}"/>
                </a:ext>
              </a:extLst>
            </p:cNvPr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aphicFrame>
          <p:nvGraphicFramePr>
            <p:cNvPr id="57" name="Chart 56">
              <a:extLst>
                <a:ext uri="{FF2B5EF4-FFF2-40B4-BE49-F238E27FC236}">
                  <a16:creationId xmlns:a16="http://schemas.microsoft.com/office/drawing/2014/main" id="{04B86CD1-5404-EB30-E7C3-1510AE69B5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3432500"/>
                </p:ext>
              </p:extLst>
            </p:nvPr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B35B735-7D62-336E-38BD-8845DB1E31CF}"/>
              </a:ext>
            </a:extLst>
          </p:cNvPr>
          <p:cNvSpPr txBox="1"/>
          <p:nvPr/>
        </p:nvSpPr>
        <p:spPr>
          <a:xfrm>
            <a:off x="1685726" y="4313217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ctr" rtl="0"/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1: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ЕДНОДИМЕНЗИОНАЛНА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ЛОГИСТИЧКА 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РЕГРЕСИЈА</a:t>
            </a: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b="1" dirty="0">
                <a:solidFill>
                  <a:srgbClr val="30353F"/>
                </a:solidFill>
                <a:latin typeface="+mj-lt"/>
              </a:rPr>
              <a:t>Мерење </a:t>
            </a:r>
            <a:r>
              <a:rPr lang="en-GB" sz="1600" b="1" dirty="0">
                <a:solidFill>
                  <a:srgbClr val="30353F"/>
                </a:solidFill>
                <a:latin typeface="+mj-lt"/>
              </a:rPr>
              <a:t>I</a:t>
            </a:r>
            <a:endParaRPr lang="mk-MK" b="1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en-GB" dirty="0">
                <a:solidFill>
                  <a:srgbClr val="30353F"/>
                </a:solidFill>
                <a:latin typeface="+mj-lt"/>
              </a:rPr>
              <a:t>P(t = 0)</a:t>
            </a:r>
            <a:endParaRPr lang="en-gb" sz="1600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3DB0B8-BEF4-0828-0D99-BF8FFDD67688}"/>
              </a:ext>
            </a:extLst>
          </p:cNvPr>
          <p:cNvSpPr txBox="1"/>
          <p:nvPr/>
        </p:nvSpPr>
        <p:spPr>
          <a:xfrm>
            <a:off x="2309430" y="5919684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BABABA"/>
                </a:solidFill>
              </a:rPr>
              <a:t>55</a:t>
            </a:r>
            <a:r>
              <a:rPr lang="en-gb" sz="4000" b="1" dirty="0">
                <a:solidFill>
                  <a:srgbClr val="BABABA"/>
                </a:solidFill>
              </a:rPr>
              <a:t>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A9A2F-FB34-8076-7AB4-0E0F8F079C5F}"/>
              </a:ext>
            </a:extLst>
          </p:cNvPr>
          <p:cNvSpPr txBox="1"/>
          <p:nvPr/>
        </p:nvSpPr>
        <p:spPr>
          <a:xfrm>
            <a:off x="8663047" y="4290067"/>
            <a:ext cx="215463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3: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ДВОДИМЕНЗИОНАЛНА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ЛОГИСТИЧКА </a:t>
            </a:r>
          </a:p>
          <a:p>
            <a:pPr algn="ctr" rtl="0"/>
            <a:r>
              <a:rPr lang="mk-MK" sz="1600" dirty="0">
                <a:solidFill>
                  <a:srgbClr val="30353F"/>
                </a:solidFill>
                <a:latin typeface="+mj-lt"/>
              </a:rPr>
              <a:t>РЕГРЕСИЈА</a:t>
            </a: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sz="1600" b="1" dirty="0">
                <a:solidFill>
                  <a:srgbClr val="30353F"/>
                </a:solidFill>
                <a:latin typeface="+mj-lt"/>
              </a:rPr>
              <a:t>Мерење </a:t>
            </a:r>
            <a:r>
              <a:rPr lang="en-GB" sz="1600" b="1" dirty="0">
                <a:solidFill>
                  <a:srgbClr val="30353F"/>
                </a:solidFill>
                <a:latin typeface="+mj-lt"/>
              </a:rPr>
              <a:t>I </a:t>
            </a:r>
            <a:r>
              <a:rPr lang="mk-MK" b="1" dirty="0">
                <a:solidFill>
                  <a:srgbClr val="30353F"/>
                </a:solidFill>
                <a:latin typeface="+mj-lt"/>
              </a:rPr>
              <a:t>и </a:t>
            </a:r>
            <a:r>
              <a:rPr lang="en-GB" sz="1600" b="1" dirty="0">
                <a:solidFill>
                  <a:srgbClr val="30353F"/>
                </a:solidFill>
                <a:latin typeface="+mj-lt"/>
              </a:rPr>
              <a:t>II</a:t>
            </a:r>
            <a:endParaRPr lang="mk-MK" sz="1600" b="1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   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P(t = 0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и</a:t>
            </a:r>
            <a:endParaRPr lang="en-GB" dirty="0">
              <a:solidFill>
                <a:srgbClr val="30353F"/>
              </a:solidFill>
              <a:latin typeface="+mj-lt"/>
            </a:endParaRPr>
          </a:p>
          <a:p>
            <a:r>
              <a:rPr lang="en-GB" dirty="0">
                <a:solidFill>
                  <a:srgbClr val="30353F"/>
                </a:solidFill>
                <a:latin typeface="+mj-lt"/>
              </a:rPr>
              <a:t>P(t = 6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</a:t>
            </a:r>
            <a:endParaRPr lang="en-gb" dirty="0">
              <a:solidFill>
                <a:srgbClr val="30353F"/>
              </a:solidFill>
              <a:latin typeface="+mj-lt"/>
            </a:endParaRPr>
          </a:p>
          <a:p>
            <a:pPr algn="ctr" rtl="0"/>
            <a:endParaRPr lang="en-gb" sz="1200" dirty="0">
              <a:solidFill>
                <a:srgbClr val="30353F"/>
              </a:solidFill>
              <a:latin typeface="+mj-lt"/>
            </a:endParaRPr>
          </a:p>
          <a:p>
            <a:pPr algn="ctr" rtl="0"/>
            <a:endParaRPr lang="en-gb" sz="1600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66" name="Group 65" descr="This is an icon of a trophy.">
            <a:extLst>
              <a:ext uri="{FF2B5EF4-FFF2-40B4-BE49-F238E27FC236}">
                <a16:creationId xmlns:a16="http://schemas.microsoft.com/office/drawing/2014/main" id="{CE856319-9C50-8A7C-37E2-05C0A07C4962}"/>
              </a:ext>
            </a:extLst>
          </p:cNvPr>
          <p:cNvGrpSpPr/>
          <p:nvPr/>
        </p:nvGrpSpPr>
        <p:grpSpPr>
          <a:xfrm>
            <a:off x="9412318" y="2778225"/>
            <a:ext cx="656095" cy="761376"/>
            <a:chOff x="-17719716" y="449790"/>
            <a:chExt cx="3284538" cy="3811588"/>
          </a:xfrm>
          <a:solidFill>
            <a:schemeClr val="tx1"/>
          </a:solidFill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DBAB1185-599C-8E77-172D-C418B9DB5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719716" y="449790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826425D1-7C45-DC8C-BFF7-A19C0D5C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622759" y="967309"/>
              <a:ext cx="1090614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70" name="Freeform 5">
            <a:extLst>
              <a:ext uri="{FF2B5EF4-FFF2-40B4-BE49-F238E27FC236}">
                <a16:creationId xmlns:a16="http://schemas.microsoft.com/office/drawing/2014/main" id="{31DABEE9-6AFB-3706-9731-804F788A47A8}"/>
              </a:ext>
            </a:extLst>
          </p:cNvPr>
          <p:cNvSpPr>
            <a:spLocks noEditPoints="1"/>
          </p:cNvSpPr>
          <p:nvPr/>
        </p:nvSpPr>
        <p:spPr bwMode="auto">
          <a:xfrm>
            <a:off x="2214263" y="2910988"/>
            <a:ext cx="1015827" cy="482960"/>
          </a:xfrm>
          <a:custGeom>
            <a:avLst/>
            <a:gdLst>
              <a:gd name="T0" fmla="*/ 1831 w 2048"/>
              <a:gd name="T1" fmla="*/ 0 h 970"/>
              <a:gd name="T2" fmla="*/ 1613 w 2048"/>
              <a:gd name="T3" fmla="*/ 217 h 970"/>
              <a:gd name="T4" fmla="*/ 1648 w 2048"/>
              <a:gd name="T5" fmla="*/ 336 h 970"/>
              <a:gd name="T6" fmla="*/ 1413 w 2048"/>
              <a:gd name="T7" fmla="*/ 571 h 970"/>
              <a:gd name="T8" fmla="*/ 1295 w 2048"/>
              <a:gd name="T9" fmla="*/ 535 h 970"/>
              <a:gd name="T10" fmla="*/ 1173 w 2048"/>
              <a:gd name="T11" fmla="*/ 573 h 970"/>
              <a:gd name="T12" fmla="*/ 935 w 2048"/>
              <a:gd name="T13" fmla="*/ 336 h 970"/>
              <a:gd name="T14" fmla="*/ 971 w 2048"/>
              <a:gd name="T15" fmla="*/ 217 h 970"/>
              <a:gd name="T16" fmla="*/ 753 w 2048"/>
              <a:gd name="T17" fmla="*/ 0 h 970"/>
              <a:gd name="T18" fmla="*/ 536 w 2048"/>
              <a:gd name="T19" fmla="*/ 217 h 970"/>
              <a:gd name="T20" fmla="*/ 571 w 2048"/>
              <a:gd name="T21" fmla="*/ 336 h 970"/>
              <a:gd name="T22" fmla="*/ 336 w 2048"/>
              <a:gd name="T23" fmla="*/ 571 h 970"/>
              <a:gd name="T24" fmla="*/ 217 w 2048"/>
              <a:gd name="T25" fmla="*/ 535 h 970"/>
              <a:gd name="T26" fmla="*/ 0 w 2048"/>
              <a:gd name="T27" fmla="*/ 753 h 970"/>
              <a:gd name="T28" fmla="*/ 217 w 2048"/>
              <a:gd name="T29" fmla="*/ 970 h 970"/>
              <a:gd name="T30" fmla="*/ 435 w 2048"/>
              <a:gd name="T31" fmla="*/ 753 h 970"/>
              <a:gd name="T32" fmla="*/ 400 w 2048"/>
              <a:gd name="T33" fmla="*/ 634 h 970"/>
              <a:gd name="T34" fmla="*/ 635 w 2048"/>
              <a:gd name="T35" fmla="*/ 399 h 970"/>
              <a:gd name="T36" fmla="*/ 753 w 2048"/>
              <a:gd name="T37" fmla="*/ 435 h 970"/>
              <a:gd name="T38" fmla="*/ 872 w 2048"/>
              <a:gd name="T39" fmla="*/ 399 h 970"/>
              <a:gd name="T40" fmla="*/ 1110 w 2048"/>
              <a:gd name="T41" fmla="*/ 638 h 970"/>
              <a:gd name="T42" fmla="*/ 1077 w 2048"/>
              <a:gd name="T43" fmla="*/ 753 h 970"/>
              <a:gd name="T44" fmla="*/ 1295 w 2048"/>
              <a:gd name="T45" fmla="*/ 970 h 970"/>
              <a:gd name="T46" fmla="*/ 1512 w 2048"/>
              <a:gd name="T47" fmla="*/ 753 h 970"/>
              <a:gd name="T48" fmla="*/ 1477 w 2048"/>
              <a:gd name="T49" fmla="*/ 634 h 970"/>
              <a:gd name="T50" fmla="*/ 1712 w 2048"/>
              <a:gd name="T51" fmla="*/ 399 h 970"/>
              <a:gd name="T52" fmla="*/ 1831 w 2048"/>
              <a:gd name="T53" fmla="*/ 435 h 970"/>
              <a:gd name="T54" fmla="*/ 2048 w 2048"/>
              <a:gd name="T55" fmla="*/ 217 h 970"/>
              <a:gd name="T56" fmla="*/ 1831 w 2048"/>
              <a:gd name="T57" fmla="*/ 0 h 970"/>
              <a:gd name="T58" fmla="*/ 217 w 2048"/>
              <a:gd name="T59" fmla="*/ 880 h 970"/>
              <a:gd name="T60" fmla="*/ 90 w 2048"/>
              <a:gd name="T61" fmla="*/ 753 h 970"/>
              <a:gd name="T62" fmla="*/ 217 w 2048"/>
              <a:gd name="T63" fmla="*/ 625 h 970"/>
              <a:gd name="T64" fmla="*/ 345 w 2048"/>
              <a:gd name="T65" fmla="*/ 753 h 970"/>
              <a:gd name="T66" fmla="*/ 217 w 2048"/>
              <a:gd name="T67" fmla="*/ 880 h 970"/>
              <a:gd name="T68" fmla="*/ 753 w 2048"/>
              <a:gd name="T69" fmla="*/ 345 h 970"/>
              <a:gd name="T70" fmla="*/ 626 w 2048"/>
              <a:gd name="T71" fmla="*/ 217 h 970"/>
              <a:gd name="T72" fmla="*/ 753 w 2048"/>
              <a:gd name="T73" fmla="*/ 90 h 970"/>
              <a:gd name="T74" fmla="*/ 881 w 2048"/>
              <a:gd name="T75" fmla="*/ 217 h 970"/>
              <a:gd name="T76" fmla="*/ 753 w 2048"/>
              <a:gd name="T77" fmla="*/ 345 h 970"/>
              <a:gd name="T78" fmla="*/ 1295 w 2048"/>
              <a:gd name="T79" fmla="*/ 880 h 970"/>
              <a:gd name="T80" fmla="*/ 1167 w 2048"/>
              <a:gd name="T81" fmla="*/ 753 h 970"/>
              <a:gd name="T82" fmla="*/ 1295 w 2048"/>
              <a:gd name="T83" fmla="*/ 625 h 970"/>
              <a:gd name="T84" fmla="*/ 1422 w 2048"/>
              <a:gd name="T85" fmla="*/ 753 h 970"/>
              <a:gd name="T86" fmla="*/ 1295 w 2048"/>
              <a:gd name="T87" fmla="*/ 880 h 970"/>
              <a:gd name="T88" fmla="*/ 1831 w 2048"/>
              <a:gd name="T89" fmla="*/ 345 h 970"/>
              <a:gd name="T90" fmla="*/ 1703 w 2048"/>
              <a:gd name="T91" fmla="*/ 217 h 970"/>
              <a:gd name="T92" fmla="*/ 1831 w 2048"/>
              <a:gd name="T93" fmla="*/ 90 h 970"/>
              <a:gd name="T94" fmla="*/ 1958 w 2048"/>
              <a:gd name="T95" fmla="*/ 217 h 970"/>
              <a:gd name="T96" fmla="*/ 1831 w 2048"/>
              <a:gd name="T97" fmla="*/ 34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48" h="970">
                <a:moveTo>
                  <a:pt x="1831" y="0"/>
                </a:moveTo>
                <a:cubicBezTo>
                  <a:pt x="1711" y="0"/>
                  <a:pt x="1613" y="97"/>
                  <a:pt x="1613" y="217"/>
                </a:cubicBezTo>
                <a:cubicBezTo>
                  <a:pt x="1613" y="261"/>
                  <a:pt x="1626" y="302"/>
                  <a:pt x="1648" y="336"/>
                </a:cubicBezTo>
                <a:cubicBezTo>
                  <a:pt x="1413" y="571"/>
                  <a:pt x="1413" y="571"/>
                  <a:pt x="1413" y="571"/>
                </a:cubicBezTo>
                <a:cubicBezTo>
                  <a:pt x="1379" y="548"/>
                  <a:pt x="1339" y="535"/>
                  <a:pt x="1295" y="535"/>
                </a:cubicBezTo>
                <a:cubicBezTo>
                  <a:pt x="1250" y="535"/>
                  <a:pt x="1207" y="549"/>
                  <a:pt x="1173" y="573"/>
                </a:cubicBezTo>
                <a:cubicBezTo>
                  <a:pt x="935" y="336"/>
                  <a:pt x="935" y="336"/>
                  <a:pt x="935" y="336"/>
                </a:cubicBezTo>
                <a:cubicBezTo>
                  <a:pt x="958" y="302"/>
                  <a:pt x="971" y="261"/>
                  <a:pt x="971" y="217"/>
                </a:cubicBezTo>
                <a:cubicBezTo>
                  <a:pt x="971" y="97"/>
                  <a:pt x="873" y="0"/>
                  <a:pt x="753" y="0"/>
                </a:cubicBezTo>
                <a:cubicBezTo>
                  <a:pt x="633" y="0"/>
                  <a:pt x="536" y="97"/>
                  <a:pt x="536" y="217"/>
                </a:cubicBezTo>
                <a:cubicBezTo>
                  <a:pt x="536" y="261"/>
                  <a:pt x="549" y="302"/>
                  <a:pt x="571" y="336"/>
                </a:cubicBezTo>
                <a:cubicBezTo>
                  <a:pt x="336" y="571"/>
                  <a:pt x="336" y="571"/>
                  <a:pt x="336" y="571"/>
                </a:cubicBezTo>
                <a:cubicBezTo>
                  <a:pt x="302" y="548"/>
                  <a:pt x="261" y="535"/>
                  <a:pt x="217" y="535"/>
                </a:cubicBezTo>
                <a:cubicBezTo>
                  <a:pt x="98" y="535"/>
                  <a:pt x="0" y="633"/>
                  <a:pt x="0" y="753"/>
                </a:cubicBezTo>
                <a:cubicBezTo>
                  <a:pt x="0" y="873"/>
                  <a:pt x="98" y="970"/>
                  <a:pt x="217" y="970"/>
                </a:cubicBezTo>
                <a:cubicBezTo>
                  <a:pt x="337" y="970"/>
                  <a:pt x="435" y="873"/>
                  <a:pt x="435" y="753"/>
                </a:cubicBezTo>
                <a:cubicBezTo>
                  <a:pt x="435" y="709"/>
                  <a:pt x="422" y="668"/>
                  <a:pt x="400" y="634"/>
                </a:cubicBezTo>
                <a:cubicBezTo>
                  <a:pt x="635" y="399"/>
                  <a:pt x="635" y="399"/>
                  <a:pt x="635" y="399"/>
                </a:cubicBezTo>
                <a:cubicBezTo>
                  <a:pt x="669" y="422"/>
                  <a:pt x="709" y="435"/>
                  <a:pt x="753" y="435"/>
                </a:cubicBezTo>
                <a:cubicBezTo>
                  <a:pt x="797" y="435"/>
                  <a:pt x="838" y="422"/>
                  <a:pt x="872" y="399"/>
                </a:cubicBezTo>
                <a:cubicBezTo>
                  <a:pt x="1110" y="638"/>
                  <a:pt x="1110" y="638"/>
                  <a:pt x="1110" y="638"/>
                </a:cubicBezTo>
                <a:cubicBezTo>
                  <a:pt x="1090" y="671"/>
                  <a:pt x="1077" y="711"/>
                  <a:pt x="1077" y="753"/>
                </a:cubicBezTo>
                <a:cubicBezTo>
                  <a:pt x="1077" y="873"/>
                  <a:pt x="1175" y="970"/>
                  <a:pt x="1295" y="970"/>
                </a:cubicBezTo>
                <a:cubicBezTo>
                  <a:pt x="1415" y="970"/>
                  <a:pt x="1512" y="873"/>
                  <a:pt x="1512" y="753"/>
                </a:cubicBezTo>
                <a:cubicBezTo>
                  <a:pt x="1512" y="709"/>
                  <a:pt x="1499" y="668"/>
                  <a:pt x="1477" y="634"/>
                </a:cubicBezTo>
                <a:cubicBezTo>
                  <a:pt x="1712" y="399"/>
                  <a:pt x="1712" y="399"/>
                  <a:pt x="1712" y="399"/>
                </a:cubicBezTo>
                <a:cubicBezTo>
                  <a:pt x="1746" y="422"/>
                  <a:pt x="1787" y="435"/>
                  <a:pt x="1831" y="435"/>
                </a:cubicBezTo>
                <a:cubicBezTo>
                  <a:pt x="1950" y="435"/>
                  <a:pt x="2048" y="337"/>
                  <a:pt x="2048" y="217"/>
                </a:cubicBezTo>
                <a:cubicBezTo>
                  <a:pt x="2048" y="97"/>
                  <a:pt x="1950" y="0"/>
                  <a:pt x="1831" y="0"/>
                </a:cubicBezTo>
                <a:close/>
                <a:moveTo>
                  <a:pt x="217" y="880"/>
                </a:moveTo>
                <a:cubicBezTo>
                  <a:pt x="147" y="880"/>
                  <a:pt x="90" y="823"/>
                  <a:pt x="90" y="753"/>
                </a:cubicBezTo>
                <a:cubicBezTo>
                  <a:pt x="90" y="682"/>
                  <a:pt x="147" y="625"/>
                  <a:pt x="217" y="625"/>
                </a:cubicBezTo>
                <a:cubicBezTo>
                  <a:pt x="288" y="625"/>
                  <a:pt x="345" y="682"/>
                  <a:pt x="345" y="753"/>
                </a:cubicBezTo>
                <a:cubicBezTo>
                  <a:pt x="345" y="823"/>
                  <a:pt x="288" y="880"/>
                  <a:pt x="217" y="880"/>
                </a:cubicBezTo>
                <a:close/>
                <a:moveTo>
                  <a:pt x="753" y="345"/>
                </a:moveTo>
                <a:cubicBezTo>
                  <a:pt x="683" y="345"/>
                  <a:pt x="626" y="288"/>
                  <a:pt x="626" y="217"/>
                </a:cubicBezTo>
                <a:cubicBezTo>
                  <a:pt x="626" y="147"/>
                  <a:pt x="683" y="90"/>
                  <a:pt x="753" y="90"/>
                </a:cubicBezTo>
                <a:cubicBezTo>
                  <a:pt x="823" y="90"/>
                  <a:pt x="881" y="147"/>
                  <a:pt x="881" y="217"/>
                </a:cubicBezTo>
                <a:cubicBezTo>
                  <a:pt x="881" y="288"/>
                  <a:pt x="823" y="345"/>
                  <a:pt x="753" y="345"/>
                </a:cubicBezTo>
                <a:close/>
                <a:moveTo>
                  <a:pt x="1295" y="880"/>
                </a:moveTo>
                <a:cubicBezTo>
                  <a:pt x="1225" y="880"/>
                  <a:pt x="1167" y="823"/>
                  <a:pt x="1167" y="753"/>
                </a:cubicBezTo>
                <a:cubicBezTo>
                  <a:pt x="1167" y="682"/>
                  <a:pt x="1225" y="625"/>
                  <a:pt x="1295" y="625"/>
                </a:cubicBezTo>
                <a:cubicBezTo>
                  <a:pt x="1365" y="625"/>
                  <a:pt x="1422" y="682"/>
                  <a:pt x="1422" y="753"/>
                </a:cubicBezTo>
                <a:cubicBezTo>
                  <a:pt x="1422" y="823"/>
                  <a:pt x="1365" y="880"/>
                  <a:pt x="1295" y="880"/>
                </a:cubicBezTo>
                <a:close/>
                <a:moveTo>
                  <a:pt x="1831" y="345"/>
                </a:moveTo>
                <a:cubicBezTo>
                  <a:pt x="1760" y="345"/>
                  <a:pt x="1703" y="288"/>
                  <a:pt x="1703" y="217"/>
                </a:cubicBezTo>
                <a:cubicBezTo>
                  <a:pt x="1703" y="147"/>
                  <a:pt x="1760" y="90"/>
                  <a:pt x="1831" y="90"/>
                </a:cubicBezTo>
                <a:cubicBezTo>
                  <a:pt x="1901" y="90"/>
                  <a:pt x="1958" y="147"/>
                  <a:pt x="1958" y="217"/>
                </a:cubicBezTo>
                <a:cubicBezTo>
                  <a:pt x="1958" y="288"/>
                  <a:pt x="1901" y="345"/>
                  <a:pt x="1831" y="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DF8C40E8-4667-97B8-F731-F94D4B83EE61}"/>
              </a:ext>
            </a:extLst>
          </p:cNvPr>
          <p:cNvSpPr txBox="1">
            <a:spLocks/>
          </p:cNvSpPr>
          <p:nvPr/>
        </p:nvSpPr>
        <p:spPr>
          <a:xfrm>
            <a:off x="1" y="-15688"/>
            <a:ext cx="12191999" cy="1436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ТРЕНИРАЊЕ НА КЛАСИФИКАЦИОНЕН МОДЕЛ ЗА КАТЕГОРИЗИРАЊЕ НА НЕПОЗНАТИТЕ ПОДАТОЦИ</a:t>
            </a:r>
            <a:endParaRPr lang="en-GB" sz="3200" b="0" dirty="0">
              <a:solidFill>
                <a:srgbClr val="40404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6847F-D537-100D-B837-BD8596A32222}"/>
              </a:ext>
            </a:extLst>
          </p:cNvPr>
          <p:cNvSpPr txBox="1"/>
          <p:nvPr/>
        </p:nvSpPr>
        <p:spPr>
          <a:xfrm>
            <a:off x="1350018" y="1492799"/>
            <a:ext cx="2800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ЛОШО</a:t>
            </a:r>
            <a:endParaRPr lang="mk-MK" dirty="0">
              <a:solidFill>
                <a:srgbClr val="30353F"/>
              </a:solidFill>
              <a:latin typeface="+mj-lt"/>
            </a:endParaRP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 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C1F30-C6A0-6662-0C29-2BE788B5F048}"/>
              </a:ext>
            </a:extLst>
          </p:cNvPr>
          <p:cNvSpPr txBox="1"/>
          <p:nvPr/>
        </p:nvSpPr>
        <p:spPr>
          <a:xfrm>
            <a:off x="4843776" y="1496488"/>
            <a:ext cx="27082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МНОГУ ДОБРО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 </a:t>
            </a: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4B2A8-9681-04CF-C3EF-6914AE963B47}"/>
              </a:ext>
            </a:extLst>
          </p:cNvPr>
          <p:cNvSpPr txBox="1"/>
          <p:nvPr/>
        </p:nvSpPr>
        <p:spPr>
          <a:xfrm>
            <a:off x="8321126" y="1496488"/>
            <a:ext cx="28003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ОДЛИЧНО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 </a:t>
            </a: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74" name="Group 73" descr="This is an icon of a bar chart and a line chart. ">
            <a:extLst>
              <a:ext uri="{FF2B5EF4-FFF2-40B4-BE49-F238E27FC236}">
                <a16:creationId xmlns:a16="http://schemas.microsoft.com/office/drawing/2014/main" id="{46B72140-952B-5146-95E0-C4C6E6DA4441}"/>
              </a:ext>
            </a:extLst>
          </p:cNvPr>
          <p:cNvGrpSpPr/>
          <p:nvPr/>
        </p:nvGrpSpPr>
        <p:grpSpPr>
          <a:xfrm>
            <a:off x="5859723" y="2819706"/>
            <a:ext cx="723914" cy="655778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75" name="Freeform 372">
              <a:extLst>
                <a:ext uri="{FF2B5EF4-FFF2-40B4-BE49-F238E27FC236}">
                  <a16:creationId xmlns:a16="http://schemas.microsoft.com/office/drawing/2014/main" id="{F8DDE29D-C786-BBE0-3A8E-5C77777DA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76" name="Freeform 373">
              <a:extLst>
                <a:ext uri="{FF2B5EF4-FFF2-40B4-BE49-F238E27FC236}">
                  <a16:creationId xmlns:a16="http://schemas.microsoft.com/office/drawing/2014/main" id="{7B53E600-D558-F76C-879C-EAA991C1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93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2" y="141463"/>
            <a:ext cx="8910917" cy="823253"/>
          </a:xfrm>
        </p:spPr>
        <p:txBody>
          <a:bodyPr>
            <a:noAutofit/>
          </a:bodyPr>
          <a:lstStyle/>
          <a:p>
            <a:r>
              <a:rPr lang="mk-MK" sz="3200" dirty="0">
                <a:latin typeface="+mj-lt"/>
              </a:rPr>
              <a:t>Еднодимензионален класификационен модел</a:t>
            </a:r>
            <a:br>
              <a:rPr lang="mk-MK" sz="3200" dirty="0">
                <a:latin typeface="+mj-lt"/>
              </a:rPr>
            </a:br>
            <a:r>
              <a:rPr lang="ru-RU" sz="3200" dirty="0">
                <a:latin typeface="+mj-lt"/>
              </a:rPr>
              <a:t>I колона</a:t>
            </a:r>
            <a:r>
              <a:rPr lang="en-GB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P(t = 0)</a:t>
            </a:r>
            <a:endParaRPr lang="en-GB" sz="3200" dirty="0"/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601557" y="1971589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52CEC-8D60-7C67-964B-A7247FCF7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12" y="2922842"/>
            <a:ext cx="4268187" cy="32011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6432AF-CDF7-097F-8DB9-EC577ECF9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01" y="2922842"/>
            <a:ext cx="4268187" cy="320114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25F95AB-4F41-1E6E-9642-B4F1AD7E3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" y="2937844"/>
            <a:ext cx="4205666" cy="3154249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53539C08-222D-D9FD-4611-E729C046FFE5}"/>
              </a:ext>
            </a:extLst>
          </p:cNvPr>
          <p:cNvSpPr/>
          <p:nvPr/>
        </p:nvSpPr>
        <p:spPr>
          <a:xfrm>
            <a:off x="355373" y="6203570"/>
            <a:ext cx="11563182" cy="1615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2D71BC-8EB6-5E5E-C129-17110B57FCD5}"/>
              </a:ext>
            </a:extLst>
          </p:cNvPr>
          <p:cNvSpPr txBox="1"/>
          <p:nvPr/>
        </p:nvSpPr>
        <p:spPr>
          <a:xfrm>
            <a:off x="233058" y="6008235"/>
            <a:ext cx="3025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*Random state hyperparameter = 1234</a:t>
            </a:r>
          </a:p>
        </p:txBody>
      </p:sp>
      <p:sp>
        <p:nvSpPr>
          <p:cNvPr id="120" name="Title 4">
            <a:extLst>
              <a:ext uri="{FF2B5EF4-FFF2-40B4-BE49-F238E27FC236}">
                <a16:creationId xmlns:a16="http://schemas.microsoft.com/office/drawing/2014/main" id="{725E90B5-BB04-CC38-DFC9-44965C2271E7}"/>
              </a:ext>
            </a:extLst>
          </p:cNvPr>
          <p:cNvSpPr txBox="1">
            <a:spLocks/>
          </p:cNvSpPr>
          <p:nvPr/>
        </p:nvSpPr>
        <p:spPr>
          <a:xfrm>
            <a:off x="-472" y="0"/>
            <a:ext cx="12191999" cy="1436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mk-MK" sz="3200" b="0" dirty="0">
                <a:solidFill>
                  <a:srgbClr val="404040"/>
                </a:solidFill>
                <a:latin typeface="+mj-lt"/>
              </a:rPr>
              <a:t>ЕДНОДИМЕНЗИОНАЛЕН КЛАСИФИКАЦИОНЕН МОДЕЛ</a:t>
            </a:r>
            <a:br>
              <a:rPr lang="mk-MK" sz="3200" b="0" dirty="0">
                <a:solidFill>
                  <a:srgbClr val="404040"/>
                </a:solidFill>
                <a:latin typeface="+mj-lt"/>
              </a:rPr>
            </a:br>
            <a:r>
              <a:rPr lang="mk-MK" sz="3200" b="0" dirty="0">
                <a:solidFill>
                  <a:srgbClr val="404040"/>
                </a:solidFill>
                <a:latin typeface="+mj-lt"/>
              </a:rPr>
              <a:t>    МЕРЕЊЕ </a:t>
            </a:r>
            <a:r>
              <a:rPr lang="ru-RU" sz="3200" b="0" dirty="0">
                <a:solidFill>
                  <a:srgbClr val="404040"/>
                </a:solidFill>
                <a:latin typeface="+mj-lt"/>
                <a:ea typeface="Cambria" panose="02040503050406030204" pitchFamily="18" charset="0"/>
              </a:rPr>
              <a:t>I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GB" sz="3200" b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mk-MK" sz="3200" b="0" dirty="0">
                <a:solidFill>
                  <a:srgbClr val="404040"/>
                </a:solidFill>
                <a:latin typeface="+mj-lt"/>
              </a:rPr>
              <a:t>  </a:t>
            </a:r>
            <a:r>
              <a:rPr lang="en-GB" sz="3200" b="0" dirty="0">
                <a:solidFill>
                  <a:srgbClr val="404040"/>
                </a:solidFill>
                <a:latin typeface="+mj-lt"/>
              </a:rPr>
              <a:t>P(t = 0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)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F6F939-13A3-0097-AF69-8A4495DA39BD}"/>
              </a:ext>
            </a:extLst>
          </p:cNvPr>
          <p:cNvGrpSpPr/>
          <p:nvPr/>
        </p:nvGrpSpPr>
        <p:grpSpPr>
          <a:xfrm>
            <a:off x="8460145" y="1854347"/>
            <a:ext cx="3067339" cy="734963"/>
            <a:chOff x="544810" y="2409878"/>
            <a:chExt cx="3067339" cy="7349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698B5AF-DE48-5CA8-F0A9-640C331AF26C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62C124D-916F-1079-EBC9-CEF621EBFAF2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1E9E1DC-F0AD-2D92-2605-C3A8D6497C7D}"/>
                </a:ext>
              </a:extLst>
            </p:cNvPr>
            <p:cNvGrpSpPr/>
            <p:nvPr/>
          </p:nvGrpSpPr>
          <p:grpSpPr>
            <a:xfrm>
              <a:off x="711583" y="2707854"/>
              <a:ext cx="369417" cy="175634"/>
              <a:chOff x="4254500" y="2100263"/>
              <a:chExt cx="1906588" cy="906463"/>
            </a:xfrm>
          </p:grpSpPr>
          <p:sp>
            <p:nvSpPr>
              <p:cNvPr id="134" name="Freeform 5">
                <a:extLst>
                  <a:ext uri="{FF2B5EF4-FFF2-40B4-BE49-F238E27FC236}">
                    <a16:creationId xmlns:a16="http://schemas.microsoft.com/office/drawing/2014/main" id="{3C6A9E24-6493-D642-9768-57D25B207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35" name="Freeform 6">
                <a:extLst>
                  <a:ext uri="{FF2B5EF4-FFF2-40B4-BE49-F238E27FC236}">
                    <a16:creationId xmlns:a16="http://schemas.microsoft.com/office/drawing/2014/main" id="{B88121B7-12BE-8B4F-1BE1-97A644E67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36" name="Freeform 7">
                <a:extLst>
                  <a:ext uri="{FF2B5EF4-FFF2-40B4-BE49-F238E27FC236}">
                    <a16:creationId xmlns:a16="http://schemas.microsoft.com/office/drawing/2014/main" id="{8D90A7D5-397D-B79B-3601-835C6852F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1AB494B-3491-AD90-029B-BB18F79375BF}"/>
                </a:ext>
              </a:extLst>
            </p:cNvPr>
            <p:cNvGrpSpPr/>
            <p:nvPr/>
          </p:nvGrpSpPr>
          <p:grpSpPr>
            <a:xfrm>
              <a:off x="1341032" y="2409878"/>
              <a:ext cx="1586023" cy="685153"/>
              <a:chOff x="2081211" y="1108153"/>
              <a:chExt cx="1779488" cy="768728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20FFBB2-9C53-8B25-0945-FE44F770BAD4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3200" b="1" dirty="0">
                    <a:solidFill>
                      <a:srgbClr val="30353F"/>
                    </a:solidFill>
                    <a:latin typeface="+mj-lt"/>
                  </a:rPr>
                  <a:t>55</a:t>
                </a:r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%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057D73-9352-9755-C65C-C335567188E8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779488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ТЕСТ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D9A9C50-198C-9EB9-A204-4CC2FEED021A}"/>
              </a:ext>
            </a:extLst>
          </p:cNvPr>
          <p:cNvGrpSpPr/>
          <p:nvPr/>
        </p:nvGrpSpPr>
        <p:grpSpPr>
          <a:xfrm>
            <a:off x="4684897" y="1881424"/>
            <a:ext cx="3067339" cy="734963"/>
            <a:chOff x="544810" y="2409878"/>
            <a:chExt cx="3067339" cy="73496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6CB0C5A-1B9A-1A10-A8BE-7813D2969014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D10660-0CBE-7D57-F9E3-5B2AFFC3D5EC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6B550B4-7D64-93A1-55C7-AE5F25CE48B4}"/>
                </a:ext>
              </a:extLst>
            </p:cNvPr>
            <p:cNvGrpSpPr/>
            <p:nvPr/>
          </p:nvGrpSpPr>
          <p:grpSpPr>
            <a:xfrm>
              <a:off x="1341032" y="2409878"/>
              <a:ext cx="1781529" cy="685153"/>
              <a:chOff x="2081211" y="1108153"/>
              <a:chExt cx="1998842" cy="768728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0CBEAD2-721A-BBBD-A9D7-C78205564252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3200" b="1" dirty="0">
                    <a:solidFill>
                      <a:srgbClr val="30353F"/>
                    </a:solidFill>
                    <a:latin typeface="+mj-lt"/>
                  </a:rPr>
                  <a:t>54</a:t>
                </a:r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%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42F9D54-1A8C-4255-F49A-374837EBD35F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998842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ТРЕНИНГ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76490ED-B967-6D1D-F387-5C71B7512962}"/>
              </a:ext>
            </a:extLst>
          </p:cNvPr>
          <p:cNvGrpSpPr/>
          <p:nvPr/>
        </p:nvGrpSpPr>
        <p:grpSpPr>
          <a:xfrm>
            <a:off x="350882" y="1912592"/>
            <a:ext cx="3827966" cy="738664"/>
            <a:chOff x="544810" y="2441046"/>
            <a:chExt cx="3827966" cy="738664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1BEF224-3707-86F4-1B73-178EFF246A2E}"/>
                </a:ext>
              </a:extLst>
            </p:cNvPr>
            <p:cNvSpPr/>
            <p:nvPr/>
          </p:nvSpPr>
          <p:spPr>
            <a:xfrm>
              <a:off x="896292" y="2441875"/>
              <a:ext cx="347648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AEE4884-D864-9EA4-F9AD-4643B8D35ADB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DCE356-ACE4-4295-05D9-AB9F3D76E21C}"/>
                </a:ext>
              </a:extLst>
            </p:cNvPr>
            <p:cNvSpPr txBox="1"/>
            <p:nvPr/>
          </p:nvSpPr>
          <p:spPr>
            <a:xfrm>
              <a:off x="1373841" y="2441046"/>
              <a:ext cx="271585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mk-MK" sz="1600" dirty="0">
                  <a:solidFill>
                    <a:srgbClr val="30353F"/>
                  </a:solidFill>
                  <a:latin typeface="+mj-lt"/>
                </a:rPr>
                <a:t>МОДЕЛОТ</a:t>
              </a:r>
              <a:r>
                <a:rPr lang="en-GB" sz="1600" dirty="0">
                  <a:solidFill>
                    <a:srgbClr val="30353F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rgbClr val="30353F"/>
                  </a:solidFill>
                  <a:latin typeface="+mj-lt"/>
                </a:rPr>
                <a:t>1 на </a:t>
              </a:r>
              <a:r>
                <a:rPr lang="ru-RU" sz="1600" dirty="0">
                  <a:solidFill>
                    <a:srgbClr val="30353F"/>
                  </a:solidFill>
                  <a:latin typeface="+mj-lt"/>
                </a:rPr>
                <a:t>логистичка регресија </a:t>
              </a:r>
              <a:r>
                <a:rPr lang="mk-MK" sz="1600" b="1" dirty="0">
                  <a:solidFill>
                    <a:srgbClr val="30353F"/>
                  </a:solidFill>
                  <a:latin typeface="+mj-lt"/>
                </a:rPr>
                <a:t>ЛОШО </a:t>
              </a:r>
              <a:r>
                <a:rPr lang="ru-RU" sz="1600" dirty="0">
                  <a:solidFill>
                    <a:srgbClr val="30353F"/>
                  </a:solidFill>
                  <a:latin typeface="+mj-lt"/>
                </a:rPr>
                <a:t>ги класифицира податоците</a:t>
              </a:r>
            </a:p>
          </p:txBody>
        </p:sp>
      </p:grpSp>
      <p:grpSp>
        <p:nvGrpSpPr>
          <p:cNvPr id="147" name="Group 146" descr="This is an icon of a calculator.">
            <a:extLst>
              <a:ext uri="{FF2B5EF4-FFF2-40B4-BE49-F238E27FC236}">
                <a16:creationId xmlns:a16="http://schemas.microsoft.com/office/drawing/2014/main" id="{F94E2A3F-EA03-8C0A-8EC7-F6C62DDB4DA3}"/>
              </a:ext>
            </a:extLst>
          </p:cNvPr>
          <p:cNvGrpSpPr/>
          <p:nvPr/>
        </p:nvGrpSpPr>
        <p:grpSpPr>
          <a:xfrm>
            <a:off x="593550" y="2105992"/>
            <a:ext cx="217628" cy="283386"/>
            <a:chOff x="3209925" y="771525"/>
            <a:chExt cx="220663" cy="28733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BD050E27-80A1-F7A7-996B-ECD7D475F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E6B2AB43-3612-C7BC-515C-1EE5E815C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625B1B5F-ECE1-87BF-A7E8-7832884A7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4A7AB877-91D6-2068-E311-6794A0C1E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92BB9FC5-8EB1-BEC6-B89E-D72D5C475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 152" descr="This is an icon of a bar chart and a line chart. ">
            <a:extLst>
              <a:ext uri="{FF2B5EF4-FFF2-40B4-BE49-F238E27FC236}">
                <a16:creationId xmlns:a16="http://schemas.microsoft.com/office/drawing/2014/main" id="{1C45B619-4A56-A2CA-5DE7-F6956E4D8133}"/>
              </a:ext>
            </a:extLst>
          </p:cNvPr>
          <p:cNvGrpSpPr/>
          <p:nvPr/>
        </p:nvGrpSpPr>
        <p:grpSpPr>
          <a:xfrm>
            <a:off x="4871574" y="2127645"/>
            <a:ext cx="329608" cy="286504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154" name="Freeform 372">
              <a:extLst>
                <a:ext uri="{FF2B5EF4-FFF2-40B4-BE49-F238E27FC236}">
                  <a16:creationId xmlns:a16="http://schemas.microsoft.com/office/drawing/2014/main" id="{2FEC7D49-EB6A-CEC7-B2FB-A5B4904B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155" name="Freeform 373">
              <a:extLst>
                <a:ext uri="{FF2B5EF4-FFF2-40B4-BE49-F238E27FC236}">
                  <a16:creationId xmlns:a16="http://schemas.microsoft.com/office/drawing/2014/main" id="{C063089C-4755-7AFE-404F-62EFCBA14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3009CAE-B0DC-9BC6-B95E-E2CF082801BB}"/>
              </a:ext>
            </a:extLst>
          </p:cNvPr>
          <p:cNvGrpSpPr/>
          <p:nvPr/>
        </p:nvGrpSpPr>
        <p:grpSpPr>
          <a:xfrm>
            <a:off x="376668" y="627197"/>
            <a:ext cx="702967" cy="702966"/>
            <a:chOff x="320117" y="865307"/>
            <a:chExt cx="702967" cy="702966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D41666-7DCD-FA91-D0A7-E099A31D0AB8}"/>
                </a:ext>
              </a:extLst>
            </p:cNvPr>
            <p:cNvSpPr/>
            <p:nvPr/>
          </p:nvSpPr>
          <p:spPr>
            <a:xfrm>
              <a:off x="320117" y="865307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91966C1A-58E1-D5BA-1C7C-75CF3108C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" y="1041731"/>
              <a:ext cx="294087" cy="340783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16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10500-3942-7B59-BB1B-EB169CEE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989" y="5834048"/>
            <a:ext cx="2743200" cy="365125"/>
          </a:xfrm>
        </p:spPr>
        <p:txBody>
          <a:bodyPr/>
          <a:lstStyle/>
          <a:p>
            <a:fld id="{380AC4B2-FB2C-4306-BADF-25D543FF2461}" type="datetime1">
              <a:rPr lang="en-US" smtClean="0"/>
              <a:t>25-Jul-23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7D48-EDD1-303E-F3D3-602D1A8A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504" y="5841792"/>
            <a:ext cx="2743200" cy="365125"/>
          </a:xfrm>
        </p:spPr>
        <p:txBody>
          <a:bodyPr/>
          <a:lstStyle/>
          <a:p>
            <a:fld id="{E505F7C3-4860-4DB0-A451-57EE24F2F7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3655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14400" algn="l"/>
            <a:r>
              <a:rPr lang="mk-MK" sz="3200" b="0" dirty="0">
                <a:solidFill>
                  <a:srgbClr val="404040"/>
                </a:solidFill>
                <a:latin typeface="+mj-lt"/>
              </a:rPr>
              <a:t>ЕДНОДИМЕНЗИОНАЛЕН КЛАСИФИКАЦИОНЕН МОДЕЛ</a:t>
            </a:r>
            <a:br>
              <a:rPr lang="mk-MK" sz="3200" b="0" dirty="0">
                <a:solidFill>
                  <a:srgbClr val="404040"/>
                </a:solidFill>
                <a:latin typeface="+mj-lt"/>
              </a:rPr>
            </a:br>
            <a:r>
              <a:rPr lang="mk-MK" sz="3200" b="0" dirty="0">
                <a:solidFill>
                  <a:srgbClr val="404040"/>
                </a:solidFill>
                <a:latin typeface="+mj-lt"/>
              </a:rPr>
              <a:t>    МЕРЕЊЕ </a:t>
            </a:r>
            <a:r>
              <a:rPr lang="ru-RU" sz="3200" b="0" dirty="0">
                <a:solidFill>
                  <a:srgbClr val="404040"/>
                </a:solidFill>
                <a:latin typeface="+mj-lt"/>
                <a:ea typeface="Cambria" panose="02040503050406030204" pitchFamily="18" charset="0"/>
              </a:rPr>
              <a:t>II    </a:t>
            </a:r>
            <a:r>
              <a:rPr lang="en-GB" sz="3200" b="0" dirty="0">
                <a:solidFill>
                  <a:srgbClr val="404040"/>
                </a:solidFill>
                <a:latin typeface="+mj-lt"/>
              </a:rPr>
              <a:t>P(t = 6 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месеци)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601557" y="1288682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49577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B1856-105A-5ABE-4BD5-DFA27C43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r="11954"/>
          <a:stretch/>
        </p:blipFill>
        <p:spPr>
          <a:xfrm>
            <a:off x="8324850" y="2785342"/>
            <a:ext cx="3700806" cy="3461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47C1B-AFEA-3215-4330-9C65476AE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3059"/>
          <a:stretch/>
        </p:blipFill>
        <p:spPr>
          <a:xfrm>
            <a:off x="4627147" y="2785342"/>
            <a:ext cx="3555656" cy="347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E795C-F677-20F2-4BB2-B0BDA22DD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389"/>
            <a:ext cx="4485099" cy="33638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CB66A-0EC6-A836-69A8-5D408B0255DE}"/>
              </a:ext>
            </a:extLst>
          </p:cNvPr>
          <p:cNvGrpSpPr/>
          <p:nvPr/>
        </p:nvGrpSpPr>
        <p:grpSpPr>
          <a:xfrm>
            <a:off x="8480453" y="1736208"/>
            <a:ext cx="3067339" cy="734963"/>
            <a:chOff x="544810" y="2409878"/>
            <a:chExt cx="3067339" cy="7349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23B443-C421-3B18-D5B4-726B3609A354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6E7E10-1B7B-D950-FBDA-B91642A3431E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61D962-E760-3DC4-C272-EAE7260E24BF}"/>
                </a:ext>
              </a:extLst>
            </p:cNvPr>
            <p:cNvGrpSpPr/>
            <p:nvPr/>
          </p:nvGrpSpPr>
          <p:grpSpPr>
            <a:xfrm>
              <a:off x="711583" y="2707854"/>
              <a:ext cx="369417" cy="175634"/>
              <a:chOff x="4254500" y="2100263"/>
              <a:chExt cx="1906588" cy="906463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F6524EBB-F6D4-78DD-DD7C-9963239AC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7CF17F0D-83EB-8477-5D99-AC664A560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EA3BDC6B-51DE-3963-35F8-2899D09F8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EB094F-1E82-2DEC-BAC7-5136690FAFF1}"/>
                </a:ext>
              </a:extLst>
            </p:cNvPr>
            <p:cNvGrpSpPr/>
            <p:nvPr/>
          </p:nvGrpSpPr>
          <p:grpSpPr>
            <a:xfrm>
              <a:off x="1341032" y="2409878"/>
              <a:ext cx="1586023" cy="685153"/>
              <a:chOff x="2081211" y="1108153"/>
              <a:chExt cx="1779488" cy="7687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AF28A2-9F5E-32F1-D440-1FD26E30BF66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90%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323D1E-EA5F-EC8A-ACA0-D3B71A153C58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779488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ТЕСТ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310D6-121A-45FB-E7AD-C3378B719FE5}"/>
              </a:ext>
            </a:extLst>
          </p:cNvPr>
          <p:cNvGrpSpPr/>
          <p:nvPr/>
        </p:nvGrpSpPr>
        <p:grpSpPr>
          <a:xfrm>
            <a:off x="4705205" y="1763285"/>
            <a:ext cx="3067339" cy="734963"/>
            <a:chOff x="544810" y="2409878"/>
            <a:chExt cx="3067339" cy="7349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FCFA6D-8A80-9B31-9D57-4B542D060F67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A388DF-3622-8062-AAB5-4946494BAF7F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B5F57C-373F-082C-C342-2C46010A4A7F}"/>
                </a:ext>
              </a:extLst>
            </p:cNvPr>
            <p:cNvGrpSpPr/>
            <p:nvPr/>
          </p:nvGrpSpPr>
          <p:grpSpPr>
            <a:xfrm>
              <a:off x="1341032" y="2409878"/>
              <a:ext cx="1781529" cy="685153"/>
              <a:chOff x="2081211" y="1108153"/>
              <a:chExt cx="1998842" cy="76872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6886D5-A68C-8880-5683-84C67D47854A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88</a:t>
                </a:r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%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337BA1-2922-17AA-EC42-50694A5E138E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998842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ТРЕНИНГ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7438BA-D903-780A-8FEE-EC852BDA55FA}"/>
              </a:ext>
            </a:extLst>
          </p:cNvPr>
          <p:cNvGrpSpPr/>
          <p:nvPr/>
        </p:nvGrpSpPr>
        <p:grpSpPr>
          <a:xfrm>
            <a:off x="371190" y="1794453"/>
            <a:ext cx="3854957" cy="738664"/>
            <a:chOff x="544810" y="2441046"/>
            <a:chExt cx="3854957" cy="7386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3E748F-2477-4DC1-4142-67EACA52748B}"/>
                </a:ext>
              </a:extLst>
            </p:cNvPr>
            <p:cNvSpPr/>
            <p:nvPr/>
          </p:nvSpPr>
          <p:spPr>
            <a:xfrm>
              <a:off x="896292" y="2441875"/>
              <a:ext cx="347648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00E1F7C-9968-93D7-0B0C-CB10BD49CA32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6E22F-BEB0-8354-8125-3C8D536CD3E8}"/>
                </a:ext>
              </a:extLst>
            </p:cNvPr>
            <p:cNvSpPr txBox="1"/>
            <p:nvPr/>
          </p:nvSpPr>
          <p:spPr>
            <a:xfrm>
              <a:off x="1373841" y="2441046"/>
              <a:ext cx="302592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mk-MK" sz="1600" dirty="0">
                  <a:solidFill>
                    <a:srgbClr val="30353F"/>
                  </a:solidFill>
                  <a:latin typeface="+mj-lt"/>
                </a:rPr>
                <a:t>МОДЕЛОТ</a:t>
              </a:r>
              <a:r>
                <a:rPr lang="en-GB" sz="1600" dirty="0">
                  <a:solidFill>
                    <a:srgbClr val="30353F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rgbClr val="30353F"/>
                  </a:solidFill>
                  <a:latin typeface="+mj-lt"/>
                </a:rPr>
                <a:t>2 на </a:t>
              </a:r>
              <a:r>
                <a:rPr lang="ru-RU" sz="1600" dirty="0">
                  <a:solidFill>
                    <a:srgbClr val="30353F"/>
                  </a:solidFill>
                  <a:latin typeface="+mj-lt"/>
                </a:rPr>
                <a:t>логистичка регресија </a:t>
              </a:r>
              <a:r>
                <a:rPr lang="mk-MK" sz="1600" b="1" dirty="0">
                  <a:solidFill>
                    <a:srgbClr val="30353F"/>
                  </a:solidFill>
                  <a:latin typeface="+mj-lt"/>
                </a:rPr>
                <a:t>МНОГУ ДОБРО</a:t>
              </a:r>
              <a:r>
                <a:rPr lang="ru-RU" sz="1600" dirty="0">
                  <a:solidFill>
                    <a:srgbClr val="30353F"/>
                  </a:solidFill>
                  <a:latin typeface="+mj-lt"/>
                </a:rPr>
                <a:t> ги класифицира податоците</a:t>
              </a:r>
            </a:p>
          </p:txBody>
        </p:sp>
      </p:grpSp>
      <p:grpSp>
        <p:nvGrpSpPr>
          <p:cNvPr id="49" name="Group 48" descr="This is an icon of a calculator.">
            <a:extLst>
              <a:ext uri="{FF2B5EF4-FFF2-40B4-BE49-F238E27FC236}">
                <a16:creationId xmlns:a16="http://schemas.microsoft.com/office/drawing/2014/main" id="{2A07EF35-C534-75F9-DD62-7C94BFA534C4}"/>
              </a:ext>
            </a:extLst>
          </p:cNvPr>
          <p:cNvGrpSpPr/>
          <p:nvPr/>
        </p:nvGrpSpPr>
        <p:grpSpPr>
          <a:xfrm>
            <a:off x="613858" y="1987853"/>
            <a:ext cx="217628" cy="283386"/>
            <a:chOff x="3209925" y="771525"/>
            <a:chExt cx="220663" cy="28733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0" name="Freeform 328">
              <a:extLst>
                <a:ext uri="{FF2B5EF4-FFF2-40B4-BE49-F238E27FC236}">
                  <a16:creationId xmlns:a16="http://schemas.microsoft.com/office/drawing/2014/main" id="{329C1669-815E-A832-6B9D-AB58CDA28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329">
              <a:extLst>
                <a:ext uri="{FF2B5EF4-FFF2-40B4-BE49-F238E27FC236}">
                  <a16:creationId xmlns:a16="http://schemas.microsoft.com/office/drawing/2014/main" id="{F1CEB4FA-A2F0-8B17-7A9E-7288CD82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330">
              <a:extLst>
                <a:ext uri="{FF2B5EF4-FFF2-40B4-BE49-F238E27FC236}">
                  <a16:creationId xmlns:a16="http://schemas.microsoft.com/office/drawing/2014/main" id="{591812CC-0FAE-DDCF-80B7-19FFAF73C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331">
              <a:extLst>
                <a:ext uri="{FF2B5EF4-FFF2-40B4-BE49-F238E27FC236}">
                  <a16:creationId xmlns:a16="http://schemas.microsoft.com/office/drawing/2014/main" id="{35824E8A-ED6C-778F-CAB9-51FB86547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Freeform 332">
              <a:extLst>
                <a:ext uri="{FF2B5EF4-FFF2-40B4-BE49-F238E27FC236}">
                  <a16:creationId xmlns:a16="http://schemas.microsoft.com/office/drawing/2014/main" id="{6AA22FB1-B981-B68C-69DC-3DD053CF0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80E97A6-274C-446B-8FDA-A43DBA75359A}"/>
              </a:ext>
            </a:extLst>
          </p:cNvPr>
          <p:cNvSpPr txBox="1"/>
          <p:nvPr/>
        </p:nvSpPr>
        <p:spPr>
          <a:xfrm>
            <a:off x="233058" y="6008235"/>
            <a:ext cx="3025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*Random state hyperparameter = 1234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8BB84-D71C-587F-63FF-ACDCF05E38E3}"/>
              </a:ext>
            </a:extLst>
          </p:cNvPr>
          <p:cNvGrpSpPr/>
          <p:nvPr/>
        </p:nvGrpSpPr>
        <p:grpSpPr>
          <a:xfrm>
            <a:off x="376668" y="627197"/>
            <a:ext cx="702967" cy="702966"/>
            <a:chOff x="320117" y="865307"/>
            <a:chExt cx="702967" cy="70296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5B722C-BFAE-ED69-2C62-0826FA0249EA}"/>
                </a:ext>
              </a:extLst>
            </p:cNvPr>
            <p:cNvSpPr/>
            <p:nvPr/>
          </p:nvSpPr>
          <p:spPr>
            <a:xfrm>
              <a:off x="320117" y="865307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89C99278-96B5-170C-A60E-6BF270922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" y="1041731"/>
              <a:ext cx="294087" cy="340783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65" name="Group 64" descr="This is an icon of a bar chart and a line chart. ">
            <a:extLst>
              <a:ext uri="{FF2B5EF4-FFF2-40B4-BE49-F238E27FC236}">
                <a16:creationId xmlns:a16="http://schemas.microsoft.com/office/drawing/2014/main" id="{F7E72FA0-9AF8-0814-C42C-1671EB915AAD}"/>
              </a:ext>
            </a:extLst>
          </p:cNvPr>
          <p:cNvGrpSpPr/>
          <p:nvPr/>
        </p:nvGrpSpPr>
        <p:grpSpPr>
          <a:xfrm>
            <a:off x="4891882" y="2009506"/>
            <a:ext cx="329608" cy="286504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66" name="Freeform 372">
              <a:extLst>
                <a:ext uri="{FF2B5EF4-FFF2-40B4-BE49-F238E27FC236}">
                  <a16:creationId xmlns:a16="http://schemas.microsoft.com/office/drawing/2014/main" id="{3B5E884E-9AF1-04D7-0CC8-5C56F94A0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7" name="Freeform 373">
              <a:extLst>
                <a:ext uri="{FF2B5EF4-FFF2-40B4-BE49-F238E27FC236}">
                  <a16:creationId xmlns:a16="http://schemas.microsoft.com/office/drawing/2014/main" id="{669909CA-B1DF-8F0A-7FA0-FC18D7274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87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7D92D6B9-22C5-18FF-CE5F-B3B8CAFE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6" t="458" r="28114" b="96287"/>
          <a:stretch/>
        </p:blipFill>
        <p:spPr>
          <a:xfrm>
            <a:off x="1626282" y="3022685"/>
            <a:ext cx="2729540" cy="21214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607" y="84313"/>
            <a:ext cx="8910917" cy="823253"/>
          </a:xfrm>
        </p:spPr>
        <p:txBody>
          <a:bodyPr>
            <a:noAutofit/>
          </a:bodyPr>
          <a:lstStyle/>
          <a:p>
            <a:r>
              <a:rPr lang="mk-MK" sz="3200" dirty="0">
                <a:latin typeface="+mj-lt"/>
              </a:rPr>
              <a:t>Двоодимензионален класификационен модел</a:t>
            </a:r>
            <a:br>
              <a:rPr lang="mk-MK" sz="3200" dirty="0">
                <a:latin typeface="+mj-lt"/>
              </a:rPr>
            </a:br>
            <a:r>
              <a:rPr lang="ru-RU" sz="3200" dirty="0">
                <a:latin typeface="+mj-lt"/>
              </a:rPr>
              <a:t>I и II колона   P(t = 0 месеци) и P(t = 6 месеци)</a:t>
            </a:r>
            <a:endParaRPr lang="en-GB" sz="3200" dirty="0"/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601557" y="1288682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CB66A-0EC6-A836-69A8-5D408B0255DE}"/>
              </a:ext>
            </a:extLst>
          </p:cNvPr>
          <p:cNvGrpSpPr/>
          <p:nvPr/>
        </p:nvGrpSpPr>
        <p:grpSpPr>
          <a:xfrm>
            <a:off x="8479369" y="1513076"/>
            <a:ext cx="3067339" cy="734963"/>
            <a:chOff x="544810" y="2409878"/>
            <a:chExt cx="3067339" cy="7349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23B443-C421-3B18-D5B4-726B3609A354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6E7E10-1B7B-D950-FBDA-B91642A3431E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61D962-E760-3DC4-C272-EAE7260E24BF}"/>
                </a:ext>
              </a:extLst>
            </p:cNvPr>
            <p:cNvGrpSpPr/>
            <p:nvPr/>
          </p:nvGrpSpPr>
          <p:grpSpPr>
            <a:xfrm>
              <a:off x="711583" y="2707854"/>
              <a:ext cx="369417" cy="175634"/>
              <a:chOff x="4254500" y="2100263"/>
              <a:chExt cx="1906588" cy="906463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F6524EBB-F6D4-78DD-DD7C-9963239AC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7CF17F0D-83EB-8477-5D99-AC664A560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EA3BDC6B-51DE-3963-35F8-2899D09F8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EB094F-1E82-2DEC-BAC7-5136690FAFF1}"/>
                </a:ext>
              </a:extLst>
            </p:cNvPr>
            <p:cNvGrpSpPr/>
            <p:nvPr/>
          </p:nvGrpSpPr>
          <p:grpSpPr>
            <a:xfrm>
              <a:off x="1341032" y="2409878"/>
              <a:ext cx="1586023" cy="685153"/>
              <a:chOff x="2081211" y="1108153"/>
              <a:chExt cx="1779488" cy="7687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AF28A2-9F5E-32F1-D440-1FD26E30BF66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3200" b="1" dirty="0">
                    <a:solidFill>
                      <a:srgbClr val="30353F"/>
                    </a:solidFill>
                    <a:latin typeface="+mj-lt"/>
                  </a:rPr>
                  <a:t>10</a:t>
                </a:r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0%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323D1E-EA5F-EC8A-ACA0-D3B71A153C58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779488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ТЕСТ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310D6-121A-45FB-E7AD-C3378B719FE5}"/>
              </a:ext>
            </a:extLst>
          </p:cNvPr>
          <p:cNvGrpSpPr/>
          <p:nvPr/>
        </p:nvGrpSpPr>
        <p:grpSpPr>
          <a:xfrm>
            <a:off x="4704121" y="1540153"/>
            <a:ext cx="3067339" cy="734963"/>
            <a:chOff x="544810" y="2409878"/>
            <a:chExt cx="3067339" cy="7349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FCFA6D-8A80-9B31-9D57-4B542D060F67}"/>
                </a:ext>
              </a:extLst>
            </p:cNvPr>
            <p:cNvSpPr/>
            <p:nvPr/>
          </p:nvSpPr>
          <p:spPr>
            <a:xfrm>
              <a:off x="896292" y="2441875"/>
              <a:ext cx="2715857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A388DF-3622-8062-AAB5-4946494BAF7F}"/>
                </a:ext>
              </a:extLst>
            </p:cNvPr>
            <p:cNvSpPr/>
            <p:nvPr/>
          </p:nvSpPr>
          <p:spPr>
            <a:xfrm>
              <a:off x="544810" y="2441875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B5F57C-373F-082C-C342-2C46010A4A7F}"/>
                </a:ext>
              </a:extLst>
            </p:cNvPr>
            <p:cNvGrpSpPr/>
            <p:nvPr/>
          </p:nvGrpSpPr>
          <p:grpSpPr>
            <a:xfrm>
              <a:off x="1341032" y="2409878"/>
              <a:ext cx="1781529" cy="685153"/>
              <a:chOff x="2081211" y="1108153"/>
              <a:chExt cx="1998842" cy="76872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6886D5-A68C-8880-5683-84C67D47854A}"/>
                  </a:ext>
                </a:extLst>
              </p:cNvPr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3200" b="1" dirty="0">
                    <a:solidFill>
                      <a:srgbClr val="30353F"/>
                    </a:solidFill>
                    <a:latin typeface="+mj-lt"/>
                  </a:rPr>
                  <a:t>99</a:t>
                </a:r>
                <a:r>
                  <a:rPr lang="en-gb" sz="3200" b="1" dirty="0">
                    <a:solidFill>
                      <a:srgbClr val="30353F"/>
                    </a:solidFill>
                    <a:latin typeface="+mj-lt"/>
                  </a:rPr>
                  <a:t>%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337BA1-2922-17AA-EC42-50694A5E138E}"/>
                  </a:ext>
                </a:extLst>
              </p:cNvPr>
              <p:cNvSpPr txBox="1"/>
              <p:nvPr/>
            </p:nvSpPr>
            <p:spPr>
              <a:xfrm>
                <a:off x="2081211" y="1600626"/>
                <a:ext cx="1998842" cy="27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ТРЕНИНГ податоци</a:t>
                </a:r>
                <a:endParaRPr lang="en-gb" sz="1600" dirty="0">
                  <a:solidFill>
                    <a:srgbClr val="30353F"/>
                  </a:solidFill>
                  <a:latin typeface="+mj-lt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0AADF4-7491-EAB3-B8FA-EA3025A5FD17}"/>
              </a:ext>
            </a:extLst>
          </p:cNvPr>
          <p:cNvGrpSpPr/>
          <p:nvPr/>
        </p:nvGrpSpPr>
        <p:grpSpPr>
          <a:xfrm>
            <a:off x="370106" y="1571321"/>
            <a:ext cx="3854957" cy="738664"/>
            <a:chOff x="371190" y="2280588"/>
            <a:chExt cx="3854957" cy="7386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7438BA-D903-780A-8FEE-EC852BDA55FA}"/>
                </a:ext>
              </a:extLst>
            </p:cNvPr>
            <p:cNvGrpSpPr/>
            <p:nvPr/>
          </p:nvGrpSpPr>
          <p:grpSpPr>
            <a:xfrm>
              <a:off x="371190" y="2280588"/>
              <a:ext cx="3854957" cy="738664"/>
              <a:chOff x="544810" y="2441046"/>
              <a:chExt cx="3854957" cy="7386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3E748F-2477-4DC1-4142-67EACA52748B}"/>
                  </a:ext>
                </a:extLst>
              </p:cNvPr>
              <p:cNvSpPr/>
              <p:nvPr/>
            </p:nvSpPr>
            <p:spPr>
              <a:xfrm>
                <a:off x="896292" y="2441875"/>
                <a:ext cx="3476484" cy="70296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DBDBD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00E1F7C-9968-93D7-0B0C-CB10BD49CA32}"/>
                  </a:ext>
                </a:extLst>
              </p:cNvPr>
              <p:cNvSpPr/>
              <p:nvPr/>
            </p:nvSpPr>
            <p:spPr>
              <a:xfrm>
                <a:off x="544810" y="2441875"/>
                <a:ext cx="702967" cy="702966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6E22F-BEB0-8354-8125-3C8D536CD3E8}"/>
                  </a:ext>
                </a:extLst>
              </p:cNvPr>
              <p:cNvSpPr txBox="1"/>
              <p:nvPr/>
            </p:nvSpPr>
            <p:spPr>
              <a:xfrm>
                <a:off x="1373841" y="2441046"/>
                <a:ext cx="302592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МОДЕЛОТ</a:t>
                </a:r>
                <a:r>
                  <a:rPr lang="en-GB" sz="1600" dirty="0">
                    <a:solidFill>
                      <a:srgbClr val="30353F"/>
                    </a:solidFill>
                    <a:latin typeface="+mj-lt"/>
                  </a:rPr>
                  <a:t> </a:t>
                </a:r>
                <a:r>
                  <a:rPr lang="mk-MK" sz="1600" dirty="0">
                    <a:solidFill>
                      <a:srgbClr val="30353F"/>
                    </a:solidFill>
                    <a:latin typeface="+mj-lt"/>
                  </a:rPr>
                  <a:t>3 на </a:t>
                </a:r>
                <a:r>
                  <a:rPr lang="ru-RU" sz="1600" dirty="0">
                    <a:solidFill>
                      <a:srgbClr val="30353F"/>
                    </a:solidFill>
                    <a:latin typeface="+mj-lt"/>
                  </a:rPr>
                  <a:t>логистичка регресија </a:t>
                </a:r>
                <a:r>
                  <a:rPr lang="mk-MK" sz="1600" b="1" dirty="0">
                    <a:solidFill>
                      <a:srgbClr val="30353F"/>
                    </a:solidFill>
                    <a:latin typeface="+mj-lt"/>
                  </a:rPr>
                  <a:t>ОДЛИЧНО </a:t>
                </a:r>
                <a:r>
                  <a:rPr lang="ru-RU" sz="1600" dirty="0">
                    <a:solidFill>
                      <a:srgbClr val="30353F"/>
                    </a:solidFill>
                    <a:latin typeface="+mj-lt"/>
                  </a:rPr>
                  <a:t>ги класифицира податоците</a:t>
                </a:r>
              </a:p>
            </p:txBody>
          </p:sp>
        </p:grpSp>
        <p:grpSp>
          <p:nvGrpSpPr>
            <p:cNvPr id="3" name="Group 2" descr="This is an icon of a calculator.">
              <a:extLst>
                <a:ext uri="{FF2B5EF4-FFF2-40B4-BE49-F238E27FC236}">
                  <a16:creationId xmlns:a16="http://schemas.microsoft.com/office/drawing/2014/main" id="{0B696F53-F93F-87A0-22F2-667C4F793614}"/>
                </a:ext>
              </a:extLst>
            </p:cNvPr>
            <p:cNvGrpSpPr/>
            <p:nvPr/>
          </p:nvGrpSpPr>
          <p:grpSpPr>
            <a:xfrm>
              <a:off x="613858" y="2473988"/>
              <a:ext cx="217628" cy="283386"/>
              <a:chOff x="3209925" y="771525"/>
              <a:chExt cx="220663" cy="287338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" name="Freeform 328">
                <a:extLst>
                  <a:ext uri="{FF2B5EF4-FFF2-40B4-BE49-F238E27FC236}">
                    <a16:creationId xmlns:a16="http://schemas.microsoft.com/office/drawing/2014/main" id="{2B545903-1B66-2217-57BF-25C7080D94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9925" y="771525"/>
                <a:ext cx="220663" cy="114300"/>
              </a:xfrm>
              <a:custGeom>
                <a:avLst/>
                <a:gdLst>
                  <a:gd name="T0" fmla="*/ 601 w 692"/>
                  <a:gd name="T1" fmla="*/ 265 h 361"/>
                  <a:gd name="T2" fmla="*/ 595 w 692"/>
                  <a:gd name="T3" fmla="*/ 281 h 361"/>
                  <a:gd name="T4" fmla="*/ 582 w 692"/>
                  <a:gd name="T5" fmla="*/ 294 h 361"/>
                  <a:gd name="T6" fmla="*/ 566 w 692"/>
                  <a:gd name="T7" fmla="*/ 300 h 361"/>
                  <a:gd name="T8" fmla="*/ 136 w 692"/>
                  <a:gd name="T9" fmla="*/ 301 h 361"/>
                  <a:gd name="T10" fmla="*/ 118 w 692"/>
                  <a:gd name="T11" fmla="*/ 297 h 361"/>
                  <a:gd name="T12" fmla="*/ 104 w 692"/>
                  <a:gd name="T13" fmla="*/ 287 h 361"/>
                  <a:gd name="T14" fmla="*/ 94 w 692"/>
                  <a:gd name="T15" fmla="*/ 274 h 361"/>
                  <a:gd name="T16" fmla="*/ 91 w 692"/>
                  <a:gd name="T17" fmla="*/ 256 h 361"/>
                  <a:gd name="T18" fmla="*/ 91 w 692"/>
                  <a:gd name="T19" fmla="*/ 127 h 361"/>
                  <a:gd name="T20" fmla="*/ 98 w 692"/>
                  <a:gd name="T21" fmla="*/ 110 h 361"/>
                  <a:gd name="T22" fmla="*/ 110 w 692"/>
                  <a:gd name="T23" fmla="*/ 98 h 361"/>
                  <a:gd name="T24" fmla="*/ 126 w 692"/>
                  <a:gd name="T25" fmla="*/ 91 h 361"/>
                  <a:gd name="T26" fmla="*/ 557 w 692"/>
                  <a:gd name="T27" fmla="*/ 90 h 361"/>
                  <a:gd name="T28" fmla="*/ 575 w 692"/>
                  <a:gd name="T29" fmla="*/ 94 h 361"/>
                  <a:gd name="T30" fmla="*/ 588 w 692"/>
                  <a:gd name="T31" fmla="*/ 104 h 361"/>
                  <a:gd name="T32" fmla="*/ 598 w 692"/>
                  <a:gd name="T33" fmla="*/ 118 h 361"/>
                  <a:gd name="T34" fmla="*/ 602 w 692"/>
                  <a:gd name="T35" fmla="*/ 135 h 361"/>
                  <a:gd name="T36" fmla="*/ 602 w 692"/>
                  <a:gd name="T37" fmla="*/ 0 h 361"/>
                  <a:gd name="T38" fmla="*/ 81 w 692"/>
                  <a:gd name="T39" fmla="*/ 0 h 361"/>
                  <a:gd name="T40" fmla="*/ 64 w 692"/>
                  <a:gd name="T41" fmla="*/ 4 h 361"/>
                  <a:gd name="T42" fmla="*/ 47 w 692"/>
                  <a:gd name="T43" fmla="*/ 11 h 361"/>
                  <a:gd name="T44" fmla="*/ 33 w 692"/>
                  <a:gd name="T45" fmla="*/ 20 h 361"/>
                  <a:gd name="T46" fmla="*/ 21 w 692"/>
                  <a:gd name="T47" fmla="*/ 33 h 361"/>
                  <a:gd name="T48" fmla="*/ 11 w 692"/>
                  <a:gd name="T49" fmla="*/ 47 h 361"/>
                  <a:gd name="T50" fmla="*/ 4 w 692"/>
                  <a:gd name="T51" fmla="*/ 63 h 361"/>
                  <a:gd name="T52" fmla="*/ 1 w 692"/>
                  <a:gd name="T53" fmla="*/ 82 h 361"/>
                  <a:gd name="T54" fmla="*/ 0 w 692"/>
                  <a:gd name="T55" fmla="*/ 361 h 361"/>
                  <a:gd name="T56" fmla="*/ 692 w 692"/>
                  <a:gd name="T57" fmla="*/ 90 h 361"/>
                  <a:gd name="T58" fmla="*/ 690 w 692"/>
                  <a:gd name="T59" fmla="*/ 72 h 361"/>
                  <a:gd name="T60" fmla="*/ 685 w 692"/>
                  <a:gd name="T61" fmla="*/ 55 h 361"/>
                  <a:gd name="T62" fmla="*/ 677 w 692"/>
                  <a:gd name="T63" fmla="*/ 40 h 361"/>
                  <a:gd name="T64" fmla="*/ 666 w 692"/>
                  <a:gd name="T65" fmla="*/ 27 h 361"/>
                  <a:gd name="T66" fmla="*/ 653 w 692"/>
                  <a:gd name="T67" fmla="*/ 15 h 361"/>
                  <a:gd name="T68" fmla="*/ 637 w 692"/>
                  <a:gd name="T69" fmla="*/ 8 h 361"/>
                  <a:gd name="T70" fmla="*/ 621 w 692"/>
                  <a:gd name="T71" fmla="*/ 2 h 361"/>
                  <a:gd name="T72" fmla="*/ 602 w 692"/>
                  <a:gd name="T7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2" h="361">
                    <a:moveTo>
                      <a:pt x="602" y="256"/>
                    </a:moveTo>
                    <a:lnTo>
                      <a:pt x="601" y="265"/>
                    </a:lnTo>
                    <a:lnTo>
                      <a:pt x="598" y="274"/>
                    </a:lnTo>
                    <a:lnTo>
                      <a:pt x="595" y="281"/>
                    </a:lnTo>
                    <a:lnTo>
                      <a:pt x="588" y="287"/>
                    </a:lnTo>
                    <a:lnTo>
                      <a:pt x="582" y="294"/>
                    </a:lnTo>
                    <a:lnTo>
                      <a:pt x="575" y="297"/>
                    </a:lnTo>
                    <a:lnTo>
                      <a:pt x="566" y="300"/>
                    </a:lnTo>
                    <a:lnTo>
                      <a:pt x="557" y="301"/>
                    </a:lnTo>
                    <a:lnTo>
                      <a:pt x="136" y="301"/>
                    </a:lnTo>
                    <a:lnTo>
                      <a:pt x="126" y="300"/>
                    </a:lnTo>
                    <a:lnTo>
                      <a:pt x="118" y="297"/>
                    </a:lnTo>
                    <a:lnTo>
                      <a:pt x="110" y="294"/>
                    </a:lnTo>
                    <a:lnTo>
                      <a:pt x="104" y="287"/>
                    </a:lnTo>
                    <a:lnTo>
                      <a:pt x="98" y="281"/>
                    </a:lnTo>
                    <a:lnTo>
                      <a:pt x="94" y="274"/>
                    </a:lnTo>
                    <a:lnTo>
                      <a:pt x="91" y="265"/>
                    </a:lnTo>
                    <a:lnTo>
                      <a:pt x="91" y="256"/>
                    </a:lnTo>
                    <a:lnTo>
                      <a:pt x="91" y="135"/>
                    </a:lnTo>
                    <a:lnTo>
                      <a:pt x="91" y="127"/>
                    </a:lnTo>
                    <a:lnTo>
                      <a:pt x="94" y="118"/>
                    </a:lnTo>
                    <a:lnTo>
                      <a:pt x="98" y="110"/>
                    </a:lnTo>
                    <a:lnTo>
                      <a:pt x="104" y="104"/>
                    </a:lnTo>
                    <a:lnTo>
                      <a:pt x="110" y="98"/>
                    </a:lnTo>
                    <a:lnTo>
                      <a:pt x="118" y="94"/>
                    </a:lnTo>
                    <a:lnTo>
                      <a:pt x="126" y="91"/>
                    </a:lnTo>
                    <a:lnTo>
                      <a:pt x="136" y="90"/>
                    </a:lnTo>
                    <a:lnTo>
                      <a:pt x="557" y="90"/>
                    </a:lnTo>
                    <a:lnTo>
                      <a:pt x="566" y="91"/>
                    </a:lnTo>
                    <a:lnTo>
                      <a:pt x="575" y="94"/>
                    </a:lnTo>
                    <a:lnTo>
                      <a:pt x="582" y="98"/>
                    </a:lnTo>
                    <a:lnTo>
                      <a:pt x="588" y="104"/>
                    </a:lnTo>
                    <a:lnTo>
                      <a:pt x="595" y="110"/>
                    </a:lnTo>
                    <a:lnTo>
                      <a:pt x="598" y="118"/>
                    </a:lnTo>
                    <a:lnTo>
                      <a:pt x="601" y="127"/>
                    </a:lnTo>
                    <a:lnTo>
                      <a:pt x="602" y="135"/>
                    </a:lnTo>
                    <a:lnTo>
                      <a:pt x="602" y="256"/>
                    </a:lnTo>
                    <a:close/>
                    <a:moveTo>
                      <a:pt x="602" y="0"/>
                    </a:moveTo>
                    <a:lnTo>
                      <a:pt x="91" y="0"/>
                    </a:lnTo>
                    <a:lnTo>
                      <a:pt x="81" y="0"/>
                    </a:lnTo>
                    <a:lnTo>
                      <a:pt x="73" y="2"/>
                    </a:lnTo>
                    <a:lnTo>
                      <a:pt x="64" y="4"/>
                    </a:lnTo>
                    <a:lnTo>
                      <a:pt x="55" y="8"/>
                    </a:lnTo>
                    <a:lnTo>
                      <a:pt x="47" y="11"/>
                    </a:lnTo>
                    <a:lnTo>
                      <a:pt x="39" y="15"/>
                    </a:lnTo>
                    <a:lnTo>
                      <a:pt x="33" y="20"/>
                    </a:lnTo>
                    <a:lnTo>
                      <a:pt x="26" y="27"/>
                    </a:lnTo>
                    <a:lnTo>
                      <a:pt x="21" y="33"/>
                    </a:lnTo>
                    <a:lnTo>
                      <a:pt x="16" y="40"/>
                    </a:lnTo>
                    <a:lnTo>
                      <a:pt x="11" y="47"/>
                    </a:lnTo>
                    <a:lnTo>
                      <a:pt x="7" y="56"/>
                    </a:lnTo>
                    <a:lnTo>
                      <a:pt x="4" y="63"/>
                    </a:lnTo>
                    <a:lnTo>
                      <a:pt x="2" y="72"/>
                    </a:lnTo>
                    <a:lnTo>
                      <a:pt x="1" y="82"/>
                    </a:lnTo>
                    <a:lnTo>
                      <a:pt x="0" y="90"/>
                    </a:lnTo>
                    <a:lnTo>
                      <a:pt x="0" y="361"/>
                    </a:lnTo>
                    <a:lnTo>
                      <a:pt x="692" y="361"/>
                    </a:lnTo>
                    <a:lnTo>
                      <a:pt x="692" y="90"/>
                    </a:lnTo>
                    <a:lnTo>
                      <a:pt x="692" y="82"/>
                    </a:lnTo>
                    <a:lnTo>
                      <a:pt x="690" y="72"/>
                    </a:lnTo>
                    <a:lnTo>
                      <a:pt x="688" y="63"/>
                    </a:lnTo>
                    <a:lnTo>
                      <a:pt x="685" y="55"/>
                    </a:lnTo>
                    <a:lnTo>
                      <a:pt x="682" y="47"/>
                    </a:lnTo>
                    <a:lnTo>
                      <a:pt x="677" y="40"/>
                    </a:lnTo>
                    <a:lnTo>
                      <a:pt x="672" y="33"/>
                    </a:lnTo>
                    <a:lnTo>
                      <a:pt x="666" y="27"/>
                    </a:lnTo>
                    <a:lnTo>
                      <a:pt x="659" y="20"/>
                    </a:lnTo>
                    <a:lnTo>
                      <a:pt x="653" y="15"/>
                    </a:lnTo>
                    <a:lnTo>
                      <a:pt x="645" y="11"/>
                    </a:lnTo>
                    <a:lnTo>
                      <a:pt x="637" y="8"/>
                    </a:lnTo>
                    <a:lnTo>
                      <a:pt x="629" y="4"/>
                    </a:lnTo>
                    <a:lnTo>
                      <a:pt x="621" y="2"/>
                    </a:lnTo>
                    <a:lnTo>
                      <a:pt x="611" y="1"/>
                    </a:lnTo>
                    <a:lnTo>
                      <a:pt x="602" y="0"/>
                    </a:lnTo>
                    <a:lnTo>
                      <a:pt x="6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329">
                <a:extLst>
                  <a:ext uri="{FF2B5EF4-FFF2-40B4-BE49-F238E27FC236}">
                    <a16:creationId xmlns:a16="http://schemas.microsoft.com/office/drawing/2014/main" id="{92480775-CAFE-78D1-9A48-6ED409DCCA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9925" y="895350"/>
                <a:ext cx="106363" cy="66675"/>
              </a:xfrm>
              <a:custGeom>
                <a:avLst/>
                <a:gdLst>
                  <a:gd name="T0" fmla="*/ 151 w 331"/>
                  <a:gd name="T1" fmla="*/ 90 h 210"/>
                  <a:gd name="T2" fmla="*/ 151 w 331"/>
                  <a:gd name="T3" fmla="*/ 41 h 210"/>
                  <a:gd name="T4" fmla="*/ 153 w 331"/>
                  <a:gd name="T5" fmla="*/ 36 h 210"/>
                  <a:gd name="T6" fmla="*/ 157 w 331"/>
                  <a:gd name="T7" fmla="*/ 32 h 210"/>
                  <a:gd name="T8" fmla="*/ 163 w 331"/>
                  <a:gd name="T9" fmla="*/ 30 h 210"/>
                  <a:gd name="T10" fmla="*/ 169 w 331"/>
                  <a:gd name="T11" fmla="*/ 30 h 210"/>
                  <a:gd name="T12" fmla="*/ 174 w 331"/>
                  <a:gd name="T13" fmla="*/ 32 h 210"/>
                  <a:gd name="T14" fmla="*/ 178 w 331"/>
                  <a:gd name="T15" fmla="*/ 36 h 210"/>
                  <a:gd name="T16" fmla="*/ 180 w 331"/>
                  <a:gd name="T17" fmla="*/ 41 h 210"/>
                  <a:gd name="T18" fmla="*/ 181 w 331"/>
                  <a:gd name="T19" fmla="*/ 90 h 210"/>
                  <a:gd name="T20" fmla="*/ 229 w 331"/>
                  <a:gd name="T21" fmla="*/ 90 h 210"/>
                  <a:gd name="T22" fmla="*/ 235 w 331"/>
                  <a:gd name="T23" fmla="*/ 93 h 210"/>
                  <a:gd name="T24" fmla="*/ 238 w 331"/>
                  <a:gd name="T25" fmla="*/ 96 h 210"/>
                  <a:gd name="T26" fmla="*/ 241 w 331"/>
                  <a:gd name="T27" fmla="*/ 101 h 210"/>
                  <a:gd name="T28" fmla="*/ 241 w 331"/>
                  <a:gd name="T29" fmla="*/ 108 h 210"/>
                  <a:gd name="T30" fmla="*/ 238 w 331"/>
                  <a:gd name="T31" fmla="*/ 113 h 210"/>
                  <a:gd name="T32" fmla="*/ 235 w 331"/>
                  <a:gd name="T33" fmla="*/ 118 h 210"/>
                  <a:gd name="T34" fmla="*/ 229 w 331"/>
                  <a:gd name="T35" fmla="*/ 120 h 210"/>
                  <a:gd name="T36" fmla="*/ 181 w 331"/>
                  <a:gd name="T37" fmla="*/ 120 h 210"/>
                  <a:gd name="T38" fmla="*/ 180 w 331"/>
                  <a:gd name="T39" fmla="*/ 168 h 210"/>
                  <a:gd name="T40" fmla="*/ 178 w 331"/>
                  <a:gd name="T41" fmla="*/ 173 h 210"/>
                  <a:gd name="T42" fmla="*/ 174 w 331"/>
                  <a:gd name="T43" fmla="*/ 178 h 210"/>
                  <a:gd name="T44" fmla="*/ 169 w 331"/>
                  <a:gd name="T45" fmla="*/ 180 h 210"/>
                  <a:gd name="T46" fmla="*/ 163 w 331"/>
                  <a:gd name="T47" fmla="*/ 180 h 210"/>
                  <a:gd name="T48" fmla="*/ 157 w 331"/>
                  <a:gd name="T49" fmla="*/ 178 h 210"/>
                  <a:gd name="T50" fmla="*/ 153 w 331"/>
                  <a:gd name="T51" fmla="*/ 173 h 210"/>
                  <a:gd name="T52" fmla="*/ 151 w 331"/>
                  <a:gd name="T53" fmla="*/ 168 h 210"/>
                  <a:gd name="T54" fmla="*/ 151 w 331"/>
                  <a:gd name="T55" fmla="*/ 120 h 210"/>
                  <a:gd name="T56" fmla="*/ 103 w 331"/>
                  <a:gd name="T57" fmla="*/ 120 h 210"/>
                  <a:gd name="T58" fmla="*/ 97 w 331"/>
                  <a:gd name="T59" fmla="*/ 118 h 210"/>
                  <a:gd name="T60" fmla="*/ 93 w 331"/>
                  <a:gd name="T61" fmla="*/ 113 h 210"/>
                  <a:gd name="T62" fmla="*/ 91 w 331"/>
                  <a:gd name="T63" fmla="*/ 108 h 210"/>
                  <a:gd name="T64" fmla="*/ 91 w 331"/>
                  <a:gd name="T65" fmla="*/ 101 h 210"/>
                  <a:gd name="T66" fmla="*/ 93 w 331"/>
                  <a:gd name="T67" fmla="*/ 96 h 210"/>
                  <a:gd name="T68" fmla="*/ 97 w 331"/>
                  <a:gd name="T69" fmla="*/ 93 h 210"/>
                  <a:gd name="T70" fmla="*/ 103 w 331"/>
                  <a:gd name="T71" fmla="*/ 90 h 210"/>
                  <a:gd name="T72" fmla="*/ 0 w 331"/>
                  <a:gd name="T73" fmla="*/ 210 h 210"/>
                  <a:gd name="T74" fmla="*/ 331 w 331"/>
                  <a:gd name="T75" fmla="*/ 0 h 210"/>
                  <a:gd name="T76" fmla="*/ 0 w 331"/>
                  <a:gd name="T7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31" h="210">
                    <a:moveTo>
                      <a:pt x="106" y="90"/>
                    </a:moveTo>
                    <a:lnTo>
                      <a:pt x="151" y="90"/>
                    </a:lnTo>
                    <a:lnTo>
                      <a:pt x="151" y="45"/>
                    </a:lnTo>
                    <a:lnTo>
                      <a:pt x="151" y="41"/>
                    </a:lnTo>
                    <a:lnTo>
                      <a:pt x="152" y="39"/>
                    </a:lnTo>
                    <a:lnTo>
                      <a:pt x="153" y="36"/>
                    </a:lnTo>
                    <a:lnTo>
                      <a:pt x="155" y="34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3" y="30"/>
                    </a:lnTo>
                    <a:lnTo>
                      <a:pt x="166" y="30"/>
                    </a:lnTo>
                    <a:lnTo>
                      <a:pt x="169" y="30"/>
                    </a:lnTo>
                    <a:lnTo>
                      <a:pt x="171" y="31"/>
                    </a:lnTo>
                    <a:lnTo>
                      <a:pt x="174" y="32"/>
                    </a:lnTo>
                    <a:lnTo>
                      <a:pt x="177" y="34"/>
                    </a:lnTo>
                    <a:lnTo>
                      <a:pt x="178" y="36"/>
                    </a:lnTo>
                    <a:lnTo>
                      <a:pt x="180" y="39"/>
                    </a:lnTo>
                    <a:lnTo>
                      <a:pt x="180" y="41"/>
                    </a:lnTo>
                    <a:lnTo>
                      <a:pt x="181" y="45"/>
                    </a:lnTo>
                    <a:lnTo>
                      <a:pt x="181" y="90"/>
                    </a:lnTo>
                    <a:lnTo>
                      <a:pt x="226" y="90"/>
                    </a:lnTo>
                    <a:lnTo>
                      <a:pt x="229" y="90"/>
                    </a:lnTo>
                    <a:lnTo>
                      <a:pt x="231" y="91"/>
                    </a:lnTo>
                    <a:lnTo>
                      <a:pt x="235" y="93"/>
                    </a:lnTo>
                    <a:lnTo>
                      <a:pt x="237" y="94"/>
                    </a:lnTo>
                    <a:lnTo>
                      <a:pt x="238" y="96"/>
                    </a:lnTo>
                    <a:lnTo>
                      <a:pt x="240" y="99"/>
                    </a:lnTo>
                    <a:lnTo>
                      <a:pt x="241" y="101"/>
                    </a:lnTo>
                    <a:lnTo>
                      <a:pt x="241" y="105"/>
                    </a:lnTo>
                    <a:lnTo>
                      <a:pt x="241" y="108"/>
                    </a:lnTo>
                    <a:lnTo>
                      <a:pt x="240" y="111"/>
                    </a:lnTo>
                    <a:lnTo>
                      <a:pt x="238" y="113"/>
                    </a:lnTo>
                    <a:lnTo>
                      <a:pt x="237" y="115"/>
                    </a:lnTo>
                    <a:lnTo>
                      <a:pt x="235" y="118"/>
                    </a:lnTo>
                    <a:lnTo>
                      <a:pt x="231" y="119"/>
                    </a:lnTo>
                    <a:lnTo>
                      <a:pt x="229" y="120"/>
                    </a:lnTo>
                    <a:lnTo>
                      <a:pt x="226" y="120"/>
                    </a:lnTo>
                    <a:lnTo>
                      <a:pt x="181" y="120"/>
                    </a:lnTo>
                    <a:lnTo>
                      <a:pt x="181" y="165"/>
                    </a:lnTo>
                    <a:lnTo>
                      <a:pt x="180" y="168"/>
                    </a:lnTo>
                    <a:lnTo>
                      <a:pt x="180" y="171"/>
                    </a:lnTo>
                    <a:lnTo>
                      <a:pt x="178" y="173"/>
                    </a:lnTo>
                    <a:lnTo>
                      <a:pt x="177" y="175"/>
                    </a:lnTo>
                    <a:lnTo>
                      <a:pt x="174" y="178"/>
                    </a:lnTo>
                    <a:lnTo>
                      <a:pt x="171" y="179"/>
                    </a:lnTo>
                    <a:lnTo>
                      <a:pt x="169" y="180"/>
                    </a:lnTo>
                    <a:lnTo>
                      <a:pt x="166" y="180"/>
                    </a:lnTo>
                    <a:lnTo>
                      <a:pt x="163" y="180"/>
                    </a:lnTo>
                    <a:lnTo>
                      <a:pt x="159" y="179"/>
                    </a:lnTo>
                    <a:lnTo>
                      <a:pt x="157" y="178"/>
                    </a:lnTo>
                    <a:lnTo>
                      <a:pt x="155" y="175"/>
                    </a:lnTo>
                    <a:lnTo>
                      <a:pt x="153" y="173"/>
                    </a:lnTo>
                    <a:lnTo>
                      <a:pt x="152" y="171"/>
                    </a:lnTo>
                    <a:lnTo>
                      <a:pt x="151" y="168"/>
                    </a:lnTo>
                    <a:lnTo>
                      <a:pt x="151" y="165"/>
                    </a:lnTo>
                    <a:lnTo>
                      <a:pt x="151" y="120"/>
                    </a:lnTo>
                    <a:lnTo>
                      <a:pt x="106" y="120"/>
                    </a:lnTo>
                    <a:lnTo>
                      <a:pt x="103" y="120"/>
                    </a:lnTo>
                    <a:lnTo>
                      <a:pt x="99" y="119"/>
                    </a:lnTo>
                    <a:lnTo>
                      <a:pt x="97" y="118"/>
                    </a:lnTo>
                    <a:lnTo>
                      <a:pt x="95" y="115"/>
                    </a:lnTo>
                    <a:lnTo>
                      <a:pt x="93" y="113"/>
                    </a:lnTo>
                    <a:lnTo>
                      <a:pt x="92" y="111"/>
                    </a:lnTo>
                    <a:lnTo>
                      <a:pt x="91" y="108"/>
                    </a:lnTo>
                    <a:lnTo>
                      <a:pt x="91" y="105"/>
                    </a:lnTo>
                    <a:lnTo>
                      <a:pt x="91" y="101"/>
                    </a:lnTo>
                    <a:lnTo>
                      <a:pt x="92" y="99"/>
                    </a:lnTo>
                    <a:lnTo>
                      <a:pt x="93" y="96"/>
                    </a:lnTo>
                    <a:lnTo>
                      <a:pt x="95" y="94"/>
                    </a:lnTo>
                    <a:lnTo>
                      <a:pt x="97" y="93"/>
                    </a:lnTo>
                    <a:lnTo>
                      <a:pt x="99" y="91"/>
                    </a:lnTo>
                    <a:lnTo>
                      <a:pt x="103" y="90"/>
                    </a:lnTo>
                    <a:lnTo>
                      <a:pt x="106" y="90"/>
                    </a:lnTo>
                    <a:close/>
                    <a:moveTo>
                      <a:pt x="0" y="210"/>
                    </a:moveTo>
                    <a:lnTo>
                      <a:pt x="331" y="210"/>
                    </a:lnTo>
                    <a:lnTo>
                      <a:pt x="331" y="0"/>
                    </a:lnTo>
                    <a:lnTo>
                      <a:pt x="0" y="0"/>
                    </a:ln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 330">
                <a:extLst>
                  <a:ext uri="{FF2B5EF4-FFF2-40B4-BE49-F238E27FC236}">
                    <a16:creationId xmlns:a16="http://schemas.microsoft.com/office/drawing/2014/main" id="{4032114E-AB03-395A-99EA-06E77A402B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5813" y="895350"/>
                <a:ext cx="104775" cy="66675"/>
              </a:xfrm>
              <a:custGeom>
                <a:avLst/>
                <a:gdLst>
                  <a:gd name="T0" fmla="*/ 90 w 331"/>
                  <a:gd name="T1" fmla="*/ 90 h 210"/>
                  <a:gd name="T2" fmla="*/ 211 w 331"/>
                  <a:gd name="T3" fmla="*/ 90 h 210"/>
                  <a:gd name="T4" fmla="*/ 214 w 331"/>
                  <a:gd name="T5" fmla="*/ 90 h 210"/>
                  <a:gd name="T6" fmla="*/ 217 w 331"/>
                  <a:gd name="T7" fmla="*/ 91 h 210"/>
                  <a:gd name="T8" fmla="*/ 220 w 331"/>
                  <a:gd name="T9" fmla="*/ 93 h 210"/>
                  <a:gd name="T10" fmla="*/ 222 w 331"/>
                  <a:gd name="T11" fmla="*/ 94 h 210"/>
                  <a:gd name="T12" fmla="*/ 223 w 331"/>
                  <a:gd name="T13" fmla="*/ 96 h 210"/>
                  <a:gd name="T14" fmla="*/ 225 w 331"/>
                  <a:gd name="T15" fmla="*/ 99 h 210"/>
                  <a:gd name="T16" fmla="*/ 225 w 331"/>
                  <a:gd name="T17" fmla="*/ 101 h 210"/>
                  <a:gd name="T18" fmla="*/ 226 w 331"/>
                  <a:gd name="T19" fmla="*/ 105 h 210"/>
                  <a:gd name="T20" fmla="*/ 225 w 331"/>
                  <a:gd name="T21" fmla="*/ 108 h 210"/>
                  <a:gd name="T22" fmla="*/ 225 w 331"/>
                  <a:gd name="T23" fmla="*/ 111 h 210"/>
                  <a:gd name="T24" fmla="*/ 223 w 331"/>
                  <a:gd name="T25" fmla="*/ 113 h 210"/>
                  <a:gd name="T26" fmla="*/ 222 w 331"/>
                  <a:gd name="T27" fmla="*/ 115 h 210"/>
                  <a:gd name="T28" fmla="*/ 219 w 331"/>
                  <a:gd name="T29" fmla="*/ 118 h 210"/>
                  <a:gd name="T30" fmla="*/ 217 w 331"/>
                  <a:gd name="T31" fmla="*/ 119 h 210"/>
                  <a:gd name="T32" fmla="*/ 214 w 331"/>
                  <a:gd name="T33" fmla="*/ 120 h 210"/>
                  <a:gd name="T34" fmla="*/ 211 w 331"/>
                  <a:gd name="T35" fmla="*/ 120 h 210"/>
                  <a:gd name="T36" fmla="*/ 90 w 331"/>
                  <a:gd name="T37" fmla="*/ 120 h 210"/>
                  <a:gd name="T38" fmla="*/ 88 w 331"/>
                  <a:gd name="T39" fmla="*/ 120 h 210"/>
                  <a:gd name="T40" fmla="*/ 85 w 331"/>
                  <a:gd name="T41" fmla="*/ 119 h 210"/>
                  <a:gd name="T42" fmla="*/ 83 w 331"/>
                  <a:gd name="T43" fmla="*/ 118 h 210"/>
                  <a:gd name="T44" fmla="*/ 79 w 331"/>
                  <a:gd name="T45" fmla="*/ 115 h 210"/>
                  <a:gd name="T46" fmla="*/ 78 w 331"/>
                  <a:gd name="T47" fmla="*/ 113 h 210"/>
                  <a:gd name="T48" fmla="*/ 76 w 331"/>
                  <a:gd name="T49" fmla="*/ 111 h 210"/>
                  <a:gd name="T50" fmla="*/ 76 w 331"/>
                  <a:gd name="T51" fmla="*/ 108 h 210"/>
                  <a:gd name="T52" fmla="*/ 75 w 331"/>
                  <a:gd name="T53" fmla="*/ 105 h 210"/>
                  <a:gd name="T54" fmla="*/ 76 w 331"/>
                  <a:gd name="T55" fmla="*/ 101 h 210"/>
                  <a:gd name="T56" fmla="*/ 76 w 331"/>
                  <a:gd name="T57" fmla="*/ 99 h 210"/>
                  <a:gd name="T58" fmla="*/ 78 w 331"/>
                  <a:gd name="T59" fmla="*/ 96 h 210"/>
                  <a:gd name="T60" fmla="*/ 79 w 331"/>
                  <a:gd name="T61" fmla="*/ 94 h 210"/>
                  <a:gd name="T62" fmla="*/ 83 w 331"/>
                  <a:gd name="T63" fmla="*/ 93 h 210"/>
                  <a:gd name="T64" fmla="*/ 85 w 331"/>
                  <a:gd name="T65" fmla="*/ 91 h 210"/>
                  <a:gd name="T66" fmla="*/ 88 w 331"/>
                  <a:gd name="T67" fmla="*/ 90 h 210"/>
                  <a:gd name="T68" fmla="*/ 90 w 331"/>
                  <a:gd name="T69" fmla="*/ 90 h 210"/>
                  <a:gd name="T70" fmla="*/ 0 w 331"/>
                  <a:gd name="T71" fmla="*/ 210 h 210"/>
                  <a:gd name="T72" fmla="*/ 331 w 331"/>
                  <a:gd name="T73" fmla="*/ 210 h 210"/>
                  <a:gd name="T74" fmla="*/ 331 w 331"/>
                  <a:gd name="T75" fmla="*/ 0 h 210"/>
                  <a:gd name="T76" fmla="*/ 0 w 331"/>
                  <a:gd name="T77" fmla="*/ 0 h 210"/>
                  <a:gd name="T78" fmla="*/ 0 w 331"/>
                  <a:gd name="T7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1" h="210">
                    <a:moveTo>
                      <a:pt x="90" y="90"/>
                    </a:moveTo>
                    <a:lnTo>
                      <a:pt x="211" y="90"/>
                    </a:lnTo>
                    <a:lnTo>
                      <a:pt x="214" y="90"/>
                    </a:lnTo>
                    <a:lnTo>
                      <a:pt x="217" y="91"/>
                    </a:lnTo>
                    <a:lnTo>
                      <a:pt x="220" y="93"/>
                    </a:lnTo>
                    <a:lnTo>
                      <a:pt x="222" y="94"/>
                    </a:lnTo>
                    <a:lnTo>
                      <a:pt x="223" y="96"/>
                    </a:lnTo>
                    <a:lnTo>
                      <a:pt x="225" y="99"/>
                    </a:lnTo>
                    <a:lnTo>
                      <a:pt x="225" y="101"/>
                    </a:lnTo>
                    <a:lnTo>
                      <a:pt x="226" y="105"/>
                    </a:lnTo>
                    <a:lnTo>
                      <a:pt x="225" y="108"/>
                    </a:lnTo>
                    <a:lnTo>
                      <a:pt x="225" y="111"/>
                    </a:lnTo>
                    <a:lnTo>
                      <a:pt x="223" y="113"/>
                    </a:lnTo>
                    <a:lnTo>
                      <a:pt x="222" y="115"/>
                    </a:lnTo>
                    <a:lnTo>
                      <a:pt x="219" y="118"/>
                    </a:lnTo>
                    <a:lnTo>
                      <a:pt x="217" y="119"/>
                    </a:lnTo>
                    <a:lnTo>
                      <a:pt x="214" y="120"/>
                    </a:lnTo>
                    <a:lnTo>
                      <a:pt x="211" y="120"/>
                    </a:lnTo>
                    <a:lnTo>
                      <a:pt x="90" y="120"/>
                    </a:lnTo>
                    <a:lnTo>
                      <a:pt x="88" y="120"/>
                    </a:lnTo>
                    <a:lnTo>
                      <a:pt x="85" y="119"/>
                    </a:lnTo>
                    <a:lnTo>
                      <a:pt x="83" y="118"/>
                    </a:lnTo>
                    <a:lnTo>
                      <a:pt x="79" y="115"/>
                    </a:lnTo>
                    <a:lnTo>
                      <a:pt x="78" y="113"/>
                    </a:lnTo>
                    <a:lnTo>
                      <a:pt x="76" y="111"/>
                    </a:lnTo>
                    <a:lnTo>
                      <a:pt x="76" y="108"/>
                    </a:lnTo>
                    <a:lnTo>
                      <a:pt x="75" y="105"/>
                    </a:lnTo>
                    <a:lnTo>
                      <a:pt x="76" y="101"/>
                    </a:lnTo>
                    <a:lnTo>
                      <a:pt x="76" y="99"/>
                    </a:lnTo>
                    <a:lnTo>
                      <a:pt x="78" y="96"/>
                    </a:lnTo>
                    <a:lnTo>
                      <a:pt x="79" y="94"/>
                    </a:lnTo>
                    <a:lnTo>
                      <a:pt x="83" y="93"/>
                    </a:lnTo>
                    <a:lnTo>
                      <a:pt x="85" y="91"/>
                    </a:lnTo>
                    <a:lnTo>
                      <a:pt x="88" y="90"/>
                    </a:lnTo>
                    <a:lnTo>
                      <a:pt x="90" y="90"/>
                    </a:lnTo>
                    <a:close/>
                    <a:moveTo>
                      <a:pt x="0" y="210"/>
                    </a:moveTo>
                    <a:lnTo>
                      <a:pt x="331" y="210"/>
                    </a:lnTo>
                    <a:lnTo>
                      <a:pt x="331" y="0"/>
                    </a:lnTo>
                    <a:lnTo>
                      <a:pt x="0" y="0"/>
                    </a:ln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 331">
                <a:extLst>
                  <a:ext uri="{FF2B5EF4-FFF2-40B4-BE49-F238E27FC236}">
                    <a16:creationId xmlns:a16="http://schemas.microsoft.com/office/drawing/2014/main" id="{CA6ACE30-4DEB-3316-1BA1-53C05C5B75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9925" y="973138"/>
                <a:ext cx="106363" cy="85725"/>
              </a:xfrm>
              <a:custGeom>
                <a:avLst/>
                <a:gdLst>
                  <a:gd name="T0" fmla="*/ 108 w 331"/>
                  <a:gd name="T1" fmla="*/ 82 h 270"/>
                  <a:gd name="T2" fmla="*/ 106 w 331"/>
                  <a:gd name="T3" fmla="*/ 77 h 270"/>
                  <a:gd name="T4" fmla="*/ 106 w 331"/>
                  <a:gd name="T5" fmla="*/ 72 h 270"/>
                  <a:gd name="T6" fmla="*/ 108 w 331"/>
                  <a:gd name="T7" fmla="*/ 66 h 270"/>
                  <a:gd name="T8" fmla="*/ 112 w 331"/>
                  <a:gd name="T9" fmla="*/ 62 h 270"/>
                  <a:gd name="T10" fmla="*/ 118 w 331"/>
                  <a:gd name="T11" fmla="*/ 60 h 270"/>
                  <a:gd name="T12" fmla="*/ 123 w 331"/>
                  <a:gd name="T13" fmla="*/ 60 h 270"/>
                  <a:gd name="T14" fmla="*/ 128 w 331"/>
                  <a:gd name="T15" fmla="*/ 62 h 270"/>
                  <a:gd name="T16" fmla="*/ 166 w 331"/>
                  <a:gd name="T17" fmla="*/ 99 h 270"/>
                  <a:gd name="T18" fmla="*/ 202 w 331"/>
                  <a:gd name="T19" fmla="*/ 62 h 270"/>
                  <a:gd name="T20" fmla="*/ 208 w 331"/>
                  <a:gd name="T21" fmla="*/ 60 h 270"/>
                  <a:gd name="T22" fmla="*/ 214 w 331"/>
                  <a:gd name="T23" fmla="*/ 60 h 270"/>
                  <a:gd name="T24" fmla="*/ 220 w 331"/>
                  <a:gd name="T25" fmla="*/ 62 h 270"/>
                  <a:gd name="T26" fmla="*/ 224 w 331"/>
                  <a:gd name="T27" fmla="*/ 66 h 270"/>
                  <a:gd name="T28" fmla="*/ 226 w 331"/>
                  <a:gd name="T29" fmla="*/ 72 h 270"/>
                  <a:gd name="T30" fmla="*/ 226 w 331"/>
                  <a:gd name="T31" fmla="*/ 77 h 270"/>
                  <a:gd name="T32" fmla="*/ 224 w 331"/>
                  <a:gd name="T33" fmla="*/ 82 h 270"/>
                  <a:gd name="T34" fmla="*/ 187 w 331"/>
                  <a:gd name="T35" fmla="*/ 120 h 270"/>
                  <a:gd name="T36" fmla="*/ 224 w 331"/>
                  <a:gd name="T37" fmla="*/ 156 h 270"/>
                  <a:gd name="T38" fmla="*/ 226 w 331"/>
                  <a:gd name="T39" fmla="*/ 162 h 270"/>
                  <a:gd name="T40" fmla="*/ 226 w 331"/>
                  <a:gd name="T41" fmla="*/ 168 h 270"/>
                  <a:gd name="T42" fmla="*/ 224 w 331"/>
                  <a:gd name="T43" fmla="*/ 174 h 270"/>
                  <a:gd name="T44" fmla="*/ 220 w 331"/>
                  <a:gd name="T45" fmla="*/ 178 h 270"/>
                  <a:gd name="T46" fmla="*/ 214 w 331"/>
                  <a:gd name="T47" fmla="*/ 180 h 270"/>
                  <a:gd name="T48" fmla="*/ 208 w 331"/>
                  <a:gd name="T49" fmla="*/ 180 h 270"/>
                  <a:gd name="T50" fmla="*/ 202 w 331"/>
                  <a:gd name="T51" fmla="*/ 178 h 270"/>
                  <a:gd name="T52" fmla="*/ 166 w 331"/>
                  <a:gd name="T53" fmla="*/ 141 h 270"/>
                  <a:gd name="T54" fmla="*/ 128 w 331"/>
                  <a:gd name="T55" fmla="*/ 178 h 270"/>
                  <a:gd name="T56" fmla="*/ 123 w 331"/>
                  <a:gd name="T57" fmla="*/ 180 h 270"/>
                  <a:gd name="T58" fmla="*/ 118 w 331"/>
                  <a:gd name="T59" fmla="*/ 180 h 270"/>
                  <a:gd name="T60" fmla="*/ 112 w 331"/>
                  <a:gd name="T61" fmla="*/ 178 h 270"/>
                  <a:gd name="T62" fmla="*/ 108 w 331"/>
                  <a:gd name="T63" fmla="*/ 174 h 270"/>
                  <a:gd name="T64" fmla="*/ 106 w 331"/>
                  <a:gd name="T65" fmla="*/ 168 h 270"/>
                  <a:gd name="T66" fmla="*/ 106 w 331"/>
                  <a:gd name="T67" fmla="*/ 162 h 270"/>
                  <a:gd name="T68" fmla="*/ 108 w 331"/>
                  <a:gd name="T69" fmla="*/ 156 h 270"/>
                  <a:gd name="T70" fmla="*/ 144 w 331"/>
                  <a:gd name="T71" fmla="*/ 120 h 270"/>
                  <a:gd name="T72" fmla="*/ 0 w 331"/>
                  <a:gd name="T73" fmla="*/ 180 h 270"/>
                  <a:gd name="T74" fmla="*/ 2 w 331"/>
                  <a:gd name="T75" fmla="*/ 198 h 270"/>
                  <a:gd name="T76" fmla="*/ 7 w 331"/>
                  <a:gd name="T77" fmla="*/ 215 h 270"/>
                  <a:gd name="T78" fmla="*/ 16 w 331"/>
                  <a:gd name="T79" fmla="*/ 231 h 270"/>
                  <a:gd name="T80" fmla="*/ 26 w 331"/>
                  <a:gd name="T81" fmla="*/ 243 h 270"/>
                  <a:gd name="T82" fmla="*/ 39 w 331"/>
                  <a:gd name="T83" fmla="*/ 255 h 270"/>
                  <a:gd name="T84" fmla="*/ 55 w 331"/>
                  <a:gd name="T85" fmla="*/ 264 h 270"/>
                  <a:gd name="T86" fmla="*/ 73 w 331"/>
                  <a:gd name="T87" fmla="*/ 268 h 270"/>
                  <a:gd name="T88" fmla="*/ 91 w 331"/>
                  <a:gd name="T89" fmla="*/ 270 h 270"/>
                  <a:gd name="T90" fmla="*/ 331 w 331"/>
                  <a:gd name="T91" fmla="*/ 0 h 270"/>
                  <a:gd name="T92" fmla="*/ 0 w 331"/>
                  <a:gd name="T93" fmla="*/ 18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1" h="270">
                    <a:moveTo>
                      <a:pt x="110" y="86"/>
                    </a:moveTo>
                    <a:lnTo>
                      <a:pt x="108" y="82"/>
                    </a:lnTo>
                    <a:lnTo>
                      <a:pt x="107" y="80"/>
                    </a:lnTo>
                    <a:lnTo>
                      <a:pt x="106" y="77"/>
                    </a:lnTo>
                    <a:lnTo>
                      <a:pt x="106" y="75"/>
                    </a:lnTo>
                    <a:lnTo>
                      <a:pt x="106" y="72"/>
                    </a:lnTo>
                    <a:lnTo>
                      <a:pt x="107" y="69"/>
                    </a:lnTo>
                    <a:lnTo>
                      <a:pt x="108" y="66"/>
                    </a:lnTo>
                    <a:lnTo>
                      <a:pt x="110" y="64"/>
                    </a:lnTo>
                    <a:lnTo>
                      <a:pt x="112" y="62"/>
                    </a:lnTo>
                    <a:lnTo>
                      <a:pt x="114" y="61"/>
                    </a:lnTo>
                    <a:lnTo>
                      <a:pt x="118" y="60"/>
                    </a:lnTo>
                    <a:lnTo>
                      <a:pt x="121" y="60"/>
                    </a:lnTo>
                    <a:lnTo>
                      <a:pt x="123" y="60"/>
                    </a:lnTo>
                    <a:lnTo>
                      <a:pt x="126" y="61"/>
                    </a:lnTo>
                    <a:lnTo>
                      <a:pt x="128" y="62"/>
                    </a:lnTo>
                    <a:lnTo>
                      <a:pt x="132" y="64"/>
                    </a:lnTo>
                    <a:lnTo>
                      <a:pt x="166" y="99"/>
                    </a:lnTo>
                    <a:lnTo>
                      <a:pt x="200" y="64"/>
                    </a:lnTo>
                    <a:lnTo>
                      <a:pt x="202" y="62"/>
                    </a:lnTo>
                    <a:lnTo>
                      <a:pt x="206" y="61"/>
                    </a:lnTo>
                    <a:lnTo>
                      <a:pt x="208" y="60"/>
                    </a:lnTo>
                    <a:lnTo>
                      <a:pt x="211" y="60"/>
                    </a:lnTo>
                    <a:lnTo>
                      <a:pt x="214" y="60"/>
                    </a:lnTo>
                    <a:lnTo>
                      <a:pt x="216" y="61"/>
                    </a:lnTo>
                    <a:lnTo>
                      <a:pt x="220" y="62"/>
                    </a:lnTo>
                    <a:lnTo>
                      <a:pt x="222" y="64"/>
                    </a:lnTo>
                    <a:lnTo>
                      <a:pt x="224" y="66"/>
                    </a:lnTo>
                    <a:lnTo>
                      <a:pt x="225" y="69"/>
                    </a:lnTo>
                    <a:lnTo>
                      <a:pt x="226" y="72"/>
                    </a:lnTo>
                    <a:lnTo>
                      <a:pt x="226" y="75"/>
                    </a:lnTo>
                    <a:lnTo>
                      <a:pt x="226" y="77"/>
                    </a:lnTo>
                    <a:lnTo>
                      <a:pt x="225" y="80"/>
                    </a:lnTo>
                    <a:lnTo>
                      <a:pt x="224" y="82"/>
                    </a:lnTo>
                    <a:lnTo>
                      <a:pt x="222" y="86"/>
                    </a:lnTo>
                    <a:lnTo>
                      <a:pt x="187" y="120"/>
                    </a:lnTo>
                    <a:lnTo>
                      <a:pt x="222" y="154"/>
                    </a:lnTo>
                    <a:lnTo>
                      <a:pt x="224" y="156"/>
                    </a:lnTo>
                    <a:lnTo>
                      <a:pt x="225" y="160"/>
                    </a:lnTo>
                    <a:lnTo>
                      <a:pt x="226" y="162"/>
                    </a:lnTo>
                    <a:lnTo>
                      <a:pt x="226" y="165"/>
                    </a:lnTo>
                    <a:lnTo>
                      <a:pt x="226" y="168"/>
                    </a:lnTo>
                    <a:lnTo>
                      <a:pt x="225" y="170"/>
                    </a:lnTo>
                    <a:lnTo>
                      <a:pt x="224" y="174"/>
                    </a:lnTo>
                    <a:lnTo>
                      <a:pt x="222" y="176"/>
                    </a:lnTo>
                    <a:lnTo>
                      <a:pt x="220" y="178"/>
                    </a:lnTo>
                    <a:lnTo>
                      <a:pt x="216" y="179"/>
                    </a:lnTo>
                    <a:lnTo>
                      <a:pt x="214" y="180"/>
                    </a:lnTo>
                    <a:lnTo>
                      <a:pt x="211" y="180"/>
                    </a:lnTo>
                    <a:lnTo>
                      <a:pt x="208" y="180"/>
                    </a:lnTo>
                    <a:lnTo>
                      <a:pt x="206" y="179"/>
                    </a:lnTo>
                    <a:lnTo>
                      <a:pt x="202" y="178"/>
                    </a:lnTo>
                    <a:lnTo>
                      <a:pt x="200" y="176"/>
                    </a:lnTo>
                    <a:lnTo>
                      <a:pt x="166" y="141"/>
                    </a:lnTo>
                    <a:lnTo>
                      <a:pt x="132" y="176"/>
                    </a:lnTo>
                    <a:lnTo>
                      <a:pt x="128" y="178"/>
                    </a:lnTo>
                    <a:lnTo>
                      <a:pt x="126" y="179"/>
                    </a:lnTo>
                    <a:lnTo>
                      <a:pt x="123" y="180"/>
                    </a:lnTo>
                    <a:lnTo>
                      <a:pt x="121" y="180"/>
                    </a:lnTo>
                    <a:lnTo>
                      <a:pt x="118" y="180"/>
                    </a:lnTo>
                    <a:lnTo>
                      <a:pt x="114" y="179"/>
                    </a:lnTo>
                    <a:lnTo>
                      <a:pt x="112" y="178"/>
                    </a:lnTo>
                    <a:lnTo>
                      <a:pt x="110" y="176"/>
                    </a:lnTo>
                    <a:lnTo>
                      <a:pt x="108" y="174"/>
                    </a:lnTo>
                    <a:lnTo>
                      <a:pt x="107" y="170"/>
                    </a:lnTo>
                    <a:lnTo>
                      <a:pt x="106" y="168"/>
                    </a:lnTo>
                    <a:lnTo>
                      <a:pt x="106" y="165"/>
                    </a:lnTo>
                    <a:lnTo>
                      <a:pt x="106" y="162"/>
                    </a:lnTo>
                    <a:lnTo>
                      <a:pt x="107" y="160"/>
                    </a:lnTo>
                    <a:lnTo>
                      <a:pt x="108" y="156"/>
                    </a:lnTo>
                    <a:lnTo>
                      <a:pt x="110" y="154"/>
                    </a:lnTo>
                    <a:lnTo>
                      <a:pt x="144" y="120"/>
                    </a:lnTo>
                    <a:lnTo>
                      <a:pt x="110" y="86"/>
                    </a:lnTo>
                    <a:close/>
                    <a:moveTo>
                      <a:pt x="0" y="180"/>
                    </a:moveTo>
                    <a:lnTo>
                      <a:pt x="1" y="190"/>
                    </a:lnTo>
                    <a:lnTo>
                      <a:pt x="2" y="198"/>
                    </a:lnTo>
                    <a:lnTo>
                      <a:pt x="4" y="207"/>
                    </a:lnTo>
                    <a:lnTo>
                      <a:pt x="7" y="215"/>
                    </a:lnTo>
                    <a:lnTo>
                      <a:pt x="11" y="223"/>
                    </a:lnTo>
                    <a:lnTo>
                      <a:pt x="16" y="231"/>
                    </a:lnTo>
                    <a:lnTo>
                      <a:pt x="21" y="238"/>
                    </a:lnTo>
                    <a:lnTo>
                      <a:pt x="26" y="243"/>
                    </a:lnTo>
                    <a:lnTo>
                      <a:pt x="33" y="250"/>
                    </a:lnTo>
                    <a:lnTo>
                      <a:pt x="39" y="255"/>
                    </a:lnTo>
                    <a:lnTo>
                      <a:pt x="47" y="259"/>
                    </a:lnTo>
                    <a:lnTo>
                      <a:pt x="55" y="264"/>
                    </a:lnTo>
                    <a:lnTo>
                      <a:pt x="64" y="266"/>
                    </a:lnTo>
                    <a:lnTo>
                      <a:pt x="73" y="268"/>
                    </a:lnTo>
                    <a:lnTo>
                      <a:pt x="81" y="270"/>
                    </a:lnTo>
                    <a:lnTo>
                      <a:pt x="91" y="270"/>
                    </a:lnTo>
                    <a:lnTo>
                      <a:pt x="331" y="270"/>
                    </a:lnTo>
                    <a:lnTo>
                      <a:pt x="331" y="0"/>
                    </a:lnTo>
                    <a:lnTo>
                      <a:pt x="0" y="0"/>
                    </a:lnTo>
                    <a:lnTo>
                      <a:pt x="0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332">
                <a:extLst>
                  <a:ext uri="{FF2B5EF4-FFF2-40B4-BE49-F238E27FC236}">
                    <a16:creationId xmlns:a16="http://schemas.microsoft.com/office/drawing/2014/main" id="{CBE74D45-AFB7-9760-1944-E92BAAE2C1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5813" y="973138"/>
                <a:ext cx="104775" cy="85725"/>
              </a:xfrm>
              <a:custGeom>
                <a:avLst/>
                <a:gdLst>
                  <a:gd name="T0" fmla="*/ 211 w 331"/>
                  <a:gd name="T1" fmla="*/ 120 h 270"/>
                  <a:gd name="T2" fmla="*/ 217 w 331"/>
                  <a:gd name="T3" fmla="*/ 121 h 270"/>
                  <a:gd name="T4" fmla="*/ 222 w 331"/>
                  <a:gd name="T5" fmla="*/ 124 h 270"/>
                  <a:gd name="T6" fmla="*/ 225 w 331"/>
                  <a:gd name="T7" fmla="*/ 129 h 270"/>
                  <a:gd name="T8" fmla="*/ 226 w 331"/>
                  <a:gd name="T9" fmla="*/ 135 h 270"/>
                  <a:gd name="T10" fmla="*/ 225 w 331"/>
                  <a:gd name="T11" fmla="*/ 140 h 270"/>
                  <a:gd name="T12" fmla="*/ 222 w 331"/>
                  <a:gd name="T13" fmla="*/ 146 h 270"/>
                  <a:gd name="T14" fmla="*/ 217 w 331"/>
                  <a:gd name="T15" fmla="*/ 149 h 270"/>
                  <a:gd name="T16" fmla="*/ 211 w 331"/>
                  <a:gd name="T17" fmla="*/ 150 h 270"/>
                  <a:gd name="T18" fmla="*/ 88 w 331"/>
                  <a:gd name="T19" fmla="*/ 150 h 270"/>
                  <a:gd name="T20" fmla="*/ 83 w 331"/>
                  <a:gd name="T21" fmla="*/ 147 h 270"/>
                  <a:gd name="T22" fmla="*/ 78 w 331"/>
                  <a:gd name="T23" fmla="*/ 144 h 270"/>
                  <a:gd name="T24" fmla="*/ 76 w 331"/>
                  <a:gd name="T25" fmla="*/ 138 h 270"/>
                  <a:gd name="T26" fmla="*/ 76 w 331"/>
                  <a:gd name="T27" fmla="*/ 132 h 270"/>
                  <a:gd name="T28" fmla="*/ 78 w 331"/>
                  <a:gd name="T29" fmla="*/ 126 h 270"/>
                  <a:gd name="T30" fmla="*/ 83 w 331"/>
                  <a:gd name="T31" fmla="*/ 122 h 270"/>
                  <a:gd name="T32" fmla="*/ 88 w 331"/>
                  <a:gd name="T33" fmla="*/ 120 h 270"/>
                  <a:gd name="T34" fmla="*/ 90 w 331"/>
                  <a:gd name="T35" fmla="*/ 60 h 270"/>
                  <a:gd name="T36" fmla="*/ 214 w 331"/>
                  <a:gd name="T37" fmla="*/ 60 h 270"/>
                  <a:gd name="T38" fmla="*/ 220 w 331"/>
                  <a:gd name="T39" fmla="*/ 62 h 270"/>
                  <a:gd name="T40" fmla="*/ 223 w 331"/>
                  <a:gd name="T41" fmla="*/ 66 h 270"/>
                  <a:gd name="T42" fmla="*/ 225 w 331"/>
                  <a:gd name="T43" fmla="*/ 72 h 270"/>
                  <a:gd name="T44" fmla="*/ 225 w 331"/>
                  <a:gd name="T45" fmla="*/ 78 h 270"/>
                  <a:gd name="T46" fmla="*/ 223 w 331"/>
                  <a:gd name="T47" fmla="*/ 84 h 270"/>
                  <a:gd name="T48" fmla="*/ 219 w 331"/>
                  <a:gd name="T49" fmla="*/ 87 h 270"/>
                  <a:gd name="T50" fmla="*/ 214 w 331"/>
                  <a:gd name="T51" fmla="*/ 89 h 270"/>
                  <a:gd name="T52" fmla="*/ 90 w 331"/>
                  <a:gd name="T53" fmla="*/ 90 h 270"/>
                  <a:gd name="T54" fmla="*/ 85 w 331"/>
                  <a:gd name="T55" fmla="*/ 89 h 270"/>
                  <a:gd name="T56" fmla="*/ 79 w 331"/>
                  <a:gd name="T57" fmla="*/ 86 h 270"/>
                  <a:gd name="T58" fmla="*/ 76 w 331"/>
                  <a:gd name="T59" fmla="*/ 80 h 270"/>
                  <a:gd name="T60" fmla="*/ 75 w 331"/>
                  <a:gd name="T61" fmla="*/ 75 h 270"/>
                  <a:gd name="T62" fmla="*/ 76 w 331"/>
                  <a:gd name="T63" fmla="*/ 69 h 270"/>
                  <a:gd name="T64" fmla="*/ 79 w 331"/>
                  <a:gd name="T65" fmla="*/ 64 h 270"/>
                  <a:gd name="T66" fmla="*/ 85 w 331"/>
                  <a:gd name="T67" fmla="*/ 61 h 270"/>
                  <a:gd name="T68" fmla="*/ 90 w 331"/>
                  <a:gd name="T69" fmla="*/ 60 h 270"/>
                  <a:gd name="T70" fmla="*/ 0 w 331"/>
                  <a:gd name="T71" fmla="*/ 270 h 270"/>
                  <a:gd name="T72" fmla="*/ 250 w 331"/>
                  <a:gd name="T73" fmla="*/ 270 h 270"/>
                  <a:gd name="T74" fmla="*/ 268 w 331"/>
                  <a:gd name="T75" fmla="*/ 266 h 270"/>
                  <a:gd name="T76" fmla="*/ 284 w 331"/>
                  <a:gd name="T77" fmla="*/ 259 h 270"/>
                  <a:gd name="T78" fmla="*/ 298 w 331"/>
                  <a:gd name="T79" fmla="*/ 250 h 270"/>
                  <a:gd name="T80" fmla="*/ 311 w 331"/>
                  <a:gd name="T81" fmla="*/ 238 h 270"/>
                  <a:gd name="T82" fmla="*/ 321 w 331"/>
                  <a:gd name="T83" fmla="*/ 223 h 270"/>
                  <a:gd name="T84" fmla="*/ 327 w 331"/>
                  <a:gd name="T85" fmla="*/ 207 h 270"/>
                  <a:gd name="T86" fmla="*/ 331 w 331"/>
                  <a:gd name="T87" fmla="*/ 190 h 270"/>
                  <a:gd name="T88" fmla="*/ 331 w 331"/>
                  <a:gd name="T89" fmla="*/ 0 h 270"/>
                  <a:gd name="T90" fmla="*/ 0 w 331"/>
                  <a:gd name="T91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1" h="270">
                    <a:moveTo>
                      <a:pt x="90" y="120"/>
                    </a:moveTo>
                    <a:lnTo>
                      <a:pt x="211" y="120"/>
                    </a:lnTo>
                    <a:lnTo>
                      <a:pt x="214" y="120"/>
                    </a:lnTo>
                    <a:lnTo>
                      <a:pt x="217" y="121"/>
                    </a:lnTo>
                    <a:lnTo>
                      <a:pt x="220" y="122"/>
                    </a:lnTo>
                    <a:lnTo>
                      <a:pt x="222" y="124"/>
                    </a:lnTo>
                    <a:lnTo>
                      <a:pt x="223" y="126"/>
                    </a:lnTo>
                    <a:lnTo>
                      <a:pt x="225" y="129"/>
                    </a:lnTo>
                    <a:lnTo>
                      <a:pt x="225" y="132"/>
                    </a:lnTo>
                    <a:lnTo>
                      <a:pt x="226" y="135"/>
                    </a:lnTo>
                    <a:lnTo>
                      <a:pt x="225" y="138"/>
                    </a:lnTo>
                    <a:lnTo>
                      <a:pt x="225" y="140"/>
                    </a:lnTo>
                    <a:lnTo>
                      <a:pt x="223" y="144"/>
                    </a:lnTo>
                    <a:lnTo>
                      <a:pt x="222" y="146"/>
                    </a:lnTo>
                    <a:lnTo>
                      <a:pt x="219" y="148"/>
                    </a:lnTo>
                    <a:lnTo>
                      <a:pt x="217" y="149"/>
                    </a:lnTo>
                    <a:lnTo>
                      <a:pt x="214" y="150"/>
                    </a:lnTo>
                    <a:lnTo>
                      <a:pt x="211" y="150"/>
                    </a:lnTo>
                    <a:lnTo>
                      <a:pt x="90" y="150"/>
                    </a:lnTo>
                    <a:lnTo>
                      <a:pt x="88" y="150"/>
                    </a:lnTo>
                    <a:lnTo>
                      <a:pt x="85" y="149"/>
                    </a:lnTo>
                    <a:lnTo>
                      <a:pt x="83" y="147"/>
                    </a:lnTo>
                    <a:lnTo>
                      <a:pt x="79" y="146"/>
                    </a:lnTo>
                    <a:lnTo>
                      <a:pt x="78" y="144"/>
                    </a:lnTo>
                    <a:lnTo>
                      <a:pt x="76" y="140"/>
                    </a:lnTo>
                    <a:lnTo>
                      <a:pt x="76" y="138"/>
                    </a:lnTo>
                    <a:lnTo>
                      <a:pt x="75" y="135"/>
                    </a:lnTo>
                    <a:lnTo>
                      <a:pt x="76" y="132"/>
                    </a:lnTo>
                    <a:lnTo>
                      <a:pt x="76" y="129"/>
                    </a:lnTo>
                    <a:lnTo>
                      <a:pt x="78" y="126"/>
                    </a:lnTo>
                    <a:lnTo>
                      <a:pt x="79" y="124"/>
                    </a:lnTo>
                    <a:lnTo>
                      <a:pt x="83" y="122"/>
                    </a:lnTo>
                    <a:lnTo>
                      <a:pt x="85" y="121"/>
                    </a:lnTo>
                    <a:lnTo>
                      <a:pt x="88" y="120"/>
                    </a:lnTo>
                    <a:lnTo>
                      <a:pt x="90" y="120"/>
                    </a:lnTo>
                    <a:close/>
                    <a:moveTo>
                      <a:pt x="90" y="60"/>
                    </a:moveTo>
                    <a:lnTo>
                      <a:pt x="211" y="60"/>
                    </a:lnTo>
                    <a:lnTo>
                      <a:pt x="214" y="60"/>
                    </a:lnTo>
                    <a:lnTo>
                      <a:pt x="217" y="61"/>
                    </a:lnTo>
                    <a:lnTo>
                      <a:pt x="220" y="62"/>
                    </a:lnTo>
                    <a:lnTo>
                      <a:pt x="222" y="64"/>
                    </a:lnTo>
                    <a:lnTo>
                      <a:pt x="223" y="66"/>
                    </a:lnTo>
                    <a:lnTo>
                      <a:pt x="225" y="69"/>
                    </a:lnTo>
                    <a:lnTo>
                      <a:pt x="225" y="72"/>
                    </a:lnTo>
                    <a:lnTo>
                      <a:pt x="226" y="75"/>
                    </a:lnTo>
                    <a:lnTo>
                      <a:pt x="225" y="78"/>
                    </a:lnTo>
                    <a:lnTo>
                      <a:pt x="225" y="80"/>
                    </a:lnTo>
                    <a:lnTo>
                      <a:pt x="223" y="84"/>
                    </a:lnTo>
                    <a:lnTo>
                      <a:pt x="222" y="86"/>
                    </a:lnTo>
                    <a:lnTo>
                      <a:pt x="219" y="87"/>
                    </a:lnTo>
                    <a:lnTo>
                      <a:pt x="217" y="89"/>
                    </a:lnTo>
                    <a:lnTo>
                      <a:pt x="214" y="89"/>
                    </a:lnTo>
                    <a:lnTo>
                      <a:pt x="211" y="90"/>
                    </a:lnTo>
                    <a:lnTo>
                      <a:pt x="90" y="90"/>
                    </a:lnTo>
                    <a:lnTo>
                      <a:pt x="88" y="89"/>
                    </a:lnTo>
                    <a:lnTo>
                      <a:pt x="85" y="89"/>
                    </a:lnTo>
                    <a:lnTo>
                      <a:pt x="83" y="87"/>
                    </a:lnTo>
                    <a:lnTo>
                      <a:pt x="79" y="86"/>
                    </a:lnTo>
                    <a:lnTo>
                      <a:pt x="78" y="84"/>
                    </a:lnTo>
                    <a:lnTo>
                      <a:pt x="76" y="80"/>
                    </a:lnTo>
                    <a:lnTo>
                      <a:pt x="76" y="78"/>
                    </a:lnTo>
                    <a:lnTo>
                      <a:pt x="75" y="75"/>
                    </a:lnTo>
                    <a:lnTo>
                      <a:pt x="76" y="72"/>
                    </a:lnTo>
                    <a:lnTo>
                      <a:pt x="76" y="69"/>
                    </a:lnTo>
                    <a:lnTo>
                      <a:pt x="78" y="66"/>
                    </a:lnTo>
                    <a:lnTo>
                      <a:pt x="79" y="64"/>
                    </a:lnTo>
                    <a:lnTo>
                      <a:pt x="83" y="62"/>
                    </a:lnTo>
                    <a:lnTo>
                      <a:pt x="85" y="61"/>
                    </a:lnTo>
                    <a:lnTo>
                      <a:pt x="88" y="60"/>
                    </a:lnTo>
                    <a:lnTo>
                      <a:pt x="90" y="60"/>
                    </a:lnTo>
                    <a:lnTo>
                      <a:pt x="90" y="60"/>
                    </a:lnTo>
                    <a:close/>
                    <a:moveTo>
                      <a:pt x="0" y="270"/>
                    </a:moveTo>
                    <a:lnTo>
                      <a:pt x="241" y="270"/>
                    </a:lnTo>
                    <a:lnTo>
                      <a:pt x="250" y="270"/>
                    </a:lnTo>
                    <a:lnTo>
                      <a:pt x="260" y="268"/>
                    </a:lnTo>
                    <a:lnTo>
                      <a:pt x="268" y="266"/>
                    </a:lnTo>
                    <a:lnTo>
                      <a:pt x="276" y="264"/>
                    </a:lnTo>
                    <a:lnTo>
                      <a:pt x="284" y="259"/>
                    </a:lnTo>
                    <a:lnTo>
                      <a:pt x="292" y="255"/>
                    </a:lnTo>
                    <a:lnTo>
                      <a:pt x="298" y="250"/>
                    </a:lnTo>
                    <a:lnTo>
                      <a:pt x="305" y="243"/>
                    </a:lnTo>
                    <a:lnTo>
                      <a:pt x="311" y="238"/>
                    </a:lnTo>
                    <a:lnTo>
                      <a:pt x="316" y="231"/>
                    </a:lnTo>
                    <a:lnTo>
                      <a:pt x="321" y="223"/>
                    </a:lnTo>
                    <a:lnTo>
                      <a:pt x="324" y="215"/>
                    </a:lnTo>
                    <a:lnTo>
                      <a:pt x="327" y="207"/>
                    </a:lnTo>
                    <a:lnTo>
                      <a:pt x="329" y="198"/>
                    </a:lnTo>
                    <a:lnTo>
                      <a:pt x="331" y="190"/>
                    </a:lnTo>
                    <a:lnTo>
                      <a:pt x="331" y="180"/>
                    </a:lnTo>
                    <a:lnTo>
                      <a:pt x="331" y="0"/>
                    </a:lnTo>
                    <a:lnTo>
                      <a:pt x="0" y="0"/>
                    </a:lnTo>
                    <a:lnTo>
                      <a:pt x="0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390CEC4B-B874-E56E-5069-6FB8D9DD3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r="12964"/>
          <a:stretch/>
        </p:blipFill>
        <p:spPr>
          <a:xfrm>
            <a:off x="8302340" y="3201546"/>
            <a:ext cx="3581400" cy="348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D5C6FBA-5B49-A1C8-1042-D0FA9677D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r="13184"/>
          <a:stretch/>
        </p:blipFill>
        <p:spPr>
          <a:xfrm>
            <a:off x="4538381" y="3201547"/>
            <a:ext cx="3581400" cy="3483761"/>
          </a:xfrm>
          <a:prstGeom prst="rect">
            <a:avLst/>
          </a:prstGeom>
        </p:spPr>
      </p:pic>
      <p:sp>
        <p:nvSpPr>
          <p:cNvPr id="53" name="Title 4">
            <a:extLst>
              <a:ext uri="{FF2B5EF4-FFF2-40B4-BE49-F238E27FC236}">
                <a16:creationId xmlns:a16="http://schemas.microsoft.com/office/drawing/2014/main" id="{F1A598FC-18A5-442F-5A65-A67B0B10A891}"/>
              </a:ext>
            </a:extLst>
          </p:cNvPr>
          <p:cNvSpPr txBox="1">
            <a:spLocks/>
          </p:cNvSpPr>
          <p:nvPr/>
        </p:nvSpPr>
        <p:spPr>
          <a:xfrm>
            <a:off x="0" y="-370"/>
            <a:ext cx="12191999" cy="1436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mk-MK" sz="3200" b="0" dirty="0">
                <a:solidFill>
                  <a:srgbClr val="404040"/>
                </a:solidFill>
                <a:latin typeface="+mj-lt"/>
              </a:rPr>
              <a:t>ДВОДИМЕНЗИОНАЛЕН КЛАСИФИКАЦИОНЕН МОДЕЛ</a:t>
            </a:r>
            <a:br>
              <a:rPr lang="mk-MK" sz="3200" b="0" dirty="0">
                <a:solidFill>
                  <a:srgbClr val="404040"/>
                </a:solidFill>
                <a:latin typeface="+mj-lt"/>
              </a:rPr>
            </a:br>
            <a:r>
              <a:rPr lang="mk-MK" sz="3200" b="0" dirty="0">
                <a:solidFill>
                  <a:srgbClr val="404040"/>
                </a:solidFill>
                <a:latin typeface="+mj-lt"/>
              </a:rPr>
              <a:t>    МЕРЕЊЕ 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I и II      P(t = 0 месеци) и P(t = 6 месеци)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F8C520-0BA0-7EDD-76FE-FC87497A80C6}"/>
              </a:ext>
            </a:extLst>
          </p:cNvPr>
          <p:cNvGrpSpPr/>
          <p:nvPr/>
        </p:nvGrpSpPr>
        <p:grpSpPr>
          <a:xfrm>
            <a:off x="376668" y="627197"/>
            <a:ext cx="702967" cy="702966"/>
            <a:chOff x="320117" y="865307"/>
            <a:chExt cx="702967" cy="70296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F4342B7-4E75-A87F-F6F9-44BF319816ED}"/>
                </a:ext>
              </a:extLst>
            </p:cNvPr>
            <p:cNvSpPr/>
            <p:nvPr/>
          </p:nvSpPr>
          <p:spPr>
            <a:xfrm>
              <a:off x="320117" y="865307"/>
              <a:ext cx="702967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A639EC3E-2C24-DCE4-0EC7-9B8271AD6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80" y="1041731"/>
              <a:ext cx="294087" cy="340783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59" name="Group 58" descr="This is an icon of a bar chart and a line chart. ">
            <a:extLst>
              <a:ext uri="{FF2B5EF4-FFF2-40B4-BE49-F238E27FC236}">
                <a16:creationId xmlns:a16="http://schemas.microsoft.com/office/drawing/2014/main" id="{2832C828-B033-983E-07DE-F7B55833AE20}"/>
              </a:ext>
            </a:extLst>
          </p:cNvPr>
          <p:cNvGrpSpPr/>
          <p:nvPr/>
        </p:nvGrpSpPr>
        <p:grpSpPr>
          <a:xfrm>
            <a:off x="4874960" y="1776470"/>
            <a:ext cx="329608" cy="286504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60" name="Freeform 372">
              <a:extLst>
                <a:ext uri="{FF2B5EF4-FFF2-40B4-BE49-F238E27FC236}">
                  <a16:creationId xmlns:a16="http://schemas.microsoft.com/office/drawing/2014/main" id="{A3680D89-00BD-C3A0-19F4-3E9782B0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1" name="Freeform 373">
              <a:extLst>
                <a:ext uri="{FF2B5EF4-FFF2-40B4-BE49-F238E27FC236}">
                  <a16:creationId xmlns:a16="http://schemas.microsoft.com/office/drawing/2014/main" id="{CBD1CF5F-58E3-83F9-0236-20D3D2CD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1349AF8-281A-B22A-BDDA-44D4D53DD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2" y="3269696"/>
            <a:ext cx="4693422" cy="358830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6218EF-E420-91B9-3962-BDE2E0FD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13" t="4806" b="83180"/>
          <a:stretch/>
        </p:blipFill>
        <p:spPr>
          <a:xfrm>
            <a:off x="356182" y="2857818"/>
            <a:ext cx="948440" cy="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2" y="141463"/>
            <a:ext cx="8910917" cy="823253"/>
          </a:xfrm>
        </p:spPr>
        <p:txBody>
          <a:bodyPr>
            <a:noAutofit/>
          </a:bodyPr>
          <a:lstStyle/>
          <a:p>
            <a:r>
              <a:rPr lang="mk-MK" sz="3200" dirty="0">
                <a:latin typeface="+mj-lt"/>
              </a:rPr>
              <a:t>Тренирање на класификационен модел</a:t>
            </a:r>
            <a:endParaRPr lang="en-GB" sz="3200" dirty="0"/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601557" y="1462303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3001DC-5DDA-FF26-CF00-D0EAB98DB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9760" y="3208490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E9F3FD"/>
              </a:gs>
              <a:gs pos="0">
                <a:srgbClr val="59AA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93CA94-58C5-3D9A-0A1D-E8C48B643DD5}"/>
              </a:ext>
            </a:extLst>
          </p:cNvPr>
          <p:cNvGrpSpPr/>
          <p:nvPr/>
        </p:nvGrpSpPr>
        <p:grpSpPr>
          <a:xfrm>
            <a:off x="4351096" y="1931652"/>
            <a:ext cx="3680308" cy="2453538"/>
            <a:chOff x="4064749" y="1192972"/>
            <a:chExt cx="4062503" cy="2708336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0C4A56BB-430F-0709-F21D-403C4D770114}"/>
                </a:ext>
              </a:extLst>
            </p:cNvPr>
            <p:cNvGraphicFramePr/>
            <p:nvPr/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61DDB1-7040-36B2-A75F-1381DFFA4C0A}"/>
                </a:ext>
              </a:extLst>
            </p:cNvPr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C6BF37B-9DF8-9619-CD1F-7BCAE3288858}"/>
              </a:ext>
            </a:extLst>
          </p:cNvPr>
          <p:cNvSpPr txBox="1"/>
          <p:nvPr/>
        </p:nvSpPr>
        <p:spPr>
          <a:xfrm>
            <a:off x="5070016" y="4281867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2:</a:t>
            </a:r>
            <a:endParaRPr lang="mk-MK" sz="1600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ru-RU" dirty="0">
                <a:solidFill>
                  <a:srgbClr val="30353F"/>
                </a:solidFill>
                <a:latin typeface="+mj-lt"/>
              </a:rPr>
              <a:t>ДВО</a:t>
            </a:r>
            <a:r>
              <a:rPr lang="ru-RU" sz="1600" dirty="0">
                <a:solidFill>
                  <a:srgbClr val="30353F"/>
                </a:solidFill>
                <a:latin typeface="+mj-lt"/>
              </a:rPr>
              <a:t>ДИМЕНЗИОНАЛНА ЛИНЕАРНА РЕГРЕСИЈА </a:t>
            </a:r>
            <a:endParaRPr lang="en-GB" sz="1600" dirty="0">
              <a:solidFill>
                <a:srgbClr val="30353F"/>
              </a:solidFill>
              <a:latin typeface="+mj-lt"/>
            </a:endParaRPr>
          </a:p>
          <a:p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sz="1600" b="1" dirty="0">
                <a:solidFill>
                  <a:srgbClr val="30353F"/>
                </a:solidFill>
                <a:latin typeface="+mj-lt"/>
              </a:rPr>
              <a:t>Мерење </a:t>
            </a:r>
            <a:r>
              <a:rPr lang="en-GB" b="1" dirty="0">
                <a:solidFill>
                  <a:srgbClr val="30353F"/>
                </a:solidFill>
                <a:latin typeface="+mj-lt"/>
              </a:rPr>
              <a:t>I</a:t>
            </a:r>
            <a:r>
              <a:rPr lang="mk-MK" b="1" dirty="0">
                <a:solidFill>
                  <a:srgbClr val="30353F"/>
                </a:solidFill>
                <a:latin typeface="+mj-lt"/>
              </a:rPr>
              <a:t> и </a:t>
            </a:r>
            <a:r>
              <a:rPr lang="en-GB" b="1" dirty="0">
                <a:solidFill>
                  <a:srgbClr val="30353F"/>
                </a:solidFill>
                <a:latin typeface="+mj-lt"/>
              </a:rPr>
              <a:t>II</a:t>
            </a:r>
            <a:endParaRPr lang="mk-MK" sz="1600" b="1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en-GB" dirty="0">
                <a:solidFill>
                  <a:srgbClr val="30353F"/>
                </a:solidFill>
                <a:latin typeface="+mj-lt"/>
              </a:rPr>
              <a:t>P(t = 0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и</a:t>
            </a:r>
            <a:endParaRPr lang="en-GB" dirty="0">
              <a:solidFill>
                <a:srgbClr val="30353F"/>
              </a:solidFill>
              <a:latin typeface="+mj-lt"/>
            </a:endParaRPr>
          </a:p>
          <a:p>
            <a:r>
              <a:rPr lang="en-GB" dirty="0">
                <a:solidFill>
                  <a:srgbClr val="30353F"/>
                </a:solidFill>
                <a:latin typeface="+mj-lt"/>
              </a:rPr>
              <a:t>P(t = 6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C3217-4559-25C2-67A6-ED6F8BAC8550}"/>
              </a:ext>
            </a:extLst>
          </p:cNvPr>
          <p:cNvSpPr txBox="1"/>
          <p:nvPr/>
        </p:nvSpPr>
        <p:spPr>
          <a:xfrm>
            <a:off x="5679060" y="5912327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98A3AD"/>
                </a:solidFill>
              </a:rPr>
              <a:t>96</a:t>
            </a:r>
            <a:r>
              <a:rPr lang="en-gb" sz="4000" b="1" dirty="0">
                <a:solidFill>
                  <a:srgbClr val="98A3AD"/>
                </a:solidFill>
              </a:rPr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645DDE-2CF8-C9E2-EEDB-A16B66E25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1472" y="3204377"/>
            <a:ext cx="2134858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AF35F9-04D3-DA86-BC03-A79DCAAA654D}"/>
              </a:ext>
            </a:extLst>
          </p:cNvPr>
          <p:cNvSpPr/>
          <p:nvPr/>
        </p:nvSpPr>
        <p:spPr>
          <a:xfrm>
            <a:off x="9022951" y="2428247"/>
            <a:ext cx="1438301" cy="14383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E312BC9-355E-6F13-1F85-08975CCC8ACF}"/>
              </a:ext>
            </a:extLst>
          </p:cNvPr>
          <p:cNvGraphicFramePr/>
          <p:nvPr/>
        </p:nvGraphicFramePr>
        <p:xfrm>
          <a:off x="7878799" y="1920628"/>
          <a:ext cx="3680309" cy="245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B7D769F-D7CE-30EF-7CD1-E2B124A0F79D}"/>
              </a:ext>
            </a:extLst>
          </p:cNvPr>
          <p:cNvSpPr txBox="1"/>
          <p:nvPr/>
        </p:nvSpPr>
        <p:spPr>
          <a:xfrm>
            <a:off x="9132361" y="5911243"/>
            <a:ext cx="12520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30353F"/>
                </a:solidFill>
              </a:rPr>
              <a:t>10</a:t>
            </a:r>
            <a:r>
              <a:rPr lang="en-gb" sz="4000" b="1" dirty="0">
                <a:solidFill>
                  <a:srgbClr val="30353F"/>
                </a:solidFill>
              </a:rPr>
              <a:t>0%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A43313-40AF-5F47-3C4A-A95573345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9982" y="3228995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CB4B3F-C0A6-E3F5-EE50-78283F77D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0018" y="1939009"/>
            <a:ext cx="3680308" cy="2453538"/>
            <a:chOff x="8149543" y="1192972"/>
            <a:chExt cx="4062503" cy="27083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31C23E-11DF-74F0-88D4-52DEFD7E1495}"/>
                </a:ext>
              </a:extLst>
            </p:cNvPr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aphicFrame>
          <p:nvGraphicFramePr>
            <p:cNvPr id="57" name="Chart 56">
              <a:extLst>
                <a:ext uri="{FF2B5EF4-FFF2-40B4-BE49-F238E27FC236}">
                  <a16:creationId xmlns:a16="http://schemas.microsoft.com/office/drawing/2014/main" id="{04B86CD1-5404-EB30-E7C3-1510AE69B5D0}"/>
                </a:ext>
              </a:extLst>
            </p:cNvPr>
            <p:cNvGraphicFramePr/>
            <p:nvPr/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B35B735-7D62-336E-38BD-8845DB1E31CF}"/>
              </a:ext>
            </a:extLst>
          </p:cNvPr>
          <p:cNvSpPr txBox="1"/>
          <p:nvPr/>
        </p:nvSpPr>
        <p:spPr>
          <a:xfrm>
            <a:off x="1685726" y="4313217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ctr" rtl="0"/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1:</a:t>
            </a:r>
          </a:p>
          <a:p>
            <a:pPr algn="ctr" rtl="0"/>
            <a:r>
              <a:rPr lang="ru-RU" sz="1600" dirty="0">
                <a:solidFill>
                  <a:srgbClr val="30353F"/>
                </a:solidFill>
                <a:latin typeface="+mj-lt"/>
              </a:rPr>
              <a:t>ЕДНОДИМЕНЗИОНАЛНА ЛИНЕАРНА РЕГРЕСИЈА </a:t>
            </a:r>
            <a:endParaRPr lang="en-GB" sz="1600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b="1" dirty="0">
                <a:solidFill>
                  <a:srgbClr val="30353F"/>
                </a:solidFill>
                <a:latin typeface="+mj-lt"/>
              </a:rPr>
              <a:t>Разлика</a:t>
            </a:r>
          </a:p>
          <a:p>
            <a:pPr algn="ctr" rtl="0"/>
            <a:r>
              <a:rPr lang="en-GB" dirty="0">
                <a:solidFill>
                  <a:srgbClr val="30353F"/>
                </a:solidFill>
                <a:latin typeface="+mj-lt"/>
              </a:rPr>
              <a:t>P(∆t)</a:t>
            </a:r>
            <a:endParaRPr lang="en-gb" sz="1600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3DB0B8-BEF4-0828-0D99-BF8FFDD67688}"/>
              </a:ext>
            </a:extLst>
          </p:cNvPr>
          <p:cNvSpPr txBox="1"/>
          <p:nvPr/>
        </p:nvSpPr>
        <p:spPr>
          <a:xfrm>
            <a:off x="2309430" y="5919684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mk-MK" sz="4000" b="1" dirty="0">
                <a:solidFill>
                  <a:srgbClr val="BABABA"/>
                </a:solidFill>
              </a:rPr>
              <a:t>96</a:t>
            </a:r>
            <a:r>
              <a:rPr lang="en-gb" sz="4000" b="1" dirty="0">
                <a:solidFill>
                  <a:srgbClr val="BABABA"/>
                </a:solidFill>
              </a:rPr>
              <a:t>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A9A2F-FB34-8076-7AB4-0E0F8F079C5F}"/>
              </a:ext>
            </a:extLst>
          </p:cNvPr>
          <p:cNvSpPr txBox="1"/>
          <p:nvPr/>
        </p:nvSpPr>
        <p:spPr>
          <a:xfrm>
            <a:off x="8663047" y="4290067"/>
            <a:ext cx="2154637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mk-MK" sz="1600" b="1" dirty="0">
                <a:solidFill>
                  <a:srgbClr val="30353F"/>
                </a:solidFill>
                <a:latin typeface="+mj-lt"/>
              </a:rPr>
              <a:t>МОДЕЛ 3:</a:t>
            </a:r>
          </a:p>
          <a:p>
            <a:pPr algn="ctr" rtl="0"/>
            <a:r>
              <a:rPr lang="ru-RU" sz="1600" dirty="0">
                <a:solidFill>
                  <a:srgbClr val="30353F"/>
                </a:solidFill>
                <a:latin typeface="+mj-lt"/>
              </a:rPr>
              <a:t>ЕДНОДИМЕНЗИОНАЛНА КВАДРАТНА РЕГРЕСИЈА </a:t>
            </a:r>
            <a:endParaRPr lang="en-GB" sz="1600" dirty="0">
              <a:solidFill>
                <a:srgbClr val="30353F"/>
              </a:solidFill>
              <a:latin typeface="+mj-lt"/>
            </a:endParaRP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Колона: </a:t>
            </a:r>
            <a:r>
              <a:rPr lang="mk-MK" sz="1600" b="1" dirty="0">
                <a:solidFill>
                  <a:srgbClr val="30353F"/>
                </a:solidFill>
                <a:latin typeface="+mj-lt"/>
              </a:rPr>
              <a:t>Разлика</a:t>
            </a:r>
          </a:p>
          <a:p>
            <a:pPr algn="ctr" rtl="0"/>
            <a:r>
              <a:rPr lang="mk-MK" dirty="0">
                <a:solidFill>
                  <a:srgbClr val="30353F"/>
                </a:solidFill>
                <a:latin typeface="+mj-lt"/>
              </a:rPr>
              <a:t>   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P(t = 0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и</a:t>
            </a:r>
            <a:endParaRPr lang="en-GB" dirty="0">
              <a:solidFill>
                <a:srgbClr val="30353F"/>
              </a:solidFill>
              <a:latin typeface="+mj-lt"/>
            </a:endParaRPr>
          </a:p>
          <a:p>
            <a:r>
              <a:rPr lang="en-GB" dirty="0">
                <a:solidFill>
                  <a:srgbClr val="30353F"/>
                </a:solidFill>
                <a:latin typeface="+mj-lt"/>
              </a:rPr>
              <a:t>P(t = 6 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месеци</a:t>
            </a:r>
            <a:r>
              <a:rPr lang="en-GB" dirty="0">
                <a:solidFill>
                  <a:srgbClr val="30353F"/>
                </a:solidFill>
                <a:latin typeface="+mj-lt"/>
              </a:rPr>
              <a:t>)</a:t>
            </a:r>
            <a:endParaRPr lang="en-gb" dirty="0">
              <a:solidFill>
                <a:srgbClr val="30353F"/>
              </a:solidFill>
              <a:latin typeface="+mj-lt"/>
            </a:endParaRPr>
          </a:p>
          <a:p>
            <a:pPr algn="ctr" rtl="0"/>
            <a:endParaRPr lang="en-gb" sz="1200" dirty="0">
              <a:solidFill>
                <a:srgbClr val="30353F"/>
              </a:solidFill>
              <a:latin typeface="+mj-lt"/>
            </a:endParaRPr>
          </a:p>
          <a:p>
            <a:pPr algn="ctr" rtl="0"/>
            <a:endParaRPr lang="en-gb" sz="1600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66" name="Group 65" descr="This is an icon of a trophy.">
            <a:extLst>
              <a:ext uri="{FF2B5EF4-FFF2-40B4-BE49-F238E27FC236}">
                <a16:creationId xmlns:a16="http://schemas.microsoft.com/office/drawing/2014/main" id="{CE856319-9C50-8A7C-37E2-05C0A07C4962}"/>
              </a:ext>
            </a:extLst>
          </p:cNvPr>
          <p:cNvGrpSpPr/>
          <p:nvPr/>
        </p:nvGrpSpPr>
        <p:grpSpPr>
          <a:xfrm>
            <a:off x="9412318" y="2778225"/>
            <a:ext cx="656095" cy="761376"/>
            <a:chOff x="-17719716" y="449790"/>
            <a:chExt cx="3284538" cy="3811588"/>
          </a:xfrm>
          <a:solidFill>
            <a:schemeClr val="tx1"/>
          </a:solidFill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DBAB1185-599C-8E77-172D-C418B9DB5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719716" y="449790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826425D1-7C45-DC8C-BFF7-A19C0D5C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622759" y="967309"/>
              <a:ext cx="1090614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70" name="Freeform 5">
            <a:extLst>
              <a:ext uri="{FF2B5EF4-FFF2-40B4-BE49-F238E27FC236}">
                <a16:creationId xmlns:a16="http://schemas.microsoft.com/office/drawing/2014/main" id="{31DABEE9-6AFB-3706-9731-804F788A47A8}"/>
              </a:ext>
            </a:extLst>
          </p:cNvPr>
          <p:cNvSpPr>
            <a:spLocks noEditPoints="1"/>
          </p:cNvSpPr>
          <p:nvPr/>
        </p:nvSpPr>
        <p:spPr bwMode="auto">
          <a:xfrm>
            <a:off x="2214263" y="2910988"/>
            <a:ext cx="1015827" cy="482960"/>
          </a:xfrm>
          <a:custGeom>
            <a:avLst/>
            <a:gdLst>
              <a:gd name="T0" fmla="*/ 1831 w 2048"/>
              <a:gd name="T1" fmla="*/ 0 h 970"/>
              <a:gd name="T2" fmla="*/ 1613 w 2048"/>
              <a:gd name="T3" fmla="*/ 217 h 970"/>
              <a:gd name="T4" fmla="*/ 1648 w 2048"/>
              <a:gd name="T5" fmla="*/ 336 h 970"/>
              <a:gd name="T6" fmla="*/ 1413 w 2048"/>
              <a:gd name="T7" fmla="*/ 571 h 970"/>
              <a:gd name="T8" fmla="*/ 1295 w 2048"/>
              <a:gd name="T9" fmla="*/ 535 h 970"/>
              <a:gd name="T10" fmla="*/ 1173 w 2048"/>
              <a:gd name="T11" fmla="*/ 573 h 970"/>
              <a:gd name="T12" fmla="*/ 935 w 2048"/>
              <a:gd name="T13" fmla="*/ 336 h 970"/>
              <a:gd name="T14" fmla="*/ 971 w 2048"/>
              <a:gd name="T15" fmla="*/ 217 h 970"/>
              <a:gd name="T16" fmla="*/ 753 w 2048"/>
              <a:gd name="T17" fmla="*/ 0 h 970"/>
              <a:gd name="T18" fmla="*/ 536 w 2048"/>
              <a:gd name="T19" fmla="*/ 217 h 970"/>
              <a:gd name="T20" fmla="*/ 571 w 2048"/>
              <a:gd name="T21" fmla="*/ 336 h 970"/>
              <a:gd name="T22" fmla="*/ 336 w 2048"/>
              <a:gd name="T23" fmla="*/ 571 h 970"/>
              <a:gd name="T24" fmla="*/ 217 w 2048"/>
              <a:gd name="T25" fmla="*/ 535 h 970"/>
              <a:gd name="T26" fmla="*/ 0 w 2048"/>
              <a:gd name="T27" fmla="*/ 753 h 970"/>
              <a:gd name="T28" fmla="*/ 217 w 2048"/>
              <a:gd name="T29" fmla="*/ 970 h 970"/>
              <a:gd name="T30" fmla="*/ 435 w 2048"/>
              <a:gd name="T31" fmla="*/ 753 h 970"/>
              <a:gd name="T32" fmla="*/ 400 w 2048"/>
              <a:gd name="T33" fmla="*/ 634 h 970"/>
              <a:gd name="T34" fmla="*/ 635 w 2048"/>
              <a:gd name="T35" fmla="*/ 399 h 970"/>
              <a:gd name="T36" fmla="*/ 753 w 2048"/>
              <a:gd name="T37" fmla="*/ 435 h 970"/>
              <a:gd name="T38" fmla="*/ 872 w 2048"/>
              <a:gd name="T39" fmla="*/ 399 h 970"/>
              <a:gd name="T40" fmla="*/ 1110 w 2048"/>
              <a:gd name="T41" fmla="*/ 638 h 970"/>
              <a:gd name="T42" fmla="*/ 1077 w 2048"/>
              <a:gd name="T43" fmla="*/ 753 h 970"/>
              <a:gd name="T44" fmla="*/ 1295 w 2048"/>
              <a:gd name="T45" fmla="*/ 970 h 970"/>
              <a:gd name="T46" fmla="*/ 1512 w 2048"/>
              <a:gd name="T47" fmla="*/ 753 h 970"/>
              <a:gd name="T48" fmla="*/ 1477 w 2048"/>
              <a:gd name="T49" fmla="*/ 634 h 970"/>
              <a:gd name="T50" fmla="*/ 1712 w 2048"/>
              <a:gd name="T51" fmla="*/ 399 h 970"/>
              <a:gd name="T52" fmla="*/ 1831 w 2048"/>
              <a:gd name="T53" fmla="*/ 435 h 970"/>
              <a:gd name="T54" fmla="*/ 2048 w 2048"/>
              <a:gd name="T55" fmla="*/ 217 h 970"/>
              <a:gd name="T56" fmla="*/ 1831 w 2048"/>
              <a:gd name="T57" fmla="*/ 0 h 970"/>
              <a:gd name="T58" fmla="*/ 217 w 2048"/>
              <a:gd name="T59" fmla="*/ 880 h 970"/>
              <a:gd name="T60" fmla="*/ 90 w 2048"/>
              <a:gd name="T61" fmla="*/ 753 h 970"/>
              <a:gd name="T62" fmla="*/ 217 w 2048"/>
              <a:gd name="T63" fmla="*/ 625 h 970"/>
              <a:gd name="T64" fmla="*/ 345 w 2048"/>
              <a:gd name="T65" fmla="*/ 753 h 970"/>
              <a:gd name="T66" fmla="*/ 217 w 2048"/>
              <a:gd name="T67" fmla="*/ 880 h 970"/>
              <a:gd name="T68" fmla="*/ 753 w 2048"/>
              <a:gd name="T69" fmla="*/ 345 h 970"/>
              <a:gd name="T70" fmla="*/ 626 w 2048"/>
              <a:gd name="T71" fmla="*/ 217 h 970"/>
              <a:gd name="T72" fmla="*/ 753 w 2048"/>
              <a:gd name="T73" fmla="*/ 90 h 970"/>
              <a:gd name="T74" fmla="*/ 881 w 2048"/>
              <a:gd name="T75" fmla="*/ 217 h 970"/>
              <a:gd name="T76" fmla="*/ 753 w 2048"/>
              <a:gd name="T77" fmla="*/ 345 h 970"/>
              <a:gd name="T78" fmla="*/ 1295 w 2048"/>
              <a:gd name="T79" fmla="*/ 880 h 970"/>
              <a:gd name="T80" fmla="*/ 1167 w 2048"/>
              <a:gd name="T81" fmla="*/ 753 h 970"/>
              <a:gd name="T82" fmla="*/ 1295 w 2048"/>
              <a:gd name="T83" fmla="*/ 625 h 970"/>
              <a:gd name="T84" fmla="*/ 1422 w 2048"/>
              <a:gd name="T85" fmla="*/ 753 h 970"/>
              <a:gd name="T86" fmla="*/ 1295 w 2048"/>
              <a:gd name="T87" fmla="*/ 880 h 970"/>
              <a:gd name="T88" fmla="*/ 1831 w 2048"/>
              <a:gd name="T89" fmla="*/ 345 h 970"/>
              <a:gd name="T90" fmla="*/ 1703 w 2048"/>
              <a:gd name="T91" fmla="*/ 217 h 970"/>
              <a:gd name="T92" fmla="*/ 1831 w 2048"/>
              <a:gd name="T93" fmla="*/ 90 h 970"/>
              <a:gd name="T94" fmla="*/ 1958 w 2048"/>
              <a:gd name="T95" fmla="*/ 217 h 970"/>
              <a:gd name="T96" fmla="*/ 1831 w 2048"/>
              <a:gd name="T97" fmla="*/ 34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48" h="970">
                <a:moveTo>
                  <a:pt x="1831" y="0"/>
                </a:moveTo>
                <a:cubicBezTo>
                  <a:pt x="1711" y="0"/>
                  <a:pt x="1613" y="97"/>
                  <a:pt x="1613" y="217"/>
                </a:cubicBezTo>
                <a:cubicBezTo>
                  <a:pt x="1613" y="261"/>
                  <a:pt x="1626" y="302"/>
                  <a:pt x="1648" y="336"/>
                </a:cubicBezTo>
                <a:cubicBezTo>
                  <a:pt x="1413" y="571"/>
                  <a:pt x="1413" y="571"/>
                  <a:pt x="1413" y="571"/>
                </a:cubicBezTo>
                <a:cubicBezTo>
                  <a:pt x="1379" y="548"/>
                  <a:pt x="1339" y="535"/>
                  <a:pt x="1295" y="535"/>
                </a:cubicBezTo>
                <a:cubicBezTo>
                  <a:pt x="1250" y="535"/>
                  <a:pt x="1207" y="549"/>
                  <a:pt x="1173" y="573"/>
                </a:cubicBezTo>
                <a:cubicBezTo>
                  <a:pt x="935" y="336"/>
                  <a:pt x="935" y="336"/>
                  <a:pt x="935" y="336"/>
                </a:cubicBezTo>
                <a:cubicBezTo>
                  <a:pt x="958" y="302"/>
                  <a:pt x="971" y="261"/>
                  <a:pt x="971" y="217"/>
                </a:cubicBezTo>
                <a:cubicBezTo>
                  <a:pt x="971" y="97"/>
                  <a:pt x="873" y="0"/>
                  <a:pt x="753" y="0"/>
                </a:cubicBezTo>
                <a:cubicBezTo>
                  <a:pt x="633" y="0"/>
                  <a:pt x="536" y="97"/>
                  <a:pt x="536" y="217"/>
                </a:cubicBezTo>
                <a:cubicBezTo>
                  <a:pt x="536" y="261"/>
                  <a:pt x="549" y="302"/>
                  <a:pt x="571" y="336"/>
                </a:cubicBezTo>
                <a:cubicBezTo>
                  <a:pt x="336" y="571"/>
                  <a:pt x="336" y="571"/>
                  <a:pt x="336" y="571"/>
                </a:cubicBezTo>
                <a:cubicBezTo>
                  <a:pt x="302" y="548"/>
                  <a:pt x="261" y="535"/>
                  <a:pt x="217" y="535"/>
                </a:cubicBezTo>
                <a:cubicBezTo>
                  <a:pt x="98" y="535"/>
                  <a:pt x="0" y="633"/>
                  <a:pt x="0" y="753"/>
                </a:cubicBezTo>
                <a:cubicBezTo>
                  <a:pt x="0" y="873"/>
                  <a:pt x="98" y="970"/>
                  <a:pt x="217" y="970"/>
                </a:cubicBezTo>
                <a:cubicBezTo>
                  <a:pt x="337" y="970"/>
                  <a:pt x="435" y="873"/>
                  <a:pt x="435" y="753"/>
                </a:cubicBezTo>
                <a:cubicBezTo>
                  <a:pt x="435" y="709"/>
                  <a:pt x="422" y="668"/>
                  <a:pt x="400" y="634"/>
                </a:cubicBezTo>
                <a:cubicBezTo>
                  <a:pt x="635" y="399"/>
                  <a:pt x="635" y="399"/>
                  <a:pt x="635" y="399"/>
                </a:cubicBezTo>
                <a:cubicBezTo>
                  <a:pt x="669" y="422"/>
                  <a:pt x="709" y="435"/>
                  <a:pt x="753" y="435"/>
                </a:cubicBezTo>
                <a:cubicBezTo>
                  <a:pt x="797" y="435"/>
                  <a:pt x="838" y="422"/>
                  <a:pt x="872" y="399"/>
                </a:cubicBezTo>
                <a:cubicBezTo>
                  <a:pt x="1110" y="638"/>
                  <a:pt x="1110" y="638"/>
                  <a:pt x="1110" y="638"/>
                </a:cubicBezTo>
                <a:cubicBezTo>
                  <a:pt x="1090" y="671"/>
                  <a:pt x="1077" y="711"/>
                  <a:pt x="1077" y="753"/>
                </a:cubicBezTo>
                <a:cubicBezTo>
                  <a:pt x="1077" y="873"/>
                  <a:pt x="1175" y="970"/>
                  <a:pt x="1295" y="970"/>
                </a:cubicBezTo>
                <a:cubicBezTo>
                  <a:pt x="1415" y="970"/>
                  <a:pt x="1512" y="873"/>
                  <a:pt x="1512" y="753"/>
                </a:cubicBezTo>
                <a:cubicBezTo>
                  <a:pt x="1512" y="709"/>
                  <a:pt x="1499" y="668"/>
                  <a:pt x="1477" y="634"/>
                </a:cubicBezTo>
                <a:cubicBezTo>
                  <a:pt x="1712" y="399"/>
                  <a:pt x="1712" y="399"/>
                  <a:pt x="1712" y="399"/>
                </a:cubicBezTo>
                <a:cubicBezTo>
                  <a:pt x="1746" y="422"/>
                  <a:pt x="1787" y="435"/>
                  <a:pt x="1831" y="435"/>
                </a:cubicBezTo>
                <a:cubicBezTo>
                  <a:pt x="1950" y="435"/>
                  <a:pt x="2048" y="337"/>
                  <a:pt x="2048" y="217"/>
                </a:cubicBezTo>
                <a:cubicBezTo>
                  <a:pt x="2048" y="97"/>
                  <a:pt x="1950" y="0"/>
                  <a:pt x="1831" y="0"/>
                </a:cubicBezTo>
                <a:close/>
                <a:moveTo>
                  <a:pt x="217" y="880"/>
                </a:moveTo>
                <a:cubicBezTo>
                  <a:pt x="147" y="880"/>
                  <a:pt x="90" y="823"/>
                  <a:pt x="90" y="753"/>
                </a:cubicBezTo>
                <a:cubicBezTo>
                  <a:pt x="90" y="682"/>
                  <a:pt x="147" y="625"/>
                  <a:pt x="217" y="625"/>
                </a:cubicBezTo>
                <a:cubicBezTo>
                  <a:pt x="288" y="625"/>
                  <a:pt x="345" y="682"/>
                  <a:pt x="345" y="753"/>
                </a:cubicBezTo>
                <a:cubicBezTo>
                  <a:pt x="345" y="823"/>
                  <a:pt x="288" y="880"/>
                  <a:pt x="217" y="880"/>
                </a:cubicBezTo>
                <a:close/>
                <a:moveTo>
                  <a:pt x="753" y="345"/>
                </a:moveTo>
                <a:cubicBezTo>
                  <a:pt x="683" y="345"/>
                  <a:pt x="626" y="288"/>
                  <a:pt x="626" y="217"/>
                </a:cubicBezTo>
                <a:cubicBezTo>
                  <a:pt x="626" y="147"/>
                  <a:pt x="683" y="90"/>
                  <a:pt x="753" y="90"/>
                </a:cubicBezTo>
                <a:cubicBezTo>
                  <a:pt x="823" y="90"/>
                  <a:pt x="881" y="147"/>
                  <a:pt x="881" y="217"/>
                </a:cubicBezTo>
                <a:cubicBezTo>
                  <a:pt x="881" y="288"/>
                  <a:pt x="823" y="345"/>
                  <a:pt x="753" y="345"/>
                </a:cubicBezTo>
                <a:close/>
                <a:moveTo>
                  <a:pt x="1295" y="880"/>
                </a:moveTo>
                <a:cubicBezTo>
                  <a:pt x="1225" y="880"/>
                  <a:pt x="1167" y="823"/>
                  <a:pt x="1167" y="753"/>
                </a:cubicBezTo>
                <a:cubicBezTo>
                  <a:pt x="1167" y="682"/>
                  <a:pt x="1225" y="625"/>
                  <a:pt x="1295" y="625"/>
                </a:cubicBezTo>
                <a:cubicBezTo>
                  <a:pt x="1365" y="625"/>
                  <a:pt x="1422" y="682"/>
                  <a:pt x="1422" y="753"/>
                </a:cubicBezTo>
                <a:cubicBezTo>
                  <a:pt x="1422" y="823"/>
                  <a:pt x="1365" y="880"/>
                  <a:pt x="1295" y="880"/>
                </a:cubicBezTo>
                <a:close/>
                <a:moveTo>
                  <a:pt x="1831" y="345"/>
                </a:moveTo>
                <a:cubicBezTo>
                  <a:pt x="1760" y="345"/>
                  <a:pt x="1703" y="288"/>
                  <a:pt x="1703" y="217"/>
                </a:cubicBezTo>
                <a:cubicBezTo>
                  <a:pt x="1703" y="147"/>
                  <a:pt x="1760" y="90"/>
                  <a:pt x="1831" y="90"/>
                </a:cubicBezTo>
                <a:cubicBezTo>
                  <a:pt x="1901" y="90"/>
                  <a:pt x="1958" y="147"/>
                  <a:pt x="1958" y="217"/>
                </a:cubicBezTo>
                <a:cubicBezTo>
                  <a:pt x="1958" y="288"/>
                  <a:pt x="1901" y="345"/>
                  <a:pt x="1831" y="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DF8C40E8-4667-97B8-F731-F94D4B83EE61}"/>
              </a:ext>
            </a:extLst>
          </p:cNvPr>
          <p:cNvSpPr txBox="1">
            <a:spLocks/>
          </p:cNvSpPr>
          <p:nvPr/>
        </p:nvSpPr>
        <p:spPr>
          <a:xfrm>
            <a:off x="1" y="-15688"/>
            <a:ext cx="12191999" cy="1436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ТРЕНИРАЊЕ НА </a:t>
            </a:r>
            <a:r>
              <a:rPr lang="mk-MK" sz="3200" b="0" dirty="0">
                <a:solidFill>
                  <a:srgbClr val="404040"/>
                </a:solidFill>
                <a:latin typeface="+mj-lt"/>
              </a:rPr>
              <a:t>ЛИНЕАРЕН 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РЕГРЕСИОНЕН МОДЕЛ ЗА </a:t>
            </a:r>
          </a:p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БИНАРНА КЛАС</a:t>
            </a:r>
            <a:r>
              <a:rPr lang="ru-RU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ИФИКАЦИЈА</a:t>
            </a:r>
            <a:r>
              <a:rPr lang="ru-RU" sz="3200" b="0" dirty="0">
                <a:solidFill>
                  <a:srgbClr val="404040"/>
                </a:solidFill>
                <a:latin typeface="+mj-lt"/>
              </a:rPr>
              <a:t> НА ПОДАТОЦИ </a:t>
            </a:r>
            <a:r>
              <a:rPr lang="ru-RU" sz="3200" dirty="0">
                <a:solidFill>
                  <a:srgbClr val="404040"/>
                </a:solidFill>
                <a:latin typeface="+mj-lt"/>
              </a:rPr>
              <a:t>!?!</a:t>
            </a:r>
            <a:endParaRPr lang="en-GB" sz="3200" dirty="0">
              <a:solidFill>
                <a:srgbClr val="40404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6847F-D537-100D-B837-BD8596A32222}"/>
              </a:ext>
            </a:extLst>
          </p:cNvPr>
          <p:cNvSpPr txBox="1"/>
          <p:nvPr/>
        </p:nvSpPr>
        <p:spPr>
          <a:xfrm>
            <a:off x="1350018" y="1492799"/>
            <a:ext cx="28003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МНОГУ ДОБРО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 </a:t>
            </a: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 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C1F30-C6A0-6662-0C29-2BE788B5F048}"/>
              </a:ext>
            </a:extLst>
          </p:cNvPr>
          <p:cNvSpPr txBox="1"/>
          <p:nvPr/>
        </p:nvSpPr>
        <p:spPr>
          <a:xfrm>
            <a:off x="4843776" y="1496488"/>
            <a:ext cx="27082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МНОГУ ДОБРО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 </a:t>
            </a: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4B2A8-9681-04CF-C3EF-6914AE963B47}"/>
              </a:ext>
            </a:extLst>
          </p:cNvPr>
          <p:cNvSpPr txBox="1"/>
          <p:nvPr/>
        </p:nvSpPr>
        <p:spPr>
          <a:xfrm>
            <a:off x="8321126" y="1496488"/>
            <a:ext cx="28003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mk-MK" b="1" dirty="0">
                <a:solidFill>
                  <a:srgbClr val="30353F"/>
                </a:solidFill>
                <a:latin typeface="+mj-lt"/>
              </a:rPr>
              <a:t>ОДЛИЧНО</a:t>
            </a:r>
            <a:r>
              <a:rPr lang="mk-MK" dirty="0">
                <a:solidFill>
                  <a:srgbClr val="30353F"/>
                </a:solidFill>
                <a:latin typeface="+mj-lt"/>
              </a:rPr>
              <a:t> </a:t>
            </a:r>
          </a:p>
          <a:p>
            <a:pPr algn="ctr" rtl="0">
              <a:tabLst>
                <a:tab pos="347663" algn="l"/>
              </a:tabLst>
            </a:pPr>
            <a:r>
              <a:rPr lang="mk-MK" dirty="0">
                <a:solidFill>
                  <a:srgbClr val="30353F"/>
                </a:solidFill>
                <a:latin typeface="+mj-lt"/>
              </a:rPr>
              <a:t>ги класифицира податоците</a:t>
            </a:r>
            <a:endParaRPr lang="en-gb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74" name="Group 73" descr="This is an icon of a bar chart and a line chart. ">
            <a:extLst>
              <a:ext uri="{FF2B5EF4-FFF2-40B4-BE49-F238E27FC236}">
                <a16:creationId xmlns:a16="http://schemas.microsoft.com/office/drawing/2014/main" id="{46B72140-952B-5146-95E0-C4C6E6DA4441}"/>
              </a:ext>
            </a:extLst>
          </p:cNvPr>
          <p:cNvGrpSpPr/>
          <p:nvPr/>
        </p:nvGrpSpPr>
        <p:grpSpPr>
          <a:xfrm>
            <a:off x="5859723" y="2819706"/>
            <a:ext cx="723914" cy="655778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75" name="Freeform 372">
              <a:extLst>
                <a:ext uri="{FF2B5EF4-FFF2-40B4-BE49-F238E27FC236}">
                  <a16:creationId xmlns:a16="http://schemas.microsoft.com/office/drawing/2014/main" id="{F8DDE29D-C786-BBE0-3A8E-5C77777DA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76" name="Freeform 373">
              <a:extLst>
                <a:ext uri="{FF2B5EF4-FFF2-40B4-BE49-F238E27FC236}">
                  <a16:creationId xmlns:a16="http://schemas.microsoft.com/office/drawing/2014/main" id="{7B53E600-D558-F76C-879C-EAA991C1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69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F37E7-A61F-47EA-7AFE-DA2FD5A3B25A}"/>
              </a:ext>
            </a:extLst>
          </p:cNvPr>
          <p:cNvSpPr/>
          <p:nvPr/>
        </p:nvSpPr>
        <p:spPr>
          <a:xfrm>
            <a:off x="4732470" y="1303059"/>
            <a:ext cx="3002269" cy="1787977"/>
          </a:xfrm>
          <a:prstGeom prst="rect">
            <a:avLst/>
          </a:prstGeom>
          <a:solidFill>
            <a:srgbClr val="59AAF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Title 4">
            <a:extLst>
              <a:ext uri="{FF2B5EF4-FFF2-40B4-BE49-F238E27FC236}">
                <a16:creationId xmlns:a16="http://schemas.microsoft.com/office/drawing/2014/main" id="{E31B3E1B-4142-7497-31FD-51A6F676E924}"/>
              </a:ext>
            </a:extLst>
          </p:cNvPr>
          <p:cNvSpPr txBox="1">
            <a:spLocks/>
          </p:cNvSpPr>
          <p:nvPr/>
        </p:nvSpPr>
        <p:spPr>
          <a:xfrm>
            <a:off x="1" y="-598"/>
            <a:ext cx="12191999" cy="1189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МОЖЕ СО ЛИНЕАРЕН МОДЕЛ ЗА РЕГРЕСИЈА ДА СЕ ПРАВИ БИНАРНА КЛАСИФИКАЦИЈА? 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735565" y="1116045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07866B-3135-95F2-DE16-9C025CC8420F}"/>
              </a:ext>
            </a:extLst>
          </p:cNvPr>
          <p:cNvGrpSpPr/>
          <p:nvPr/>
        </p:nvGrpSpPr>
        <p:grpSpPr>
          <a:xfrm>
            <a:off x="976331" y="1097132"/>
            <a:ext cx="2977121" cy="1994308"/>
            <a:chOff x="1060812" y="1965748"/>
            <a:chExt cx="2977121" cy="19943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EB54F9-3C18-742C-C572-7F94F419CC61}"/>
                </a:ext>
              </a:extLst>
            </p:cNvPr>
            <p:cNvSpPr/>
            <p:nvPr/>
          </p:nvSpPr>
          <p:spPr>
            <a:xfrm>
              <a:off x="1060812" y="2190341"/>
              <a:ext cx="2977121" cy="1769715"/>
            </a:xfrm>
            <a:prstGeom prst="rect">
              <a:avLst/>
            </a:prstGeom>
            <a:solidFill>
              <a:srgbClr val="E6E6E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mk-M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mk-MK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МОДЕЛ 1: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marL="182880" lvl="1">
                <a:spcBef>
                  <a:spcPts val="600"/>
                </a:spcBef>
              </a:pP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Еднодимензионален модел за ЛИНЕАРНА регресија со колона 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“Razlika”</a:t>
              </a: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со цел бинарна класификација на податоци</a:t>
              </a:r>
            </a:p>
            <a:p>
              <a:pPr marL="182880" lvl="1">
                <a:spcBef>
                  <a:spcPts val="600"/>
                </a:spcBef>
              </a:pPr>
              <a:endParaRPr lang="en-GB" sz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539901-6405-E116-3FA1-4EE981F59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45118" y="1965748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D3917CE-E2AF-CF77-3122-E68608ACB85E}"/>
              </a:ext>
            </a:extLst>
          </p:cNvPr>
          <p:cNvSpPr/>
          <p:nvPr/>
        </p:nvSpPr>
        <p:spPr>
          <a:xfrm>
            <a:off x="4732469" y="1765647"/>
            <a:ext cx="2977120" cy="5693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b="1" dirty="0">
                <a:solidFill>
                  <a:srgbClr val="40404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РЕЗУЛТАТИ:</a:t>
            </a:r>
            <a:endParaRPr lang="en-GB" sz="1600" b="1" dirty="0">
              <a:solidFill>
                <a:srgbClr val="40404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mk-MK" sz="1600" baseline="300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0.72</a:t>
            </a:r>
            <a:endParaRPr lang="mk-MK" sz="1600" dirty="0">
              <a:solidFill>
                <a:srgbClr val="40404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7601C-7B08-D6AA-0CA8-120CAB01D7AC}"/>
              </a:ext>
            </a:extLst>
          </p:cNvPr>
          <p:cNvGrpSpPr/>
          <p:nvPr/>
        </p:nvGrpSpPr>
        <p:grpSpPr>
          <a:xfrm>
            <a:off x="5932287" y="1087606"/>
            <a:ext cx="581993" cy="581993"/>
            <a:chOff x="4667301" y="1831975"/>
            <a:chExt cx="581993" cy="5819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5AF476-45DF-C922-C006-01B46261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67301" y="1831975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6" name="Freeform 328">
              <a:extLst>
                <a:ext uri="{FF2B5EF4-FFF2-40B4-BE49-F238E27FC236}">
                  <a16:creationId xmlns:a16="http://schemas.microsoft.com/office/drawing/2014/main" id="{9F3A2E39-CD2C-D9B2-F3CC-B7D85F206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1985563"/>
              <a:ext cx="217628" cy="112728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329">
              <a:extLst>
                <a:ext uri="{FF2B5EF4-FFF2-40B4-BE49-F238E27FC236}">
                  <a16:creationId xmlns:a16="http://schemas.microsoft.com/office/drawing/2014/main" id="{964A84B1-CC2A-39A2-0796-BC0BD126A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07685"/>
              <a:ext cx="104900" cy="65758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330">
              <a:extLst>
                <a:ext uri="{FF2B5EF4-FFF2-40B4-BE49-F238E27FC236}">
                  <a16:creationId xmlns:a16="http://schemas.microsoft.com/office/drawing/2014/main" id="{2546F3AC-3FF2-F430-E9F4-F496D9977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07685"/>
              <a:ext cx="103334" cy="65758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331">
              <a:extLst>
                <a:ext uri="{FF2B5EF4-FFF2-40B4-BE49-F238E27FC236}">
                  <a16:creationId xmlns:a16="http://schemas.microsoft.com/office/drawing/2014/main" id="{C9DBE551-C70C-5EE1-6758-0C7518A70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84403"/>
              <a:ext cx="104900" cy="84546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332">
              <a:extLst>
                <a:ext uri="{FF2B5EF4-FFF2-40B4-BE49-F238E27FC236}">
                  <a16:creationId xmlns:a16="http://schemas.microsoft.com/office/drawing/2014/main" id="{3C6D5FC5-272F-1A19-68C1-EB37FC8F8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84403"/>
              <a:ext cx="103334" cy="84546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9593AF-6D6C-91F6-03FA-A787DBAABD8A}"/>
              </a:ext>
            </a:extLst>
          </p:cNvPr>
          <p:cNvGrpSpPr/>
          <p:nvPr/>
        </p:nvGrpSpPr>
        <p:grpSpPr>
          <a:xfrm>
            <a:off x="8513756" y="1080045"/>
            <a:ext cx="2977120" cy="2049867"/>
            <a:chOff x="751348" y="4033076"/>
            <a:chExt cx="2977120" cy="20498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3B6DA3-6BE2-9FA5-A26D-E3E3ED117A79}"/>
                </a:ext>
              </a:extLst>
            </p:cNvPr>
            <p:cNvSpPr/>
            <p:nvPr/>
          </p:nvSpPr>
          <p:spPr>
            <a:xfrm>
              <a:off x="751348" y="4220895"/>
              <a:ext cx="2977120" cy="1862048"/>
            </a:xfrm>
            <a:prstGeom prst="rect">
              <a:avLst/>
            </a:prstGeom>
            <a:solidFill>
              <a:srgbClr val="40404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2000" b="1" dirty="0">
                <a:solidFill>
                  <a:schemeClr val="bg1"/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ru-RU" sz="1600" b="1" dirty="0">
                  <a:solidFill>
                    <a:schemeClr val="bg1"/>
                  </a:solidFill>
                  <a:latin typeface="+mj-lt"/>
                </a:rPr>
                <a:t>ЗАКЛУЧОК: </a:t>
              </a:r>
            </a:p>
            <a:p>
              <a:pPr marL="182880" lvl="1">
                <a:spcBef>
                  <a:spcPts val="600"/>
                </a:spcBef>
              </a:pPr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Моделот за линеарна регресија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МНОГУ ДОБРО ги класифицира податоците</a:t>
              </a:r>
              <a:r>
                <a:rPr lang="en-GB" sz="1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со „точност“ 96 %</a:t>
              </a:r>
            </a:p>
            <a:p>
              <a:pPr marL="182880" lvl="1">
                <a:spcBef>
                  <a:spcPts val="600"/>
                </a:spcBef>
              </a:pPr>
              <a:endParaRPr lang="mk-MK" sz="1600" dirty="0">
                <a:solidFill>
                  <a:schemeClr val="bg1"/>
                </a:solidFill>
                <a:latin typeface="+mj-lt"/>
              </a:endParaRPr>
            </a:p>
            <a:p>
              <a:pPr rtl="0">
                <a:spcBef>
                  <a:spcPts val="600"/>
                </a:spcBef>
              </a:pPr>
              <a:endParaRPr lang="en-gb" sz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51F59F-AE3F-6495-C868-DBC622D88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35609" y="4033076"/>
              <a:ext cx="581993" cy="581993"/>
            </a:xfrm>
            <a:prstGeom prst="ellipse">
              <a:avLst/>
            </a:prstGeom>
            <a:solidFill>
              <a:srgbClr val="59AAF2"/>
            </a:solidFill>
            <a:ln w="31750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B4FC96-3E75-8624-4150-9FEB1A7DAE49}"/>
              </a:ext>
            </a:extLst>
          </p:cNvPr>
          <p:cNvGrpSpPr/>
          <p:nvPr/>
        </p:nvGrpSpPr>
        <p:grpSpPr>
          <a:xfrm>
            <a:off x="0" y="4190883"/>
            <a:ext cx="12119664" cy="2531893"/>
            <a:chOff x="0" y="3670017"/>
            <a:chExt cx="12119664" cy="253189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87BE20-EAB4-9734-2E31-6C81E9D70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102"/>
            <a:stretch/>
          </p:blipFill>
          <p:spPr>
            <a:xfrm>
              <a:off x="0" y="3970116"/>
              <a:ext cx="3386725" cy="223179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21A8C4D-B388-6B4E-D5DC-4AFF4AAF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543" y="3692060"/>
              <a:ext cx="2977121" cy="238169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57811C2-06F0-7575-B83D-BC0646262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934" y="3670017"/>
              <a:ext cx="2977121" cy="238169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1DE6496-609D-88C1-6161-F6E9CA4D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792" y="3692060"/>
              <a:ext cx="2977121" cy="2381696"/>
            </a:xfrm>
            <a:prstGeom prst="rect">
              <a:avLst/>
            </a:prstGeom>
          </p:spPr>
        </p:pic>
      </p:grpSp>
      <p:grpSp>
        <p:nvGrpSpPr>
          <p:cNvPr id="91" name="Group 90" descr="This is an icon of a chart. ">
            <a:extLst>
              <a:ext uri="{FF2B5EF4-FFF2-40B4-BE49-F238E27FC236}">
                <a16:creationId xmlns:a16="http://schemas.microsoft.com/office/drawing/2014/main" id="{863FD153-C6B4-72BD-CA9A-CE79F233D363}"/>
              </a:ext>
            </a:extLst>
          </p:cNvPr>
          <p:cNvGrpSpPr/>
          <p:nvPr/>
        </p:nvGrpSpPr>
        <p:grpSpPr>
          <a:xfrm>
            <a:off x="2268762" y="1320983"/>
            <a:ext cx="392258" cy="186494"/>
            <a:chOff x="4254500" y="2100263"/>
            <a:chExt cx="1906588" cy="90646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D0FCDF21-A2C7-4556-5788-B69D72AE3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466E21-254F-914D-391A-6AE530C3A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8DEED038-AAC6-73AD-4347-72EBEA36A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0B85657-C78D-534B-2F64-FEC531C0C9C4}"/>
              </a:ext>
            </a:extLst>
          </p:cNvPr>
          <p:cNvGrpSpPr/>
          <p:nvPr/>
        </p:nvGrpSpPr>
        <p:grpSpPr>
          <a:xfrm>
            <a:off x="976331" y="3131321"/>
            <a:ext cx="10514545" cy="1059950"/>
            <a:chOff x="-7157543" y="3727612"/>
            <a:chExt cx="10514545" cy="10599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113F97-8B9B-E164-2865-97946A097EB3}"/>
                </a:ext>
              </a:extLst>
            </p:cNvPr>
            <p:cNvSpPr/>
            <p:nvPr/>
          </p:nvSpPr>
          <p:spPr>
            <a:xfrm>
              <a:off x="-7157543" y="4033509"/>
              <a:ext cx="10514545" cy="754053"/>
            </a:xfrm>
            <a:prstGeom prst="rect">
              <a:avLst/>
            </a:prstGeom>
            <a:solidFill>
              <a:srgbClr val="BABAB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1200"/>
                </a:spcBef>
              </a:pPr>
              <a:r>
                <a:rPr lang="ru-RU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ГРАФИЧКА РЕПРЕЗЕНТАЦИЈА НА РЕЗУЛТАТИТЕ: </a:t>
              </a:r>
            </a:p>
            <a:p>
              <a:pPr marL="182880" lvl="1" algn="ctr"/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НЕМА </a:t>
              </a: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линеарна зависнот 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|</a:t>
              </a:r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Резидуалите ИМААТ патерн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| </a:t>
              </a:r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Распределбата СЕ РАЗЛИКУВА од нормалната</a:t>
              </a:r>
              <a:endParaRPr lang="en-gb" sz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61F9C5-9F8C-3584-C0CC-A1A2146C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201587" y="3727612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03" name="Freeform 950" descr="This is an icon of a piece of paper.">
            <a:extLst>
              <a:ext uri="{FF2B5EF4-FFF2-40B4-BE49-F238E27FC236}">
                <a16:creationId xmlns:a16="http://schemas.microsoft.com/office/drawing/2014/main" id="{BEACA738-FAB1-856A-8B87-DAA467B92475}"/>
              </a:ext>
            </a:extLst>
          </p:cNvPr>
          <p:cNvSpPr>
            <a:spLocks noEditPoints="1"/>
          </p:cNvSpPr>
          <p:nvPr/>
        </p:nvSpPr>
        <p:spPr bwMode="auto">
          <a:xfrm>
            <a:off x="9890256" y="123491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89262-9D3D-7C24-562B-DA2216FD43C8}"/>
              </a:ext>
            </a:extLst>
          </p:cNvPr>
          <p:cNvSpPr/>
          <p:nvPr/>
        </p:nvSpPr>
        <p:spPr>
          <a:xfrm>
            <a:off x="355373" y="6620295"/>
            <a:ext cx="11563182" cy="18466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*точноста на линеарниот модел ја проверуваме споредувајќи ги предвидените податоци од линеарниот модел, со  предвидените податоци од класификациониот модел. 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 descr="This is an icon of a bar chart and a line chart. ">
            <a:extLst>
              <a:ext uri="{FF2B5EF4-FFF2-40B4-BE49-F238E27FC236}">
                <a16:creationId xmlns:a16="http://schemas.microsoft.com/office/drawing/2014/main" id="{848E10DC-E935-702D-BE0D-D01B9CBBA3FD}"/>
              </a:ext>
            </a:extLst>
          </p:cNvPr>
          <p:cNvGrpSpPr/>
          <p:nvPr/>
        </p:nvGrpSpPr>
        <p:grpSpPr>
          <a:xfrm>
            <a:off x="6058479" y="3271883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" name="Freeform 372">
              <a:extLst>
                <a:ext uri="{FF2B5EF4-FFF2-40B4-BE49-F238E27FC236}">
                  <a16:creationId xmlns:a16="http://schemas.microsoft.com/office/drawing/2014/main" id="{D37AFE4F-CC19-0821-9DB5-3A2405D5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4" name="Freeform 373">
              <a:extLst>
                <a:ext uri="{FF2B5EF4-FFF2-40B4-BE49-F238E27FC236}">
                  <a16:creationId xmlns:a16="http://schemas.microsoft.com/office/drawing/2014/main" id="{CEA90EE3-ECC6-4FCF-DE39-0B2E9C55D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8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815BE7-5B11-F2C8-3735-074644B64087}"/>
              </a:ext>
            </a:extLst>
          </p:cNvPr>
          <p:cNvSpPr/>
          <p:nvPr/>
        </p:nvSpPr>
        <p:spPr>
          <a:xfrm>
            <a:off x="4732470" y="1303059"/>
            <a:ext cx="3002269" cy="1787977"/>
          </a:xfrm>
          <a:prstGeom prst="rect">
            <a:avLst/>
          </a:prstGeom>
          <a:solidFill>
            <a:srgbClr val="59AAF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BF167-9421-75E4-D3F2-59D1A0A6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84" y="4037029"/>
            <a:ext cx="3174930" cy="2542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D4AF5-2AB2-DFE0-2E7B-E0AE0648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48" y="4067361"/>
            <a:ext cx="3174930" cy="2542204"/>
          </a:xfrm>
          <a:prstGeom prst="rect">
            <a:avLst/>
          </a:prstGeom>
        </p:spPr>
      </p:pic>
      <p:sp>
        <p:nvSpPr>
          <p:cNvPr id="85" name="Title 4">
            <a:extLst>
              <a:ext uri="{FF2B5EF4-FFF2-40B4-BE49-F238E27FC236}">
                <a16:creationId xmlns:a16="http://schemas.microsoft.com/office/drawing/2014/main" id="{E31B3E1B-4142-7497-31FD-51A6F676E924}"/>
              </a:ext>
            </a:extLst>
          </p:cNvPr>
          <p:cNvSpPr txBox="1">
            <a:spLocks/>
          </p:cNvSpPr>
          <p:nvPr/>
        </p:nvSpPr>
        <p:spPr>
          <a:xfrm>
            <a:off x="1" y="-10758"/>
            <a:ext cx="12191999" cy="12993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МОЖЕ СО ЛИНЕАРЕН МОДЕЛ ЗА РЕГРЕСИЈА ДА СЕ ПРАВИ БИНАРНА КЛАСИФИКАЦИЈА? 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735565" y="1044925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07866B-3135-95F2-DE16-9C025CC8420F}"/>
              </a:ext>
            </a:extLst>
          </p:cNvPr>
          <p:cNvGrpSpPr/>
          <p:nvPr/>
        </p:nvGrpSpPr>
        <p:grpSpPr>
          <a:xfrm>
            <a:off x="976331" y="1026012"/>
            <a:ext cx="2977121" cy="1994308"/>
            <a:chOff x="1060812" y="1965748"/>
            <a:chExt cx="2977121" cy="19943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EB54F9-3C18-742C-C572-7F94F419CC61}"/>
                </a:ext>
              </a:extLst>
            </p:cNvPr>
            <p:cNvSpPr/>
            <p:nvPr/>
          </p:nvSpPr>
          <p:spPr>
            <a:xfrm>
              <a:off x="1060812" y="2190341"/>
              <a:ext cx="2977121" cy="1769715"/>
            </a:xfrm>
            <a:prstGeom prst="rect">
              <a:avLst/>
            </a:prstGeom>
            <a:solidFill>
              <a:srgbClr val="E6E6E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mk-M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mk-MK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МОДЕЛ </a:t>
              </a: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</a:t>
              </a:r>
              <a:r>
                <a:rPr lang="mk-MK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: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marL="182880" lvl="1">
                <a:spcBef>
                  <a:spcPts val="600"/>
                </a:spcBef>
              </a:pP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Дводимензионален модел за ЛИНЕАРНА регресија со колони  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“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Merenje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1”</a:t>
              </a: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и 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“</a:t>
              </a:r>
              <a:r>
                <a:rPr lang="en-GB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Merenje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</a:t>
              </a: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” </a:t>
              </a: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за бинарна класификација</a:t>
              </a:r>
            </a:p>
            <a:p>
              <a:pPr marL="182880" lvl="1">
                <a:spcBef>
                  <a:spcPts val="600"/>
                </a:spcBef>
              </a:pPr>
              <a:endParaRPr lang="en-GB" sz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539901-6405-E116-3FA1-4EE981F59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45118" y="1965748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D3917CE-E2AF-CF77-3122-E68608ACB85E}"/>
              </a:ext>
            </a:extLst>
          </p:cNvPr>
          <p:cNvSpPr/>
          <p:nvPr/>
        </p:nvSpPr>
        <p:spPr>
          <a:xfrm>
            <a:off x="4745044" y="1697026"/>
            <a:ext cx="2977120" cy="5693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b="1" dirty="0">
                <a:solidFill>
                  <a:srgbClr val="40404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РЕЗУЛТАТИ:</a:t>
            </a:r>
            <a:endParaRPr lang="en-GB" sz="1600" b="1" dirty="0">
              <a:solidFill>
                <a:srgbClr val="40404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mk-MK" sz="1600" baseline="300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0.73</a:t>
            </a:r>
            <a:endParaRPr lang="mk-MK" sz="1600" dirty="0">
              <a:solidFill>
                <a:srgbClr val="40404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7601C-7B08-D6AA-0CA8-120CAB01D7AC}"/>
              </a:ext>
            </a:extLst>
          </p:cNvPr>
          <p:cNvGrpSpPr/>
          <p:nvPr/>
        </p:nvGrpSpPr>
        <p:grpSpPr>
          <a:xfrm>
            <a:off x="5932287" y="1016486"/>
            <a:ext cx="581993" cy="581993"/>
            <a:chOff x="4667301" y="1831975"/>
            <a:chExt cx="581993" cy="5819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5AF476-45DF-C922-C006-01B46261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67301" y="1831975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6" name="Freeform 328">
              <a:extLst>
                <a:ext uri="{FF2B5EF4-FFF2-40B4-BE49-F238E27FC236}">
                  <a16:creationId xmlns:a16="http://schemas.microsoft.com/office/drawing/2014/main" id="{9F3A2E39-CD2C-D9B2-F3CC-B7D85F206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1985563"/>
              <a:ext cx="217628" cy="112728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329">
              <a:extLst>
                <a:ext uri="{FF2B5EF4-FFF2-40B4-BE49-F238E27FC236}">
                  <a16:creationId xmlns:a16="http://schemas.microsoft.com/office/drawing/2014/main" id="{964A84B1-CC2A-39A2-0796-BC0BD126A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07685"/>
              <a:ext cx="104900" cy="65758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330">
              <a:extLst>
                <a:ext uri="{FF2B5EF4-FFF2-40B4-BE49-F238E27FC236}">
                  <a16:creationId xmlns:a16="http://schemas.microsoft.com/office/drawing/2014/main" id="{2546F3AC-3FF2-F430-E9F4-F496D9977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07685"/>
              <a:ext cx="103334" cy="65758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331">
              <a:extLst>
                <a:ext uri="{FF2B5EF4-FFF2-40B4-BE49-F238E27FC236}">
                  <a16:creationId xmlns:a16="http://schemas.microsoft.com/office/drawing/2014/main" id="{C9DBE551-C70C-5EE1-6758-0C7518A70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84403"/>
              <a:ext cx="104900" cy="84546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332">
              <a:extLst>
                <a:ext uri="{FF2B5EF4-FFF2-40B4-BE49-F238E27FC236}">
                  <a16:creationId xmlns:a16="http://schemas.microsoft.com/office/drawing/2014/main" id="{3C6D5FC5-272F-1A19-68C1-EB37FC8F8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84403"/>
              <a:ext cx="103334" cy="84546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9593AF-6D6C-91F6-03FA-A787DBAABD8A}"/>
              </a:ext>
            </a:extLst>
          </p:cNvPr>
          <p:cNvGrpSpPr/>
          <p:nvPr/>
        </p:nvGrpSpPr>
        <p:grpSpPr>
          <a:xfrm>
            <a:off x="8513756" y="1008925"/>
            <a:ext cx="2977120" cy="2049867"/>
            <a:chOff x="751348" y="4033076"/>
            <a:chExt cx="2977120" cy="20498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3B6DA3-6BE2-9FA5-A26D-E3E3ED117A79}"/>
                </a:ext>
              </a:extLst>
            </p:cNvPr>
            <p:cNvSpPr/>
            <p:nvPr/>
          </p:nvSpPr>
          <p:spPr>
            <a:xfrm>
              <a:off x="751348" y="4220895"/>
              <a:ext cx="2977120" cy="1862048"/>
            </a:xfrm>
            <a:prstGeom prst="rect">
              <a:avLst/>
            </a:prstGeom>
            <a:solidFill>
              <a:srgbClr val="40404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2000" b="1" dirty="0">
                <a:solidFill>
                  <a:schemeClr val="bg1"/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ru-RU" sz="1600" b="1" dirty="0">
                  <a:solidFill>
                    <a:schemeClr val="bg1"/>
                  </a:solidFill>
                  <a:latin typeface="+mj-lt"/>
                </a:rPr>
                <a:t>ЗАКЛУЧОК: </a:t>
              </a:r>
            </a:p>
            <a:p>
              <a:pPr marL="182880" lvl="1">
                <a:spcBef>
                  <a:spcPts val="600"/>
                </a:spcBef>
              </a:pPr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Моделот за линеарна регресија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МНОГУ ДОБРО ги класифицира податоците</a:t>
              </a:r>
              <a:r>
                <a:rPr lang="en-GB" sz="1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со „точност“ 96 %</a:t>
              </a:r>
            </a:p>
            <a:p>
              <a:pPr marL="182880" lvl="1">
                <a:spcBef>
                  <a:spcPts val="600"/>
                </a:spcBef>
              </a:pPr>
              <a:endParaRPr lang="mk-MK" sz="1600" dirty="0">
                <a:solidFill>
                  <a:schemeClr val="bg1"/>
                </a:solidFill>
                <a:latin typeface="+mj-lt"/>
              </a:endParaRPr>
            </a:p>
            <a:p>
              <a:pPr rtl="0">
                <a:spcBef>
                  <a:spcPts val="600"/>
                </a:spcBef>
              </a:pPr>
              <a:endParaRPr lang="en-gb" sz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51F59F-AE3F-6495-C868-DBC622D88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35609" y="4033076"/>
              <a:ext cx="581993" cy="581993"/>
            </a:xfrm>
            <a:prstGeom prst="ellipse">
              <a:avLst/>
            </a:prstGeom>
            <a:solidFill>
              <a:srgbClr val="59AAF2"/>
            </a:solidFill>
            <a:ln w="31750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91" name="Group 90" descr="This is an icon of a chart. ">
            <a:extLst>
              <a:ext uri="{FF2B5EF4-FFF2-40B4-BE49-F238E27FC236}">
                <a16:creationId xmlns:a16="http://schemas.microsoft.com/office/drawing/2014/main" id="{863FD153-C6B4-72BD-CA9A-CE79F233D363}"/>
              </a:ext>
            </a:extLst>
          </p:cNvPr>
          <p:cNvGrpSpPr/>
          <p:nvPr/>
        </p:nvGrpSpPr>
        <p:grpSpPr>
          <a:xfrm>
            <a:off x="2268762" y="1249863"/>
            <a:ext cx="392258" cy="186494"/>
            <a:chOff x="4254500" y="2100263"/>
            <a:chExt cx="1906588" cy="90646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D0FCDF21-A2C7-4556-5788-B69D72AE3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466E21-254F-914D-391A-6AE530C3A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8DEED038-AAC6-73AD-4347-72EBEA36A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0B85657-C78D-534B-2F64-FEC531C0C9C4}"/>
              </a:ext>
            </a:extLst>
          </p:cNvPr>
          <p:cNvGrpSpPr/>
          <p:nvPr/>
        </p:nvGrpSpPr>
        <p:grpSpPr>
          <a:xfrm>
            <a:off x="976331" y="3060201"/>
            <a:ext cx="10514545" cy="1059950"/>
            <a:chOff x="-7157543" y="3727612"/>
            <a:chExt cx="10514545" cy="10599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113F97-8B9B-E164-2865-97946A097EB3}"/>
                </a:ext>
              </a:extLst>
            </p:cNvPr>
            <p:cNvSpPr/>
            <p:nvPr/>
          </p:nvSpPr>
          <p:spPr>
            <a:xfrm>
              <a:off x="-7157543" y="4033509"/>
              <a:ext cx="10514545" cy="754053"/>
            </a:xfrm>
            <a:prstGeom prst="rect">
              <a:avLst/>
            </a:prstGeom>
            <a:solidFill>
              <a:srgbClr val="BABAB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1200"/>
                </a:spcBef>
              </a:pPr>
              <a:r>
                <a:rPr lang="ru-RU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ГРАФИЧКА РЕПРЕЗЕНТАЦИЈА НА РЕЗУЛТАТИТЕ: </a:t>
              </a:r>
            </a:p>
            <a:p>
              <a:pPr marL="182880" lvl="1" algn="ctr"/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Резидуалите ИМААТ патерн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| </a:t>
              </a:r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Распределбата СЕ РАЗЛИКУВА од нормалната</a:t>
              </a:r>
              <a:endParaRPr lang="en-gb" sz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61F9C5-9F8C-3584-C0CC-A1A2146C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201587" y="3727612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03" name="Freeform 950" descr="This is an icon of a piece of paper.">
            <a:extLst>
              <a:ext uri="{FF2B5EF4-FFF2-40B4-BE49-F238E27FC236}">
                <a16:creationId xmlns:a16="http://schemas.microsoft.com/office/drawing/2014/main" id="{BEACA738-FAB1-856A-8B87-DAA467B92475}"/>
              </a:ext>
            </a:extLst>
          </p:cNvPr>
          <p:cNvSpPr>
            <a:spLocks noEditPoints="1"/>
          </p:cNvSpPr>
          <p:nvPr/>
        </p:nvSpPr>
        <p:spPr bwMode="auto">
          <a:xfrm>
            <a:off x="9890256" y="116379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89262-9D3D-7C24-562B-DA2216FD43C8}"/>
              </a:ext>
            </a:extLst>
          </p:cNvPr>
          <p:cNvSpPr/>
          <p:nvPr/>
        </p:nvSpPr>
        <p:spPr>
          <a:xfrm>
            <a:off x="355373" y="6620295"/>
            <a:ext cx="11563182" cy="18466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*точноста на линеарниот модел ја проверуваме споредувајќи ги предвидените податоци од линеарниот модел, со  предвидените податоци од класификациониот модел. 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 descr="This is an icon of a bar chart and a line chart. ">
            <a:extLst>
              <a:ext uri="{FF2B5EF4-FFF2-40B4-BE49-F238E27FC236}">
                <a16:creationId xmlns:a16="http://schemas.microsoft.com/office/drawing/2014/main" id="{848E10DC-E935-702D-BE0D-D01B9CBBA3FD}"/>
              </a:ext>
            </a:extLst>
          </p:cNvPr>
          <p:cNvGrpSpPr/>
          <p:nvPr/>
        </p:nvGrpSpPr>
        <p:grpSpPr>
          <a:xfrm>
            <a:off x="6058479" y="3200763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" name="Freeform 372">
              <a:extLst>
                <a:ext uri="{FF2B5EF4-FFF2-40B4-BE49-F238E27FC236}">
                  <a16:creationId xmlns:a16="http://schemas.microsoft.com/office/drawing/2014/main" id="{D37AFE4F-CC19-0821-9DB5-3A2405D5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4" name="Freeform 373">
              <a:extLst>
                <a:ext uri="{FF2B5EF4-FFF2-40B4-BE49-F238E27FC236}">
                  <a16:creationId xmlns:a16="http://schemas.microsoft.com/office/drawing/2014/main" id="{CEA90EE3-ECC6-4FCF-DE39-0B2E9C55D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8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09F8DC-4593-6D4C-A930-015DECC988D9}"/>
              </a:ext>
            </a:extLst>
          </p:cNvPr>
          <p:cNvSpPr/>
          <p:nvPr/>
        </p:nvSpPr>
        <p:spPr>
          <a:xfrm>
            <a:off x="4732470" y="1303059"/>
            <a:ext cx="3002269" cy="1787977"/>
          </a:xfrm>
          <a:prstGeom prst="rect">
            <a:avLst/>
          </a:prstGeom>
          <a:solidFill>
            <a:srgbClr val="59AAF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5" name="Title 4">
            <a:extLst>
              <a:ext uri="{FF2B5EF4-FFF2-40B4-BE49-F238E27FC236}">
                <a16:creationId xmlns:a16="http://schemas.microsoft.com/office/drawing/2014/main" id="{E31B3E1B-4142-7497-31FD-51A6F676E924}"/>
              </a:ext>
            </a:extLst>
          </p:cNvPr>
          <p:cNvSpPr txBox="1">
            <a:spLocks/>
          </p:cNvSpPr>
          <p:nvPr/>
        </p:nvSpPr>
        <p:spPr>
          <a:xfrm>
            <a:off x="1" y="-598"/>
            <a:ext cx="12191999" cy="1189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И КАКО МОЖЕ ДА СЕ ПОДОБРИ ЛИНЕАРНАТА РЕГРЕСИЈА ЗА ПОДОБРА БИНАРНА КЛАСИФИКАЦИЈА? </a:t>
            </a: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9735565" y="1116045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F461B5-23AD-C76F-3AE7-DAF91CC2F9C0}"/>
              </a:ext>
            </a:extLst>
          </p:cNvPr>
          <p:cNvSpPr txBox="1"/>
          <p:nvPr/>
        </p:nvSpPr>
        <p:spPr>
          <a:xfrm>
            <a:off x="12002704" y="698191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07866B-3135-95F2-DE16-9C025CC8420F}"/>
              </a:ext>
            </a:extLst>
          </p:cNvPr>
          <p:cNvGrpSpPr/>
          <p:nvPr/>
        </p:nvGrpSpPr>
        <p:grpSpPr>
          <a:xfrm>
            <a:off x="976331" y="1097132"/>
            <a:ext cx="2977121" cy="1959583"/>
            <a:chOff x="1060812" y="1965748"/>
            <a:chExt cx="2977121" cy="195958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EB54F9-3C18-742C-C572-7F94F419CC61}"/>
                </a:ext>
              </a:extLst>
            </p:cNvPr>
            <p:cNvSpPr/>
            <p:nvPr/>
          </p:nvSpPr>
          <p:spPr>
            <a:xfrm>
              <a:off x="1060812" y="2155616"/>
              <a:ext cx="2977121" cy="1769715"/>
            </a:xfrm>
            <a:prstGeom prst="rect">
              <a:avLst/>
            </a:prstGeom>
            <a:solidFill>
              <a:srgbClr val="E6E6E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mk-M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mk-MK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МОДЕЛ </a:t>
              </a: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3</a:t>
              </a:r>
              <a:r>
                <a:rPr lang="mk-MK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: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marL="182880" lvl="1">
                <a:spcBef>
                  <a:spcPts val="600"/>
                </a:spcBef>
              </a:pPr>
              <a:r>
                <a:rPr lang="ru-RU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Еднодимензионален модел за КВАДРАТНА регресија со колона “Razlika” со цел бинарна класификација на податоци</a:t>
              </a:r>
            </a:p>
            <a:p>
              <a:pPr marL="182880" lvl="1">
                <a:spcBef>
                  <a:spcPts val="600"/>
                </a:spcBef>
              </a:pPr>
              <a:endParaRPr lang="en-GB" sz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539901-6405-E116-3FA1-4EE981F59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45118" y="1965748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D3917CE-E2AF-CF77-3122-E68608ACB85E}"/>
              </a:ext>
            </a:extLst>
          </p:cNvPr>
          <p:cNvSpPr/>
          <p:nvPr/>
        </p:nvSpPr>
        <p:spPr>
          <a:xfrm>
            <a:off x="4745044" y="1755998"/>
            <a:ext cx="2977120" cy="5693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b="1" dirty="0">
                <a:solidFill>
                  <a:srgbClr val="40404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РЕЗУЛТАТИ:</a:t>
            </a:r>
            <a:endParaRPr lang="en-GB" sz="1600" b="1" dirty="0">
              <a:solidFill>
                <a:srgbClr val="40404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600"/>
              </a:spcAft>
              <a:tabLst>
                <a:tab pos="1181100" algn="l"/>
              </a:tabLst>
            </a:pPr>
            <a:r>
              <a:rPr lang="mk-MK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mk-MK" sz="1600" baseline="300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600" dirty="0"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0.86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7601C-7B08-D6AA-0CA8-120CAB01D7AC}"/>
              </a:ext>
            </a:extLst>
          </p:cNvPr>
          <p:cNvGrpSpPr/>
          <p:nvPr/>
        </p:nvGrpSpPr>
        <p:grpSpPr>
          <a:xfrm>
            <a:off x="5932287" y="1087606"/>
            <a:ext cx="581993" cy="581993"/>
            <a:chOff x="4667301" y="1831975"/>
            <a:chExt cx="581993" cy="5819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5AF476-45DF-C922-C006-01B46261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67301" y="1831975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6" name="Freeform 328">
              <a:extLst>
                <a:ext uri="{FF2B5EF4-FFF2-40B4-BE49-F238E27FC236}">
                  <a16:creationId xmlns:a16="http://schemas.microsoft.com/office/drawing/2014/main" id="{9F3A2E39-CD2C-D9B2-F3CC-B7D85F206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1985563"/>
              <a:ext cx="217628" cy="112728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329">
              <a:extLst>
                <a:ext uri="{FF2B5EF4-FFF2-40B4-BE49-F238E27FC236}">
                  <a16:creationId xmlns:a16="http://schemas.microsoft.com/office/drawing/2014/main" id="{964A84B1-CC2A-39A2-0796-BC0BD126A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07685"/>
              <a:ext cx="104900" cy="65758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330">
              <a:extLst>
                <a:ext uri="{FF2B5EF4-FFF2-40B4-BE49-F238E27FC236}">
                  <a16:creationId xmlns:a16="http://schemas.microsoft.com/office/drawing/2014/main" id="{2546F3AC-3FF2-F430-E9F4-F496D9977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07685"/>
              <a:ext cx="103334" cy="65758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331">
              <a:extLst>
                <a:ext uri="{FF2B5EF4-FFF2-40B4-BE49-F238E27FC236}">
                  <a16:creationId xmlns:a16="http://schemas.microsoft.com/office/drawing/2014/main" id="{C9DBE551-C70C-5EE1-6758-0C7518A70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4324" y="2184403"/>
              <a:ext cx="104900" cy="84546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332">
              <a:extLst>
                <a:ext uri="{FF2B5EF4-FFF2-40B4-BE49-F238E27FC236}">
                  <a16:creationId xmlns:a16="http://schemas.microsoft.com/office/drawing/2014/main" id="{3C6D5FC5-272F-1A19-68C1-EB37FC8F8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618" y="2184403"/>
              <a:ext cx="103334" cy="84546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9593AF-6D6C-91F6-03FA-A787DBAABD8A}"/>
              </a:ext>
            </a:extLst>
          </p:cNvPr>
          <p:cNvGrpSpPr/>
          <p:nvPr/>
        </p:nvGrpSpPr>
        <p:grpSpPr>
          <a:xfrm>
            <a:off x="8513756" y="1080045"/>
            <a:ext cx="2977120" cy="2015142"/>
            <a:chOff x="751348" y="4033076"/>
            <a:chExt cx="2977120" cy="201514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3B6DA3-6BE2-9FA5-A26D-E3E3ED117A79}"/>
                </a:ext>
              </a:extLst>
            </p:cNvPr>
            <p:cNvSpPr/>
            <p:nvPr/>
          </p:nvSpPr>
          <p:spPr>
            <a:xfrm>
              <a:off x="751348" y="4186170"/>
              <a:ext cx="2977120" cy="1862048"/>
            </a:xfrm>
            <a:prstGeom prst="rect">
              <a:avLst/>
            </a:prstGeom>
            <a:solidFill>
              <a:srgbClr val="40404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2000" b="1" dirty="0">
                <a:solidFill>
                  <a:schemeClr val="bg1"/>
                </a:solidFill>
                <a:latin typeface="+mj-lt"/>
              </a:endParaRPr>
            </a:p>
            <a:p>
              <a:pPr algn="ctr" rtl="0">
                <a:spcBef>
                  <a:spcPts val="600"/>
                </a:spcBef>
              </a:pPr>
              <a:r>
                <a:rPr lang="ru-RU" sz="1600" b="1" dirty="0">
                  <a:solidFill>
                    <a:schemeClr val="bg1"/>
                  </a:solidFill>
                  <a:latin typeface="+mj-lt"/>
                </a:rPr>
                <a:t>ЗАКЛУЧОК: </a:t>
              </a:r>
            </a:p>
            <a:p>
              <a:pPr marL="182880" lvl="1">
                <a:spcBef>
                  <a:spcPts val="600"/>
                </a:spcBef>
              </a:pPr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Моделот за квадратна регресија </a:t>
              </a:r>
              <a:r>
                <a:rPr lang="en-GB" sz="1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ОДЛИЧНО ги класифицира податоците</a:t>
              </a:r>
              <a:r>
                <a:rPr lang="en-GB" sz="1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mk-MK" sz="1600" dirty="0">
                  <a:solidFill>
                    <a:schemeClr val="bg1"/>
                  </a:solidFill>
                  <a:latin typeface="+mj-lt"/>
                </a:rPr>
                <a:t>со „точност“ 100 %</a:t>
              </a:r>
            </a:p>
            <a:p>
              <a:pPr marL="182880" lvl="1">
                <a:spcBef>
                  <a:spcPts val="600"/>
                </a:spcBef>
              </a:pPr>
              <a:endParaRPr lang="mk-MK" sz="1400" dirty="0">
                <a:solidFill>
                  <a:schemeClr val="bg1"/>
                </a:solidFill>
                <a:latin typeface="+mj-lt"/>
              </a:endParaRPr>
            </a:p>
            <a:p>
              <a:pPr rtl="0">
                <a:spcBef>
                  <a:spcPts val="600"/>
                </a:spcBef>
              </a:pPr>
              <a:endParaRPr lang="en-gb" sz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51F59F-AE3F-6495-C868-DBC622D88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35609" y="4033076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91" name="Group 90" descr="This is an icon of a chart. ">
            <a:extLst>
              <a:ext uri="{FF2B5EF4-FFF2-40B4-BE49-F238E27FC236}">
                <a16:creationId xmlns:a16="http://schemas.microsoft.com/office/drawing/2014/main" id="{863FD153-C6B4-72BD-CA9A-CE79F233D363}"/>
              </a:ext>
            </a:extLst>
          </p:cNvPr>
          <p:cNvGrpSpPr/>
          <p:nvPr/>
        </p:nvGrpSpPr>
        <p:grpSpPr>
          <a:xfrm>
            <a:off x="2268762" y="1320983"/>
            <a:ext cx="392258" cy="186494"/>
            <a:chOff x="4254500" y="2100263"/>
            <a:chExt cx="1906588" cy="90646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D0FCDF21-A2C7-4556-5788-B69D72AE3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466E21-254F-914D-391A-6AE530C3A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8DEED038-AAC6-73AD-4347-72EBEA36A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0B85657-C78D-534B-2F64-FEC531C0C9C4}"/>
              </a:ext>
            </a:extLst>
          </p:cNvPr>
          <p:cNvGrpSpPr/>
          <p:nvPr/>
        </p:nvGrpSpPr>
        <p:grpSpPr>
          <a:xfrm>
            <a:off x="976331" y="3131321"/>
            <a:ext cx="10514545" cy="1059950"/>
            <a:chOff x="-7157543" y="3727612"/>
            <a:chExt cx="10514545" cy="10599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113F97-8B9B-E164-2865-97946A097EB3}"/>
                </a:ext>
              </a:extLst>
            </p:cNvPr>
            <p:cNvSpPr/>
            <p:nvPr/>
          </p:nvSpPr>
          <p:spPr>
            <a:xfrm>
              <a:off x="-7157543" y="4033509"/>
              <a:ext cx="10514545" cy="754053"/>
            </a:xfrm>
            <a:prstGeom prst="rect">
              <a:avLst/>
            </a:prstGeom>
            <a:solidFill>
              <a:srgbClr val="BABAB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pPr algn="ctr" rtl="0">
                <a:spcBef>
                  <a:spcPts val="600"/>
                </a:spcBef>
              </a:pPr>
              <a:endParaRPr lang="en-GB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 rtl="0">
                <a:spcBef>
                  <a:spcPts val="1200"/>
                </a:spcBef>
              </a:pPr>
              <a:r>
                <a:rPr lang="ru-RU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ГРАФИЧКА РЕПРЕЗЕНТАЦИЈА НА РЕЗУЛТАТИТЕ: </a:t>
              </a:r>
            </a:p>
            <a:p>
              <a:pPr marL="182880" lvl="1" algn="ctr"/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Резидуалите ИМААТ патерн</a:t>
              </a:r>
              <a:r>
                <a:rPr lang="en-GB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| </a:t>
              </a:r>
              <a:r>
                <a:rPr lang="mk-MK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Распределбата СЕ РАЗЛИКУВА </a:t>
              </a:r>
              <a:r>
                <a:rPr lang="mk-M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од нормалната</a:t>
              </a:r>
              <a:endParaRPr lang="en-gb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61F9C5-9F8C-3584-C0CC-A1A2146C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201587" y="3727612"/>
              <a:ext cx="581993" cy="581993"/>
            </a:xfrm>
            <a:prstGeom prst="ellipse">
              <a:avLst/>
            </a:prstGeom>
            <a:solidFill>
              <a:srgbClr val="59AAF2"/>
            </a:solidFill>
            <a:ln w="28575">
              <a:solidFill>
                <a:srgbClr val="E6E6E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03" name="Freeform 950" descr="This is an icon of a piece of paper.">
            <a:extLst>
              <a:ext uri="{FF2B5EF4-FFF2-40B4-BE49-F238E27FC236}">
                <a16:creationId xmlns:a16="http://schemas.microsoft.com/office/drawing/2014/main" id="{BEACA738-FAB1-856A-8B87-DAA467B92475}"/>
              </a:ext>
            </a:extLst>
          </p:cNvPr>
          <p:cNvSpPr>
            <a:spLocks noEditPoints="1"/>
          </p:cNvSpPr>
          <p:nvPr/>
        </p:nvSpPr>
        <p:spPr bwMode="auto">
          <a:xfrm>
            <a:off x="9890256" y="123491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0F38C-ABA9-2C27-6A36-5F15869FE7A9}"/>
              </a:ext>
            </a:extLst>
          </p:cNvPr>
          <p:cNvGrpSpPr/>
          <p:nvPr/>
        </p:nvGrpSpPr>
        <p:grpSpPr>
          <a:xfrm>
            <a:off x="918912" y="4283701"/>
            <a:ext cx="10639402" cy="2474921"/>
            <a:chOff x="918912" y="3959601"/>
            <a:chExt cx="10639402" cy="24749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DB9D2B-98AD-72D4-6626-6BFD5F04D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2873" y="3982169"/>
              <a:ext cx="3065441" cy="245235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362207-D76F-C5D7-E00A-CEFE6E08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562" y="3959601"/>
              <a:ext cx="3065441" cy="245235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9307E8-1A20-0AA0-CA97-B1CA3BBA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12" y="3982169"/>
              <a:ext cx="3065441" cy="2452353"/>
            </a:xfrm>
            <a:prstGeom prst="rect">
              <a:avLst/>
            </a:prstGeom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89262-9D3D-7C24-562B-DA2216FD43C8}"/>
              </a:ext>
            </a:extLst>
          </p:cNvPr>
          <p:cNvSpPr/>
          <p:nvPr/>
        </p:nvSpPr>
        <p:spPr>
          <a:xfrm>
            <a:off x="355373" y="6620295"/>
            <a:ext cx="11563182" cy="18466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*точноста на линеарниот модел ја проверуваме споредувајќи ги предвидените податоци од линеарниот модел, со  предвидените податоци од класификациониот модел. 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 descr="This is an icon of a bar chart and a line chart. ">
            <a:extLst>
              <a:ext uri="{FF2B5EF4-FFF2-40B4-BE49-F238E27FC236}">
                <a16:creationId xmlns:a16="http://schemas.microsoft.com/office/drawing/2014/main" id="{66A982DB-0FFF-35A6-6AB1-169F016C530F}"/>
              </a:ext>
            </a:extLst>
          </p:cNvPr>
          <p:cNvGrpSpPr/>
          <p:nvPr/>
        </p:nvGrpSpPr>
        <p:grpSpPr>
          <a:xfrm>
            <a:off x="6058479" y="3271883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9" name="Freeform 372">
              <a:extLst>
                <a:ext uri="{FF2B5EF4-FFF2-40B4-BE49-F238E27FC236}">
                  <a16:creationId xmlns:a16="http://schemas.microsoft.com/office/drawing/2014/main" id="{9B999A5D-45C5-34DA-FFE8-DD0535E5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11" name="Freeform 373">
              <a:extLst>
                <a:ext uri="{FF2B5EF4-FFF2-40B4-BE49-F238E27FC236}">
                  <a16:creationId xmlns:a16="http://schemas.microsoft.com/office/drawing/2014/main" id="{5428965B-D1B3-D5B3-A0D5-FD7C85AEB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17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629109" y="1577667"/>
            <a:ext cx="10877539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ru-RU" dirty="0">
              <a:solidFill>
                <a:srgbClr val="000000"/>
              </a:solidFill>
              <a:latin typeface="+mj-lt"/>
            </a:endParaRP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Tехнички ДА, линеарна регресија може да се користи за бинарна класификација, но не е наменета за предвидување на категорички податоци, затоа што тоа се прави со соодветни квалификациони модели. </a:t>
            </a: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Моделот мoже да се направи со колоните "Merenje 1" и "Merenje 2", но може и со "Razlika. Резултатите што се добиваат се приближно исти.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Се преферира користење на една димензија за бинарна класификација, секогаш кога е можно.</a:t>
            </a: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Степенот на полиномната регресија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Справување со overfitting на моделот и моделирање на шум каде може да се 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+mj-lt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применат соодвети техники како вкрстена валидација, методите за регулација 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+mj-lt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како Ridge regression методот со правење на fine tuning на параметарот </a:t>
            </a:r>
            <a:r>
              <a:rPr lang="el-GR" b="0" i="0" dirty="0">
                <a:solidFill>
                  <a:srgbClr val="000000"/>
                </a:solidFill>
                <a:effectLst/>
                <a:latin typeface="+mj-lt"/>
              </a:rPr>
              <a:t>λ</a:t>
            </a:r>
            <a:r>
              <a:rPr lang="mk-MK" b="0" i="0" dirty="0">
                <a:solidFill>
                  <a:srgbClr val="000000"/>
                </a:solidFill>
                <a:effectLst/>
                <a:latin typeface="+mj-lt"/>
              </a:rPr>
              <a:t> и др.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873" y="208870"/>
            <a:ext cx="5087414" cy="823253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+mj-lt"/>
              </a:rPr>
              <a:t>ЗАКЛУЧОК</a:t>
            </a:r>
            <a:endParaRPr lang="en-GB" b="0" dirty="0">
              <a:latin typeface="+mj-lt"/>
            </a:endParaRP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1759443" y="1440763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3" name="Group 2" descr="This is an icon of a clock.">
            <a:extLst>
              <a:ext uri="{FF2B5EF4-FFF2-40B4-BE49-F238E27FC236}">
                <a16:creationId xmlns:a16="http://schemas.microsoft.com/office/drawing/2014/main" id="{0B896570-5BFB-3734-5D79-411D92895825}"/>
              </a:ext>
            </a:extLst>
          </p:cNvPr>
          <p:cNvGrpSpPr/>
          <p:nvPr/>
        </p:nvGrpSpPr>
        <p:grpSpPr>
          <a:xfrm>
            <a:off x="5590556" y="1387843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0F5B5B-2E77-05C2-A9A2-FC00F6288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DA4CEFE-AB28-74A9-85F2-4E4D2D466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3FC4FC-6C8C-B94E-2C97-B67AE448DFE9}"/>
              </a:ext>
            </a:extLst>
          </p:cNvPr>
          <p:cNvGrpSpPr/>
          <p:nvPr/>
        </p:nvGrpSpPr>
        <p:grpSpPr>
          <a:xfrm>
            <a:off x="310328" y="1603471"/>
            <a:ext cx="11511279" cy="538654"/>
            <a:chOff x="5238473" y="2672660"/>
            <a:chExt cx="11511279" cy="5386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1B74706-ED27-D005-C14A-33DE65B84CCC}"/>
                </a:ext>
              </a:extLst>
            </p:cNvPr>
            <p:cNvGrpSpPr/>
            <p:nvPr/>
          </p:nvGrpSpPr>
          <p:grpSpPr>
            <a:xfrm>
              <a:off x="5238473" y="2672660"/>
              <a:ext cx="11511279" cy="538654"/>
              <a:chOff x="5919193" y="2278149"/>
              <a:chExt cx="11511279" cy="5386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8B511F-E8AF-960B-F8EA-FF5B1DD07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61048" y="2278149"/>
                <a:ext cx="11269424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40404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B5D963-FD28-2AA8-F3D9-8417E46361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404040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AC907E-9CB7-0518-9AA9-F6A020AC2063}"/>
                  </a:ext>
                </a:extLst>
              </p:cNvPr>
              <p:cNvSpPr txBox="1"/>
              <p:nvPr/>
            </p:nvSpPr>
            <p:spPr>
              <a:xfrm>
                <a:off x="6701612" y="2345871"/>
                <a:ext cx="99707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ДАЛИ МОЖЕ СО ЛИН</a:t>
                </a:r>
                <a:r>
                  <a:rPr lang="en-GB" sz="2400" i="0" dirty="0">
                    <a:solidFill>
                      <a:schemeClr val="bg1"/>
                    </a:solidFill>
                    <a:effectLst/>
                    <a:latin typeface="+mj-lt"/>
                  </a:rPr>
                  <a:t>.</a:t>
                </a:r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 РЕГРЕСИЈА ДА СЕ ПРАВИ БИНАРНА КЛАСИФИКАЦИЈА?:</a:t>
                </a:r>
              </a:p>
            </p:txBody>
          </p:sp>
        </p:grpSp>
        <p:grpSp>
          <p:nvGrpSpPr>
            <p:cNvPr id="43" name="Group 42" descr="This is an icon of a chart. ">
              <a:extLst>
                <a:ext uri="{FF2B5EF4-FFF2-40B4-BE49-F238E27FC236}">
                  <a16:creationId xmlns:a16="http://schemas.microsoft.com/office/drawing/2014/main" id="{3A6473DF-9501-BA8C-238B-BF0282017093}"/>
                </a:ext>
              </a:extLst>
            </p:cNvPr>
            <p:cNvGrpSpPr/>
            <p:nvPr/>
          </p:nvGrpSpPr>
          <p:grpSpPr>
            <a:xfrm>
              <a:off x="5315890" y="2848740"/>
              <a:ext cx="392258" cy="186494"/>
              <a:chOff x="4254500" y="2100263"/>
              <a:chExt cx="1906588" cy="906463"/>
            </a:xfrm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069C8779-BC6B-868B-74C8-31D2E4D78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BD4293F-5BD4-FF61-8738-82CA3229F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E5A84012-C0A1-6C9A-32B4-05A24E21A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D1AFF6-95C0-7ED7-F09A-3517945527D5}"/>
              </a:ext>
            </a:extLst>
          </p:cNvPr>
          <p:cNvGrpSpPr/>
          <p:nvPr/>
        </p:nvGrpSpPr>
        <p:grpSpPr>
          <a:xfrm>
            <a:off x="374640" y="2979424"/>
            <a:ext cx="11446965" cy="538654"/>
            <a:chOff x="5919193" y="2278149"/>
            <a:chExt cx="11446965" cy="5386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B5B9B-6C84-F7E5-9458-A58935F0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1048" y="2278149"/>
              <a:ext cx="11205110" cy="538654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9AAF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A6DBCB-DDAC-1381-AE25-B9AAD38A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19193" y="2278149"/>
              <a:ext cx="547092" cy="538654"/>
            </a:xfrm>
            <a:prstGeom prst="ellipse">
              <a:avLst/>
            </a:prstGeom>
            <a:solidFill>
              <a:srgbClr val="59AAF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EBFBC0-448E-41A6-27D4-CD4431302CCE}"/>
                </a:ext>
              </a:extLst>
            </p:cNvPr>
            <p:cNvSpPr txBox="1"/>
            <p:nvPr/>
          </p:nvSpPr>
          <p:spPr>
            <a:xfrm>
              <a:off x="6701612" y="2345871"/>
              <a:ext cx="105382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2400" i="0" dirty="0">
                  <a:solidFill>
                    <a:schemeClr val="bg1"/>
                  </a:solidFill>
                  <a:effectLst/>
                  <a:latin typeface="+mj-lt"/>
                </a:rPr>
                <a:t>КОИ КОЛОНИ ДА СЕ ИСКОРИСТАТ КАКО ИНПУТ ЗА МОДЕЛИРАЊЕ?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069582-CEC3-ED68-20A2-022638B18036}"/>
              </a:ext>
            </a:extLst>
          </p:cNvPr>
          <p:cNvGrpSpPr/>
          <p:nvPr/>
        </p:nvGrpSpPr>
        <p:grpSpPr>
          <a:xfrm>
            <a:off x="310328" y="4615410"/>
            <a:ext cx="11511278" cy="806386"/>
            <a:chOff x="5238473" y="2672660"/>
            <a:chExt cx="11511278" cy="8063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F127EE-ED71-246B-FB31-AEBB8867598D}"/>
                </a:ext>
              </a:extLst>
            </p:cNvPr>
            <p:cNvGrpSpPr/>
            <p:nvPr/>
          </p:nvGrpSpPr>
          <p:grpSpPr>
            <a:xfrm>
              <a:off x="5238473" y="2672660"/>
              <a:ext cx="11511278" cy="806386"/>
              <a:chOff x="5919193" y="2278149"/>
              <a:chExt cx="11511278" cy="80638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25C3B7-2DA6-95D8-9411-1243AA8B1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61047" y="2278149"/>
                <a:ext cx="11269423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BABAB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17B16A-2E90-048C-EA60-8A024F41E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BABABA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A81AC-4D7A-1C9B-B743-AA2025184BAF}"/>
                  </a:ext>
                </a:extLst>
              </p:cNvPr>
              <p:cNvSpPr txBox="1"/>
              <p:nvPr/>
            </p:nvSpPr>
            <p:spPr>
              <a:xfrm>
                <a:off x="6701610" y="2345871"/>
                <a:ext cx="1072886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ОД ШТО ЗАВИСИ SCORE-ОТ на </a:t>
                </a:r>
                <a:r>
                  <a:rPr lang="mk-MK" sz="24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mk-MK" sz="2400" baseline="30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  И КАКО МОЖЕ ДА СЕ ПОДОБРИ? </a:t>
                </a:r>
              </a:p>
              <a:p>
                <a:pPr algn="l"/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:</a:t>
                </a:r>
              </a:p>
            </p:txBody>
          </p:sp>
        </p:grpSp>
        <p:grpSp>
          <p:nvGrpSpPr>
            <p:cNvPr id="18" name="Group 17" descr="This is an icon of a chart. ">
              <a:extLst>
                <a:ext uri="{FF2B5EF4-FFF2-40B4-BE49-F238E27FC236}">
                  <a16:creationId xmlns:a16="http://schemas.microsoft.com/office/drawing/2014/main" id="{B2545756-B3E1-BF44-CBA2-F572FD24284C}"/>
                </a:ext>
              </a:extLst>
            </p:cNvPr>
            <p:cNvGrpSpPr/>
            <p:nvPr/>
          </p:nvGrpSpPr>
          <p:grpSpPr>
            <a:xfrm>
              <a:off x="5418446" y="2896099"/>
              <a:ext cx="187474" cy="91124"/>
              <a:chOff x="4752975" y="2330451"/>
              <a:chExt cx="911225" cy="442912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1DE2753-6A79-406D-F03A-50DA963B8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394B6688-3CB4-80F9-7F72-71727BD50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5" name="Freeform 6">
            <a:extLst>
              <a:ext uri="{FF2B5EF4-FFF2-40B4-BE49-F238E27FC236}">
                <a16:creationId xmlns:a16="http://schemas.microsoft.com/office/drawing/2014/main" id="{8B2F68CC-1154-3568-D3F7-F4DDB79EF84E}"/>
              </a:ext>
            </a:extLst>
          </p:cNvPr>
          <p:cNvSpPr>
            <a:spLocks noEditPoints="1"/>
          </p:cNvSpPr>
          <p:nvPr/>
        </p:nvSpPr>
        <p:spPr bwMode="auto">
          <a:xfrm>
            <a:off x="493699" y="3075502"/>
            <a:ext cx="309642" cy="309642"/>
          </a:xfrm>
          <a:custGeom>
            <a:avLst/>
            <a:gdLst>
              <a:gd name="T0" fmla="*/ 1808 w 2048"/>
              <a:gd name="T1" fmla="*/ 1454 h 2048"/>
              <a:gd name="T2" fmla="*/ 1808 w 2048"/>
              <a:gd name="T3" fmla="*/ 1388 h 2048"/>
              <a:gd name="T4" fmla="*/ 1628 w 2048"/>
              <a:gd name="T5" fmla="*/ 1208 h 2048"/>
              <a:gd name="T6" fmla="*/ 1084 w 2048"/>
              <a:gd name="T7" fmla="*/ 1208 h 2048"/>
              <a:gd name="T8" fmla="*/ 1084 w 2048"/>
              <a:gd name="T9" fmla="*/ 1085 h 2048"/>
              <a:gd name="T10" fmla="*/ 1564 w 2048"/>
              <a:gd name="T11" fmla="*/ 544 h 2048"/>
              <a:gd name="T12" fmla="*/ 1024 w 2048"/>
              <a:gd name="T13" fmla="*/ 0 h 2048"/>
              <a:gd name="T14" fmla="*/ 484 w 2048"/>
              <a:gd name="T15" fmla="*/ 544 h 2048"/>
              <a:gd name="T16" fmla="*/ 964 w 2048"/>
              <a:gd name="T17" fmla="*/ 1085 h 2048"/>
              <a:gd name="T18" fmla="*/ 964 w 2048"/>
              <a:gd name="T19" fmla="*/ 1208 h 2048"/>
              <a:gd name="T20" fmla="*/ 420 w 2048"/>
              <a:gd name="T21" fmla="*/ 1208 h 2048"/>
              <a:gd name="T22" fmla="*/ 240 w 2048"/>
              <a:gd name="T23" fmla="*/ 1388 h 2048"/>
              <a:gd name="T24" fmla="*/ 240 w 2048"/>
              <a:gd name="T25" fmla="*/ 1454 h 2048"/>
              <a:gd name="T26" fmla="*/ 0 w 2048"/>
              <a:gd name="T27" fmla="*/ 1748 h 2048"/>
              <a:gd name="T28" fmla="*/ 300 w 2048"/>
              <a:gd name="T29" fmla="*/ 2048 h 2048"/>
              <a:gd name="T30" fmla="*/ 600 w 2048"/>
              <a:gd name="T31" fmla="*/ 1748 h 2048"/>
              <a:gd name="T32" fmla="*/ 360 w 2048"/>
              <a:gd name="T33" fmla="*/ 1454 h 2048"/>
              <a:gd name="T34" fmla="*/ 360 w 2048"/>
              <a:gd name="T35" fmla="*/ 1388 h 2048"/>
              <a:gd name="T36" fmla="*/ 420 w 2048"/>
              <a:gd name="T37" fmla="*/ 1328 h 2048"/>
              <a:gd name="T38" fmla="*/ 964 w 2048"/>
              <a:gd name="T39" fmla="*/ 1328 h 2048"/>
              <a:gd name="T40" fmla="*/ 964 w 2048"/>
              <a:gd name="T41" fmla="*/ 1454 h 2048"/>
              <a:gd name="T42" fmla="*/ 724 w 2048"/>
              <a:gd name="T43" fmla="*/ 1748 h 2048"/>
              <a:gd name="T44" fmla="*/ 1024 w 2048"/>
              <a:gd name="T45" fmla="*/ 2048 h 2048"/>
              <a:gd name="T46" fmla="*/ 1324 w 2048"/>
              <a:gd name="T47" fmla="*/ 1748 h 2048"/>
              <a:gd name="T48" fmla="*/ 1084 w 2048"/>
              <a:gd name="T49" fmla="*/ 1454 h 2048"/>
              <a:gd name="T50" fmla="*/ 1084 w 2048"/>
              <a:gd name="T51" fmla="*/ 1328 h 2048"/>
              <a:gd name="T52" fmla="*/ 1628 w 2048"/>
              <a:gd name="T53" fmla="*/ 1328 h 2048"/>
              <a:gd name="T54" fmla="*/ 1688 w 2048"/>
              <a:gd name="T55" fmla="*/ 1388 h 2048"/>
              <a:gd name="T56" fmla="*/ 1688 w 2048"/>
              <a:gd name="T57" fmla="*/ 1454 h 2048"/>
              <a:gd name="T58" fmla="*/ 1448 w 2048"/>
              <a:gd name="T59" fmla="*/ 1748 h 2048"/>
              <a:gd name="T60" fmla="*/ 1748 w 2048"/>
              <a:gd name="T61" fmla="*/ 2048 h 2048"/>
              <a:gd name="T62" fmla="*/ 2048 w 2048"/>
              <a:gd name="T63" fmla="*/ 1748 h 2048"/>
              <a:gd name="T64" fmla="*/ 1808 w 2048"/>
              <a:gd name="T65" fmla="*/ 1454 h 2048"/>
              <a:gd name="T66" fmla="*/ 480 w 2048"/>
              <a:gd name="T67" fmla="*/ 1748 h 2048"/>
              <a:gd name="T68" fmla="*/ 300 w 2048"/>
              <a:gd name="T69" fmla="*/ 1928 h 2048"/>
              <a:gd name="T70" fmla="*/ 120 w 2048"/>
              <a:gd name="T71" fmla="*/ 1748 h 2048"/>
              <a:gd name="T72" fmla="*/ 300 w 2048"/>
              <a:gd name="T73" fmla="*/ 1568 h 2048"/>
              <a:gd name="T74" fmla="*/ 480 w 2048"/>
              <a:gd name="T75" fmla="*/ 1748 h 2048"/>
              <a:gd name="T76" fmla="*/ 1204 w 2048"/>
              <a:gd name="T77" fmla="*/ 1748 h 2048"/>
              <a:gd name="T78" fmla="*/ 1024 w 2048"/>
              <a:gd name="T79" fmla="*/ 1928 h 2048"/>
              <a:gd name="T80" fmla="*/ 844 w 2048"/>
              <a:gd name="T81" fmla="*/ 1748 h 2048"/>
              <a:gd name="T82" fmla="*/ 1024 w 2048"/>
              <a:gd name="T83" fmla="*/ 1568 h 2048"/>
              <a:gd name="T84" fmla="*/ 1204 w 2048"/>
              <a:gd name="T85" fmla="*/ 1748 h 2048"/>
              <a:gd name="T86" fmla="*/ 1024 w 2048"/>
              <a:gd name="T87" fmla="*/ 968 h 2048"/>
              <a:gd name="T88" fmla="*/ 604 w 2048"/>
              <a:gd name="T89" fmla="*/ 544 h 2048"/>
              <a:gd name="T90" fmla="*/ 1024 w 2048"/>
              <a:gd name="T91" fmla="*/ 120 h 2048"/>
              <a:gd name="T92" fmla="*/ 1444 w 2048"/>
              <a:gd name="T93" fmla="*/ 544 h 2048"/>
              <a:gd name="T94" fmla="*/ 1024 w 2048"/>
              <a:gd name="T95" fmla="*/ 968 h 2048"/>
              <a:gd name="T96" fmla="*/ 1748 w 2048"/>
              <a:gd name="T97" fmla="*/ 1928 h 2048"/>
              <a:gd name="T98" fmla="*/ 1568 w 2048"/>
              <a:gd name="T99" fmla="*/ 1748 h 2048"/>
              <a:gd name="T100" fmla="*/ 1748 w 2048"/>
              <a:gd name="T101" fmla="*/ 1568 h 2048"/>
              <a:gd name="T102" fmla="*/ 1928 w 2048"/>
              <a:gd name="T103" fmla="*/ 1748 h 2048"/>
              <a:gd name="T104" fmla="*/ 1748 w 2048"/>
              <a:gd name="T105" fmla="*/ 1928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48" h="2048">
                <a:moveTo>
                  <a:pt x="1808" y="1454"/>
                </a:moveTo>
                <a:cubicBezTo>
                  <a:pt x="1808" y="1388"/>
                  <a:pt x="1808" y="1388"/>
                  <a:pt x="1808" y="1388"/>
                </a:cubicBezTo>
                <a:cubicBezTo>
                  <a:pt x="1808" y="1289"/>
                  <a:pt x="1727" y="1208"/>
                  <a:pt x="1628" y="1208"/>
                </a:cubicBezTo>
                <a:cubicBezTo>
                  <a:pt x="1084" y="1208"/>
                  <a:pt x="1084" y="1208"/>
                  <a:pt x="1084" y="1208"/>
                </a:cubicBezTo>
                <a:cubicBezTo>
                  <a:pt x="1084" y="1085"/>
                  <a:pt x="1084" y="1085"/>
                  <a:pt x="1084" y="1085"/>
                </a:cubicBezTo>
                <a:cubicBezTo>
                  <a:pt x="1354" y="1054"/>
                  <a:pt x="1564" y="824"/>
                  <a:pt x="1564" y="544"/>
                </a:cubicBezTo>
                <a:cubicBezTo>
                  <a:pt x="1564" y="244"/>
                  <a:pt x="1322" y="0"/>
                  <a:pt x="1024" y="0"/>
                </a:cubicBezTo>
                <a:cubicBezTo>
                  <a:pt x="726" y="0"/>
                  <a:pt x="484" y="244"/>
                  <a:pt x="484" y="544"/>
                </a:cubicBezTo>
                <a:cubicBezTo>
                  <a:pt x="484" y="824"/>
                  <a:pt x="694" y="1054"/>
                  <a:pt x="964" y="1085"/>
                </a:cubicBezTo>
                <a:cubicBezTo>
                  <a:pt x="964" y="1208"/>
                  <a:pt x="964" y="1208"/>
                  <a:pt x="964" y="1208"/>
                </a:cubicBezTo>
                <a:cubicBezTo>
                  <a:pt x="420" y="1208"/>
                  <a:pt x="420" y="1208"/>
                  <a:pt x="420" y="1208"/>
                </a:cubicBezTo>
                <a:cubicBezTo>
                  <a:pt x="321" y="1208"/>
                  <a:pt x="240" y="1289"/>
                  <a:pt x="240" y="1388"/>
                </a:cubicBezTo>
                <a:cubicBezTo>
                  <a:pt x="240" y="1454"/>
                  <a:pt x="240" y="1454"/>
                  <a:pt x="240" y="1454"/>
                </a:cubicBezTo>
                <a:cubicBezTo>
                  <a:pt x="103" y="1482"/>
                  <a:pt x="0" y="1603"/>
                  <a:pt x="0" y="1748"/>
                </a:cubicBezTo>
                <a:cubicBezTo>
                  <a:pt x="0" y="1913"/>
                  <a:pt x="135" y="2048"/>
                  <a:pt x="300" y="2048"/>
                </a:cubicBezTo>
                <a:cubicBezTo>
                  <a:pt x="465" y="2048"/>
                  <a:pt x="600" y="1913"/>
                  <a:pt x="600" y="1748"/>
                </a:cubicBezTo>
                <a:cubicBezTo>
                  <a:pt x="600" y="1603"/>
                  <a:pt x="497" y="1482"/>
                  <a:pt x="360" y="1454"/>
                </a:cubicBezTo>
                <a:cubicBezTo>
                  <a:pt x="360" y="1388"/>
                  <a:pt x="360" y="1388"/>
                  <a:pt x="360" y="1388"/>
                </a:cubicBezTo>
                <a:cubicBezTo>
                  <a:pt x="360" y="1355"/>
                  <a:pt x="387" y="1328"/>
                  <a:pt x="420" y="1328"/>
                </a:cubicBezTo>
                <a:cubicBezTo>
                  <a:pt x="964" y="1328"/>
                  <a:pt x="964" y="1328"/>
                  <a:pt x="964" y="1328"/>
                </a:cubicBezTo>
                <a:cubicBezTo>
                  <a:pt x="964" y="1454"/>
                  <a:pt x="964" y="1454"/>
                  <a:pt x="964" y="1454"/>
                </a:cubicBezTo>
                <a:cubicBezTo>
                  <a:pt x="827" y="1482"/>
                  <a:pt x="724" y="1603"/>
                  <a:pt x="724" y="1748"/>
                </a:cubicBezTo>
                <a:cubicBezTo>
                  <a:pt x="724" y="1913"/>
                  <a:pt x="859" y="2048"/>
                  <a:pt x="1024" y="2048"/>
                </a:cubicBezTo>
                <a:cubicBezTo>
                  <a:pt x="1189" y="2048"/>
                  <a:pt x="1324" y="1913"/>
                  <a:pt x="1324" y="1748"/>
                </a:cubicBezTo>
                <a:cubicBezTo>
                  <a:pt x="1324" y="1603"/>
                  <a:pt x="1221" y="1482"/>
                  <a:pt x="1084" y="1454"/>
                </a:cubicBezTo>
                <a:cubicBezTo>
                  <a:pt x="1084" y="1328"/>
                  <a:pt x="1084" y="1328"/>
                  <a:pt x="1084" y="1328"/>
                </a:cubicBezTo>
                <a:cubicBezTo>
                  <a:pt x="1628" y="1328"/>
                  <a:pt x="1628" y="1328"/>
                  <a:pt x="1628" y="1328"/>
                </a:cubicBezTo>
                <a:cubicBezTo>
                  <a:pt x="1661" y="1328"/>
                  <a:pt x="1688" y="1355"/>
                  <a:pt x="1688" y="1388"/>
                </a:cubicBezTo>
                <a:cubicBezTo>
                  <a:pt x="1688" y="1454"/>
                  <a:pt x="1688" y="1454"/>
                  <a:pt x="1688" y="1454"/>
                </a:cubicBezTo>
                <a:cubicBezTo>
                  <a:pt x="1551" y="1482"/>
                  <a:pt x="1448" y="1603"/>
                  <a:pt x="1448" y="1748"/>
                </a:cubicBezTo>
                <a:cubicBezTo>
                  <a:pt x="1448" y="1913"/>
                  <a:pt x="1583" y="2048"/>
                  <a:pt x="1748" y="2048"/>
                </a:cubicBezTo>
                <a:cubicBezTo>
                  <a:pt x="1913" y="2048"/>
                  <a:pt x="2048" y="1913"/>
                  <a:pt x="2048" y="1748"/>
                </a:cubicBezTo>
                <a:cubicBezTo>
                  <a:pt x="2048" y="1603"/>
                  <a:pt x="1945" y="1482"/>
                  <a:pt x="1808" y="1454"/>
                </a:cubicBezTo>
                <a:close/>
                <a:moveTo>
                  <a:pt x="480" y="1748"/>
                </a:moveTo>
                <a:cubicBezTo>
                  <a:pt x="480" y="1847"/>
                  <a:pt x="399" y="1928"/>
                  <a:pt x="300" y="1928"/>
                </a:cubicBezTo>
                <a:cubicBezTo>
                  <a:pt x="201" y="1928"/>
                  <a:pt x="120" y="1847"/>
                  <a:pt x="120" y="1748"/>
                </a:cubicBezTo>
                <a:cubicBezTo>
                  <a:pt x="120" y="1649"/>
                  <a:pt x="201" y="1568"/>
                  <a:pt x="300" y="1568"/>
                </a:cubicBezTo>
                <a:cubicBezTo>
                  <a:pt x="399" y="1568"/>
                  <a:pt x="480" y="1649"/>
                  <a:pt x="480" y="1748"/>
                </a:cubicBezTo>
                <a:close/>
                <a:moveTo>
                  <a:pt x="1204" y="1748"/>
                </a:moveTo>
                <a:cubicBezTo>
                  <a:pt x="1204" y="1847"/>
                  <a:pt x="1123" y="1928"/>
                  <a:pt x="1024" y="1928"/>
                </a:cubicBezTo>
                <a:cubicBezTo>
                  <a:pt x="925" y="1928"/>
                  <a:pt x="844" y="1847"/>
                  <a:pt x="844" y="1748"/>
                </a:cubicBezTo>
                <a:cubicBezTo>
                  <a:pt x="844" y="1649"/>
                  <a:pt x="925" y="1568"/>
                  <a:pt x="1024" y="1568"/>
                </a:cubicBezTo>
                <a:cubicBezTo>
                  <a:pt x="1123" y="1568"/>
                  <a:pt x="1204" y="1649"/>
                  <a:pt x="1204" y="1748"/>
                </a:cubicBezTo>
                <a:close/>
                <a:moveTo>
                  <a:pt x="1024" y="968"/>
                </a:moveTo>
                <a:cubicBezTo>
                  <a:pt x="792" y="968"/>
                  <a:pt x="604" y="778"/>
                  <a:pt x="604" y="544"/>
                </a:cubicBezTo>
                <a:cubicBezTo>
                  <a:pt x="604" y="310"/>
                  <a:pt x="792" y="120"/>
                  <a:pt x="1024" y="120"/>
                </a:cubicBezTo>
                <a:cubicBezTo>
                  <a:pt x="1256" y="120"/>
                  <a:pt x="1444" y="310"/>
                  <a:pt x="1444" y="544"/>
                </a:cubicBezTo>
                <a:cubicBezTo>
                  <a:pt x="1444" y="778"/>
                  <a:pt x="1256" y="968"/>
                  <a:pt x="1024" y="968"/>
                </a:cubicBezTo>
                <a:close/>
                <a:moveTo>
                  <a:pt x="1748" y="1928"/>
                </a:moveTo>
                <a:cubicBezTo>
                  <a:pt x="1649" y="1928"/>
                  <a:pt x="1568" y="1847"/>
                  <a:pt x="1568" y="1748"/>
                </a:cubicBezTo>
                <a:cubicBezTo>
                  <a:pt x="1568" y="1649"/>
                  <a:pt x="1649" y="1568"/>
                  <a:pt x="1748" y="1568"/>
                </a:cubicBezTo>
                <a:cubicBezTo>
                  <a:pt x="1847" y="1568"/>
                  <a:pt x="1928" y="1649"/>
                  <a:pt x="1928" y="1748"/>
                </a:cubicBezTo>
                <a:cubicBezTo>
                  <a:pt x="1928" y="1847"/>
                  <a:pt x="1847" y="1928"/>
                  <a:pt x="1748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7" name="Freeform 950" descr="This is an icon of a piece of paper.">
            <a:extLst>
              <a:ext uri="{FF2B5EF4-FFF2-40B4-BE49-F238E27FC236}">
                <a16:creationId xmlns:a16="http://schemas.microsoft.com/office/drawing/2014/main" id="{B2E55481-92AD-5222-26E4-31E620AAC6B5}"/>
              </a:ext>
            </a:extLst>
          </p:cNvPr>
          <p:cNvSpPr>
            <a:spLocks noEditPoints="1"/>
          </p:cNvSpPr>
          <p:nvPr/>
        </p:nvSpPr>
        <p:spPr bwMode="auto">
          <a:xfrm>
            <a:off x="480314" y="4741862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664E8-7166-5EE9-1D4E-DC93AD8B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65" y="4789073"/>
            <a:ext cx="3070965" cy="20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158" y="143493"/>
            <a:ext cx="9240551" cy="903332"/>
          </a:xfrm>
        </p:spPr>
        <p:txBody>
          <a:bodyPr>
            <a:noAutofit/>
          </a:bodyPr>
          <a:lstStyle/>
          <a:p>
            <a:r>
              <a:rPr lang="en-GB" sz="3200" b="0" dirty="0">
                <a:latin typeface="+mj-lt"/>
              </a:rPr>
              <a:t>THE MASTERMINDS BEHIND TH</a:t>
            </a:r>
            <a:r>
              <a:rPr lang="mk-MK" sz="3200" b="0" dirty="0">
                <a:latin typeface="+mj-lt"/>
              </a:rPr>
              <a:t>Е</a:t>
            </a:r>
            <a:r>
              <a:rPr lang="en-GB" sz="3200" b="0" dirty="0">
                <a:latin typeface="+mj-lt"/>
              </a:rPr>
              <a:t> STAGE:</a:t>
            </a:r>
            <a:br>
              <a:rPr lang="en-GB" sz="3200" b="0" dirty="0">
                <a:latin typeface="+mj-lt"/>
              </a:rPr>
            </a:br>
            <a:r>
              <a:rPr lang="mk-MK" sz="3200" b="0" dirty="0">
                <a:latin typeface="+mj-lt"/>
              </a:rPr>
              <a:t>ТИМОТ НА „</a:t>
            </a:r>
            <a:r>
              <a:rPr lang="en-US" sz="3200" b="0" dirty="0">
                <a:latin typeface="+mj-lt"/>
              </a:rPr>
              <a:t>Data5ive Dynamics</a:t>
            </a:r>
            <a:r>
              <a:rPr lang="mk-MK" sz="3200" b="0" dirty="0">
                <a:latin typeface="+mj-lt"/>
              </a:rPr>
              <a:t>“</a:t>
            </a:r>
            <a:endParaRPr lang="en-US" sz="3200" b="0" dirty="0">
              <a:latin typeface="+mj-lt"/>
            </a:endParaRPr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2619BBB4-F76F-80A8-20F2-DBB82F3F0FAE}"/>
              </a:ext>
            </a:extLst>
          </p:cNvPr>
          <p:cNvSpPr txBox="1">
            <a:spLocks/>
          </p:cNvSpPr>
          <p:nvPr/>
        </p:nvSpPr>
        <p:spPr>
          <a:xfrm>
            <a:off x="3231924" y="1261024"/>
            <a:ext cx="2699995" cy="117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E2C27-DE78-0974-1707-58A4AFF77982}"/>
              </a:ext>
            </a:extLst>
          </p:cNvPr>
          <p:cNvGrpSpPr/>
          <p:nvPr/>
        </p:nvGrpSpPr>
        <p:grpSpPr>
          <a:xfrm>
            <a:off x="1574585" y="2414610"/>
            <a:ext cx="10089653" cy="2737925"/>
            <a:chOff x="3654962" y="3322037"/>
            <a:chExt cx="7331690" cy="198952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291AC7-1617-76E9-8F51-2882BFA5F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42137" y="3322037"/>
              <a:ext cx="1980000" cy="1980000"/>
            </a:xfrm>
            <a:prstGeom prst="ellipse">
              <a:avLst/>
            </a:prstGeom>
            <a:solidFill>
              <a:srgbClr val="418AB3">
                <a:alpha val="2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CEF0D3-C952-F0CE-117E-2D4BF7A83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34267" y="3331562"/>
              <a:ext cx="1980000" cy="1980000"/>
            </a:xfrm>
            <a:prstGeom prst="ellipse">
              <a:avLst/>
            </a:prstGeom>
            <a:solidFill>
              <a:srgbClr val="DF5327">
                <a:alpha val="2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848A1D-2F26-A8E5-ECE1-E180D400733D}"/>
                </a:ext>
              </a:extLst>
            </p:cNvPr>
            <p:cNvSpPr/>
            <p:nvPr/>
          </p:nvSpPr>
          <p:spPr>
            <a:xfrm>
              <a:off x="3752989" y="3975249"/>
              <a:ext cx="1461225" cy="657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0" marR="0" lvl="0" indent="0" algn="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k-MK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ВЕСНА </a:t>
              </a:r>
            </a:p>
            <a:p>
              <a:pPr marL="0" marR="0" lvl="0" indent="0" algn="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k-MK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Поп-Димитријоска</a:t>
              </a:r>
              <a:r>
                <a: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Data Science Student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pic>
          <p:nvPicPr>
            <p:cNvPr id="44" name="Picture 43" descr="Profile Photo Placeholder&#10;">
              <a:extLst>
                <a:ext uri="{FF2B5EF4-FFF2-40B4-BE49-F238E27FC236}">
                  <a16:creationId xmlns:a16="http://schemas.microsoft.com/office/drawing/2014/main" id="{13D84EDD-405E-55DD-6017-F18A9974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DF532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006" y="3981565"/>
              <a:ext cx="720000" cy="720000"/>
            </a:xfrm>
            <a:prstGeom prst="ellipse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FB91C17-54DD-9F4C-065D-3B25870F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418AB3">
                  <a:tint val="45000"/>
                  <a:satMod val="400000"/>
                </a:srgbClr>
              </a:duotone>
            </a:blip>
            <a:srcRect t="1463" b="1463"/>
            <a:stretch/>
          </p:blipFill>
          <p:spPr>
            <a:xfrm flipH="1">
              <a:off x="8445389" y="3975249"/>
              <a:ext cx="720000" cy="720000"/>
            </a:xfrm>
            <a:prstGeom prst="ellipse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421E98-9277-6929-1F4E-CB77CC97980F}"/>
                </a:ext>
              </a:extLst>
            </p:cNvPr>
            <p:cNvSpPr/>
            <p:nvPr/>
          </p:nvSpPr>
          <p:spPr>
            <a:xfrm>
              <a:off x="9282137" y="4007085"/>
              <a:ext cx="1447263" cy="802877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0" marR="0" lvl="0" indent="0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k-MK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ИВАН</a:t>
              </a:r>
              <a:r>
                <a:rPr kumimoji="0" lang="en-GB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 </a:t>
              </a:r>
              <a:endParaRPr kumimoji="0" lang="mk-MK" sz="13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k-MK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Стојковски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Data Science Student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2C2D14-FDB7-32F1-9B90-9D4A88AF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18261" y="3901435"/>
              <a:ext cx="213490" cy="213490"/>
            </a:xfrm>
            <a:prstGeom prst="ellipse">
              <a:avLst/>
            </a:prstGeom>
            <a:solidFill>
              <a:srgbClr val="418AB3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63F14F-9E7F-2DDC-50C8-6B2911072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61378" y="3904082"/>
              <a:ext cx="213490" cy="213490"/>
            </a:xfrm>
            <a:prstGeom prst="ellipse">
              <a:avLst/>
            </a:prstGeom>
            <a:solidFill>
              <a:srgbClr val="DF5327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97D798-FE79-753A-BCD4-A23AFE6CF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54962" y="4537785"/>
              <a:ext cx="82310" cy="82310"/>
            </a:xfrm>
            <a:prstGeom prst="ellipse">
              <a:avLst/>
            </a:prstGeom>
            <a:solidFill>
              <a:srgbClr val="DF5327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084E74-D5CE-F10E-104F-6FD98B330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4" idx="0"/>
              <a:endCxn id="52" idx="0"/>
            </p:cNvCxnSpPr>
            <p:nvPr/>
          </p:nvCxnSpPr>
          <p:spPr>
            <a:xfrm rot="16200000" flipH="1" flipV="1">
              <a:off x="4408952" y="3268730"/>
              <a:ext cx="556220" cy="1981889"/>
            </a:xfrm>
            <a:prstGeom prst="bentConnector3">
              <a:avLst>
                <a:gd name="adj1" fmla="val -41099"/>
              </a:avLst>
            </a:prstGeom>
            <a:noFill/>
            <a:ln w="10000" cap="flat" cmpd="sng" algn="ctr">
              <a:solidFill>
                <a:srgbClr val="DF5327"/>
              </a:solidFill>
              <a:prstDash val="solid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034B08E-81EA-1E4A-25BF-97C8360A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04342" y="4510025"/>
              <a:ext cx="82310" cy="82310"/>
            </a:xfrm>
            <a:prstGeom prst="ellipse">
              <a:avLst/>
            </a:prstGeom>
            <a:solidFill>
              <a:srgbClr val="418AB3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E96BF0E-31E8-0ECF-6D2A-D1418B8C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5" idx="0"/>
              <a:endCxn id="57" idx="0"/>
            </p:cNvCxnSpPr>
            <p:nvPr/>
          </p:nvCxnSpPr>
          <p:spPr>
            <a:xfrm rot="16200000" flipH="1">
              <a:off x="9608055" y="3172583"/>
              <a:ext cx="534776" cy="2140108"/>
            </a:xfrm>
            <a:prstGeom prst="bentConnector3">
              <a:avLst>
                <a:gd name="adj1" fmla="val -42747"/>
              </a:avLst>
            </a:prstGeom>
            <a:noFill/>
            <a:ln w="10000" cap="flat" cmpd="sng" algn="ctr">
              <a:solidFill>
                <a:srgbClr val="418AB3"/>
              </a:solidFill>
              <a:prstDash val="solid"/>
            </a:ln>
            <a:effectLst/>
          </p:spPr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01076CD-1C7F-6549-A871-F7680FBA6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DF5327">
                  <a:tint val="45000"/>
                  <a:satMod val="400000"/>
                </a:srgbClr>
              </a:duotone>
            </a:blip>
            <a:srcRect l="4318" r="5992" b="14715"/>
            <a:stretch/>
          </p:blipFill>
          <p:spPr>
            <a:xfrm>
              <a:off x="5312792" y="3975249"/>
              <a:ext cx="753609" cy="776735"/>
            </a:xfrm>
            <a:prstGeom prst="flowChartConnector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D7A41B-24C3-4D1D-2FA7-775A2DF2E773}"/>
              </a:ext>
            </a:extLst>
          </p:cNvPr>
          <p:cNvGrpSpPr/>
          <p:nvPr/>
        </p:nvGrpSpPr>
        <p:grpSpPr>
          <a:xfrm>
            <a:off x="155504" y="56825"/>
            <a:ext cx="2175445" cy="1980000"/>
            <a:chOff x="1034140" y="4048954"/>
            <a:chExt cx="1740013" cy="1583688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A4770316-642C-0FF7-E506-02447949776A}"/>
                </a:ext>
              </a:extLst>
            </p:cNvPr>
            <p:cNvSpPr/>
            <p:nvPr/>
          </p:nvSpPr>
          <p:spPr>
            <a:xfrm>
              <a:off x="1034140" y="4048954"/>
              <a:ext cx="1740013" cy="158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7" h="18196" extrusionOk="0">
                  <a:moveTo>
                    <a:pt x="11499" y="18078"/>
                  </a:moveTo>
                  <a:cubicBezTo>
                    <a:pt x="5634" y="19185"/>
                    <a:pt x="-627" y="12271"/>
                    <a:pt x="50" y="7618"/>
                  </a:cubicBezTo>
                  <a:cubicBezTo>
                    <a:pt x="953" y="1417"/>
                    <a:pt x="14420" y="-2415"/>
                    <a:pt x="17941" y="1731"/>
                  </a:cubicBezTo>
                  <a:cubicBezTo>
                    <a:pt x="20973" y="5302"/>
                    <a:pt x="18333" y="16789"/>
                    <a:pt x="11499" y="180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D1AE8AE-A230-C810-EE6D-26946734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47" b="93609" l="6154" r="95000">
                          <a14:foregroundMark x1="45385" y1="8647" x2="45385" y2="8647"/>
                          <a14:foregroundMark x1="34615" y1="71053" x2="34615" y2="71053"/>
                          <a14:foregroundMark x1="25385" y1="74060" x2="25385" y2="74060"/>
                          <a14:foregroundMark x1="15769" y1="70677" x2="15769" y2="70677"/>
                          <a14:foregroundMark x1="6154" y1="69549" x2="6154" y2="69549"/>
                          <a14:foregroundMark x1="45769" y1="68421" x2="45769" y2="68421"/>
                          <a14:foregroundMark x1="58846" y1="66165" x2="58846" y2="66165"/>
                          <a14:foregroundMark x1="67308" y1="70301" x2="67308" y2="70301"/>
                          <a14:foregroundMark x1="74615" y1="69925" x2="74615" y2="69925"/>
                          <a14:foregroundMark x1="88077" y1="71429" x2="88077" y2="71429"/>
                          <a14:foregroundMark x1="94231" y1="72556" x2="94231" y2="72556"/>
                          <a14:foregroundMark x1="94231" y1="72180" x2="94231" y2="72180"/>
                          <a14:foregroundMark x1="95000" y1="66165" x2="95000" y2="66165"/>
                          <a14:foregroundMark x1="90000" y1="87970" x2="90000" y2="87970"/>
                          <a14:foregroundMark x1="77308" y1="84962" x2="77308" y2="84962"/>
                          <a14:foregroundMark x1="78077" y1="93609" x2="78077" y2="93609"/>
                          <a14:foregroundMark x1="71154" y1="87594" x2="71154" y2="87594"/>
                          <a14:foregroundMark x1="66923" y1="87970" x2="66923" y2="87970"/>
                          <a14:foregroundMark x1="47308" y1="88346" x2="47308" y2="88346"/>
                          <a14:foregroundMark x1="37308" y1="86842" x2="37308" y2="86842"/>
                          <a14:foregroundMark x1="20385" y1="88722" x2="20385" y2="88722"/>
                          <a14:foregroundMark x1="13846" y1="87970" x2="13846" y2="87970"/>
                          <a14:foregroundMark x1="13462" y1="88722" x2="13462" y2="88722"/>
                          <a14:foregroundMark x1="13462" y1="87594" x2="13462" y2="87594"/>
                          <a14:foregroundMark x1="13462" y1="88346" x2="13462" y2="88346"/>
                          <a14:foregroundMark x1="13462" y1="87970" x2="13462" y2="87970"/>
                          <a14:foregroundMark x1="38846" y1="31955" x2="38846" y2="31955"/>
                          <a14:foregroundMark x1="28846" y1="26316" x2="28846" y2="26316"/>
                          <a14:foregroundMark x1="54231" y1="15038" x2="54231" y2="15038"/>
                          <a14:foregroundMark x1="54231" y1="14662" x2="54231" y2="14662"/>
                          <a14:foregroundMark x1="54231" y1="14662" x2="54231" y2="14662"/>
                          <a14:foregroundMark x1="54615" y1="13910" x2="54615" y2="15038"/>
                          <a14:foregroundMark x1="48077" y1="47368" x2="50769" y2="47368"/>
                          <a14:foregroundMark x1="64231" y1="16165" x2="57692" y2="14662"/>
                          <a14:foregroundMark x1="52692" y1="13910" x2="57308" y2="15414"/>
                          <a14:foregroundMark x1="54615" y1="14662" x2="54615" y2="14662"/>
                          <a14:foregroundMark x1="54615" y1="14286" x2="54615" y2="14286"/>
                          <a14:foregroundMark x1="55000" y1="14662" x2="55000" y2="14662"/>
                          <a14:foregroundMark x1="61154" y1="40977" x2="58846" y2="42857"/>
                          <a14:foregroundMark x1="59231" y1="45113" x2="59231" y2="45113"/>
                          <a14:foregroundMark x1="58846" y1="47744" x2="58846" y2="47744"/>
                          <a14:foregroundMark x1="59231" y1="44737" x2="59231" y2="44737"/>
                          <a14:foregroundMark x1="59231" y1="43985" x2="59231" y2="43985"/>
                          <a14:foregroundMark x1="59615" y1="43609" x2="59615" y2="43609"/>
                          <a14:foregroundMark x1="60385" y1="44361" x2="60385" y2="44361"/>
                          <a14:foregroundMark x1="58462" y1="43985" x2="58846" y2="45489"/>
                          <a14:foregroundMark x1="58077" y1="46617" x2="58077" y2="46992"/>
                          <a14:foregroundMark x1="57308" y1="46617" x2="58077" y2="45113"/>
                          <a14:foregroundMark x1="59615" y1="43985" x2="59615" y2="43233"/>
                          <a14:foregroundMark x1="59615" y1="43985" x2="60769" y2="45489"/>
                          <a14:foregroundMark x1="60769" y1="46617" x2="61154" y2="46992"/>
                          <a14:foregroundMark x1="59615" y1="45489" x2="60000" y2="45865"/>
                          <a14:foregroundMark x1="60385" y1="45865" x2="60769" y2="46617"/>
                          <a14:foregroundMark x1="60769" y1="46617" x2="60000" y2="45865"/>
                          <a14:foregroundMark x1="59231" y1="43609" x2="59231" y2="43609"/>
                          <a14:foregroundMark x1="59615" y1="43985" x2="60000" y2="44361"/>
                          <a14:foregroundMark x1="59231" y1="42857" x2="60000" y2="44361"/>
                          <a14:foregroundMark x1="59231" y1="43233" x2="60000" y2="45113"/>
                          <a14:foregroundMark x1="60385" y1="45865" x2="60769" y2="46617"/>
                          <a14:foregroundMark x1="60385" y1="45865" x2="61538" y2="46241"/>
                          <a14:foregroundMark x1="61923" y1="46241" x2="61923" y2="46241"/>
                          <a14:backgroundMark x1="45769" y1="89850" x2="45769" y2="89850"/>
                          <a14:backgroundMark x1="78462" y1="93233" x2="78462" y2="93233"/>
                          <a14:backgroundMark x1="13077" y1="87970" x2="13077" y2="87970"/>
                          <a14:backgroundMark x1="51923" y1="33459" x2="51923" y2="33459"/>
                          <a14:backgroundMark x1="66538" y1="32331" x2="66538" y2="323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95899" y="4108835"/>
              <a:ext cx="1209925" cy="1237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53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62" y="141463"/>
            <a:ext cx="8333437" cy="823253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latin typeface="+mj-lt"/>
              </a:rPr>
              <a:t>PROJECT  TIMELINE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592AAB-9C45-2DC2-38FD-88CE9FC14867}"/>
              </a:ext>
            </a:extLst>
          </p:cNvPr>
          <p:cNvSpPr txBox="1"/>
          <p:nvPr/>
        </p:nvSpPr>
        <p:spPr>
          <a:xfrm>
            <a:off x="9900924" y="5653689"/>
            <a:ext cx="195105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❶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mk-MK" sz="1400" b="0" i="0" dirty="0">
                <a:solidFill>
                  <a:srgbClr val="000000"/>
                </a:solidFill>
                <a:effectLst/>
              </a:rPr>
              <a:t>Тест период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1400" b="0" i="0" dirty="0">
                <a:solidFill>
                  <a:srgbClr val="000000"/>
                </a:solidFill>
                <a:effectLst/>
              </a:rPr>
              <a:t>❷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mk-MK" sz="1400" b="0" i="0" dirty="0">
                <a:solidFill>
                  <a:srgbClr val="000000"/>
                </a:solidFill>
                <a:effectLst/>
              </a:rPr>
              <a:t>Тест период</a:t>
            </a:r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mk-MK" sz="1400" b="0" i="0" dirty="0">
                <a:solidFill>
                  <a:srgbClr val="000000"/>
                </a:solidFill>
                <a:effectLst/>
              </a:rPr>
              <a:t>❸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mk-MK" sz="1400" b="0" i="0" dirty="0">
                <a:solidFill>
                  <a:srgbClr val="000000"/>
                </a:solidFill>
                <a:effectLst/>
              </a:rPr>
              <a:t>Анализа</a:t>
            </a:r>
          </a:p>
          <a:p>
            <a:r>
              <a:rPr lang="mk-MK" sz="1400" b="0" i="0" dirty="0">
                <a:solidFill>
                  <a:srgbClr val="000000"/>
                </a:solidFill>
                <a:effectLst/>
              </a:rPr>
              <a:t> </a:t>
            </a:r>
            <a:endParaRPr lang="ru-RU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5D95-7862-BA8C-EF8F-FB1C0ECA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4750" y="269209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C7B61-DE65-30EA-1EBB-B11EA8A9F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74" y="390684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92006B-49EA-63A4-B915-61E3E86BD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0535" y="307788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4" name="Group 13" descr="This is an icon of a trophy.">
            <a:extLst>
              <a:ext uri="{FF2B5EF4-FFF2-40B4-BE49-F238E27FC236}">
                <a16:creationId xmlns:a16="http://schemas.microsoft.com/office/drawing/2014/main" id="{89F6D84E-9363-C64F-3A52-53C3C50789F4}"/>
              </a:ext>
            </a:extLst>
          </p:cNvPr>
          <p:cNvGrpSpPr/>
          <p:nvPr/>
        </p:nvGrpSpPr>
        <p:grpSpPr>
          <a:xfrm>
            <a:off x="10340315" y="3495017"/>
            <a:ext cx="656095" cy="761376"/>
            <a:chOff x="-1892703" y="1944681"/>
            <a:chExt cx="3284538" cy="38115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291388-5CDB-3FEE-8C52-991F6A4B2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B0AED5F-5739-CD85-0C14-84DABCEC4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E56B7F-B73D-CD37-6D7A-642076849285}"/>
              </a:ext>
            </a:extLst>
          </p:cNvPr>
          <p:cNvGrpSpPr/>
          <p:nvPr/>
        </p:nvGrpSpPr>
        <p:grpSpPr>
          <a:xfrm>
            <a:off x="5890411" y="3317962"/>
            <a:ext cx="2151326" cy="2940727"/>
            <a:chOff x="6995087" y="3317962"/>
            <a:chExt cx="2151326" cy="29407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16CD0B-836D-B028-BEAD-00190CEC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070750" y="4062734"/>
              <a:ext cx="0" cy="705734"/>
            </a:xfrm>
            <a:prstGeom prst="line">
              <a:avLst/>
            </a:prstGeom>
            <a:ln w="19050">
              <a:solidFill>
                <a:srgbClr val="59AA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E4751-4DEF-94EF-AC27-C0A718448ABB}"/>
                </a:ext>
              </a:extLst>
            </p:cNvPr>
            <p:cNvSpPr txBox="1"/>
            <p:nvPr/>
          </p:nvSpPr>
          <p:spPr>
            <a:xfrm>
              <a:off x="6995087" y="4873694"/>
              <a:ext cx="2151326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>
                  <a:latin typeface="+mj-lt"/>
                </a:rPr>
                <a:t>Мерења на                  P[mm Hg]                            </a:t>
              </a:r>
              <a:r>
                <a:rPr lang="ru-RU" dirty="0">
                  <a:solidFill>
                    <a:srgbClr val="59AAF2"/>
                  </a:solidFill>
                  <a:latin typeface="+mj-lt"/>
                </a:rPr>
                <a:t>по 18 месеци</a:t>
              </a:r>
            </a:p>
            <a:p>
              <a:pPr algn="ctr" rtl="0"/>
              <a:r>
                <a:rPr lang="ru-RU" dirty="0">
                  <a:latin typeface="+mj-lt"/>
                </a:rPr>
                <a:t>(имаме изгубени              податоци)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3DF2F8-6A6F-2EF4-9A5C-71992A474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55550" y="3640596"/>
              <a:ext cx="630400" cy="630398"/>
            </a:xfrm>
            <a:prstGeom prst="ellipse">
              <a:avLst/>
            </a:prstGeom>
            <a:solidFill>
              <a:srgbClr val="59AAF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6164A-FB61-E4FF-AF97-F5F334121373}"/>
                </a:ext>
              </a:extLst>
            </p:cNvPr>
            <p:cNvSpPr txBox="1"/>
            <p:nvPr/>
          </p:nvSpPr>
          <p:spPr>
            <a:xfrm>
              <a:off x="7934495" y="3317962"/>
              <a:ext cx="2725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ru-RU" sz="1600" b="0" i="0" dirty="0">
                  <a:solidFill>
                    <a:srgbClr val="59AAF2"/>
                  </a:solidFill>
                  <a:effectLst/>
                </a:rPr>
                <a:t>❷</a:t>
              </a:r>
              <a:endParaRPr lang="en-gb" sz="1600" b="1" dirty="0">
                <a:solidFill>
                  <a:srgbClr val="59AAF2"/>
                </a:solidFill>
              </a:endParaRPr>
            </a:p>
          </p:txBody>
        </p:sp>
        <p:grpSp>
          <p:nvGrpSpPr>
            <p:cNvPr id="23" name="Group 22" descr="This is an icon of a calendar. ">
              <a:extLst>
                <a:ext uri="{FF2B5EF4-FFF2-40B4-BE49-F238E27FC236}">
                  <a16:creationId xmlns:a16="http://schemas.microsoft.com/office/drawing/2014/main" id="{BFC7BF3C-4397-E577-5CDC-7B6958B89410}"/>
                </a:ext>
              </a:extLst>
            </p:cNvPr>
            <p:cNvGrpSpPr/>
            <p:nvPr/>
          </p:nvGrpSpPr>
          <p:grpSpPr>
            <a:xfrm>
              <a:off x="7940123" y="3825168"/>
              <a:ext cx="261254" cy="261255"/>
              <a:chOff x="8208963" y="3762375"/>
              <a:chExt cx="306387" cy="306388"/>
            </a:xfrm>
          </p:grpSpPr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DED5EA3D-D078-9535-F50D-379D11914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73DE6C39-143B-6300-CF5E-CE739DA1C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E813C754-549A-AA25-B9B5-1B3B9E4CE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05EB3D24-6D95-E437-987B-790C32EE77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4A0C3E-F749-C790-BE85-8266E73849BF}"/>
              </a:ext>
            </a:extLst>
          </p:cNvPr>
          <p:cNvSpPr txBox="1"/>
          <p:nvPr/>
        </p:nvSpPr>
        <p:spPr>
          <a:xfrm>
            <a:off x="902853" y="1664244"/>
            <a:ext cx="156036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dirty="0">
                <a:latin typeface="+mj-lt"/>
              </a:rPr>
              <a:t>M</a:t>
            </a:r>
            <a:r>
              <a:rPr lang="ru-RU" dirty="0">
                <a:latin typeface="+mj-lt"/>
              </a:rPr>
              <a:t>ерења на               P[mm Hg]                  </a:t>
            </a:r>
            <a:r>
              <a:rPr lang="ru-RU" dirty="0">
                <a:solidFill>
                  <a:srgbClr val="59AAF2"/>
                </a:solidFill>
                <a:latin typeface="+mj-lt"/>
              </a:rPr>
              <a:t>на почеток</a:t>
            </a:r>
            <a:r>
              <a:rPr lang="en-GB" dirty="0">
                <a:solidFill>
                  <a:srgbClr val="59AAF2"/>
                </a:solidFill>
                <a:latin typeface="+mj-lt"/>
              </a:rPr>
              <a:t> </a:t>
            </a:r>
            <a:r>
              <a:rPr lang="mk-MK" dirty="0">
                <a:solidFill>
                  <a:srgbClr val="59AAF2"/>
                </a:solidFill>
                <a:latin typeface="+mj-lt"/>
              </a:rPr>
              <a:t>     </a:t>
            </a:r>
            <a:r>
              <a:rPr lang="mk-MK" dirty="0">
                <a:latin typeface="+mj-lt"/>
              </a:rPr>
              <a:t>на </a:t>
            </a:r>
            <a:r>
              <a:rPr lang="ru-RU" dirty="0">
                <a:latin typeface="+mj-lt"/>
              </a:rPr>
              <a:t>тестирањето на лекот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7303A2-5A1B-CB1F-A1E0-1203EEF0F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609319" y="314636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C634BBA-C1C8-D3DA-1E16-C00C4660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4119" y="359302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477CC-F59E-C2A7-6ECB-3DE4A6575AA8}"/>
              </a:ext>
            </a:extLst>
          </p:cNvPr>
          <p:cNvSpPr txBox="1"/>
          <p:nvPr/>
        </p:nvSpPr>
        <p:spPr>
          <a:xfrm>
            <a:off x="1447469" y="4398738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u-RU" b="0" i="0" dirty="0">
                <a:solidFill>
                  <a:srgbClr val="000000"/>
                </a:solidFill>
                <a:effectLst/>
              </a:rPr>
              <a:t>❶</a:t>
            </a:r>
            <a:endParaRPr lang="en-gb" b="1" dirty="0">
              <a:solidFill>
                <a:srgbClr val="30353F"/>
              </a:solidFill>
            </a:endParaRPr>
          </a:p>
        </p:txBody>
      </p:sp>
      <p:grpSp>
        <p:nvGrpSpPr>
          <p:cNvPr id="35" name="Group 34" descr="This is an icon of a clock.">
            <a:extLst>
              <a:ext uri="{FF2B5EF4-FFF2-40B4-BE49-F238E27FC236}">
                <a16:creationId xmlns:a16="http://schemas.microsoft.com/office/drawing/2014/main" id="{23A41A36-3E7B-C6E5-0357-C5D809C4F2F4}"/>
              </a:ext>
            </a:extLst>
          </p:cNvPr>
          <p:cNvGrpSpPr/>
          <p:nvPr/>
        </p:nvGrpSpPr>
        <p:grpSpPr>
          <a:xfrm>
            <a:off x="1454498" y="375340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24301A-04B7-D83F-BC47-941A543E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F3B16E1-EAED-776E-6D1B-6810D7E5F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D1ACFE-CBEE-B648-75C2-32F457953156}"/>
              </a:ext>
            </a:extLst>
          </p:cNvPr>
          <p:cNvGrpSpPr/>
          <p:nvPr/>
        </p:nvGrpSpPr>
        <p:grpSpPr>
          <a:xfrm>
            <a:off x="2756811" y="3317962"/>
            <a:ext cx="1341301" cy="2335727"/>
            <a:chOff x="3092478" y="3317962"/>
            <a:chExt cx="1341301" cy="23357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C95AF1-E558-8E4A-930F-5A5FF6997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763129" y="4062734"/>
              <a:ext cx="0" cy="705734"/>
            </a:xfrm>
            <a:prstGeom prst="line">
              <a:avLst/>
            </a:prstGeom>
            <a:ln w="19050">
              <a:solidFill>
                <a:srgbClr val="6671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CB1327-DAC1-E0CF-57CD-76D74F6CA1D3}"/>
                </a:ext>
              </a:extLst>
            </p:cNvPr>
            <p:cNvSpPr txBox="1"/>
            <p:nvPr/>
          </p:nvSpPr>
          <p:spPr>
            <a:xfrm>
              <a:off x="3092478" y="4822692"/>
              <a:ext cx="13413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>
                  <a:latin typeface="+mj-lt"/>
                </a:rPr>
                <a:t>Мерења на                  P[mm Hg]                </a:t>
              </a:r>
              <a:r>
                <a:rPr lang="ru-RU" dirty="0">
                  <a:solidFill>
                    <a:srgbClr val="59AAF2"/>
                  </a:solidFill>
                  <a:latin typeface="+mj-lt"/>
                </a:rPr>
                <a:t>по 6 месеци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BDC975E-DCC2-E061-4B4B-3DF980145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47929" y="3640596"/>
              <a:ext cx="630400" cy="630398"/>
            </a:xfrm>
            <a:prstGeom prst="ellipse">
              <a:avLst/>
            </a:prstGeom>
            <a:solidFill>
              <a:srgbClr val="66718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CA2C1E-93DC-D463-72E5-D78E01D51733}"/>
                </a:ext>
              </a:extLst>
            </p:cNvPr>
            <p:cNvSpPr txBox="1"/>
            <p:nvPr/>
          </p:nvSpPr>
          <p:spPr>
            <a:xfrm>
              <a:off x="3610042" y="3317962"/>
              <a:ext cx="30617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ru-RU" b="0" i="0" dirty="0">
                  <a:solidFill>
                    <a:srgbClr val="86889B"/>
                  </a:solidFill>
                  <a:effectLst/>
                </a:rPr>
                <a:t>❶</a:t>
              </a:r>
              <a:endParaRPr lang="en-gb" b="1" dirty="0">
                <a:solidFill>
                  <a:srgbClr val="86889B"/>
                </a:solidFill>
              </a:endParaRPr>
            </a:p>
          </p:txBody>
        </p:sp>
        <p:grpSp>
          <p:nvGrpSpPr>
            <p:cNvPr id="45" name="Group 44" descr="This is an icon of three human beings and a clock.">
              <a:extLst>
                <a:ext uri="{FF2B5EF4-FFF2-40B4-BE49-F238E27FC236}">
                  <a16:creationId xmlns:a16="http://schemas.microsoft.com/office/drawing/2014/main" id="{50676E18-F422-8863-9524-90ECBB563B23}"/>
                </a:ext>
              </a:extLst>
            </p:cNvPr>
            <p:cNvGrpSpPr/>
            <p:nvPr/>
          </p:nvGrpSpPr>
          <p:grpSpPr>
            <a:xfrm>
              <a:off x="3583770" y="3776437"/>
              <a:ext cx="358718" cy="358717"/>
              <a:chOff x="3613150" y="3706813"/>
              <a:chExt cx="420688" cy="420687"/>
            </a:xfrm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EAFFC286-C3DC-E26F-4756-3CDFF919B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7" name="Freeform 11">
                <a:extLst>
                  <a:ext uri="{FF2B5EF4-FFF2-40B4-BE49-F238E27FC236}">
                    <a16:creationId xmlns:a16="http://schemas.microsoft.com/office/drawing/2014/main" id="{CA1AC4D8-D100-4039-DDFD-4CAB034B6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DF54A124-F26B-EB3D-6607-BE051CF0A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20A92F-627E-8A7B-2863-754373B225FE}"/>
              </a:ext>
            </a:extLst>
          </p:cNvPr>
          <p:cNvGrpSpPr/>
          <p:nvPr/>
        </p:nvGrpSpPr>
        <p:grpSpPr>
          <a:xfrm>
            <a:off x="4173122" y="1730662"/>
            <a:ext cx="2151326" cy="2979597"/>
            <a:chOff x="4387727" y="1730662"/>
            <a:chExt cx="2151326" cy="297959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A29840-18CA-3115-274A-34FF5A22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477098" y="3146365"/>
              <a:ext cx="0" cy="705734"/>
            </a:xfrm>
            <a:prstGeom prst="line">
              <a:avLst/>
            </a:prstGeom>
            <a:ln w="19050">
              <a:solidFill>
                <a:srgbClr val="98A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4FA5B59-CCE3-4EAA-3AC3-03106D5C39FE}"/>
                </a:ext>
              </a:extLst>
            </p:cNvPr>
            <p:cNvGrpSpPr/>
            <p:nvPr/>
          </p:nvGrpSpPr>
          <p:grpSpPr>
            <a:xfrm>
              <a:off x="4387727" y="1730662"/>
              <a:ext cx="2151326" cy="2979597"/>
              <a:chOff x="4827567" y="1730662"/>
              <a:chExt cx="2151326" cy="297959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3C0B30-9A0C-DE47-6880-07828F9ACC81}"/>
                  </a:ext>
                </a:extLst>
              </p:cNvPr>
              <p:cNvSpPr txBox="1"/>
              <p:nvPr/>
            </p:nvSpPr>
            <p:spPr>
              <a:xfrm>
                <a:off x="5750143" y="4433260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ru-RU" b="0" i="0" dirty="0">
                    <a:solidFill>
                      <a:srgbClr val="BABABA"/>
                    </a:solidFill>
                    <a:effectLst/>
                  </a:rPr>
                  <a:t>❷</a:t>
                </a:r>
                <a:endParaRPr lang="en-gb" b="1" dirty="0">
                  <a:solidFill>
                    <a:srgbClr val="BABABA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F9F700D-FB76-1412-6D5E-A3B4CBC30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601739" y="3640596"/>
                <a:ext cx="630400" cy="630398"/>
              </a:xfrm>
              <a:prstGeom prst="ellipse">
                <a:avLst/>
              </a:prstGeom>
              <a:solidFill>
                <a:srgbClr val="98A3AD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F3E968-08D2-FFE9-E6FB-E18EA934703B}"/>
                  </a:ext>
                </a:extLst>
              </p:cNvPr>
              <p:cNvSpPr txBox="1"/>
              <p:nvPr/>
            </p:nvSpPr>
            <p:spPr>
              <a:xfrm>
                <a:off x="4827567" y="1730662"/>
                <a:ext cx="2151326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ru-RU" dirty="0">
                    <a:latin typeface="+mj-lt"/>
                  </a:rPr>
                  <a:t>Мерења на                            P[mm Hg]                                     </a:t>
                </a:r>
                <a:r>
                  <a:rPr lang="ru-RU" dirty="0">
                    <a:solidFill>
                      <a:srgbClr val="59AAF2"/>
                    </a:solidFill>
                    <a:latin typeface="+mj-lt"/>
                  </a:rPr>
                  <a:t>по 12 месеци</a:t>
                </a:r>
              </a:p>
              <a:p>
                <a:pPr algn="ctr" rtl="0"/>
                <a:r>
                  <a:rPr lang="ru-RU" dirty="0">
                    <a:latin typeface="+mj-lt"/>
                  </a:rPr>
                  <a:t>(имаме изгубени                   податоци)</a:t>
                </a:r>
              </a:p>
            </p:txBody>
          </p:sp>
          <p:pic>
            <p:nvPicPr>
              <p:cNvPr id="54" name="Picture 53" descr="This is an icon of a human being. ">
                <a:extLst>
                  <a:ext uri="{FF2B5EF4-FFF2-40B4-BE49-F238E27FC236}">
                    <a16:creationId xmlns:a16="http://schemas.microsoft.com/office/drawing/2014/main" id="{4DC915C2-B518-C62C-3B56-E518DFF0D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77562" y="3797170"/>
                <a:ext cx="278755" cy="317251"/>
              </a:xfrm>
              <a:prstGeom prst="rect">
                <a:avLst/>
              </a:prstGeom>
            </p:spPr>
          </p:pic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A28F3E-22B4-DC0D-F609-36A98974BB50}"/>
              </a:ext>
            </a:extLst>
          </p:cNvPr>
          <p:cNvGrpSpPr/>
          <p:nvPr/>
        </p:nvGrpSpPr>
        <p:grpSpPr>
          <a:xfrm>
            <a:off x="7765204" y="1946070"/>
            <a:ext cx="1560363" cy="2767082"/>
            <a:chOff x="8147759" y="1946070"/>
            <a:chExt cx="1560363" cy="276708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F99745-6F79-E4BB-3F2A-A4D60977DA07}"/>
                </a:ext>
              </a:extLst>
            </p:cNvPr>
            <p:cNvSpPr txBox="1"/>
            <p:nvPr/>
          </p:nvSpPr>
          <p:spPr>
            <a:xfrm>
              <a:off x="8147759" y="1946070"/>
              <a:ext cx="1560363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mk-MK" dirty="0">
                  <a:latin typeface="+mj-lt"/>
                </a:rPr>
                <a:t>Анализа и моделирање на податоците</a:t>
              </a:r>
              <a:endParaRPr lang="en-GB" dirty="0">
                <a:latin typeface="+mj-lt"/>
              </a:endParaRPr>
            </a:p>
            <a:p>
              <a:pPr algn="ctr"/>
              <a:r>
                <a:rPr lang="ru-RU" dirty="0">
                  <a:solidFill>
                    <a:srgbClr val="59AAF2"/>
                  </a:solidFill>
                  <a:latin typeface="+mj-lt"/>
                </a:rPr>
                <a:t>по </a:t>
              </a:r>
              <a:r>
                <a:rPr lang="en-GB" dirty="0">
                  <a:solidFill>
                    <a:srgbClr val="59AAF2"/>
                  </a:solidFill>
                  <a:latin typeface="+mj-lt"/>
                </a:rPr>
                <a:t>24</a:t>
              </a:r>
              <a:r>
                <a:rPr lang="ru-RU" dirty="0">
                  <a:solidFill>
                    <a:srgbClr val="59AAF2"/>
                  </a:solidFill>
                  <a:latin typeface="+mj-lt"/>
                </a:rPr>
                <a:t> месеци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7A958DA-19F1-B148-C7BF-5BC9C8B08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8007" y="3630444"/>
              <a:ext cx="630400" cy="630398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9BE0E6-4C15-A95F-EF49-B6DD62F3207E}"/>
                </a:ext>
              </a:extLst>
            </p:cNvPr>
            <p:cNvSpPr txBox="1"/>
            <p:nvPr/>
          </p:nvSpPr>
          <p:spPr>
            <a:xfrm>
              <a:off x="8824507" y="4436153"/>
              <a:ext cx="3061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mk-MK" b="1" dirty="0">
                  <a:solidFill>
                    <a:srgbClr val="30353F"/>
                  </a:solidFill>
                </a:rPr>
                <a:t>❸</a:t>
              </a:r>
              <a:endParaRPr lang="en-gb" b="1" dirty="0">
                <a:solidFill>
                  <a:srgbClr val="30353F"/>
                </a:solidFill>
              </a:endParaRPr>
            </a:p>
          </p:txBody>
        </p:sp>
        <p:grpSp>
          <p:nvGrpSpPr>
            <p:cNvPr id="64" name="Group 63" descr="This is an icon of a bar chart and a line chart. ">
              <a:extLst>
                <a:ext uri="{FF2B5EF4-FFF2-40B4-BE49-F238E27FC236}">
                  <a16:creationId xmlns:a16="http://schemas.microsoft.com/office/drawing/2014/main" id="{C5B1865F-60AB-C939-BED3-79F8EEF38F40}"/>
                </a:ext>
              </a:extLst>
            </p:cNvPr>
            <p:cNvGrpSpPr/>
            <p:nvPr/>
          </p:nvGrpSpPr>
          <p:grpSpPr>
            <a:xfrm>
              <a:off x="8807734" y="3783385"/>
              <a:ext cx="329608" cy="286504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65" name="Freeform 372">
                <a:extLst>
                  <a:ext uri="{FF2B5EF4-FFF2-40B4-BE49-F238E27FC236}">
                    <a16:creationId xmlns:a16="http://schemas.microsoft.com/office/drawing/2014/main" id="{F9F74220-40C9-C520-6FFF-5DCA30B15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373">
                <a:extLst>
                  <a:ext uri="{FF2B5EF4-FFF2-40B4-BE49-F238E27FC236}">
                    <a16:creationId xmlns:a16="http://schemas.microsoft.com/office/drawing/2014/main" id="{B48EAC71-401F-4DE6-7978-631CF7AE4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F24B9C-29D7-E314-03D1-97AB402E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52110" y="3139690"/>
              <a:ext cx="0" cy="705734"/>
            </a:xfrm>
            <a:prstGeom prst="line">
              <a:avLst/>
            </a:prstGeom>
            <a:ln w="19050">
              <a:solidFill>
                <a:srgbClr val="303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95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918" y="5430520"/>
            <a:ext cx="9240551" cy="903332"/>
          </a:xfrm>
        </p:spPr>
        <p:txBody>
          <a:bodyPr>
            <a:noAutofit/>
          </a:bodyPr>
          <a:lstStyle/>
          <a:p>
            <a:r>
              <a:rPr lang="mk-MK" sz="3200" b="0" dirty="0">
                <a:solidFill>
                  <a:schemeClr val="tx1"/>
                </a:solidFill>
                <a:latin typeface="+mj-lt"/>
              </a:rPr>
              <a:t>ВИ БЛАГОДАРИМЕ НА ВНИМАНИЕТО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2619BBB4-F76F-80A8-20F2-DBB82F3F0FAE}"/>
              </a:ext>
            </a:extLst>
          </p:cNvPr>
          <p:cNvSpPr txBox="1">
            <a:spLocks/>
          </p:cNvSpPr>
          <p:nvPr/>
        </p:nvSpPr>
        <p:spPr>
          <a:xfrm>
            <a:off x="3231924" y="1261024"/>
            <a:ext cx="2699995" cy="117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B2AD5-EC20-2725-030A-4EBF01A70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41345"/>
            <a:ext cx="3511029" cy="26771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4625647-0B44-0C86-8B06-3958D03DDDB0}"/>
              </a:ext>
            </a:extLst>
          </p:cNvPr>
          <p:cNvSpPr txBox="1">
            <a:spLocks/>
          </p:cNvSpPr>
          <p:nvPr/>
        </p:nvSpPr>
        <p:spPr>
          <a:xfrm>
            <a:off x="2841198" y="72482"/>
            <a:ext cx="9240551" cy="903332"/>
          </a:xfrm>
          <a:prstGeom prst="rect">
            <a:avLst/>
          </a:prstGeom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b="0" dirty="0">
                <a:latin typeface="+mj-lt"/>
              </a:rPr>
              <a:t>Q &amp; A</a:t>
            </a:r>
            <a:endParaRPr lang="en-US" sz="32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34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999501" y="1438770"/>
            <a:ext cx="10877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ru-RU" dirty="0">
              <a:solidFill>
                <a:srgbClr val="000000"/>
              </a:solidFill>
              <a:latin typeface="+mj-lt"/>
            </a:endParaRP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 содржи дупликати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 содржи NaN вредности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податоците се во соодветниот податочен тип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 содржи непотребни колони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Во датасетот е додадена една колона </a:t>
            </a:r>
            <a:r>
              <a:rPr lang="mk-MK" dirty="0">
                <a:solidFill>
                  <a:srgbClr val="000000"/>
                </a:solidFill>
                <a:latin typeface="+mj-lt"/>
              </a:rPr>
              <a:t>„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Разлика</a:t>
            </a:r>
            <a:r>
              <a:rPr lang="mk-MK" dirty="0">
                <a:solidFill>
                  <a:srgbClr val="000000"/>
                </a:solidFill>
                <a:latin typeface="+mj-lt"/>
              </a:rPr>
              <a:t>“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на мерењата на притисоците пред и после 6 месеци, поради подобра понаматошна анализа на податоците, појасна дистинкција и поради олеснување на дел од моделите во еднодимензионални со цел олеснување на алгоритмите за моделирање.</a:t>
            </a: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/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2 .csv фајлови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100 редови со податоци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2 колони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mk-MK" b="0" i="0" dirty="0">
                <a:solidFill>
                  <a:srgbClr val="000000"/>
                </a:solidFill>
                <a:effectLst/>
                <a:latin typeface="+mj-lt"/>
              </a:rPr>
              <a:t>со нумерички податоци, 1 колона со категориски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2" y="141463"/>
            <a:ext cx="8910917" cy="82325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+mj-lt"/>
              </a:rPr>
              <a:t>AНАЛИЗА НА ПОДАТОЦИТЕ И ПРЕЗЕМЕНИ АКТИВНОСТИ</a:t>
            </a:r>
            <a:endParaRPr lang="en-GB" b="0" dirty="0">
              <a:latin typeface="+mj-lt"/>
            </a:endParaRPr>
          </a:p>
        </p:txBody>
      </p: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2129835" y="1301866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3" name="Group 2" descr="This is an icon of a clock.">
            <a:extLst>
              <a:ext uri="{FF2B5EF4-FFF2-40B4-BE49-F238E27FC236}">
                <a16:creationId xmlns:a16="http://schemas.microsoft.com/office/drawing/2014/main" id="{0B896570-5BFB-3734-5D79-411D92895825}"/>
              </a:ext>
            </a:extLst>
          </p:cNvPr>
          <p:cNvGrpSpPr/>
          <p:nvPr/>
        </p:nvGrpSpPr>
        <p:grpSpPr>
          <a:xfrm>
            <a:off x="5960948" y="1248946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20F5B5B-2E77-05C2-A9A2-FC00F6288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DA4CEFE-AB28-74A9-85F2-4E4D2D466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3FC4FC-6C8C-B94E-2C97-B67AE448DFE9}"/>
              </a:ext>
            </a:extLst>
          </p:cNvPr>
          <p:cNvGrpSpPr/>
          <p:nvPr/>
        </p:nvGrpSpPr>
        <p:grpSpPr>
          <a:xfrm>
            <a:off x="680720" y="1464574"/>
            <a:ext cx="5434607" cy="538654"/>
            <a:chOff x="5238473" y="2672660"/>
            <a:chExt cx="5434607" cy="5386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1B74706-ED27-D005-C14A-33DE65B84CCC}"/>
                </a:ext>
              </a:extLst>
            </p:cNvPr>
            <p:cNvGrpSpPr/>
            <p:nvPr/>
          </p:nvGrpSpPr>
          <p:grpSpPr>
            <a:xfrm>
              <a:off x="5238473" y="2672660"/>
              <a:ext cx="5434607" cy="538654"/>
              <a:chOff x="5919193" y="2278149"/>
              <a:chExt cx="5434607" cy="5386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8B511F-E8AF-960B-F8EA-FF5B1DD07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61048" y="2278149"/>
                <a:ext cx="5192752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BABAB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B5D963-FD28-2AA8-F3D9-8417E46361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BABABA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AC907E-9CB7-0518-9AA9-F6A020AC2063}"/>
                  </a:ext>
                </a:extLst>
              </p:cNvPr>
              <p:cNvSpPr txBox="1"/>
              <p:nvPr/>
            </p:nvSpPr>
            <p:spPr>
              <a:xfrm>
                <a:off x="6701612" y="2345871"/>
                <a:ext cx="34676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АНАЛИЗА НА ДАТАСЕТОТ:</a:t>
                </a:r>
              </a:p>
            </p:txBody>
          </p:sp>
        </p:grpSp>
        <p:grpSp>
          <p:nvGrpSpPr>
            <p:cNvPr id="43" name="Group 42" descr="This is an icon of a chart. ">
              <a:extLst>
                <a:ext uri="{FF2B5EF4-FFF2-40B4-BE49-F238E27FC236}">
                  <a16:creationId xmlns:a16="http://schemas.microsoft.com/office/drawing/2014/main" id="{3A6473DF-9501-BA8C-238B-BF0282017093}"/>
                </a:ext>
              </a:extLst>
            </p:cNvPr>
            <p:cNvGrpSpPr/>
            <p:nvPr/>
          </p:nvGrpSpPr>
          <p:grpSpPr>
            <a:xfrm>
              <a:off x="5315890" y="2848740"/>
              <a:ext cx="392258" cy="186494"/>
              <a:chOff x="4254500" y="2100263"/>
              <a:chExt cx="1906588" cy="906463"/>
            </a:xfrm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069C8779-BC6B-868B-74C8-31D2E4D78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BD4293F-5BD4-FF61-8738-82CA3229F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E5A84012-C0A1-6C9A-32B4-05A24E21A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D1AFF6-95C0-7ED7-F09A-3517945527D5}"/>
              </a:ext>
            </a:extLst>
          </p:cNvPr>
          <p:cNvGrpSpPr/>
          <p:nvPr/>
        </p:nvGrpSpPr>
        <p:grpSpPr>
          <a:xfrm>
            <a:off x="680720" y="3418712"/>
            <a:ext cx="5434607" cy="538654"/>
            <a:chOff x="5919193" y="2278149"/>
            <a:chExt cx="5434607" cy="5386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B5B9B-6C84-F7E5-9458-A58935F0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1048" y="2278149"/>
              <a:ext cx="5192752" cy="538654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9AAF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A6DBCB-DDAC-1381-AE25-B9AAD38A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19193" y="2278149"/>
              <a:ext cx="547092" cy="538654"/>
            </a:xfrm>
            <a:prstGeom prst="ellipse">
              <a:avLst/>
            </a:prstGeom>
            <a:solidFill>
              <a:srgbClr val="59AAF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EBFBC0-448E-41A6-27D4-CD4431302CCE}"/>
                </a:ext>
              </a:extLst>
            </p:cNvPr>
            <p:cNvSpPr txBox="1"/>
            <p:nvPr/>
          </p:nvSpPr>
          <p:spPr>
            <a:xfrm>
              <a:off x="6701612" y="2345871"/>
              <a:ext cx="41074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2400" i="0" dirty="0">
                  <a:solidFill>
                    <a:schemeClr val="bg1"/>
                  </a:solidFill>
                  <a:effectLst/>
                  <a:latin typeface="+mj-lt"/>
                </a:rPr>
                <a:t>ДОПОЛНУВАЊЕ: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069582-CEC3-ED68-20A2-022638B18036}"/>
              </a:ext>
            </a:extLst>
          </p:cNvPr>
          <p:cNvGrpSpPr/>
          <p:nvPr/>
        </p:nvGrpSpPr>
        <p:grpSpPr>
          <a:xfrm>
            <a:off x="680720" y="5057342"/>
            <a:ext cx="5434607" cy="538654"/>
            <a:chOff x="5238473" y="2672660"/>
            <a:chExt cx="5434607" cy="5386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F127EE-ED71-246B-FB31-AEBB8867598D}"/>
                </a:ext>
              </a:extLst>
            </p:cNvPr>
            <p:cNvGrpSpPr/>
            <p:nvPr/>
          </p:nvGrpSpPr>
          <p:grpSpPr>
            <a:xfrm>
              <a:off x="5238473" y="2672660"/>
              <a:ext cx="5434607" cy="538654"/>
              <a:chOff x="5919193" y="2278149"/>
              <a:chExt cx="5434607" cy="5386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25C3B7-2DA6-95D8-9411-1243AA8B1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61048" y="2278149"/>
                <a:ext cx="5192752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40404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17B16A-2E90-048C-EA60-8A024F41E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404040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A81AC-4D7A-1C9B-B743-AA2025184BAF}"/>
                  </a:ext>
                </a:extLst>
              </p:cNvPr>
              <p:cNvSpPr txBox="1"/>
              <p:nvPr/>
            </p:nvSpPr>
            <p:spPr>
              <a:xfrm>
                <a:off x="6701611" y="2345871"/>
                <a:ext cx="463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ru-RU" sz="2400" i="0" dirty="0">
                    <a:solidFill>
                      <a:schemeClr val="bg1"/>
                    </a:solidFill>
                    <a:effectLst/>
                    <a:latin typeface="+mj-lt"/>
                  </a:rPr>
                  <a:t>ФИНАЛНИОТ ДАТАСЕТ СЕ СОСТОИ:</a:t>
                </a:r>
              </a:p>
            </p:txBody>
          </p:sp>
        </p:grpSp>
        <p:grpSp>
          <p:nvGrpSpPr>
            <p:cNvPr id="18" name="Group 17" descr="This is an icon of a chart. ">
              <a:extLst>
                <a:ext uri="{FF2B5EF4-FFF2-40B4-BE49-F238E27FC236}">
                  <a16:creationId xmlns:a16="http://schemas.microsoft.com/office/drawing/2014/main" id="{B2545756-B3E1-BF44-CBA2-F572FD24284C}"/>
                </a:ext>
              </a:extLst>
            </p:cNvPr>
            <p:cNvGrpSpPr/>
            <p:nvPr/>
          </p:nvGrpSpPr>
          <p:grpSpPr>
            <a:xfrm>
              <a:off x="5418446" y="2896099"/>
              <a:ext cx="187474" cy="91124"/>
              <a:chOff x="4752975" y="2330451"/>
              <a:chExt cx="911225" cy="442912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1DE2753-6A79-406D-F03A-50DA963B8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394B6688-3CB4-80F9-7F72-71727BD50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5" name="Freeform 6">
            <a:extLst>
              <a:ext uri="{FF2B5EF4-FFF2-40B4-BE49-F238E27FC236}">
                <a16:creationId xmlns:a16="http://schemas.microsoft.com/office/drawing/2014/main" id="{8B2F68CC-1154-3568-D3F7-F4DDB79EF84E}"/>
              </a:ext>
            </a:extLst>
          </p:cNvPr>
          <p:cNvSpPr>
            <a:spLocks noEditPoints="1"/>
          </p:cNvSpPr>
          <p:nvPr/>
        </p:nvSpPr>
        <p:spPr bwMode="auto">
          <a:xfrm>
            <a:off x="806217" y="3516279"/>
            <a:ext cx="309642" cy="309642"/>
          </a:xfrm>
          <a:custGeom>
            <a:avLst/>
            <a:gdLst>
              <a:gd name="T0" fmla="*/ 1808 w 2048"/>
              <a:gd name="T1" fmla="*/ 1454 h 2048"/>
              <a:gd name="T2" fmla="*/ 1808 w 2048"/>
              <a:gd name="T3" fmla="*/ 1388 h 2048"/>
              <a:gd name="T4" fmla="*/ 1628 w 2048"/>
              <a:gd name="T5" fmla="*/ 1208 h 2048"/>
              <a:gd name="T6" fmla="*/ 1084 w 2048"/>
              <a:gd name="T7" fmla="*/ 1208 h 2048"/>
              <a:gd name="T8" fmla="*/ 1084 w 2048"/>
              <a:gd name="T9" fmla="*/ 1085 h 2048"/>
              <a:gd name="T10" fmla="*/ 1564 w 2048"/>
              <a:gd name="T11" fmla="*/ 544 h 2048"/>
              <a:gd name="T12" fmla="*/ 1024 w 2048"/>
              <a:gd name="T13" fmla="*/ 0 h 2048"/>
              <a:gd name="T14" fmla="*/ 484 w 2048"/>
              <a:gd name="T15" fmla="*/ 544 h 2048"/>
              <a:gd name="T16" fmla="*/ 964 w 2048"/>
              <a:gd name="T17" fmla="*/ 1085 h 2048"/>
              <a:gd name="T18" fmla="*/ 964 w 2048"/>
              <a:gd name="T19" fmla="*/ 1208 h 2048"/>
              <a:gd name="T20" fmla="*/ 420 w 2048"/>
              <a:gd name="T21" fmla="*/ 1208 h 2048"/>
              <a:gd name="T22" fmla="*/ 240 w 2048"/>
              <a:gd name="T23" fmla="*/ 1388 h 2048"/>
              <a:gd name="T24" fmla="*/ 240 w 2048"/>
              <a:gd name="T25" fmla="*/ 1454 h 2048"/>
              <a:gd name="T26" fmla="*/ 0 w 2048"/>
              <a:gd name="T27" fmla="*/ 1748 h 2048"/>
              <a:gd name="T28" fmla="*/ 300 w 2048"/>
              <a:gd name="T29" fmla="*/ 2048 h 2048"/>
              <a:gd name="T30" fmla="*/ 600 w 2048"/>
              <a:gd name="T31" fmla="*/ 1748 h 2048"/>
              <a:gd name="T32" fmla="*/ 360 w 2048"/>
              <a:gd name="T33" fmla="*/ 1454 h 2048"/>
              <a:gd name="T34" fmla="*/ 360 w 2048"/>
              <a:gd name="T35" fmla="*/ 1388 h 2048"/>
              <a:gd name="T36" fmla="*/ 420 w 2048"/>
              <a:gd name="T37" fmla="*/ 1328 h 2048"/>
              <a:gd name="T38" fmla="*/ 964 w 2048"/>
              <a:gd name="T39" fmla="*/ 1328 h 2048"/>
              <a:gd name="T40" fmla="*/ 964 w 2048"/>
              <a:gd name="T41" fmla="*/ 1454 h 2048"/>
              <a:gd name="T42" fmla="*/ 724 w 2048"/>
              <a:gd name="T43" fmla="*/ 1748 h 2048"/>
              <a:gd name="T44" fmla="*/ 1024 w 2048"/>
              <a:gd name="T45" fmla="*/ 2048 h 2048"/>
              <a:gd name="T46" fmla="*/ 1324 w 2048"/>
              <a:gd name="T47" fmla="*/ 1748 h 2048"/>
              <a:gd name="T48" fmla="*/ 1084 w 2048"/>
              <a:gd name="T49" fmla="*/ 1454 h 2048"/>
              <a:gd name="T50" fmla="*/ 1084 w 2048"/>
              <a:gd name="T51" fmla="*/ 1328 h 2048"/>
              <a:gd name="T52" fmla="*/ 1628 w 2048"/>
              <a:gd name="T53" fmla="*/ 1328 h 2048"/>
              <a:gd name="T54" fmla="*/ 1688 w 2048"/>
              <a:gd name="T55" fmla="*/ 1388 h 2048"/>
              <a:gd name="T56" fmla="*/ 1688 w 2048"/>
              <a:gd name="T57" fmla="*/ 1454 h 2048"/>
              <a:gd name="T58" fmla="*/ 1448 w 2048"/>
              <a:gd name="T59" fmla="*/ 1748 h 2048"/>
              <a:gd name="T60" fmla="*/ 1748 w 2048"/>
              <a:gd name="T61" fmla="*/ 2048 h 2048"/>
              <a:gd name="T62" fmla="*/ 2048 w 2048"/>
              <a:gd name="T63" fmla="*/ 1748 h 2048"/>
              <a:gd name="T64" fmla="*/ 1808 w 2048"/>
              <a:gd name="T65" fmla="*/ 1454 h 2048"/>
              <a:gd name="T66" fmla="*/ 480 w 2048"/>
              <a:gd name="T67" fmla="*/ 1748 h 2048"/>
              <a:gd name="T68" fmla="*/ 300 w 2048"/>
              <a:gd name="T69" fmla="*/ 1928 h 2048"/>
              <a:gd name="T70" fmla="*/ 120 w 2048"/>
              <a:gd name="T71" fmla="*/ 1748 h 2048"/>
              <a:gd name="T72" fmla="*/ 300 w 2048"/>
              <a:gd name="T73" fmla="*/ 1568 h 2048"/>
              <a:gd name="T74" fmla="*/ 480 w 2048"/>
              <a:gd name="T75" fmla="*/ 1748 h 2048"/>
              <a:gd name="T76" fmla="*/ 1204 w 2048"/>
              <a:gd name="T77" fmla="*/ 1748 h 2048"/>
              <a:gd name="T78" fmla="*/ 1024 w 2048"/>
              <a:gd name="T79" fmla="*/ 1928 h 2048"/>
              <a:gd name="T80" fmla="*/ 844 w 2048"/>
              <a:gd name="T81" fmla="*/ 1748 h 2048"/>
              <a:gd name="T82" fmla="*/ 1024 w 2048"/>
              <a:gd name="T83" fmla="*/ 1568 h 2048"/>
              <a:gd name="T84" fmla="*/ 1204 w 2048"/>
              <a:gd name="T85" fmla="*/ 1748 h 2048"/>
              <a:gd name="T86" fmla="*/ 1024 w 2048"/>
              <a:gd name="T87" fmla="*/ 968 h 2048"/>
              <a:gd name="T88" fmla="*/ 604 w 2048"/>
              <a:gd name="T89" fmla="*/ 544 h 2048"/>
              <a:gd name="T90" fmla="*/ 1024 w 2048"/>
              <a:gd name="T91" fmla="*/ 120 h 2048"/>
              <a:gd name="T92" fmla="*/ 1444 w 2048"/>
              <a:gd name="T93" fmla="*/ 544 h 2048"/>
              <a:gd name="T94" fmla="*/ 1024 w 2048"/>
              <a:gd name="T95" fmla="*/ 968 h 2048"/>
              <a:gd name="T96" fmla="*/ 1748 w 2048"/>
              <a:gd name="T97" fmla="*/ 1928 h 2048"/>
              <a:gd name="T98" fmla="*/ 1568 w 2048"/>
              <a:gd name="T99" fmla="*/ 1748 h 2048"/>
              <a:gd name="T100" fmla="*/ 1748 w 2048"/>
              <a:gd name="T101" fmla="*/ 1568 h 2048"/>
              <a:gd name="T102" fmla="*/ 1928 w 2048"/>
              <a:gd name="T103" fmla="*/ 1748 h 2048"/>
              <a:gd name="T104" fmla="*/ 1748 w 2048"/>
              <a:gd name="T105" fmla="*/ 1928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48" h="2048">
                <a:moveTo>
                  <a:pt x="1808" y="1454"/>
                </a:moveTo>
                <a:cubicBezTo>
                  <a:pt x="1808" y="1388"/>
                  <a:pt x="1808" y="1388"/>
                  <a:pt x="1808" y="1388"/>
                </a:cubicBezTo>
                <a:cubicBezTo>
                  <a:pt x="1808" y="1289"/>
                  <a:pt x="1727" y="1208"/>
                  <a:pt x="1628" y="1208"/>
                </a:cubicBezTo>
                <a:cubicBezTo>
                  <a:pt x="1084" y="1208"/>
                  <a:pt x="1084" y="1208"/>
                  <a:pt x="1084" y="1208"/>
                </a:cubicBezTo>
                <a:cubicBezTo>
                  <a:pt x="1084" y="1085"/>
                  <a:pt x="1084" y="1085"/>
                  <a:pt x="1084" y="1085"/>
                </a:cubicBezTo>
                <a:cubicBezTo>
                  <a:pt x="1354" y="1054"/>
                  <a:pt x="1564" y="824"/>
                  <a:pt x="1564" y="544"/>
                </a:cubicBezTo>
                <a:cubicBezTo>
                  <a:pt x="1564" y="244"/>
                  <a:pt x="1322" y="0"/>
                  <a:pt x="1024" y="0"/>
                </a:cubicBezTo>
                <a:cubicBezTo>
                  <a:pt x="726" y="0"/>
                  <a:pt x="484" y="244"/>
                  <a:pt x="484" y="544"/>
                </a:cubicBezTo>
                <a:cubicBezTo>
                  <a:pt x="484" y="824"/>
                  <a:pt x="694" y="1054"/>
                  <a:pt x="964" y="1085"/>
                </a:cubicBezTo>
                <a:cubicBezTo>
                  <a:pt x="964" y="1208"/>
                  <a:pt x="964" y="1208"/>
                  <a:pt x="964" y="1208"/>
                </a:cubicBezTo>
                <a:cubicBezTo>
                  <a:pt x="420" y="1208"/>
                  <a:pt x="420" y="1208"/>
                  <a:pt x="420" y="1208"/>
                </a:cubicBezTo>
                <a:cubicBezTo>
                  <a:pt x="321" y="1208"/>
                  <a:pt x="240" y="1289"/>
                  <a:pt x="240" y="1388"/>
                </a:cubicBezTo>
                <a:cubicBezTo>
                  <a:pt x="240" y="1454"/>
                  <a:pt x="240" y="1454"/>
                  <a:pt x="240" y="1454"/>
                </a:cubicBezTo>
                <a:cubicBezTo>
                  <a:pt x="103" y="1482"/>
                  <a:pt x="0" y="1603"/>
                  <a:pt x="0" y="1748"/>
                </a:cubicBezTo>
                <a:cubicBezTo>
                  <a:pt x="0" y="1913"/>
                  <a:pt x="135" y="2048"/>
                  <a:pt x="300" y="2048"/>
                </a:cubicBezTo>
                <a:cubicBezTo>
                  <a:pt x="465" y="2048"/>
                  <a:pt x="600" y="1913"/>
                  <a:pt x="600" y="1748"/>
                </a:cubicBezTo>
                <a:cubicBezTo>
                  <a:pt x="600" y="1603"/>
                  <a:pt x="497" y="1482"/>
                  <a:pt x="360" y="1454"/>
                </a:cubicBezTo>
                <a:cubicBezTo>
                  <a:pt x="360" y="1388"/>
                  <a:pt x="360" y="1388"/>
                  <a:pt x="360" y="1388"/>
                </a:cubicBezTo>
                <a:cubicBezTo>
                  <a:pt x="360" y="1355"/>
                  <a:pt x="387" y="1328"/>
                  <a:pt x="420" y="1328"/>
                </a:cubicBezTo>
                <a:cubicBezTo>
                  <a:pt x="964" y="1328"/>
                  <a:pt x="964" y="1328"/>
                  <a:pt x="964" y="1328"/>
                </a:cubicBezTo>
                <a:cubicBezTo>
                  <a:pt x="964" y="1454"/>
                  <a:pt x="964" y="1454"/>
                  <a:pt x="964" y="1454"/>
                </a:cubicBezTo>
                <a:cubicBezTo>
                  <a:pt x="827" y="1482"/>
                  <a:pt x="724" y="1603"/>
                  <a:pt x="724" y="1748"/>
                </a:cubicBezTo>
                <a:cubicBezTo>
                  <a:pt x="724" y="1913"/>
                  <a:pt x="859" y="2048"/>
                  <a:pt x="1024" y="2048"/>
                </a:cubicBezTo>
                <a:cubicBezTo>
                  <a:pt x="1189" y="2048"/>
                  <a:pt x="1324" y="1913"/>
                  <a:pt x="1324" y="1748"/>
                </a:cubicBezTo>
                <a:cubicBezTo>
                  <a:pt x="1324" y="1603"/>
                  <a:pt x="1221" y="1482"/>
                  <a:pt x="1084" y="1454"/>
                </a:cubicBezTo>
                <a:cubicBezTo>
                  <a:pt x="1084" y="1328"/>
                  <a:pt x="1084" y="1328"/>
                  <a:pt x="1084" y="1328"/>
                </a:cubicBezTo>
                <a:cubicBezTo>
                  <a:pt x="1628" y="1328"/>
                  <a:pt x="1628" y="1328"/>
                  <a:pt x="1628" y="1328"/>
                </a:cubicBezTo>
                <a:cubicBezTo>
                  <a:pt x="1661" y="1328"/>
                  <a:pt x="1688" y="1355"/>
                  <a:pt x="1688" y="1388"/>
                </a:cubicBezTo>
                <a:cubicBezTo>
                  <a:pt x="1688" y="1454"/>
                  <a:pt x="1688" y="1454"/>
                  <a:pt x="1688" y="1454"/>
                </a:cubicBezTo>
                <a:cubicBezTo>
                  <a:pt x="1551" y="1482"/>
                  <a:pt x="1448" y="1603"/>
                  <a:pt x="1448" y="1748"/>
                </a:cubicBezTo>
                <a:cubicBezTo>
                  <a:pt x="1448" y="1913"/>
                  <a:pt x="1583" y="2048"/>
                  <a:pt x="1748" y="2048"/>
                </a:cubicBezTo>
                <a:cubicBezTo>
                  <a:pt x="1913" y="2048"/>
                  <a:pt x="2048" y="1913"/>
                  <a:pt x="2048" y="1748"/>
                </a:cubicBezTo>
                <a:cubicBezTo>
                  <a:pt x="2048" y="1603"/>
                  <a:pt x="1945" y="1482"/>
                  <a:pt x="1808" y="1454"/>
                </a:cubicBezTo>
                <a:close/>
                <a:moveTo>
                  <a:pt x="480" y="1748"/>
                </a:moveTo>
                <a:cubicBezTo>
                  <a:pt x="480" y="1847"/>
                  <a:pt x="399" y="1928"/>
                  <a:pt x="300" y="1928"/>
                </a:cubicBezTo>
                <a:cubicBezTo>
                  <a:pt x="201" y="1928"/>
                  <a:pt x="120" y="1847"/>
                  <a:pt x="120" y="1748"/>
                </a:cubicBezTo>
                <a:cubicBezTo>
                  <a:pt x="120" y="1649"/>
                  <a:pt x="201" y="1568"/>
                  <a:pt x="300" y="1568"/>
                </a:cubicBezTo>
                <a:cubicBezTo>
                  <a:pt x="399" y="1568"/>
                  <a:pt x="480" y="1649"/>
                  <a:pt x="480" y="1748"/>
                </a:cubicBezTo>
                <a:close/>
                <a:moveTo>
                  <a:pt x="1204" y="1748"/>
                </a:moveTo>
                <a:cubicBezTo>
                  <a:pt x="1204" y="1847"/>
                  <a:pt x="1123" y="1928"/>
                  <a:pt x="1024" y="1928"/>
                </a:cubicBezTo>
                <a:cubicBezTo>
                  <a:pt x="925" y="1928"/>
                  <a:pt x="844" y="1847"/>
                  <a:pt x="844" y="1748"/>
                </a:cubicBezTo>
                <a:cubicBezTo>
                  <a:pt x="844" y="1649"/>
                  <a:pt x="925" y="1568"/>
                  <a:pt x="1024" y="1568"/>
                </a:cubicBezTo>
                <a:cubicBezTo>
                  <a:pt x="1123" y="1568"/>
                  <a:pt x="1204" y="1649"/>
                  <a:pt x="1204" y="1748"/>
                </a:cubicBezTo>
                <a:close/>
                <a:moveTo>
                  <a:pt x="1024" y="968"/>
                </a:moveTo>
                <a:cubicBezTo>
                  <a:pt x="792" y="968"/>
                  <a:pt x="604" y="778"/>
                  <a:pt x="604" y="544"/>
                </a:cubicBezTo>
                <a:cubicBezTo>
                  <a:pt x="604" y="310"/>
                  <a:pt x="792" y="120"/>
                  <a:pt x="1024" y="120"/>
                </a:cubicBezTo>
                <a:cubicBezTo>
                  <a:pt x="1256" y="120"/>
                  <a:pt x="1444" y="310"/>
                  <a:pt x="1444" y="544"/>
                </a:cubicBezTo>
                <a:cubicBezTo>
                  <a:pt x="1444" y="778"/>
                  <a:pt x="1256" y="968"/>
                  <a:pt x="1024" y="968"/>
                </a:cubicBezTo>
                <a:close/>
                <a:moveTo>
                  <a:pt x="1748" y="1928"/>
                </a:moveTo>
                <a:cubicBezTo>
                  <a:pt x="1649" y="1928"/>
                  <a:pt x="1568" y="1847"/>
                  <a:pt x="1568" y="1748"/>
                </a:cubicBezTo>
                <a:cubicBezTo>
                  <a:pt x="1568" y="1649"/>
                  <a:pt x="1649" y="1568"/>
                  <a:pt x="1748" y="1568"/>
                </a:cubicBezTo>
                <a:cubicBezTo>
                  <a:pt x="1847" y="1568"/>
                  <a:pt x="1928" y="1649"/>
                  <a:pt x="1928" y="1748"/>
                </a:cubicBezTo>
                <a:cubicBezTo>
                  <a:pt x="1928" y="1847"/>
                  <a:pt x="1847" y="1928"/>
                  <a:pt x="1748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sp>
        <p:nvSpPr>
          <p:cNvPr id="7" name="Freeform 950" descr="This is an icon of a piece of paper.">
            <a:extLst>
              <a:ext uri="{FF2B5EF4-FFF2-40B4-BE49-F238E27FC236}">
                <a16:creationId xmlns:a16="http://schemas.microsoft.com/office/drawing/2014/main" id="{B2E55481-92AD-5222-26E4-31E620AAC6B5}"/>
              </a:ext>
            </a:extLst>
          </p:cNvPr>
          <p:cNvSpPr>
            <a:spLocks noEditPoints="1"/>
          </p:cNvSpPr>
          <p:nvPr/>
        </p:nvSpPr>
        <p:spPr bwMode="auto">
          <a:xfrm>
            <a:off x="850706" y="5169988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06F1F-CE0F-99F1-A73C-82D7E3C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2" y="141463"/>
            <a:ext cx="8910917" cy="823253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+mj-lt"/>
              </a:rPr>
              <a:t>ДЕСКРИПТИВНА СТАТИСТИКА</a:t>
            </a:r>
            <a:endParaRPr lang="en-GB" b="0" dirty="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E749B5-EC41-EBC6-A628-54DCBC90E799}"/>
              </a:ext>
            </a:extLst>
          </p:cNvPr>
          <p:cNvGrpSpPr/>
          <p:nvPr/>
        </p:nvGrpSpPr>
        <p:grpSpPr>
          <a:xfrm>
            <a:off x="5838208" y="1669948"/>
            <a:ext cx="3966637" cy="538654"/>
            <a:chOff x="5238473" y="2672660"/>
            <a:chExt cx="3966637" cy="538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869622-18EF-9705-02CA-33FAA0A7B201}"/>
                </a:ext>
              </a:extLst>
            </p:cNvPr>
            <p:cNvGrpSpPr/>
            <p:nvPr/>
          </p:nvGrpSpPr>
          <p:grpSpPr>
            <a:xfrm>
              <a:off x="5238473" y="2672660"/>
              <a:ext cx="3966637" cy="538654"/>
              <a:chOff x="5919193" y="2278149"/>
              <a:chExt cx="3966637" cy="5386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ED6528-45A8-48FE-2429-8B84E2D4D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61047" y="2278149"/>
                <a:ext cx="3724783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40404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A4D4C9-5DDC-C965-CF60-AB1C88D70C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404040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32FCDD-3FD1-21EE-76D6-538E9A1F9D05}"/>
                  </a:ext>
                </a:extLst>
              </p:cNvPr>
              <p:cNvSpPr txBox="1"/>
              <p:nvPr/>
            </p:nvSpPr>
            <p:spPr>
              <a:xfrm>
                <a:off x="6568840" y="2402896"/>
                <a:ext cx="29686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GB" sz="2000" i="0" dirty="0">
                    <a:solidFill>
                      <a:schemeClr val="bg1"/>
                    </a:solidFill>
                    <a:effectLst/>
                    <a:latin typeface="+mj-lt"/>
                  </a:rPr>
                  <a:t>FIVE-NUMBER SUMMARY</a:t>
                </a:r>
                <a:r>
                  <a:rPr lang="ru-RU" sz="2000" i="0" dirty="0">
                    <a:solidFill>
                      <a:schemeClr val="bg1"/>
                    </a:solidFill>
                    <a:effectLst/>
                    <a:latin typeface="+mj-lt"/>
                  </a:rPr>
                  <a:t>:</a:t>
                </a:r>
              </a:p>
            </p:txBody>
          </p:sp>
        </p:grpSp>
        <p:grpSp>
          <p:nvGrpSpPr>
            <p:cNvPr id="13" name="Group 12" descr="This is an icon of a chart. ">
              <a:extLst>
                <a:ext uri="{FF2B5EF4-FFF2-40B4-BE49-F238E27FC236}">
                  <a16:creationId xmlns:a16="http://schemas.microsoft.com/office/drawing/2014/main" id="{1C59764D-B858-FDB3-0E03-EF90D3577157}"/>
                </a:ext>
              </a:extLst>
            </p:cNvPr>
            <p:cNvGrpSpPr/>
            <p:nvPr/>
          </p:nvGrpSpPr>
          <p:grpSpPr>
            <a:xfrm>
              <a:off x="5315890" y="2848740"/>
              <a:ext cx="392258" cy="186494"/>
              <a:chOff x="4254500" y="2100263"/>
              <a:chExt cx="1906588" cy="906463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DCB923CC-3679-741D-E0C4-8B64C7A476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A7996472-0CCB-5405-6FAC-58EC6B0D1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6BBB400-5B39-DA9B-1F97-B8418AA6C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DF0B446-81D1-4160-97EB-8B6E76936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13574"/>
              </p:ext>
            </p:extLst>
          </p:nvPr>
        </p:nvGraphicFramePr>
        <p:xfrm>
          <a:off x="6111754" y="2489914"/>
          <a:ext cx="3446359" cy="2618051"/>
        </p:xfrm>
        <a:graphic>
          <a:graphicData uri="http://schemas.openxmlformats.org/drawingml/2006/table">
            <a:tbl>
              <a:tblPr/>
              <a:tblGrid>
                <a:gridCol w="828310">
                  <a:extLst>
                    <a:ext uri="{9D8B030D-6E8A-4147-A177-3AD203B41FA5}">
                      <a16:colId xmlns:a16="http://schemas.microsoft.com/office/drawing/2014/main" val="2090367832"/>
                    </a:ext>
                  </a:extLst>
                </a:gridCol>
                <a:gridCol w="872683">
                  <a:extLst>
                    <a:ext uri="{9D8B030D-6E8A-4147-A177-3AD203B41FA5}">
                      <a16:colId xmlns:a16="http://schemas.microsoft.com/office/drawing/2014/main" val="2332123156"/>
                    </a:ext>
                  </a:extLst>
                </a:gridCol>
                <a:gridCol w="872683">
                  <a:extLst>
                    <a:ext uri="{9D8B030D-6E8A-4147-A177-3AD203B41FA5}">
                      <a16:colId xmlns:a16="http://schemas.microsoft.com/office/drawing/2014/main" val="3310460949"/>
                    </a:ext>
                  </a:extLst>
                </a:gridCol>
                <a:gridCol w="872683">
                  <a:extLst>
                    <a:ext uri="{9D8B030D-6E8A-4147-A177-3AD203B41FA5}">
                      <a16:colId xmlns:a16="http://schemas.microsoft.com/office/drawing/2014/main" val="4000491066"/>
                    </a:ext>
                  </a:extLst>
                </a:gridCol>
              </a:tblGrid>
              <a:tr h="6301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Five-number summary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Merenje 1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Merenje 2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Razlika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418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count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7756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mean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149.38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133.53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15.85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8518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std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11.44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22.50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18.49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62755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119.49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82.51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-7.18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06367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25%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140.15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116.70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0.76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00250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50%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150.71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137.01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7.18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1373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75%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158.32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151.80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28.45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24474"/>
                  </a:ext>
                </a:extLst>
              </a:tr>
              <a:tr h="24849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max</a:t>
                      </a:r>
                    </a:p>
                  </a:txBody>
                  <a:tcPr marL="8875" marR="106497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171.35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176.54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72.16</a:t>
                      </a:r>
                    </a:p>
                  </a:txBody>
                  <a:tcPr marL="8875" marR="8875" marT="88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0820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9251BBAD-3707-AF69-3705-DE2CB7F8A1DD}"/>
              </a:ext>
            </a:extLst>
          </p:cNvPr>
          <p:cNvGrpSpPr/>
          <p:nvPr/>
        </p:nvGrpSpPr>
        <p:grpSpPr>
          <a:xfrm>
            <a:off x="5842096" y="5373725"/>
            <a:ext cx="3956580" cy="538654"/>
            <a:chOff x="5842096" y="5373725"/>
            <a:chExt cx="3956580" cy="5386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52C075-4311-8689-9CE0-8449D6748965}"/>
                </a:ext>
              </a:extLst>
            </p:cNvPr>
            <p:cNvGrpSpPr/>
            <p:nvPr/>
          </p:nvGrpSpPr>
          <p:grpSpPr>
            <a:xfrm>
              <a:off x="5842096" y="5373725"/>
              <a:ext cx="3956580" cy="538654"/>
              <a:chOff x="5919193" y="2278149"/>
              <a:chExt cx="3956580" cy="5386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E6E8E37-587E-B0FB-0AD5-455D298BD8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150990" y="2278149"/>
                <a:ext cx="3724783" cy="53865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40404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73EC00-A654-4DF7-CC4B-515480302D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19193" y="2278149"/>
                <a:ext cx="547092" cy="538654"/>
              </a:xfrm>
              <a:prstGeom prst="ellipse">
                <a:avLst/>
              </a:prstGeom>
              <a:solidFill>
                <a:srgbClr val="404040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B6F0D4-AF74-3A7B-A743-529EE0F964EF}"/>
                  </a:ext>
                </a:extLst>
              </p:cNvPr>
              <p:cNvSpPr txBox="1"/>
              <p:nvPr/>
            </p:nvSpPr>
            <p:spPr>
              <a:xfrm>
                <a:off x="6566606" y="2393587"/>
                <a:ext cx="24056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i="0" dirty="0">
                    <a:solidFill>
                      <a:schemeClr val="bg1"/>
                    </a:solidFill>
                    <a:effectLst/>
                    <a:latin typeface="+mj-lt"/>
                  </a:rPr>
                  <a:t>OUTLIERS</a:t>
                </a:r>
                <a:r>
                  <a:rPr lang="ru-RU" sz="2000" i="0" dirty="0">
                    <a:solidFill>
                      <a:schemeClr val="bg1"/>
                    </a:solidFill>
                    <a:effectLst/>
                    <a:latin typeface="+mj-lt"/>
                  </a:rPr>
                  <a:t>:</a:t>
                </a:r>
              </a:p>
            </p:txBody>
          </p:sp>
        </p:grpSp>
        <p:sp>
          <p:nvSpPr>
            <p:cNvPr id="42" name="Freeform 724" descr="This is an icon of a chart. ">
              <a:extLst>
                <a:ext uri="{FF2B5EF4-FFF2-40B4-BE49-F238E27FC236}">
                  <a16:creationId xmlns:a16="http://schemas.microsoft.com/office/drawing/2014/main" id="{3809A6C2-D823-3590-7A4E-EA28A030F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847" y="5504144"/>
              <a:ext cx="277813" cy="277813"/>
            </a:xfrm>
            <a:custGeom>
              <a:avLst/>
              <a:gdLst>
                <a:gd name="T0" fmla="*/ 782 w 873"/>
                <a:gd name="T1" fmla="*/ 436 h 873"/>
                <a:gd name="T2" fmla="*/ 779 w 873"/>
                <a:gd name="T3" fmla="*/ 428 h 873"/>
                <a:gd name="T4" fmla="*/ 773 w 873"/>
                <a:gd name="T5" fmla="*/ 423 h 873"/>
                <a:gd name="T6" fmla="*/ 451 w 873"/>
                <a:gd name="T7" fmla="*/ 421 h 873"/>
                <a:gd name="T8" fmla="*/ 711 w 873"/>
                <a:gd name="T9" fmla="*/ 180 h 873"/>
                <a:gd name="T10" fmla="*/ 718 w 873"/>
                <a:gd name="T11" fmla="*/ 176 h 873"/>
                <a:gd name="T12" fmla="*/ 721 w 873"/>
                <a:gd name="T13" fmla="*/ 168 h 873"/>
                <a:gd name="T14" fmla="*/ 721 w 873"/>
                <a:gd name="T15" fmla="*/ 12 h 873"/>
                <a:gd name="T16" fmla="*/ 718 w 873"/>
                <a:gd name="T17" fmla="*/ 4 h 873"/>
                <a:gd name="T18" fmla="*/ 711 w 873"/>
                <a:gd name="T19" fmla="*/ 0 h 873"/>
                <a:gd name="T20" fmla="*/ 163 w 873"/>
                <a:gd name="T21" fmla="*/ 0 h 873"/>
                <a:gd name="T22" fmla="*/ 155 w 873"/>
                <a:gd name="T23" fmla="*/ 4 h 873"/>
                <a:gd name="T24" fmla="*/ 151 w 873"/>
                <a:gd name="T25" fmla="*/ 12 h 873"/>
                <a:gd name="T26" fmla="*/ 151 w 873"/>
                <a:gd name="T27" fmla="*/ 168 h 873"/>
                <a:gd name="T28" fmla="*/ 155 w 873"/>
                <a:gd name="T29" fmla="*/ 176 h 873"/>
                <a:gd name="T30" fmla="*/ 163 w 873"/>
                <a:gd name="T31" fmla="*/ 180 h 873"/>
                <a:gd name="T32" fmla="*/ 421 w 873"/>
                <a:gd name="T33" fmla="*/ 421 h 873"/>
                <a:gd name="T34" fmla="*/ 99 w 873"/>
                <a:gd name="T35" fmla="*/ 423 h 873"/>
                <a:gd name="T36" fmla="*/ 93 w 873"/>
                <a:gd name="T37" fmla="*/ 428 h 873"/>
                <a:gd name="T38" fmla="*/ 90 w 873"/>
                <a:gd name="T39" fmla="*/ 436 h 873"/>
                <a:gd name="T40" fmla="*/ 11 w 873"/>
                <a:gd name="T41" fmla="*/ 663 h 873"/>
                <a:gd name="T42" fmla="*/ 4 w 873"/>
                <a:gd name="T43" fmla="*/ 667 h 873"/>
                <a:gd name="T44" fmla="*/ 0 w 873"/>
                <a:gd name="T45" fmla="*/ 675 h 873"/>
                <a:gd name="T46" fmla="*/ 0 w 873"/>
                <a:gd name="T47" fmla="*/ 861 h 873"/>
                <a:gd name="T48" fmla="*/ 4 w 873"/>
                <a:gd name="T49" fmla="*/ 869 h 873"/>
                <a:gd name="T50" fmla="*/ 11 w 873"/>
                <a:gd name="T51" fmla="*/ 873 h 873"/>
                <a:gd name="T52" fmla="*/ 198 w 873"/>
                <a:gd name="T53" fmla="*/ 873 h 873"/>
                <a:gd name="T54" fmla="*/ 205 w 873"/>
                <a:gd name="T55" fmla="*/ 869 h 873"/>
                <a:gd name="T56" fmla="*/ 210 w 873"/>
                <a:gd name="T57" fmla="*/ 861 h 873"/>
                <a:gd name="T58" fmla="*/ 210 w 873"/>
                <a:gd name="T59" fmla="*/ 675 h 873"/>
                <a:gd name="T60" fmla="*/ 205 w 873"/>
                <a:gd name="T61" fmla="*/ 667 h 873"/>
                <a:gd name="T62" fmla="*/ 198 w 873"/>
                <a:gd name="T63" fmla="*/ 663 h 873"/>
                <a:gd name="T64" fmla="*/ 120 w 873"/>
                <a:gd name="T65" fmla="*/ 451 h 873"/>
                <a:gd name="T66" fmla="*/ 346 w 873"/>
                <a:gd name="T67" fmla="*/ 662 h 873"/>
                <a:gd name="T68" fmla="*/ 337 w 873"/>
                <a:gd name="T69" fmla="*/ 665 h 873"/>
                <a:gd name="T70" fmla="*/ 332 w 873"/>
                <a:gd name="T71" fmla="*/ 671 h 873"/>
                <a:gd name="T72" fmla="*/ 331 w 873"/>
                <a:gd name="T73" fmla="*/ 858 h 873"/>
                <a:gd name="T74" fmla="*/ 333 w 873"/>
                <a:gd name="T75" fmla="*/ 867 h 873"/>
                <a:gd name="T76" fmla="*/ 340 w 873"/>
                <a:gd name="T77" fmla="*/ 872 h 873"/>
                <a:gd name="T78" fmla="*/ 526 w 873"/>
                <a:gd name="T79" fmla="*/ 873 h 873"/>
                <a:gd name="T80" fmla="*/ 535 w 873"/>
                <a:gd name="T81" fmla="*/ 871 h 873"/>
                <a:gd name="T82" fmla="*/ 540 w 873"/>
                <a:gd name="T83" fmla="*/ 863 h 873"/>
                <a:gd name="T84" fmla="*/ 541 w 873"/>
                <a:gd name="T85" fmla="*/ 677 h 873"/>
                <a:gd name="T86" fmla="*/ 539 w 873"/>
                <a:gd name="T87" fmla="*/ 669 h 873"/>
                <a:gd name="T88" fmla="*/ 533 w 873"/>
                <a:gd name="T89" fmla="*/ 664 h 873"/>
                <a:gd name="T90" fmla="*/ 451 w 873"/>
                <a:gd name="T91" fmla="*/ 662 h 873"/>
                <a:gd name="T92" fmla="*/ 752 w 873"/>
                <a:gd name="T93" fmla="*/ 662 h 873"/>
                <a:gd name="T94" fmla="*/ 671 w 873"/>
                <a:gd name="T95" fmla="*/ 664 h 873"/>
                <a:gd name="T96" fmla="*/ 664 w 873"/>
                <a:gd name="T97" fmla="*/ 669 h 873"/>
                <a:gd name="T98" fmla="*/ 662 w 873"/>
                <a:gd name="T99" fmla="*/ 678 h 873"/>
                <a:gd name="T100" fmla="*/ 663 w 873"/>
                <a:gd name="T101" fmla="*/ 863 h 873"/>
                <a:gd name="T102" fmla="*/ 669 w 873"/>
                <a:gd name="T103" fmla="*/ 871 h 873"/>
                <a:gd name="T104" fmla="*/ 677 w 873"/>
                <a:gd name="T105" fmla="*/ 873 h 873"/>
                <a:gd name="T106" fmla="*/ 864 w 873"/>
                <a:gd name="T107" fmla="*/ 872 h 873"/>
                <a:gd name="T108" fmla="*/ 870 w 873"/>
                <a:gd name="T109" fmla="*/ 867 h 873"/>
                <a:gd name="T110" fmla="*/ 873 w 873"/>
                <a:gd name="T111" fmla="*/ 858 h 873"/>
                <a:gd name="T112" fmla="*/ 871 w 873"/>
                <a:gd name="T113" fmla="*/ 671 h 873"/>
                <a:gd name="T114" fmla="*/ 866 w 873"/>
                <a:gd name="T115" fmla="*/ 665 h 873"/>
                <a:gd name="T116" fmla="*/ 858 w 873"/>
                <a:gd name="T117" fmla="*/ 662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73" h="873">
                  <a:moveTo>
                    <a:pt x="858" y="662"/>
                  </a:moveTo>
                  <a:lnTo>
                    <a:pt x="782" y="662"/>
                  </a:lnTo>
                  <a:lnTo>
                    <a:pt x="782" y="436"/>
                  </a:lnTo>
                  <a:lnTo>
                    <a:pt x="782" y="433"/>
                  </a:lnTo>
                  <a:lnTo>
                    <a:pt x="781" y="431"/>
                  </a:lnTo>
                  <a:lnTo>
                    <a:pt x="779" y="428"/>
                  </a:lnTo>
                  <a:lnTo>
                    <a:pt x="778" y="426"/>
                  </a:lnTo>
                  <a:lnTo>
                    <a:pt x="776" y="424"/>
                  </a:lnTo>
                  <a:lnTo>
                    <a:pt x="773" y="423"/>
                  </a:lnTo>
                  <a:lnTo>
                    <a:pt x="771" y="421"/>
                  </a:lnTo>
                  <a:lnTo>
                    <a:pt x="767" y="421"/>
                  </a:lnTo>
                  <a:lnTo>
                    <a:pt x="451" y="421"/>
                  </a:lnTo>
                  <a:lnTo>
                    <a:pt x="451" y="180"/>
                  </a:lnTo>
                  <a:lnTo>
                    <a:pt x="707" y="180"/>
                  </a:lnTo>
                  <a:lnTo>
                    <a:pt x="711" y="180"/>
                  </a:lnTo>
                  <a:lnTo>
                    <a:pt x="713" y="179"/>
                  </a:lnTo>
                  <a:lnTo>
                    <a:pt x="716" y="178"/>
                  </a:lnTo>
                  <a:lnTo>
                    <a:pt x="718" y="176"/>
                  </a:lnTo>
                  <a:lnTo>
                    <a:pt x="719" y="174"/>
                  </a:lnTo>
                  <a:lnTo>
                    <a:pt x="721" y="172"/>
                  </a:lnTo>
                  <a:lnTo>
                    <a:pt x="721" y="168"/>
                  </a:lnTo>
                  <a:lnTo>
                    <a:pt x="722" y="165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1" y="10"/>
                  </a:lnTo>
                  <a:lnTo>
                    <a:pt x="719" y="6"/>
                  </a:lnTo>
                  <a:lnTo>
                    <a:pt x="718" y="4"/>
                  </a:lnTo>
                  <a:lnTo>
                    <a:pt x="716" y="2"/>
                  </a:lnTo>
                  <a:lnTo>
                    <a:pt x="713" y="1"/>
                  </a:lnTo>
                  <a:lnTo>
                    <a:pt x="711" y="0"/>
                  </a:lnTo>
                  <a:lnTo>
                    <a:pt x="707" y="0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7" y="2"/>
                  </a:lnTo>
                  <a:lnTo>
                    <a:pt x="155" y="4"/>
                  </a:lnTo>
                  <a:lnTo>
                    <a:pt x="153" y="6"/>
                  </a:lnTo>
                  <a:lnTo>
                    <a:pt x="152" y="10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5" y="176"/>
                  </a:lnTo>
                  <a:lnTo>
                    <a:pt x="157" y="178"/>
                  </a:lnTo>
                  <a:lnTo>
                    <a:pt x="159" y="179"/>
                  </a:lnTo>
                  <a:lnTo>
                    <a:pt x="163" y="180"/>
                  </a:lnTo>
                  <a:lnTo>
                    <a:pt x="165" y="180"/>
                  </a:lnTo>
                  <a:lnTo>
                    <a:pt x="421" y="180"/>
                  </a:lnTo>
                  <a:lnTo>
                    <a:pt x="421" y="421"/>
                  </a:lnTo>
                  <a:lnTo>
                    <a:pt x="105" y="421"/>
                  </a:lnTo>
                  <a:lnTo>
                    <a:pt x="101" y="421"/>
                  </a:lnTo>
                  <a:lnTo>
                    <a:pt x="99" y="423"/>
                  </a:lnTo>
                  <a:lnTo>
                    <a:pt x="96" y="424"/>
                  </a:lnTo>
                  <a:lnTo>
                    <a:pt x="94" y="426"/>
                  </a:lnTo>
                  <a:lnTo>
                    <a:pt x="93" y="428"/>
                  </a:lnTo>
                  <a:lnTo>
                    <a:pt x="91" y="431"/>
                  </a:lnTo>
                  <a:lnTo>
                    <a:pt x="91" y="433"/>
                  </a:lnTo>
                  <a:lnTo>
                    <a:pt x="90" y="436"/>
                  </a:lnTo>
                  <a:lnTo>
                    <a:pt x="90" y="662"/>
                  </a:lnTo>
                  <a:lnTo>
                    <a:pt x="15" y="662"/>
                  </a:lnTo>
                  <a:lnTo>
                    <a:pt x="11" y="663"/>
                  </a:lnTo>
                  <a:lnTo>
                    <a:pt x="9" y="664"/>
                  </a:lnTo>
                  <a:lnTo>
                    <a:pt x="6" y="665"/>
                  </a:lnTo>
                  <a:lnTo>
                    <a:pt x="4" y="667"/>
                  </a:lnTo>
                  <a:lnTo>
                    <a:pt x="2" y="669"/>
                  </a:lnTo>
                  <a:lnTo>
                    <a:pt x="1" y="671"/>
                  </a:lnTo>
                  <a:lnTo>
                    <a:pt x="0" y="675"/>
                  </a:lnTo>
                  <a:lnTo>
                    <a:pt x="0" y="678"/>
                  </a:lnTo>
                  <a:lnTo>
                    <a:pt x="0" y="858"/>
                  </a:lnTo>
                  <a:lnTo>
                    <a:pt x="0" y="861"/>
                  </a:lnTo>
                  <a:lnTo>
                    <a:pt x="1" y="863"/>
                  </a:lnTo>
                  <a:lnTo>
                    <a:pt x="2" y="867"/>
                  </a:lnTo>
                  <a:lnTo>
                    <a:pt x="4" y="869"/>
                  </a:lnTo>
                  <a:lnTo>
                    <a:pt x="6" y="871"/>
                  </a:lnTo>
                  <a:lnTo>
                    <a:pt x="9" y="872"/>
                  </a:lnTo>
                  <a:lnTo>
                    <a:pt x="11" y="873"/>
                  </a:lnTo>
                  <a:lnTo>
                    <a:pt x="15" y="873"/>
                  </a:lnTo>
                  <a:lnTo>
                    <a:pt x="196" y="873"/>
                  </a:lnTo>
                  <a:lnTo>
                    <a:pt x="198" y="873"/>
                  </a:lnTo>
                  <a:lnTo>
                    <a:pt x="201" y="872"/>
                  </a:lnTo>
                  <a:lnTo>
                    <a:pt x="203" y="871"/>
                  </a:lnTo>
                  <a:lnTo>
                    <a:pt x="205" y="869"/>
                  </a:lnTo>
                  <a:lnTo>
                    <a:pt x="208" y="867"/>
                  </a:lnTo>
                  <a:lnTo>
                    <a:pt x="209" y="863"/>
                  </a:lnTo>
                  <a:lnTo>
                    <a:pt x="210" y="861"/>
                  </a:lnTo>
                  <a:lnTo>
                    <a:pt x="211" y="858"/>
                  </a:lnTo>
                  <a:lnTo>
                    <a:pt x="211" y="677"/>
                  </a:lnTo>
                  <a:lnTo>
                    <a:pt x="210" y="675"/>
                  </a:lnTo>
                  <a:lnTo>
                    <a:pt x="209" y="671"/>
                  </a:lnTo>
                  <a:lnTo>
                    <a:pt x="208" y="669"/>
                  </a:lnTo>
                  <a:lnTo>
                    <a:pt x="205" y="667"/>
                  </a:lnTo>
                  <a:lnTo>
                    <a:pt x="203" y="665"/>
                  </a:lnTo>
                  <a:lnTo>
                    <a:pt x="201" y="664"/>
                  </a:lnTo>
                  <a:lnTo>
                    <a:pt x="198" y="663"/>
                  </a:lnTo>
                  <a:lnTo>
                    <a:pt x="196" y="663"/>
                  </a:lnTo>
                  <a:lnTo>
                    <a:pt x="120" y="662"/>
                  </a:lnTo>
                  <a:lnTo>
                    <a:pt x="120" y="451"/>
                  </a:lnTo>
                  <a:lnTo>
                    <a:pt x="421" y="451"/>
                  </a:lnTo>
                  <a:lnTo>
                    <a:pt x="421" y="662"/>
                  </a:lnTo>
                  <a:lnTo>
                    <a:pt x="346" y="662"/>
                  </a:lnTo>
                  <a:lnTo>
                    <a:pt x="343" y="663"/>
                  </a:lnTo>
                  <a:lnTo>
                    <a:pt x="340" y="664"/>
                  </a:lnTo>
                  <a:lnTo>
                    <a:pt x="337" y="665"/>
                  </a:lnTo>
                  <a:lnTo>
                    <a:pt x="335" y="667"/>
                  </a:lnTo>
                  <a:lnTo>
                    <a:pt x="333" y="669"/>
                  </a:lnTo>
                  <a:lnTo>
                    <a:pt x="332" y="671"/>
                  </a:lnTo>
                  <a:lnTo>
                    <a:pt x="331" y="675"/>
                  </a:lnTo>
                  <a:lnTo>
                    <a:pt x="331" y="678"/>
                  </a:lnTo>
                  <a:lnTo>
                    <a:pt x="331" y="858"/>
                  </a:lnTo>
                  <a:lnTo>
                    <a:pt x="331" y="861"/>
                  </a:lnTo>
                  <a:lnTo>
                    <a:pt x="332" y="863"/>
                  </a:lnTo>
                  <a:lnTo>
                    <a:pt x="333" y="867"/>
                  </a:lnTo>
                  <a:lnTo>
                    <a:pt x="335" y="869"/>
                  </a:lnTo>
                  <a:lnTo>
                    <a:pt x="337" y="871"/>
                  </a:lnTo>
                  <a:lnTo>
                    <a:pt x="340" y="872"/>
                  </a:lnTo>
                  <a:lnTo>
                    <a:pt x="343" y="873"/>
                  </a:lnTo>
                  <a:lnTo>
                    <a:pt x="346" y="873"/>
                  </a:lnTo>
                  <a:lnTo>
                    <a:pt x="526" y="873"/>
                  </a:lnTo>
                  <a:lnTo>
                    <a:pt x="529" y="873"/>
                  </a:lnTo>
                  <a:lnTo>
                    <a:pt x="533" y="872"/>
                  </a:lnTo>
                  <a:lnTo>
                    <a:pt x="535" y="871"/>
                  </a:lnTo>
                  <a:lnTo>
                    <a:pt x="537" y="869"/>
                  </a:lnTo>
                  <a:lnTo>
                    <a:pt x="539" y="867"/>
                  </a:lnTo>
                  <a:lnTo>
                    <a:pt x="540" y="863"/>
                  </a:lnTo>
                  <a:lnTo>
                    <a:pt x="541" y="861"/>
                  </a:lnTo>
                  <a:lnTo>
                    <a:pt x="541" y="858"/>
                  </a:lnTo>
                  <a:lnTo>
                    <a:pt x="541" y="677"/>
                  </a:lnTo>
                  <a:lnTo>
                    <a:pt x="541" y="675"/>
                  </a:lnTo>
                  <a:lnTo>
                    <a:pt x="540" y="671"/>
                  </a:lnTo>
                  <a:lnTo>
                    <a:pt x="539" y="669"/>
                  </a:lnTo>
                  <a:lnTo>
                    <a:pt x="537" y="667"/>
                  </a:lnTo>
                  <a:lnTo>
                    <a:pt x="535" y="665"/>
                  </a:lnTo>
                  <a:lnTo>
                    <a:pt x="533" y="664"/>
                  </a:lnTo>
                  <a:lnTo>
                    <a:pt x="529" y="663"/>
                  </a:lnTo>
                  <a:lnTo>
                    <a:pt x="526" y="663"/>
                  </a:lnTo>
                  <a:lnTo>
                    <a:pt x="451" y="662"/>
                  </a:lnTo>
                  <a:lnTo>
                    <a:pt x="451" y="451"/>
                  </a:lnTo>
                  <a:lnTo>
                    <a:pt x="752" y="451"/>
                  </a:lnTo>
                  <a:lnTo>
                    <a:pt x="752" y="662"/>
                  </a:lnTo>
                  <a:lnTo>
                    <a:pt x="677" y="662"/>
                  </a:lnTo>
                  <a:lnTo>
                    <a:pt x="674" y="663"/>
                  </a:lnTo>
                  <a:lnTo>
                    <a:pt x="671" y="664"/>
                  </a:lnTo>
                  <a:lnTo>
                    <a:pt x="669" y="665"/>
                  </a:lnTo>
                  <a:lnTo>
                    <a:pt x="667" y="667"/>
                  </a:lnTo>
                  <a:lnTo>
                    <a:pt x="664" y="669"/>
                  </a:lnTo>
                  <a:lnTo>
                    <a:pt x="663" y="671"/>
                  </a:lnTo>
                  <a:lnTo>
                    <a:pt x="662" y="675"/>
                  </a:lnTo>
                  <a:lnTo>
                    <a:pt x="662" y="678"/>
                  </a:lnTo>
                  <a:lnTo>
                    <a:pt x="662" y="858"/>
                  </a:lnTo>
                  <a:lnTo>
                    <a:pt x="662" y="861"/>
                  </a:lnTo>
                  <a:lnTo>
                    <a:pt x="663" y="863"/>
                  </a:lnTo>
                  <a:lnTo>
                    <a:pt x="664" y="867"/>
                  </a:lnTo>
                  <a:lnTo>
                    <a:pt x="667" y="869"/>
                  </a:lnTo>
                  <a:lnTo>
                    <a:pt x="669" y="871"/>
                  </a:lnTo>
                  <a:lnTo>
                    <a:pt x="671" y="872"/>
                  </a:lnTo>
                  <a:lnTo>
                    <a:pt x="674" y="873"/>
                  </a:lnTo>
                  <a:lnTo>
                    <a:pt x="677" y="873"/>
                  </a:lnTo>
                  <a:lnTo>
                    <a:pt x="858" y="873"/>
                  </a:lnTo>
                  <a:lnTo>
                    <a:pt x="861" y="873"/>
                  </a:lnTo>
                  <a:lnTo>
                    <a:pt x="864" y="872"/>
                  </a:lnTo>
                  <a:lnTo>
                    <a:pt x="866" y="871"/>
                  </a:lnTo>
                  <a:lnTo>
                    <a:pt x="868" y="869"/>
                  </a:lnTo>
                  <a:lnTo>
                    <a:pt x="870" y="867"/>
                  </a:lnTo>
                  <a:lnTo>
                    <a:pt x="871" y="863"/>
                  </a:lnTo>
                  <a:lnTo>
                    <a:pt x="873" y="861"/>
                  </a:lnTo>
                  <a:lnTo>
                    <a:pt x="873" y="858"/>
                  </a:lnTo>
                  <a:lnTo>
                    <a:pt x="873" y="677"/>
                  </a:lnTo>
                  <a:lnTo>
                    <a:pt x="873" y="675"/>
                  </a:lnTo>
                  <a:lnTo>
                    <a:pt x="871" y="671"/>
                  </a:lnTo>
                  <a:lnTo>
                    <a:pt x="870" y="669"/>
                  </a:lnTo>
                  <a:lnTo>
                    <a:pt x="868" y="667"/>
                  </a:lnTo>
                  <a:lnTo>
                    <a:pt x="866" y="665"/>
                  </a:lnTo>
                  <a:lnTo>
                    <a:pt x="864" y="664"/>
                  </a:lnTo>
                  <a:lnTo>
                    <a:pt x="861" y="663"/>
                  </a:lnTo>
                  <a:lnTo>
                    <a:pt x="858" y="6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3DE2141-8CCC-D1A9-F18F-37ED239B1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98614"/>
              </p:ext>
            </p:extLst>
          </p:nvPr>
        </p:nvGraphicFramePr>
        <p:xfrm>
          <a:off x="6145858" y="6189436"/>
          <a:ext cx="2256126" cy="426352"/>
        </p:xfrm>
        <a:graphic>
          <a:graphicData uri="http://schemas.openxmlformats.org/drawingml/2006/table">
            <a:tbl>
              <a:tblPr/>
              <a:tblGrid>
                <a:gridCol w="726110">
                  <a:extLst>
                    <a:ext uri="{9D8B030D-6E8A-4147-A177-3AD203B41FA5}">
                      <a16:colId xmlns:a16="http://schemas.microsoft.com/office/drawing/2014/main" val="2799166616"/>
                    </a:ext>
                  </a:extLst>
                </a:gridCol>
                <a:gridCol w="765008">
                  <a:extLst>
                    <a:ext uri="{9D8B030D-6E8A-4147-A177-3AD203B41FA5}">
                      <a16:colId xmlns:a16="http://schemas.microsoft.com/office/drawing/2014/main" val="507475101"/>
                    </a:ext>
                  </a:extLst>
                </a:gridCol>
                <a:gridCol w="765008">
                  <a:extLst>
                    <a:ext uri="{9D8B030D-6E8A-4147-A177-3AD203B41FA5}">
                      <a16:colId xmlns:a16="http://schemas.microsoft.com/office/drawing/2014/main" val="1849778032"/>
                    </a:ext>
                  </a:extLst>
                </a:gridCol>
              </a:tblGrid>
              <a:tr h="2131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Razlika</a:t>
                      </a:r>
                    </a:p>
                  </a:txBody>
                  <a:tcPr marL="8773" marR="877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Z score</a:t>
                      </a:r>
                    </a:p>
                  </a:txBody>
                  <a:tcPr marL="8773" marR="877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Outlier</a:t>
                      </a:r>
                    </a:p>
                  </a:txBody>
                  <a:tcPr marL="8773" marR="877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12327"/>
                  </a:ext>
                </a:extLst>
              </a:tr>
              <a:tr h="21317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28</a:t>
                      </a:r>
                    </a:p>
                  </a:txBody>
                  <a:tcPr marL="8773" marR="10526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72.16</a:t>
                      </a:r>
                    </a:p>
                  </a:txBody>
                  <a:tcPr marL="8773" marR="877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3.05</a:t>
                      </a:r>
                    </a:p>
                  </a:txBody>
                  <a:tcPr marL="8773" marR="8773" marT="87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25081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70DECD4-7650-7829-2775-CE6075D04418}"/>
              </a:ext>
            </a:extLst>
          </p:cNvPr>
          <p:cNvGrpSpPr/>
          <p:nvPr/>
        </p:nvGrpSpPr>
        <p:grpSpPr>
          <a:xfrm>
            <a:off x="431408" y="1495787"/>
            <a:ext cx="4778019" cy="4893336"/>
            <a:chOff x="385108" y="1831451"/>
            <a:chExt cx="4778019" cy="48933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89F1C3-6E59-6A06-0A22-E6D5BE0AA897}"/>
                </a:ext>
              </a:extLst>
            </p:cNvPr>
            <p:cNvGrpSpPr/>
            <p:nvPr/>
          </p:nvGrpSpPr>
          <p:grpSpPr>
            <a:xfrm>
              <a:off x="385109" y="1831451"/>
              <a:ext cx="4778018" cy="3517259"/>
              <a:chOff x="6602517" y="1461384"/>
              <a:chExt cx="4778018" cy="351725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09B694-E795-43BB-2B4E-CE8177D6F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2011" y="3152627"/>
                <a:ext cx="482603" cy="482603"/>
              </a:xfrm>
              <a:prstGeom prst="ellipse">
                <a:avLst/>
              </a:prstGeom>
              <a:solidFill>
                <a:srgbClr val="59AAF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19" name="TextBox 47">
                <a:extLst>
                  <a:ext uri="{FF2B5EF4-FFF2-40B4-BE49-F238E27FC236}">
                    <a16:creationId xmlns:a16="http://schemas.microsoft.com/office/drawing/2014/main" id="{B8CCA17B-952E-A669-6817-75FA3DA083E8}"/>
                  </a:ext>
                </a:extLst>
              </p:cNvPr>
              <p:cNvSpPr txBox="1"/>
              <p:nvPr/>
            </p:nvSpPr>
            <p:spPr>
              <a:xfrm>
                <a:off x="7261627" y="2924817"/>
                <a:ext cx="3584305" cy="430887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Пациенти кои учествувале во првиот дел од истражувањето</a:t>
                </a:r>
                <a:endPara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94D6661-8E9F-9926-816E-8A52BB900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7261628" y="3501068"/>
                <a:ext cx="3468225" cy="80"/>
                <a:chOff x="5388791" y="1573133"/>
                <a:chExt cx="2917009" cy="80"/>
              </a:xfrm>
            </p:grpSpPr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3A0189E4-899D-8732-DDBC-609254600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88791" y="1573213"/>
                  <a:ext cx="2917009" cy="0"/>
                </a:xfrm>
                <a:prstGeom prst="line">
                  <a:avLst/>
                </a:prstGeom>
                <a:noFill/>
                <a:ln w="76200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  <p:sp>
              <p:nvSpPr>
                <p:cNvPr id="22" name="Line 7">
                  <a:extLst>
                    <a:ext uri="{FF2B5EF4-FFF2-40B4-BE49-F238E27FC236}">
                      <a16:creationId xmlns:a16="http://schemas.microsoft.com/office/drawing/2014/main" id="{2A02C716-13D1-C859-164B-26BA1280C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8791" y="1573133"/>
                  <a:ext cx="2917008" cy="80"/>
                </a:xfrm>
                <a:prstGeom prst="line">
                  <a:avLst/>
                </a:prstGeom>
                <a:noFill/>
                <a:ln w="76200" cap="rnd">
                  <a:solidFill>
                    <a:srgbClr val="59AAF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</p:grpSp>
          <p:sp>
            <p:nvSpPr>
              <p:cNvPr id="23" name="TextBox 57">
                <a:extLst>
                  <a:ext uri="{FF2B5EF4-FFF2-40B4-BE49-F238E27FC236}">
                    <a16:creationId xmlns:a16="http://schemas.microsoft.com/office/drawing/2014/main" id="{87B49D3C-929F-B468-B88E-6EEFF692645F}"/>
                  </a:ext>
                </a:extLst>
              </p:cNvPr>
              <p:cNvSpPr txBox="1"/>
              <p:nvPr/>
            </p:nvSpPr>
            <p:spPr>
              <a:xfrm>
                <a:off x="10845933" y="3309040"/>
                <a:ext cx="534602" cy="276999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r>
                  <a:rPr lang="en-gb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4" name="TextBox 62">
                <a:extLst>
                  <a:ext uri="{FF2B5EF4-FFF2-40B4-BE49-F238E27FC236}">
                    <a16:creationId xmlns:a16="http://schemas.microsoft.com/office/drawing/2014/main" id="{328DEDA5-1537-BB90-6384-3297C32E6405}"/>
                  </a:ext>
                </a:extLst>
              </p:cNvPr>
              <p:cNvSpPr txBox="1"/>
              <p:nvPr/>
            </p:nvSpPr>
            <p:spPr>
              <a:xfrm>
                <a:off x="7261628" y="3811926"/>
                <a:ext cx="2523196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Пациенти кои добиле лек</a:t>
                </a:r>
                <a:endPara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1D63970-405D-8B1A-4225-16D5A8A1E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7261628" y="4172813"/>
                <a:ext cx="3468225" cy="1"/>
                <a:chOff x="5388791" y="1573212"/>
                <a:chExt cx="2917009" cy="1"/>
              </a:xfrm>
            </p:grpSpPr>
            <p:sp>
              <p:nvSpPr>
                <p:cNvPr id="35" name="Line 7">
                  <a:extLst>
                    <a:ext uri="{FF2B5EF4-FFF2-40B4-BE49-F238E27FC236}">
                      <a16:creationId xmlns:a16="http://schemas.microsoft.com/office/drawing/2014/main" id="{AF7F7419-4064-319F-7291-6232CE8D2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88791" y="1573213"/>
                  <a:ext cx="2917009" cy="0"/>
                </a:xfrm>
                <a:prstGeom prst="line">
                  <a:avLst/>
                </a:prstGeom>
                <a:noFill/>
                <a:ln w="76200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  <p:sp>
              <p:nvSpPr>
                <p:cNvPr id="39" name="Line 7">
                  <a:extLst>
                    <a:ext uri="{FF2B5EF4-FFF2-40B4-BE49-F238E27FC236}">
                      <a16:creationId xmlns:a16="http://schemas.microsoft.com/office/drawing/2014/main" id="{BC882DBE-6E1A-4D65-1B18-162CB3D17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8791" y="1573212"/>
                  <a:ext cx="1535505" cy="1"/>
                </a:xfrm>
                <a:prstGeom prst="line">
                  <a:avLst/>
                </a:prstGeom>
                <a:noFill/>
                <a:ln w="76200" cap="rnd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</p:grpSp>
          <p:sp>
            <p:nvSpPr>
              <p:cNvPr id="41" name="TextBox 65">
                <a:extLst>
                  <a:ext uri="{FF2B5EF4-FFF2-40B4-BE49-F238E27FC236}">
                    <a16:creationId xmlns:a16="http://schemas.microsoft.com/office/drawing/2014/main" id="{0AD50DB0-AA85-74E2-9B32-43A578660C5C}"/>
                  </a:ext>
                </a:extLst>
              </p:cNvPr>
              <p:cNvSpPr txBox="1"/>
              <p:nvPr/>
            </p:nvSpPr>
            <p:spPr>
              <a:xfrm>
                <a:off x="10845933" y="3980706"/>
                <a:ext cx="534602" cy="276999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</a:t>
                </a:r>
                <a:r>
                  <a:rPr lang="en-gb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</a:t>
                </a:r>
              </a:p>
            </p:txBody>
          </p:sp>
          <p:sp>
            <p:nvSpPr>
              <p:cNvPr id="49" name="TextBox 69">
                <a:extLst>
                  <a:ext uri="{FF2B5EF4-FFF2-40B4-BE49-F238E27FC236}">
                    <a16:creationId xmlns:a16="http://schemas.microsoft.com/office/drawing/2014/main" id="{1A3EE437-9491-DDEA-E899-53DC4A24C64B}"/>
                  </a:ext>
                </a:extLst>
              </p:cNvPr>
              <p:cNvSpPr txBox="1"/>
              <p:nvPr/>
            </p:nvSpPr>
            <p:spPr>
              <a:xfrm>
                <a:off x="7261627" y="4483673"/>
                <a:ext cx="2672947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Пациенти кои добиле плацебо</a:t>
                </a:r>
                <a:endPara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0A091AB-77AF-FC14-A797-7DDDB650B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7261628" y="4844479"/>
                <a:ext cx="3468225" cy="82"/>
                <a:chOff x="5388791" y="1573131"/>
                <a:chExt cx="2917009" cy="82"/>
              </a:xfrm>
            </p:grpSpPr>
            <p:sp>
              <p:nvSpPr>
                <p:cNvPr id="51" name="Line 7">
                  <a:extLst>
                    <a:ext uri="{FF2B5EF4-FFF2-40B4-BE49-F238E27FC236}">
                      <a16:creationId xmlns:a16="http://schemas.microsoft.com/office/drawing/2014/main" id="{32CCF384-7790-ACDB-AE7E-F5289275A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88791" y="1573213"/>
                  <a:ext cx="2917009" cy="0"/>
                </a:xfrm>
                <a:prstGeom prst="line">
                  <a:avLst/>
                </a:prstGeom>
                <a:noFill/>
                <a:ln w="76200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  <p:sp>
              <p:nvSpPr>
                <p:cNvPr id="52" name="Line 7">
                  <a:extLst>
                    <a:ext uri="{FF2B5EF4-FFF2-40B4-BE49-F238E27FC236}">
                      <a16:creationId xmlns:a16="http://schemas.microsoft.com/office/drawing/2014/main" id="{2337C68C-E59A-1F5F-5E19-4B46D6371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8791" y="1573131"/>
                  <a:ext cx="1535505" cy="82"/>
                </a:xfrm>
                <a:prstGeom prst="line">
                  <a:avLst/>
                </a:prstGeom>
                <a:noFill/>
                <a:ln w="76200" cap="rnd">
                  <a:solidFill>
                    <a:srgbClr val="7F7F7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rtl="0"/>
                  <a:endParaRPr lang="en-US" dirty="0"/>
                </a:p>
              </p:txBody>
            </p:sp>
          </p:grpSp>
          <p:sp>
            <p:nvSpPr>
              <p:cNvPr id="53" name="TextBox 72">
                <a:extLst>
                  <a:ext uri="{FF2B5EF4-FFF2-40B4-BE49-F238E27FC236}">
                    <a16:creationId xmlns:a16="http://schemas.microsoft.com/office/drawing/2014/main" id="{790125A4-49DC-4C50-D301-A1F8EB237B5F}"/>
                  </a:ext>
                </a:extLst>
              </p:cNvPr>
              <p:cNvSpPr txBox="1"/>
              <p:nvPr/>
            </p:nvSpPr>
            <p:spPr>
              <a:xfrm>
                <a:off x="10845933" y="4652453"/>
                <a:ext cx="534602" cy="276999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r>
                  <a:rPr lang="mk-MK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gb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0%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153B58B-92B4-1611-DA54-77A8B1520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02517" y="3800959"/>
                <a:ext cx="482603" cy="48260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E6799DD-C607-AF35-2259-136102275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02517" y="4496040"/>
                <a:ext cx="482603" cy="4826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grpSp>
            <p:nvGrpSpPr>
              <p:cNvPr id="66" name="Group 65" descr="This is an icon of money.">
                <a:extLst>
                  <a:ext uri="{FF2B5EF4-FFF2-40B4-BE49-F238E27FC236}">
                    <a16:creationId xmlns:a16="http://schemas.microsoft.com/office/drawing/2014/main" id="{4957AD87-E116-95CB-9750-CA98A5A4EF0B}"/>
                  </a:ext>
                </a:extLst>
              </p:cNvPr>
              <p:cNvGrpSpPr/>
              <p:nvPr/>
            </p:nvGrpSpPr>
            <p:grpSpPr>
              <a:xfrm>
                <a:off x="6761275" y="3959259"/>
                <a:ext cx="165086" cy="166002"/>
                <a:chOff x="7340467" y="3286760"/>
                <a:chExt cx="285750" cy="287338"/>
              </a:xfrm>
              <a:solidFill>
                <a:schemeClr val="bg1"/>
              </a:solidFill>
            </p:grpSpPr>
            <p:sp>
              <p:nvSpPr>
                <p:cNvPr id="67" name="Freeform 497">
                  <a:extLst>
                    <a:ext uri="{FF2B5EF4-FFF2-40B4-BE49-F238E27FC236}">
                      <a16:creationId xmlns:a16="http://schemas.microsoft.com/office/drawing/2014/main" id="{D9562841-9E86-CD5C-410F-E7ACD1E15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0467" y="3286760"/>
                  <a:ext cx="285750" cy="182563"/>
                </a:xfrm>
                <a:custGeom>
                  <a:avLst/>
                  <a:gdLst>
                    <a:gd name="T0" fmla="*/ 0 w 903"/>
                    <a:gd name="T1" fmla="*/ 0 h 573"/>
                    <a:gd name="T2" fmla="*/ 0 w 903"/>
                    <a:gd name="T3" fmla="*/ 467 h 573"/>
                    <a:gd name="T4" fmla="*/ 1 w 903"/>
                    <a:gd name="T5" fmla="*/ 459 h 573"/>
                    <a:gd name="T6" fmla="*/ 2 w 903"/>
                    <a:gd name="T7" fmla="*/ 453 h 573"/>
                    <a:gd name="T8" fmla="*/ 5 w 903"/>
                    <a:gd name="T9" fmla="*/ 446 h 573"/>
                    <a:gd name="T10" fmla="*/ 8 w 903"/>
                    <a:gd name="T11" fmla="*/ 440 h 573"/>
                    <a:gd name="T12" fmla="*/ 12 w 903"/>
                    <a:gd name="T13" fmla="*/ 434 h 573"/>
                    <a:gd name="T14" fmla="*/ 18 w 903"/>
                    <a:gd name="T15" fmla="*/ 428 h 573"/>
                    <a:gd name="T16" fmla="*/ 23 w 903"/>
                    <a:gd name="T17" fmla="*/ 423 h 573"/>
                    <a:gd name="T18" fmla="*/ 30 w 903"/>
                    <a:gd name="T19" fmla="*/ 419 h 573"/>
                    <a:gd name="T20" fmla="*/ 30 w 903"/>
                    <a:gd name="T21" fmla="*/ 30 h 573"/>
                    <a:gd name="T22" fmla="*/ 873 w 903"/>
                    <a:gd name="T23" fmla="*/ 30 h 573"/>
                    <a:gd name="T24" fmla="*/ 873 w 903"/>
                    <a:gd name="T25" fmla="*/ 543 h 573"/>
                    <a:gd name="T26" fmla="*/ 481 w 903"/>
                    <a:gd name="T27" fmla="*/ 543 h 573"/>
                    <a:gd name="T28" fmla="*/ 481 w 903"/>
                    <a:gd name="T29" fmla="*/ 573 h 573"/>
                    <a:gd name="T30" fmla="*/ 903 w 903"/>
                    <a:gd name="T31" fmla="*/ 573 h 573"/>
                    <a:gd name="T32" fmla="*/ 903 w 903"/>
                    <a:gd name="T33" fmla="*/ 0 h 573"/>
                    <a:gd name="T34" fmla="*/ 0 w 903"/>
                    <a:gd name="T3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3" h="573">
                      <a:moveTo>
                        <a:pt x="0" y="0"/>
                      </a:moveTo>
                      <a:lnTo>
                        <a:pt x="0" y="467"/>
                      </a:lnTo>
                      <a:lnTo>
                        <a:pt x="1" y="459"/>
                      </a:lnTo>
                      <a:lnTo>
                        <a:pt x="2" y="453"/>
                      </a:lnTo>
                      <a:lnTo>
                        <a:pt x="5" y="446"/>
                      </a:lnTo>
                      <a:lnTo>
                        <a:pt x="8" y="440"/>
                      </a:lnTo>
                      <a:lnTo>
                        <a:pt x="12" y="434"/>
                      </a:lnTo>
                      <a:lnTo>
                        <a:pt x="18" y="428"/>
                      </a:lnTo>
                      <a:lnTo>
                        <a:pt x="23" y="423"/>
                      </a:lnTo>
                      <a:lnTo>
                        <a:pt x="30" y="419"/>
                      </a:lnTo>
                      <a:lnTo>
                        <a:pt x="30" y="30"/>
                      </a:lnTo>
                      <a:lnTo>
                        <a:pt x="873" y="30"/>
                      </a:lnTo>
                      <a:lnTo>
                        <a:pt x="873" y="543"/>
                      </a:lnTo>
                      <a:lnTo>
                        <a:pt x="481" y="543"/>
                      </a:lnTo>
                      <a:lnTo>
                        <a:pt x="481" y="573"/>
                      </a:lnTo>
                      <a:lnTo>
                        <a:pt x="903" y="573"/>
                      </a:lnTo>
                      <a:lnTo>
                        <a:pt x="9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8" name="Freeform 498">
                  <a:extLst>
                    <a:ext uri="{FF2B5EF4-FFF2-40B4-BE49-F238E27FC236}">
                      <a16:creationId xmlns:a16="http://schemas.microsoft.com/office/drawing/2014/main" id="{E94EBEA3-B501-696E-7087-365DA289E1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69042" y="3315335"/>
                  <a:ext cx="228600" cy="125413"/>
                </a:xfrm>
                <a:custGeom>
                  <a:avLst/>
                  <a:gdLst>
                    <a:gd name="T0" fmla="*/ 330 w 723"/>
                    <a:gd name="T1" fmla="*/ 283 h 392"/>
                    <a:gd name="T2" fmla="*/ 295 w 723"/>
                    <a:gd name="T3" fmla="*/ 263 h 392"/>
                    <a:gd name="T4" fmla="*/ 269 w 723"/>
                    <a:gd name="T5" fmla="*/ 232 h 392"/>
                    <a:gd name="T6" fmla="*/ 257 w 723"/>
                    <a:gd name="T7" fmla="*/ 192 h 392"/>
                    <a:gd name="T8" fmla="*/ 260 w 723"/>
                    <a:gd name="T9" fmla="*/ 151 h 392"/>
                    <a:gd name="T10" fmla="*/ 281 w 723"/>
                    <a:gd name="T11" fmla="*/ 115 h 392"/>
                    <a:gd name="T12" fmla="*/ 312 w 723"/>
                    <a:gd name="T13" fmla="*/ 90 h 392"/>
                    <a:gd name="T14" fmla="*/ 350 w 723"/>
                    <a:gd name="T15" fmla="*/ 77 h 392"/>
                    <a:gd name="T16" fmla="*/ 392 w 723"/>
                    <a:gd name="T17" fmla="*/ 81 h 392"/>
                    <a:gd name="T18" fmla="*/ 429 w 723"/>
                    <a:gd name="T19" fmla="*/ 100 h 392"/>
                    <a:gd name="T20" fmla="*/ 454 w 723"/>
                    <a:gd name="T21" fmla="*/ 131 h 392"/>
                    <a:gd name="T22" fmla="*/ 466 w 723"/>
                    <a:gd name="T23" fmla="*/ 171 h 392"/>
                    <a:gd name="T24" fmla="*/ 462 w 723"/>
                    <a:gd name="T25" fmla="*/ 213 h 392"/>
                    <a:gd name="T26" fmla="*/ 443 w 723"/>
                    <a:gd name="T27" fmla="*/ 248 h 392"/>
                    <a:gd name="T28" fmla="*/ 412 w 723"/>
                    <a:gd name="T29" fmla="*/ 274 h 392"/>
                    <a:gd name="T30" fmla="*/ 372 w 723"/>
                    <a:gd name="T31" fmla="*/ 287 h 392"/>
                    <a:gd name="T32" fmla="*/ 96 w 723"/>
                    <a:gd name="T33" fmla="*/ 151 h 392"/>
                    <a:gd name="T34" fmla="*/ 68 w 723"/>
                    <a:gd name="T35" fmla="*/ 131 h 392"/>
                    <a:gd name="T36" fmla="*/ 61 w 723"/>
                    <a:gd name="T37" fmla="*/ 97 h 392"/>
                    <a:gd name="T38" fmla="*/ 80 w 723"/>
                    <a:gd name="T39" fmla="*/ 69 h 392"/>
                    <a:gd name="T40" fmla="*/ 114 w 723"/>
                    <a:gd name="T41" fmla="*/ 63 h 392"/>
                    <a:gd name="T42" fmla="*/ 143 w 723"/>
                    <a:gd name="T43" fmla="*/ 81 h 392"/>
                    <a:gd name="T44" fmla="*/ 150 w 723"/>
                    <a:gd name="T45" fmla="*/ 115 h 392"/>
                    <a:gd name="T46" fmla="*/ 131 w 723"/>
                    <a:gd name="T47" fmla="*/ 144 h 392"/>
                    <a:gd name="T48" fmla="*/ 106 w 723"/>
                    <a:gd name="T49" fmla="*/ 152 h 392"/>
                    <a:gd name="T50" fmla="*/ 642 w 723"/>
                    <a:gd name="T51" fmla="*/ 249 h 392"/>
                    <a:gd name="T52" fmla="*/ 661 w 723"/>
                    <a:gd name="T53" fmla="*/ 278 h 392"/>
                    <a:gd name="T54" fmla="*/ 655 w 723"/>
                    <a:gd name="T55" fmla="*/ 313 h 392"/>
                    <a:gd name="T56" fmla="*/ 626 w 723"/>
                    <a:gd name="T57" fmla="*/ 331 h 392"/>
                    <a:gd name="T58" fmla="*/ 592 w 723"/>
                    <a:gd name="T59" fmla="*/ 324 h 392"/>
                    <a:gd name="T60" fmla="*/ 573 w 723"/>
                    <a:gd name="T61" fmla="*/ 297 h 392"/>
                    <a:gd name="T62" fmla="*/ 580 w 723"/>
                    <a:gd name="T63" fmla="*/ 262 h 392"/>
                    <a:gd name="T64" fmla="*/ 608 w 723"/>
                    <a:gd name="T65" fmla="*/ 243 h 392"/>
                    <a:gd name="T66" fmla="*/ 669 w 723"/>
                    <a:gd name="T67" fmla="*/ 392 h 392"/>
                    <a:gd name="T68" fmla="*/ 691 w 723"/>
                    <a:gd name="T69" fmla="*/ 386 h 392"/>
                    <a:gd name="T70" fmla="*/ 709 w 723"/>
                    <a:gd name="T71" fmla="*/ 371 h 392"/>
                    <a:gd name="T72" fmla="*/ 720 w 723"/>
                    <a:gd name="T73" fmla="*/ 350 h 392"/>
                    <a:gd name="T74" fmla="*/ 723 w 723"/>
                    <a:gd name="T75" fmla="*/ 62 h 392"/>
                    <a:gd name="T76" fmla="*/ 718 w 723"/>
                    <a:gd name="T77" fmla="*/ 38 h 392"/>
                    <a:gd name="T78" fmla="*/ 705 w 723"/>
                    <a:gd name="T79" fmla="*/ 19 h 392"/>
                    <a:gd name="T80" fmla="*/ 686 w 723"/>
                    <a:gd name="T81" fmla="*/ 6 h 392"/>
                    <a:gd name="T82" fmla="*/ 663 w 723"/>
                    <a:gd name="T83" fmla="*/ 2 h 392"/>
                    <a:gd name="T84" fmla="*/ 43 w 723"/>
                    <a:gd name="T85" fmla="*/ 4 h 392"/>
                    <a:gd name="T86" fmla="*/ 22 w 723"/>
                    <a:gd name="T87" fmla="*/ 14 h 392"/>
                    <a:gd name="T88" fmla="*/ 7 w 723"/>
                    <a:gd name="T89" fmla="*/ 33 h 392"/>
                    <a:gd name="T90" fmla="*/ 1 w 723"/>
                    <a:gd name="T91" fmla="*/ 55 h 392"/>
                    <a:gd name="T92" fmla="*/ 46 w 723"/>
                    <a:gd name="T93" fmla="*/ 294 h 392"/>
                    <a:gd name="T94" fmla="*/ 151 w 723"/>
                    <a:gd name="T95" fmla="*/ 287 h 392"/>
                    <a:gd name="T96" fmla="*/ 244 w 723"/>
                    <a:gd name="T97" fmla="*/ 293 h 392"/>
                    <a:gd name="T98" fmla="*/ 326 w 723"/>
                    <a:gd name="T99" fmla="*/ 312 h 392"/>
                    <a:gd name="T100" fmla="*/ 373 w 723"/>
                    <a:gd name="T101" fmla="*/ 337 h 392"/>
                    <a:gd name="T102" fmla="*/ 389 w 723"/>
                    <a:gd name="T103" fmla="*/ 362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3" h="392">
                      <a:moveTo>
                        <a:pt x="361" y="287"/>
                      </a:moveTo>
                      <a:lnTo>
                        <a:pt x="350" y="287"/>
                      </a:lnTo>
                      <a:lnTo>
                        <a:pt x="341" y="285"/>
                      </a:lnTo>
                      <a:lnTo>
                        <a:pt x="330" y="283"/>
                      </a:lnTo>
                      <a:lnTo>
                        <a:pt x="320" y="278"/>
                      </a:lnTo>
                      <a:lnTo>
                        <a:pt x="312" y="274"/>
                      </a:lnTo>
                      <a:lnTo>
                        <a:pt x="302" y="269"/>
                      </a:lnTo>
                      <a:lnTo>
                        <a:pt x="295" y="263"/>
                      </a:lnTo>
                      <a:lnTo>
                        <a:pt x="287" y="256"/>
                      </a:lnTo>
                      <a:lnTo>
                        <a:pt x="281" y="248"/>
                      </a:lnTo>
                      <a:lnTo>
                        <a:pt x="274" y="241"/>
                      </a:lnTo>
                      <a:lnTo>
                        <a:pt x="269" y="232"/>
                      </a:lnTo>
                      <a:lnTo>
                        <a:pt x="265" y="223"/>
                      </a:lnTo>
                      <a:lnTo>
                        <a:pt x="260" y="213"/>
                      </a:lnTo>
                      <a:lnTo>
                        <a:pt x="258" y="203"/>
                      </a:lnTo>
                      <a:lnTo>
                        <a:pt x="257" y="192"/>
                      </a:lnTo>
                      <a:lnTo>
                        <a:pt x="256" y="182"/>
                      </a:lnTo>
                      <a:lnTo>
                        <a:pt x="257" y="171"/>
                      </a:lnTo>
                      <a:lnTo>
                        <a:pt x="258" y="160"/>
                      </a:lnTo>
                      <a:lnTo>
                        <a:pt x="260" y="151"/>
                      </a:lnTo>
                      <a:lnTo>
                        <a:pt x="265" y="141"/>
                      </a:lnTo>
                      <a:lnTo>
                        <a:pt x="269" y="131"/>
                      </a:lnTo>
                      <a:lnTo>
                        <a:pt x="274" y="123"/>
                      </a:lnTo>
                      <a:lnTo>
                        <a:pt x="281" y="115"/>
                      </a:lnTo>
                      <a:lnTo>
                        <a:pt x="287" y="108"/>
                      </a:lnTo>
                      <a:lnTo>
                        <a:pt x="295" y="100"/>
                      </a:lnTo>
                      <a:lnTo>
                        <a:pt x="302" y="95"/>
                      </a:lnTo>
                      <a:lnTo>
                        <a:pt x="312" y="90"/>
                      </a:lnTo>
                      <a:lnTo>
                        <a:pt x="320" y="84"/>
                      </a:lnTo>
                      <a:lnTo>
                        <a:pt x="330" y="81"/>
                      </a:lnTo>
                      <a:lnTo>
                        <a:pt x="341" y="79"/>
                      </a:lnTo>
                      <a:lnTo>
                        <a:pt x="350" y="77"/>
                      </a:lnTo>
                      <a:lnTo>
                        <a:pt x="361" y="77"/>
                      </a:lnTo>
                      <a:lnTo>
                        <a:pt x="372" y="77"/>
                      </a:lnTo>
                      <a:lnTo>
                        <a:pt x="383" y="79"/>
                      </a:lnTo>
                      <a:lnTo>
                        <a:pt x="392" y="81"/>
                      </a:lnTo>
                      <a:lnTo>
                        <a:pt x="403" y="84"/>
                      </a:lnTo>
                      <a:lnTo>
                        <a:pt x="412" y="90"/>
                      </a:lnTo>
                      <a:lnTo>
                        <a:pt x="420" y="95"/>
                      </a:lnTo>
                      <a:lnTo>
                        <a:pt x="429" y="100"/>
                      </a:lnTo>
                      <a:lnTo>
                        <a:pt x="436" y="108"/>
                      </a:lnTo>
                      <a:lnTo>
                        <a:pt x="443" y="115"/>
                      </a:lnTo>
                      <a:lnTo>
                        <a:pt x="449" y="123"/>
                      </a:lnTo>
                      <a:lnTo>
                        <a:pt x="454" y="131"/>
                      </a:lnTo>
                      <a:lnTo>
                        <a:pt x="459" y="141"/>
                      </a:lnTo>
                      <a:lnTo>
                        <a:pt x="462" y="151"/>
                      </a:lnTo>
                      <a:lnTo>
                        <a:pt x="465" y="160"/>
                      </a:lnTo>
                      <a:lnTo>
                        <a:pt x="466" y="171"/>
                      </a:lnTo>
                      <a:lnTo>
                        <a:pt x="467" y="182"/>
                      </a:lnTo>
                      <a:lnTo>
                        <a:pt x="466" y="192"/>
                      </a:lnTo>
                      <a:lnTo>
                        <a:pt x="465" y="203"/>
                      </a:lnTo>
                      <a:lnTo>
                        <a:pt x="462" y="213"/>
                      </a:lnTo>
                      <a:lnTo>
                        <a:pt x="459" y="223"/>
                      </a:lnTo>
                      <a:lnTo>
                        <a:pt x="454" y="232"/>
                      </a:lnTo>
                      <a:lnTo>
                        <a:pt x="449" y="241"/>
                      </a:lnTo>
                      <a:lnTo>
                        <a:pt x="443" y="248"/>
                      </a:lnTo>
                      <a:lnTo>
                        <a:pt x="436" y="256"/>
                      </a:lnTo>
                      <a:lnTo>
                        <a:pt x="429" y="263"/>
                      </a:lnTo>
                      <a:lnTo>
                        <a:pt x="420" y="269"/>
                      </a:lnTo>
                      <a:lnTo>
                        <a:pt x="412" y="274"/>
                      </a:lnTo>
                      <a:lnTo>
                        <a:pt x="403" y="278"/>
                      </a:lnTo>
                      <a:lnTo>
                        <a:pt x="392" y="283"/>
                      </a:lnTo>
                      <a:lnTo>
                        <a:pt x="383" y="285"/>
                      </a:lnTo>
                      <a:lnTo>
                        <a:pt x="372" y="287"/>
                      </a:lnTo>
                      <a:lnTo>
                        <a:pt x="361" y="287"/>
                      </a:lnTo>
                      <a:lnTo>
                        <a:pt x="361" y="287"/>
                      </a:lnTo>
                      <a:close/>
                      <a:moveTo>
                        <a:pt x="106" y="152"/>
                      </a:moveTo>
                      <a:lnTo>
                        <a:pt x="96" y="151"/>
                      </a:lnTo>
                      <a:lnTo>
                        <a:pt x="88" y="149"/>
                      </a:lnTo>
                      <a:lnTo>
                        <a:pt x="80" y="144"/>
                      </a:lnTo>
                      <a:lnTo>
                        <a:pt x="74" y="139"/>
                      </a:lnTo>
                      <a:lnTo>
                        <a:pt x="68" y="131"/>
                      </a:lnTo>
                      <a:lnTo>
                        <a:pt x="64" y="124"/>
                      </a:lnTo>
                      <a:lnTo>
                        <a:pt x="61" y="115"/>
                      </a:lnTo>
                      <a:lnTo>
                        <a:pt x="61" y="107"/>
                      </a:lnTo>
                      <a:lnTo>
                        <a:pt x="61" y="97"/>
                      </a:lnTo>
                      <a:lnTo>
                        <a:pt x="64" y="88"/>
                      </a:lnTo>
                      <a:lnTo>
                        <a:pt x="68" y="81"/>
                      </a:lnTo>
                      <a:lnTo>
                        <a:pt x="74" y="74"/>
                      </a:lnTo>
                      <a:lnTo>
                        <a:pt x="80" y="69"/>
                      </a:lnTo>
                      <a:lnTo>
                        <a:pt x="88" y="65"/>
                      </a:lnTo>
                      <a:lnTo>
                        <a:pt x="96" y="63"/>
                      </a:lnTo>
                      <a:lnTo>
                        <a:pt x="106" y="62"/>
                      </a:lnTo>
                      <a:lnTo>
                        <a:pt x="114" y="63"/>
                      </a:lnTo>
                      <a:lnTo>
                        <a:pt x="123" y="65"/>
                      </a:lnTo>
                      <a:lnTo>
                        <a:pt x="131" y="69"/>
                      </a:lnTo>
                      <a:lnTo>
                        <a:pt x="137" y="74"/>
                      </a:lnTo>
                      <a:lnTo>
                        <a:pt x="143" y="81"/>
                      </a:lnTo>
                      <a:lnTo>
                        <a:pt x="147" y="88"/>
                      </a:lnTo>
                      <a:lnTo>
                        <a:pt x="150" y="97"/>
                      </a:lnTo>
                      <a:lnTo>
                        <a:pt x="151" y="107"/>
                      </a:lnTo>
                      <a:lnTo>
                        <a:pt x="150" y="115"/>
                      </a:lnTo>
                      <a:lnTo>
                        <a:pt x="148" y="124"/>
                      </a:lnTo>
                      <a:lnTo>
                        <a:pt x="143" y="131"/>
                      </a:lnTo>
                      <a:lnTo>
                        <a:pt x="137" y="139"/>
                      </a:lnTo>
                      <a:lnTo>
                        <a:pt x="131" y="144"/>
                      </a:lnTo>
                      <a:lnTo>
                        <a:pt x="123" y="149"/>
                      </a:lnTo>
                      <a:lnTo>
                        <a:pt x="114" y="151"/>
                      </a:lnTo>
                      <a:lnTo>
                        <a:pt x="106" y="152"/>
                      </a:lnTo>
                      <a:lnTo>
                        <a:pt x="106" y="152"/>
                      </a:lnTo>
                      <a:close/>
                      <a:moveTo>
                        <a:pt x="617" y="242"/>
                      </a:moveTo>
                      <a:lnTo>
                        <a:pt x="626" y="243"/>
                      </a:lnTo>
                      <a:lnTo>
                        <a:pt x="635" y="245"/>
                      </a:lnTo>
                      <a:lnTo>
                        <a:pt x="642" y="249"/>
                      </a:lnTo>
                      <a:lnTo>
                        <a:pt x="650" y="255"/>
                      </a:lnTo>
                      <a:lnTo>
                        <a:pt x="655" y="262"/>
                      </a:lnTo>
                      <a:lnTo>
                        <a:pt x="659" y="270"/>
                      </a:lnTo>
                      <a:lnTo>
                        <a:pt x="661" y="278"/>
                      </a:lnTo>
                      <a:lnTo>
                        <a:pt x="663" y="287"/>
                      </a:lnTo>
                      <a:lnTo>
                        <a:pt x="661" y="297"/>
                      </a:lnTo>
                      <a:lnTo>
                        <a:pt x="659" y="305"/>
                      </a:lnTo>
                      <a:lnTo>
                        <a:pt x="655" y="313"/>
                      </a:lnTo>
                      <a:lnTo>
                        <a:pt x="650" y="319"/>
                      </a:lnTo>
                      <a:lnTo>
                        <a:pt x="642" y="324"/>
                      </a:lnTo>
                      <a:lnTo>
                        <a:pt x="635" y="329"/>
                      </a:lnTo>
                      <a:lnTo>
                        <a:pt x="626" y="331"/>
                      </a:lnTo>
                      <a:lnTo>
                        <a:pt x="617" y="332"/>
                      </a:lnTo>
                      <a:lnTo>
                        <a:pt x="608" y="331"/>
                      </a:lnTo>
                      <a:lnTo>
                        <a:pt x="600" y="329"/>
                      </a:lnTo>
                      <a:lnTo>
                        <a:pt x="592" y="324"/>
                      </a:lnTo>
                      <a:lnTo>
                        <a:pt x="585" y="319"/>
                      </a:lnTo>
                      <a:lnTo>
                        <a:pt x="580" y="313"/>
                      </a:lnTo>
                      <a:lnTo>
                        <a:pt x="576" y="305"/>
                      </a:lnTo>
                      <a:lnTo>
                        <a:pt x="573" y="297"/>
                      </a:lnTo>
                      <a:lnTo>
                        <a:pt x="572" y="287"/>
                      </a:lnTo>
                      <a:lnTo>
                        <a:pt x="573" y="278"/>
                      </a:lnTo>
                      <a:lnTo>
                        <a:pt x="576" y="270"/>
                      </a:lnTo>
                      <a:lnTo>
                        <a:pt x="580" y="262"/>
                      </a:lnTo>
                      <a:lnTo>
                        <a:pt x="585" y="255"/>
                      </a:lnTo>
                      <a:lnTo>
                        <a:pt x="592" y="249"/>
                      </a:lnTo>
                      <a:lnTo>
                        <a:pt x="600" y="245"/>
                      </a:lnTo>
                      <a:lnTo>
                        <a:pt x="608" y="243"/>
                      </a:lnTo>
                      <a:lnTo>
                        <a:pt x="617" y="242"/>
                      </a:lnTo>
                      <a:close/>
                      <a:moveTo>
                        <a:pt x="391" y="392"/>
                      </a:moveTo>
                      <a:lnTo>
                        <a:pt x="663" y="392"/>
                      </a:lnTo>
                      <a:lnTo>
                        <a:pt x="669" y="392"/>
                      </a:lnTo>
                      <a:lnTo>
                        <a:pt x="674" y="391"/>
                      </a:lnTo>
                      <a:lnTo>
                        <a:pt x="681" y="390"/>
                      </a:lnTo>
                      <a:lnTo>
                        <a:pt x="686" y="388"/>
                      </a:lnTo>
                      <a:lnTo>
                        <a:pt x="691" y="386"/>
                      </a:lnTo>
                      <a:lnTo>
                        <a:pt x="697" y="382"/>
                      </a:lnTo>
                      <a:lnTo>
                        <a:pt x="701" y="379"/>
                      </a:lnTo>
                      <a:lnTo>
                        <a:pt x="705" y="375"/>
                      </a:lnTo>
                      <a:lnTo>
                        <a:pt x="709" y="371"/>
                      </a:lnTo>
                      <a:lnTo>
                        <a:pt x="713" y="366"/>
                      </a:lnTo>
                      <a:lnTo>
                        <a:pt x="715" y="361"/>
                      </a:lnTo>
                      <a:lnTo>
                        <a:pt x="718" y="356"/>
                      </a:lnTo>
                      <a:lnTo>
                        <a:pt x="720" y="350"/>
                      </a:lnTo>
                      <a:lnTo>
                        <a:pt x="721" y="345"/>
                      </a:lnTo>
                      <a:lnTo>
                        <a:pt x="723" y="338"/>
                      </a:lnTo>
                      <a:lnTo>
                        <a:pt x="723" y="332"/>
                      </a:lnTo>
                      <a:lnTo>
                        <a:pt x="723" y="62"/>
                      </a:lnTo>
                      <a:lnTo>
                        <a:pt x="723" y="55"/>
                      </a:lnTo>
                      <a:lnTo>
                        <a:pt x="721" y="49"/>
                      </a:lnTo>
                      <a:lnTo>
                        <a:pt x="720" y="43"/>
                      </a:lnTo>
                      <a:lnTo>
                        <a:pt x="718" y="38"/>
                      </a:lnTo>
                      <a:lnTo>
                        <a:pt x="715" y="33"/>
                      </a:lnTo>
                      <a:lnTo>
                        <a:pt x="713" y="27"/>
                      </a:lnTo>
                      <a:lnTo>
                        <a:pt x="709" y="23"/>
                      </a:lnTo>
                      <a:lnTo>
                        <a:pt x="705" y="19"/>
                      </a:lnTo>
                      <a:lnTo>
                        <a:pt x="701" y="14"/>
                      </a:lnTo>
                      <a:lnTo>
                        <a:pt x="697" y="11"/>
                      </a:lnTo>
                      <a:lnTo>
                        <a:pt x="691" y="8"/>
                      </a:lnTo>
                      <a:lnTo>
                        <a:pt x="686" y="6"/>
                      </a:lnTo>
                      <a:lnTo>
                        <a:pt x="681" y="4"/>
                      </a:lnTo>
                      <a:lnTo>
                        <a:pt x="674" y="3"/>
                      </a:lnTo>
                      <a:lnTo>
                        <a:pt x="669" y="2"/>
                      </a:lnTo>
                      <a:lnTo>
                        <a:pt x="663" y="2"/>
                      </a:lnTo>
                      <a:lnTo>
                        <a:pt x="61" y="0"/>
                      </a:lnTo>
                      <a:lnTo>
                        <a:pt x="54" y="2"/>
                      </a:lnTo>
                      <a:lnTo>
                        <a:pt x="48" y="3"/>
                      </a:lnTo>
                      <a:lnTo>
                        <a:pt x="43" y="4"/>
                      </a:lnTo>
                      <a:lnTo>
                        <a:pt x="37" y="6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2" y="14"/>
                      </a:lnTo>
                      <a:lnTo>
                        <a:pt x="18" y="19"/>
                      </a:lnTo>
                      <a:lnTo>
                        <a:pt x="14" y="23"/>
                      </a:lnTo>
                      <a:lnTo>
                        <a:pt x="10" y="27"/>
                      </a:lnTo>
                      <a:lnTo>
                        <a:pt x="7" y="33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2" y="49"/>
                      </a:lnTo>
                      <a:lnTo>
                        <a:pt x="1" y="55"/>
                      </a:lnTo>
                      <a:lnTo>
                        <a:pt x="0" y="62"/>
                      </a:lnTo>
                      <a:lnTo>
                        <a:pt x="0" y="304"/>
                      </a:lnTo>
                      <a:lnTo>
                        <a:pt x="22" y="299"/>
                      </a:lnTo>
                      <a:lnTo>
                        <a:pt x="46" y="294"/>
                      </a:lnTo>
                      <a:lnTo>
                        <a:pt x="68" y="291"/>
                      </a:lnTo>
                      <a:lnTo>
                        <a:pt x="90" y="290"/>
                      </a:lnTo>
                      <a:lnTo>
                        <a:pt x="126" y="288"/>
                      </a:lnTo>
                      <a:lnTo>
                        <a:pt x="151" y="287"/>
                      </a:lnTo>
                      <a:lnTo>
                        <a:pt x="172" y="288"/>
                      </a:lnTo>
                      <a:lnTo>
                        <a:pt x="206" y="289"/>
                      </a:lnTo>
                      <a:lnTo>
                        <a:pt x="225" y="291"/>
                      </a:lnTo>
                      <a:lnTo>
                        <a:pt x="244" y="293"/>
                      </a:lnTo>
                      <a:lnTo>
                        <a:pt x="266" y="297"/>
                      </a:lnTo>
                      <a:lnTo>
                        <a:pt x="286" y="300"/>
                      </a:lnTo>
                      <a:lnTo>
                        <a:pt x="306" y="305"/>
                      </a:lnTo>
                      <a:lnTo>
                        <a:pt x="326" y="312"/>
                      </a:lnTo>
                      <a:lnTo>
                        <a:pt x="344" y="318"/>
                      </a:lnTo>
                      <a:lnTo>
                        <a:pt x="360" y="327"/>
                      </a:lnTo>
                      <a:lnTo>
                        <a:pt x="366" y="332"/>
                      </a:lnTo>
                      <a:lnTo>
                        <a:pt x="373" y="337"/>
                      </a:lnTo>
                      <a:lnTo>
                        <a:pt x="378" y="343"/>
                      </a:lnTo>
                      <a:lnTo>
                        <a:pt x="383" y="349"/>
                      </a:lnTo>
                      <a:lnTo>
                        <a:pt x="387" y="356"/>
                      </a:lnTo>
                      <a:lnTo>
                        <a:pt x="389" y="362"/>
                      </a:lnTo>
                      <a:lnTo>
                        <a:pt x="391" y="369"/>
                      </a:lnTo>
                      <a:lnTo>
                        <a:pt x="391" y="377"/>
                      </a:lnTo>
                      <a:lnTo>
                        <a:pt x="391" y="3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9" name="Freeform 499">
                  <a:extLst>
                    <a:ext uri="{FF2B5EF4-FFF2-40B4-BE49-F238E27FC236}">
                      <a16:creationId xmlns:a16="http://schemas.microsoft.com/office/drawing/2014/main" id="{2198F6E1-25FA-CDCF-5869-9764EC76E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540760"/>
                  <a:ext cx="133350" cy="33338"/>
                </a:xfrm>
                <a:custGeom>
                  <a:avLst/>
                  <a:gdLst>
                    <a:gd name="T0" fmla="*/ 0 w 421"/>
                    <a:gd name="T1" fmla="*/ 44 h 104"/>
                    <a:gd name="T2" fmla="*/ 2 w 421"/>
                    <a:gd name="T3" fmla="*/ 52 h 104"/>
                    <a:gd name="T4" fmla="*/ 5 w 421"/>
                    <a:gd name="T5" fmla="*/ 56 h 104"/>
                    <a:gd name="T6" fmla="*/ 6 w 421"/>
                    <a:gd name="T7" fmla="*/ 59 h 104"/>
                    <a:gd name="T8" fmla="*/ 11 w 421"/>
                    <a:gd name="T9" fmla="*/ 65 h 104"/>
                    <a:gd name="T10" fmla="*/ 13 w 421"/>
                    <a:gd name="T11" fmla="*/ 65 h 104"/>
                    <a:gd name="T12" fmla="*/ 31 w 421"/>
                    <a:gd name="T13" fmla="*/ 76 h 104"/>
                    <a:gd name="T14" fmla="*/ 32 w 421"/>
                    <a:gd name="T15" fmla="*/ 77 h 104"/>
                    <a:gd name="T16" fmla="*/ 41 w 421"/>
                    <a:gd name="T17" fmla="*/ 80 h 104"/>
                    <a:gd name="T18" fmla="*/ 45 w 421"/>
                    <a:gd name="T19" fmla="*/ 81 h 104"/>
                    <a:gd name="T20" fmla="*/ 53 w 421"/>
                    <a:gd name="T21" fmla="*/ 84 h 104"/>
                    <a:gd name="T22" fmla="*/ 61 w 421"/>
                    <a:gd name="T23" fmla="*/ 86 h 104"/>
                    <a:gd name="T24" fmla="*/ 66 w 421"/>
                    <a:gd name="T25" fmla="*/ 87 h 104"/>
                    <a:gd name="T26" fmla="*/ 98 w 421"/>
                    <a:gd name="T27" fmla="*/ 95 h 104"/>
                    <a:gd name="T28" fmla="*/ 133 w 421"/>
                    <a:gd name="T29" fmla="*/ 99 h 104"/>
                    <a:gd name="T30" fmla="*/ 197 w 421"/>
                    <a:gd name="T31" fmla="*/ 104 h 104"/>
                    <a:gd name="T32" fmla="*/ 211 w 421"/>
                    <a:gd name="T33" fmla="*/ 104 h 104"/>
                    <a:gd name="T34" fmla="*/ 225 w 421"/>
                    <a:gd name="T35" fmla="*/ 104 h 104"/>
                    <a:gd name="T36" fmla="*/ 289 w 421"/>
                    <a:gd name="T37" fmla="*/ 99 h 104"/>
                    <a:gd name="T38" fmla="*/ 322 w 421"/>
                    <a:gd name="T39" fmla="*/ 95 h 104"/>
                    <a:gd name="T40" fmla="*/ 356 w 421"/>
                    <a:gd name="T41" fmla="*/ 87 h 104"/>
                    <a:gd name="T42" fmla="*/ 360 w 421"/>
                    <a:gd name="T43" fmla="*/ 86 h 104"/>
                    <a:gd name="T44" fmla="*/ 368 w 421"/>
                    <a:gd name="T45" fmla="*/ 84 h 104"/>
                    <a:gd name="T46" fmla="*/ 376 w 421"/>
                    <a:gd name="T47" fmla="*/ 81 h 104"/>
                    <a:gd name="T48" fmla="*/ 379 w 421"/>
                    <a:gd name="T49" fmla="*/ 80 h 104"/>
                    <a:gd name="T50" fmla="*/ 390 w 421"/>
                    <a:gd name="T51" fmla="*/ 77 h 104"/>
                    <a:gd name="T52" fmla="*/ 391 w 421"/>
                    <a:gd name="T53" fmla="*/ 76 h 104"/>
                    <a:gd name="T54" fmla="*/ 409 w 421"/>
                    <a:gd name="T55" fmla="*/ 65 h 104"/>
                    <a:gd name="T56" fmla="*/ 409 w 421"/>
                    <a:gd name="T57" fmla="*/ 65 h 104"/>
                    <a:gd name="T58" fmla="*/ 416 w 421"/>
                    <a:gd name="T59" fmla="*/ 59 h 104"/>
                    <a:gd name="T60" fmla="*/ 417 w 421"/>
                    <a:gd name="T61" fmla="*/ 56 h 104"/>
                    <a:gd name="T62" fmla="*/ 420 w 421"/>
                    <a:gd name="T63" fmla="*/ 52 h 104"/>
                    <a:gd name="T64" fmla="*/ 421 w 421"/>
                    <a:gd name="T65" fmla="*/ 44 h 104"/>
                    <a:gd name="T66" fmla="*/ 410 w 421"/>
                    <a:gd name="T67" fmla="*/ 4 h 104"/>
                    <a:gd name="T68" fmla="*/ 386 w 421"/>
                    <a:gd name="T69" fmla="*/ 10 h 104"/>
                    <a:gd name="T70" fmla="*/ 344 w 421"/>
                    <a:gd name="T71" fmla="*/ 19 h 104"/>
                    <a:gd name="T72" fmla="*/ 284 w 421"/>
                    <a:gd name="T73" fmla="*/ 25 h 104"/>
                    <a:gd name="T74" fmla="*/ 231 w 421"/>
                    <a:gd name="T75" fmla="*/ 28 h 104"/>
                    <a:gd name="T76" fmla="*/ 191 w 421"/>
                    <a:gd name="T77" fmla="*/ 28 h 104"/>
                    <a:gd name="T78" fmla="*/ 138 w 421"/>
                    <a:gd name="T79" fmla="*/ 25 h 104"/>
                    <a:gd name="T80" fmla="*/ 78 w 421"/>
                    <a:gd name="T81" fmla="*/ 19 h 104"/>
                    <a:gd name="T82" fmla="*/ 35 w 421"/>
                    <a:gd name="T83" fmla="*/ 10 h 104"/>
                    <a:gd name="T84" fmla="*/ 10 w 421"/>
                    <a:gd name="T85" fmla="*/ 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1" h="104">
                      <a:moveTo>
                        <a:pt x="0" y="0"/>
                      </a:moveTo>
                      <a:lnTo>
                        <a:pt x="0" y="44"/>
                      </a:lnTo>
                      <a:lnTo>
                        <a:pt x="1" y="48"/>
                      </a:lnTo>
                      <a:lnTo>
                        <a:pt x="2" y="52"/>
                      </a:lnTo>
                      <a:lnTo>
                        <a:pt x="3" y="54"/>
                      </a:lnTo>
                      <a:lnTo>
                        <a:pt x="5" y="56"/>
                      </a:lnTo>
                      <a:lnTo>
                        <a:pt x="5" y="57"/>
                      </a:lnTo>
                      <a:lnTo>
                        <a:pt x="6" y="59"/>
                      </a:lnTo>
                      <a:lnTo>
                        <a:pt x="8" y="62"/>
                      </a:lnTo>
                      <a:lnTo>
                        <a:pt x="11" y="65"/>
                      </a:lnTo>
                      <a:lnTo>
                        <a:pt x="11" y="65"/>
                      </a:lnTo>
                      <a:lnTo>
                        <a:pt x="13" y="65"/>
                      </a:lnTo>
                      <a:lnTo>
                        <a:pt x="20" y="70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2" y="77"/>
                      </a:lnTo>
                      <a:lnTo>
                        <a:pt x="36" y="79"/>
                      </a:lnTo>
                      <a:lnTo>
                        <a:pt x="41" y="80"/>
                      </a:lnTo>
                      <a:lnTo>
                        <a:pt x="44" y="81"/>
                      </a:lnTo>
                      <a:lnTo>
                        <a:pt x="45" y="81"/>
                      </a:lnTo>
                      <a:lnTo>
                        <a:pt x="49" y="83"/>
                      </a:lnTo>
                      <a:lnTo>
                        <a:pt x="53" y="84"/>
                      </a:lnTo>
                      <a:lnTo>
                        <a:pt x="58" y="85"/>
                      </a:lnTo>
                      <a:lnTo>
                        <a:pt x="61" y="86"/>
                      </a:lnTo>
                      <a:lnTo>
                        <a:pt x="64" y="87"/>
                      </a:lnTo>
                      <a:lnTo>
                        <a:pt x="66" y="87"/>
                      </a:lnTo>
                      <a:lnTo>
                        <a:pt x="82" y="92"/>
                      </a:lnTo>
                      <a:lnTo>
                        <a:pt x="98" y="95"/>
                      </a:lnTo>
                      <a:lnTo>
                        <a:pt x="115" y="97"/>
                      </a:lnTo>
                      <a:lnTo>
                        <a:pt x="133" y="99"/>
                      </a:lnTo>
                      <a:lnTo>
                        <a:pt x="166" y="102"/>
                      </a:lnTo>
                      <a:lnTo>
                        <a:pt x="197" y="104"/>
                      </a:lnTo>
                      <a:lnTo>
                        <a:pt x="203" y="104"/>
                      </a:lnTo>
                      <a:lnTo>
                        <a:pt x="211" y="104"/>
                      </a:lnTo>
                      <a:lnTo>
                        <a:pt x="217" y="104"/>
                      </a:lnTo>
                      <a:lnTo>
                        <a:pt x="225" y="104"/>
                      </a:lnTo>
                      <a:lnTo>
                        <a:pt x="255" y="102"/>
                      </a:lnTo>
                      <a:lnTo>
                        <a:pt x="289" y="99"/>
                      </a:lnTo>
                      <a:lnTo>
                        <a:pt x="306" y="97"/>
                      </a:lnTo>
                      <a:lnTo>
                        <a:pt x="322" y="95"/>
                      </a:lnTo>
                      <a:lnTo>
                        <a:pt x="340" y="92"/>
                      </a:lnTo>
                      <a:lnTo>
                        <a:pt x="356" y="87"/>
                      </a:lnTo>
                      <a:lnTo>
                        <a:pt x="358" y="87"/>
                      </a:lnTo>
                      <a:lnTo>
                        <a:pt x="360" y="86"/>
                      </a:lnTo>
                      <a:lnTo>
                        <a:pt x="364" y="85"/>
                      </a:lnTo>
                      <a:lnTo>
                        <a:pt x="368" y="84"/>
                      </a:lnTo>
                      <a:lnTo>
                        <a:pt x="372" y="83"/>
                      </a:lnTo>
                      <a:lnTo>
                        <a:pt x="376" y="81"/>
                      </a:lnTo>
                      <a:lnTo>
                        <a:pt x="378" y="81"/>
                      </a:lnTo>
                      <a:lnTo>
                        <a:pt x="379" y="80"/>
                      </a:lnTo>
                      <a:lnTo>
                        <a:pt x="385" y="79"/>
                      </a:lnTo>
                      <a:lnTo>
                        <a:pt x="390" y="77"/>
                      </a:lnTo>
                      <a:lnTo>
                        <a:pt x="390" y="76"/>
                      </a:lnTo>
                      <a:lnTo>
                        <a:pt x="391" y="76"/>
                      </a:lnTo>
                      <a:lnTo>
                        <a:pt x="401" y="70"/>
                      </a:lnTo>
                      <a:lnTo>
                        <a:pt x="409" y="65"/>
                      </a:lnTo>
                      <a:lnTo>
                        <a:pt x="409" y="65"/>
                      </a:lnTo>
                      <a:lnTo>
                        <a:pt x="409" y="65"/>
                      </a:lnTo>
                      <a:lnTo>
                        <a:pt x="413" y="62"/>
                      </a:lnTo>
                      <a:lnTo>
                        <a:pt x="416" y="59"/>
                      </a:lnTo>
                      <a:lnTo>
                        <a:pt x="417" y="57"/>
                      </a:lnTo>
                      <a:lnTo>
                        <a:pt x="417" y="56"/>
                      </a:lnTo>
                      <a:lnTo>
                        <a:pt x="419" y="54"/>
                      </a:lnTo>
                      <a:lnTo>
                        <a:pt x="420" y="52"/>
                      </a:lnTo>
                      <a:lnTo>
                        <a:pt x="421" y="48"/>
                      </a:lnTo>
                      <a:lnTo>
                        <a:pt x="421" y="44"/>
                      </a:lnTo>
                      <a:lnTo>
                        <a:pt x="421" y="0"/>
                      </a:lnTo>
                      <a:lnTo>
                        <a:pt x="410" y="4"/>
                      </a:lnTo>
                      <a:lnTo>
                        <a:pt x="399" y="7"/>
                      </a:lnTo>
                      <a:lnTo>
                        <a:pt x="386" y="10"/>
                      </a:lnTo>
                      <a:lnTo>
                        <a:pt x="373" y="13"/>
                      </a:lnTo>
                      <a:lnTo>
                        <a:pt x="344" y="19"/>
                      </a:lnTo>
                      <a:lnTo>
                        <a:pt x="314" y="23"/>
                      </a:lnTo>
                      <a:lnTo>
                        <a:pt x="284" y="25"/>
                      </a:lnTo>
                      <a:lnTo>
                        <a:pt x="256" y="27"/>
                      </a:lnTo>
                      <a:lnTo>
                        <a:pt x="231" y="28"/>
                      </a:lnTo>
                      <a:lnTo>
                        <a:pt x="211" y="28"/>
                      </a:lnTo>
                      <a:lnTo>
                        <a:pt x="191" y="28"/>
                      </a:lnTo>
                      <a:lnTo>
                        <a:pt x="166" y="27"/>
                      </a:lnTo>
                      <a:lnTo>
                        <a:pt x="138" y="25"/>
                      </a:lnTo>
                      <a:lnTo>
                        <a:pt x="108" y="23"/>
                      </a:lnTo>
                      <a:lnTo>
                        <a:pt x="78" y="19"/>
                      </a:lnTo>
                      <a:lnTo>
                        <a:pt x="49" y="13"/>
                      </a:lnTo>
                      <a:lnTo>
                        <a:pt x="35" y="10"/>
                      </a:lnTo>
                      <a:lnTo>
                        <a:pt x="22" y="7"/>
                      </a:lnTo>
                      <a:lnTo>
                        <a:pt x="1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0" name="Freeform 500">
                  <a:extLst>
                    <a:ext uri="{FF2B5EF4-FFF2-40B4-BE49-F238E27FC236}">
                      <a16:creationId xmlns:a16="http://schemas.microsoft.com/office/drawing/2014/main" id="{A4934F4E-0705-C0C5-9BF5-8ECF642CA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416935"/>
                  <a:ext cx="133350" cy="28575"/>
                </a:xfrm>
                <a:custGeom>
                  <a:avLst/>
                  <a:gdLst>
                    <a:gd name="T0" fmla="*/ 420 w 420"/>
                    <a:gd name="T1" fmla="*/ 58 h 90"/>
                    <a:gd name="T2" fmla="*/ 419 w 420"/>
                    <a:gd name="T3" fmla="*/ 55 h 90"/>
                    <a:gd name="T4" fmla="*/ 418 w 420"/>
                    <a:gd name="T5" fmla="*/ 50 h 90"/>
                    <a:gd name="T6" fmla="*/ 416 w 420"/>
                    <a:gd name="T7" fmla="*/ 47 h 90"/>
                    <a:gd name="T8" fmla="*/ 413 w 420"/>
                    <a:gd name="T9" fmla="*/ 44 h 90"/>
                    <a:gd name="T10" fmla="*/ 406 w 420"/>
                    <a:gd name="T11" fmla="*/ 37 h 90"/>
                    <a:gd name="T12" fmla="*/ 397 w 420"/>
                    <a:gd name="T13" fmla="*/ 32 h 90"/>
                    <a:gd name="T14" fmla="*/ 386 w 420"/>
                    <a:gd name="T15" fmla="*/ 27 h 90"/>
                    <a:gd name="T16" fmla="*/ 374 w 420"/>
                    <a:gd name="T17" fmla="*/ 22 h 90"/>
                    <a:gd name="T18" fmla="*/ 360 w 420"/>
                    <a:gd name="T19" fmla="*/ 18 h 90"/>
                    <a:gd name="T20" fmla="*/ 345 w 420"/>
                    <a:gd name="T21" fmla="*/ 14 h 90"/>
                    <a:gd name="T22" fmla="*/ 313 w 420"/>
                    <a:gd name="T23" fmla="*/ 9 h 90"/>
                    <a:gd name="T24" fmla="*/ 277 w 420"/>
                    <a:gd name="T25" fmla="*/ 3 h 90"/>
                    <a:gd name="T26" fmla="*/ 243 w 420"/>
                    <a:gd name="T27" fmla="*/ 1 h 90"/>
                    <a:gd name="T28" fmla="*/ 210 w 420"/>
                    <a:gd name="T29" fmla="*/ 0 h 90"/>
                    <a:gd name="T30" fmla="*/ 172 w 420"/>
                    <a:gd name="T31" fmla="*/ 1 h 90"/>
                    <a:gd name="T32" fmla="*/ 133 w 420"/>
                    <a:gd name="T33" fmla="*/ 4 h 90"/>
                    <a:gd name="T34" fmla="*/ 113 w 420"/>
                    <a:gd name="T35" fmla="*/ 7 h 90"/>
                    <a:gd name="T36" fmla="*/ 94 w 420"/>
                    <a:gd name="T37" fmla="*/ 11 h 90"/>
                    <a:gd name="T38" fmla="*/ 76 w 420"/>
                    <a:gd name="T39" fmla="*/ 14 h 90"/>
                    <a:gd name="T40" fmla="*/ 59 w 420"/>
                    <a:gd name="T41" fmla="*/ 18 h 90"/>
                    <a:gd name="T42" fmla="*/ 59 w 420"/>
                    <a:gd name="T43" fmla="*/ 18 h 90"/>
                    <a:gd name="T44" fmla="*/ 55 w 420"/>
                    <a:gd name="T45" fmla="*/ 19 h 90"/>
                    <a:gd name="T46" fmla="*/ 52 w 420"/>
                    <a:gd name="T47" fmla="*/ 20 h 90"/>
                    <a:gd name="T48" fmla="*/ 48 w 420"/>
                    <a:gd name="T49" fmla="*/ 21 h 90"/>
                    <a:gd name="T50" fmla="*/ 44 w 420"/>
                    <a:gd name="T51" fmla="*/ 22 h 90"/>
                    <a:gd name="T52" fmla="*/ 43 w 420"/>
                    <a:gd name="T53" fmla="*/ 24 h 90"/>
                    <a:gd name="T54" fmla="*/ 40 w 420"/>
                    <a:gd name="T55" fmla="*/ 24 h 90"/>
                    <a:gd name="T56" fmla="*/ 35 w 420"/>
                    <a:gd name="T57" fmla="*/ 26 h 90"/>
                    <a:gd name="T58" fmla="*/ 31 w 420"/>
                    <a:gd name="T59" fmla="*/ 28 h 90"/>
                    <a:gd name="T60" fmla="*/ 30 w 420"/>
                    <a:gd name="T61" fmla="*/ 28 h 90"/>
                    <a:gd name="T62" fmla="*/ 30 w 420"/>
                    <a:gd name="T63" fmla="*/ 28 h 90"/>
                    <a:gd name="T64" fmla="*/ 19 w 420"/>
                    <a:gd name="T65" fmla="*/ 33 h 90"/>
                    <a:gd name="T66" fmla="*/ 12 w 420"/>
                    <a:gd name="T67" fmla="*/ 40 h 90"/>
                    <a:gd name="T68" fmla="*/ 10 w 420"/>
                    <a:gd name="T69" fmla="*/ 40 h 90"/>
                    <a:gd name="T70" fmla="*/ 10 w 420"/>
                    <a:gd name="T71" fmla="*/ 40 h 90"/>
                    <a:gd name="T72" fmla="*/ 7 w 420"/>
                    <a:gd name="T73" fmla="*/ 43 h 90"/>
                    <a:gd name="T74" fmla="*/ 5 w 420"/>
                    <a:gd name="T75" fmla="*/ 46 h 90"/>
                    <a:gd name="T76" fmla="*/ 4 w 420"/>
                    <a:gd name="T77" fmla="*/ 47 h 90"/>
                    <a:gd name="T78" fmla="*/ 4 w 420"/>
                    <a:gd name="T79" fmla="*/ 48 h 90"/>
                    <a:gd name="T80" fmla="*/ 2 w 420"/>
                    <a:gd name="T81" fmla="*/ 50 h 90"/>
                    <a:gd name="T82" fmla="*/ 1 w 420"/>
                    <a:gd name="T83" fmla="*/ 52 h 90"/>
                    <a:gd name="T84" fmla="*/ 0 w 420"/>
                    <a:gd name="T85" fmla="*/ 56 h 90"/>
                    <a:gd name="T86" fmla="*/ 0 w 420"/>
                    <a:gd name="T87" fmla="*/ 58 h 90"/>
                    <a:gd name="T88" fmla="*/ 8 w 420"/>
                    <a:gd name="T89" fmla="*/ 63 h 90"/>
                    <a:gd name="T90" fmla="*/ 22 w 420"/>
                    <a:gd name="T91" fmla="*/ 68 h 90"/>
                    <a:gd name="T92" fmla="*/ 43 w 420"/>
                    <a:gd name="T93" fmla="*/ 74 h 90"/>
                    <a:gd name="T94" fmla="*/ 67 w 420"/>
                    <a:gd name="T95" fmla="*/ 78 h 90"/>
                    <a:gd name="T96" fmla="*/ 96 w 420"/>
                    <a:gd name="T97" fmla="*/ 84 h 90"/>
                    <a:gd name="T98" fmla="*/ 131 w 420"/>
                    <a:gd name="T99" fmla="*/ 87 h 90"/>
                    <a:gd name="T100" fmla="*/ 168 w 420"/>
                    <a:gd name="T101" fmla="*/ 90 h 90"/>
                    <a:gd name="T102" fmla="*/ 210 w 420"/>
                    <a:gd name="T103" fmla="*/ 90 h 90"/>
                    <a:gd name="T104" fmla="*/ 251 w 420"/>
                    <a:gd name="T105" fmla="*/ 90 h 90"/>
                    <a:gd name="T106" fmla="*/ 289 w 420"/>
                    <a:gd name="T107" fmla="*/ 87 h 90"/>
                    <a:gd name="T108" fmla="*/ 323 w 420"/>
                    <a:gd name="T109" fmla="*/ 84 h 90"/>
                    <a:gd name="T110" fmla="*/ 353 w 420"/>
                    <a:gd name="T111" fmla="*/ 78 h 90"/>
                    <a:gd name="T112" fmla="*/ 377 w 420"/>
                    <a:gd name="T113" fmla="*/ 74 h 90"/>
                    <a:gd name="T114" fmla="*/ 398 w 420"/>
                    <a:gd name="T115" fmla="*/ 68 h 90"/>
                    <a:gd name="T116" fmla="*/ 412 w 420"/>
                    <a:gd name="T117" fmla="*/ 62 h 90"/>
                    <a:gd name="T118" fmla="*/ 420 w 420"/>
                    <a:gd name="T119" fmla="*/ 5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20" h="90">
                      <a:moveTo>
                        <a:pt x="420" y="58"/>
                      </a:moveTo>
                      <a:lnTo>
                        <a:pt x="419" y="55"/>
                      </a:lnTo>
                      <a:lnTo>
                        <a:pt x="418" y="50"/>
                      </a:lnTo>
                      <a:lnTo>
                        <a:pt x="416" y="47"/>
                      </a:lnTo>
                      <a:lnTo>
                        <a:pt x="413" y="44"/>
                      </a:lnTo>
                      <a:lnTo>
                        <a:pt x="406" y="37"/>
                      </a:lnTo>
                      <a:lnTo>
                        <a:pt x="397" y="32"/>
                      </a:lnTo>
                      <a:lnTo>
                        <a:pt x="386" y="27"/>
                      </a:lnTo>
                      <a:lnTo>
                        <a:pt x="374" y="22"/>
                      </a:lnTo>
                      <a:lnTo>
                        <a:pt x="360" y="18"/>
                      </a:lnTo>
                      <a:lnTo>
                        <a:pt x="345" y="14"/>
                      </a:lnTo>
                      <a:lnTo>
                        <a:pt x="313" y="9"/>
                      </a:lnTo>
                      <a:lnTo>
                        <a:pt x="277" y="3"/>
                      </a:lnTo>
                      <a:lnTo>
                        <a:pt x="243" y="1"/>
                      </a:lnTo>
                      <a:lnTo>
                        <a:pt x="210" y="0"/>
                      </a:lnTo>
                      <a:lnTo>
                        <a:pt x="172" y="1"/>
                      </a:lnTo>
                      <a:lnTo>
                        <a:pt x="133" y="4"/>
                      </a:lnTo>
                      <a:lnTo>
                        <a:pt x="113" y="7"/>
                      </a:lnTo>
                      <a:lnTo>
                        <a:pt x="94" y="11"/>
                      </a:lnTo>
                      <a:lnTo>
                        <a:pt x="76" y="14"/>
                      </a:lnTo>
                      <a:lnTo>
                        <a:pt x="59" y="18"/>
                      </a:lnTo>
                      <a:lnTo>
                        <a:pt x="59" y="18"/>
                      </a:lnTo>
                      <a:lnTo>
                        <a:pt x="55" y="19"/>
                      </a:lnTo>
                      <a:lnTo>
                        <a:pt x="52" y="20"/>
                      </a:lnTo>
                      <a:lnTo>
                        <a:pt x="48" y="21"/>
                      </a:lnTo>
                      <a:lnTo>
                        <a:pt x="44" y="22"/>
                      </a:lnTo>
                      <a:lnTo>
                        <a:pt x="43" y="24"/>
                      </a:lnTo>
                      <a:lnTo>
                        <a:pt x="40" y="24"/>
                      </a:lnTo>
                      <a:lnTo>
                        <a:pt x="35" y="26"/>
                      </a:lnTo>
                      <a:lnTo>
                        <a:pt x="31" y="28"/>
                      </a:lnTo>
                      <a:lnTo>
                        <a:pt x="30" y="28"/>
                      </a:lnTo>
                      <a:lnTo>
                        <a:pt x="30" y="28"/>
                      </a:lnTo>
                      <a:lnTo>
                        <a:pt x="19" y="33"/>
                      </a:lnTo>
                      <a:lnTo>
                        <a:pt x="12" y="40"/>
                      </a:lnTo>
                      <a:lnTo>
                        <a:pt x="10" y="40"/>
                      </a:lnTo>
                      <a:lnTo>
                        <a:pt x="10" y="40"/>
                      </a:lnTo>
                      <a:lnTo>
                        <a:pt x="7" y="43"/>
                      </a:lnTo>
                      <a:lnTo>
                        <a:pt x="5" y="46"/>
                      </a:lnTo>
                      <a:lnTo>
                        <a:pt x="4" y="47"/>
                      </a:lnTo>
                      <a:lnTo>
                        <a:pt x="4" y="48"/>
                      </a:lnTo>
                      <a:lnTo>
                        <a:pt x="2" y="50"/>
                      </a:lnTo>
                      <a:lnTo>
                        <a:pt x="1" y="52"/>
                      </a:lnTo>
                      <a:lnTo>
                        <a:pt x="0" y="56"/>
                      </a:lnTo>
                      <a:lnTo>
                        <a:pt x="0" y="58"/>
                      </a:lnTo>
                      <a:lnTo>
                        <a:pt x="8" y="63"/>
                      </a:lnTo>
                      <a:lnTo>
                        <a:pt x="22" y="68"/>
                      </a:lnTo>
                      <a:lnTo>
                        <a:pt x="43" y="74"/>
                      </a:lnTo>
                      <a:lnTo>
                        <a:pt x="67" y="78"/>
                      </a:lnTo>
                      <a:lnTo>
                        <a:pt x="96" y="84"/>
                      </a:lnTo>
                      <a:lnTo>
                        <a:pt x="131" y="87"/>
                      </a:lnTo>
                      <a:lnTo>
                        <a:pt x="168" y="90"/>
                      </a:lnTo>
                      <a:lnTo>
                        <a:pt x="210" y="90"/>
                      </a:lnTo>
                      <a:lnTo>
                        <a:pt x="251" y="90"/>
                      </a:lnTo>
                      <a:lnTo>
                        <a:pt x="289" y="87"/>
                      </a:lnTo>
                      <a:lnTo>
                        <a:pt x="323" y="84"/>
                      </a:lnTo>
                      <a:lnTo>
                        <a:pt x="353" y="78"/>
                      </a:lnTo>
                      <a:lnTo>
                        <a:pt x="377" y="74"/>
                      </a:lnTo>
                      <a:lnTo>
                        <a:pt x="398" y="68"/>
                      </a:lnTo>
                      <a:lnTo>
                        <a:pt x="412" y="62"/>
                      </a:lnTo>
                      <a:lnTo>
                        <a:pt x="420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Freeform 501">
                  <a:extLst>
                    <a:ext uri="{FF2B5EF4-FFF2-40B4-BE49-F238E27FC236}">
                      <a16:creationId xmlns:a16="http://schemas.microsoft.com/office/drawing/2014/main" id="{99B1C3CA-632B-517E-A9E4-684AD1E468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445510"/>
                  <a:ext cx="133350" cy="23813"/>
                </a:xfrm>
                <a:custGeom>
                  <a:avLst/>
                  <a:gdLst>
                    <a:gd name="T0" fmla="*/ 0 w 421"/>
                    <a:gd name="T1" fmla="*/ 0 h 75"/>
                    <a:gd name="T2" fmla="*/ 0 w 421"/>
                    <a:gd name="T3" fmla="*/ 42 h 75"/>
                    <a:gd name="T4" fmla="*/ 8 w 421"/>
                    <a:gd name="T5" fmla="*/ 46 h 75"/>
                    <a:gd name="T6" fmla="*/ 22 w 421"/>
                    <a:gd name="T7" fmla="*/ 52 h 75"/>
                    <a:gd name="T8" fmla="*/ 43 w 421"/>
                    <a:gd name="T9" fmla="*/ 57 h 75"/>
                    <a:gd name="T10" fmla="*/ 67 w 421"/>
                    <a:gd name="T11" fmla="*/ 62 h 75"/>
                    <a:gd name="T12" fmla="*/ 97 w 421"/>
                    <a:gd name="T13" fmla="*/ 68 h 75"/>
                    <a:gd name="T14" fmla="*/ 130 w 421"/>
                    <a:gd name="T15" fmla="*/ 71 h 75"/>
                    <a:gd name="T16" fmla="*/ 169 w 421"/>
                    <a:gd name="T17" fmla="*/ 74 h 75"/>
                    <a:gd name="T18" fmla="*/ 211 w 421"/>
                    <a:gd name="T19" fmla="*/ 75 h 75"/>
                    <a:gd name="T20" fmla="*/ 253 w 421"/>
                    <a:gd name="T21" fmla="*/ 74 h 75"/>
                    <a:gd name="T22" fmla="*/ 290 w 421"/>
                    <a:gd name="T23" fmla="*/ 71 h 75"/>
                    <a:gd name="T24" fmla="*/ 325 w 421"/>
                    <a:gd name="T25" fmla="*/ 68 h 75"/>
                    <a:gd name="T26" fmla="*/ 355 w 421"/>
                    <a:gd name="T27" fmla="*/ 62 h 75"/>
                    <a:gd name="T28" fmla="*/ 379 w 421"/>
                    <a:gd name="T29" fmla="*/ 57 h 75"/>
                    <a:gd name="T30" fmla="*/ 399 w 421"/>
                    <a:gd name="T31" fmla="*/ 52 h 75"/>
                    <a:gd name="T32" fmla="*/ 414 w 421"/>
                    <a:gd name="T33" fmla="*/ 46 h 75"/>
                    <a:gd name="T34" fmla="*/ 421 w 421"/>
                    <a:gd name="T35" fmla="*/ 42 h 75"/>
                    <a:gd name="T36" fmla="*/ 421 w 421"/>
                    <a:gd name="T37" fmla="*/ 0 h 75"/>
                    <a:gd name="T38" fmla="*/ 410 w 421"/>
                    <a:gd name="T39" fmla="*/ 4 h 75"/>
                    <a:gd name="T40" fmla="*/ 399 w 421"/>
                    <a:gd name="T41" fmla="*/ 8 h 75"/>
                    <a:gd name="T42" fmla="*/ 386 w 421"/>
                    <a:gd name="T43" fmla="*/ 12 h 75"/>
                    <a:gd name="T44" fmla="*/ 373 w 421"/>
                    <a:gd name="T45" fmla="*/ 14 h 75"/>
                    <a:gd name="T46" fmla="*/ 344 w 421"/>
                    <a:gd name="T47" fmla="*/ 19 h 75"/>
                    <a:gd name="T48" fmla="*/ 314 w 421"/>
                    <a:gd name="T49" fmla="*/ 24 h 75"/>
                    <a:gd name="T50" fmla="*/ 284 w 421"/>
                    <a:gd name="T51" fmla="*/ 27 h 75"/>
                    <a:gd name="T52" fmla="*/ 256 w 421"/>
                    <a:gd name="T53" fmla="*/ 28 h 75"/>
                    <a:gd name="T54" fmla="*/ 231 w 421"/>
                    <a:gd name="T55" fmla="*/ 29 h 75"/>
                    <a:gd name="T56" fmla="*/ 211 w 421"/>
                    <a:gd name="T57" fmla="*/ 30 h 75"/>
                    <a:gd name="T58" fmla="*/ 191 w 421"/>
                    <a:gd name="T59" fmla="*/ 29 h 75"/>
                    <a:gd name="T60" fmla="*/ 166 w 421"/>
                    <a:gd name="T61" fmla="*/ 28 h 75"/>
                    <a:gd name="T62" fmla="*/ 138 w 421"/>
                    <a:gd name="T63" fmla="*/ 27 h 75"/>
                    <a:gd name="T64" fmla="*/ 108 w 421"/>
                    <a:gd name="T65" fmla="*/ 24 h 75"/>
                    <a:gd name="T66" fmla="*/ 78 w 421"/>
                    <a:gd name="T67" fmla="*/ 19 h 75"/>
                    <a:gd name="T68" fmla="*/ 49 w 421"/>
                    <a:gd name="T69" fmla="*/ 15 h 75"/>
                    <a:gd name="T70" fmla="*/ 35 w 421"/>
                    <a:gd name="T71" fmla="*/ 12 h 75"/>
                    <a:gd name="T72" fmla="*/ 22 w 421"/>
                    <a:gd name="T73" fmla="*/ 8 h 75"/>
                    <a:gd name="T74" fmla="*/ 10 w 421"/>
                    <a:gd name="T75" fmla="*/ 4 h 75"/>
                    <a:gd name="T76" fmla="*/ 0 w 421"/>
                    <a:gd name="T77" fmla="*/ 0 h 75"/>
                    <a:gd name="T78" fmla="*/ 0 w 421"/>
                    <a:gd name="T7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21" h="75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8" y="46"/>
                      </a:lnTo>
                      <a:lnTo>
                        <a:pt x="22" y="52"/>
                      </a:lnTo>
                      <a:lnTo>
                        <a:pt x="43" y="57"/>
                      </a:lnTo>
                      <a:lnTo>
                        <a:pt x="67" y="62"/>
                      </a:lnTo>
                      <a:lnTo>
                        <a:pt x="97" y="68"/>
                      </a:lnTo>
                      <a:lnTo>
                        <a:pt x="130" y="71"/>
                      </a:lnTo>
                      <a:lnTo>
                        <a:pt x="169" y="74"/>
                      </a:lnTo>
                      <a:lnTo>
                        <a:pt x="211" y="75"/>
                      </a:lnTo>
                      <a:lnTo>
                        <a:pt x="253" y="74"/>
                      </a:lnTo>
                      <a:lnTo>
                        <a:pt x="290" y="71"/>
                      </a:lnTo>
                      <a:lnTo>
                        <a:pt x="325" y="68"/>
                      </a:lnTo>
                      <a:lnTo>
                        <a:pt x="355" y="62"/>
                      </a:lnTo>
                      <a:lnTo>
                        <a:pt x="379" y="57"/>
                      </a:lnTo>
                      <a:lnTo>
                        <a:pt x="399" y="52"/>
                      </a:lnTo>
                      <a:lnTo>
                        <a:pt x="414" y="46"/>
                      </a:lnTo>
                      <a:lnTo>
                        <a:pt x="421" y="42"/>
                      </a:lnTo>
                      <a:lnTo>
                        <a:pt x="421" y="0"/>
                      </a:lnTo>
                      <a:lnTo>
                        <a:pt x="410" y="4"/>
                      </a:lnTo>
                      <a:lnTo>
                        <a:pt x="399" y="8"/>
                      </a:lnTo>
                      <a:lnTo>
                        <a:pt x="386" y="12"/>
                      </a:lnTo>
                      <a:lnTo>
                        <a:pt x="373" y="14"/>
                      </a:lnTo>
                      <a:lnTo>
                        <a:pt x="344" y="19"/>
                      </a:lnTo>
                      <a:lnTo>
                        <a:pt x="314" y="24"/>
                      </a:lnTo>
                      <a:lnTo>
                        <a:pt x="284" y="27"/>
                      </a:lnTo>
                      <a:lnTo>
                        <a:pt x="256" y="28"/>
                      </a:lnTo>
                      <a:lnTo>
                        <a:pt x="231" y="29"/>
                      </a:lnTo>
                      <a:lnTo>
                        <a:pt x="211" y="30"/>
                      </a:lnTo>
                      <a:lnTo>
                        <a:pt x="191" y="29"/>
                      </a:lnTo>
                      <a:lnTo>
                        <a:pt x="166" y="28"/>
                      </a:lnTo>
                      <a:lnTo>
                        <a:pt x="138" y="27"/>
                      </a:lnTo>
                      <a:lnTo>
                        <a:pt x="108" y="24"/>
                      </a:lnTo>
                      <a:lnTo>
                        <a:pt x="78" y="19"/>
                      </a:lnTo>
                      <a:lnTo>
                        <a:pt x="49" y="15"/>
                      </a:lnTo>
                      <a:lnTo>
                        <a:pt x="35" y="12"/>
                      </a:lnTo>
                      <a:lnTo>
                        <a:pt x="22" y="8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2" name="Freeform 502">
                  <a:extLst>
                    <a:ext uri="{FF2B5EF4-FFF2-40B4-BE49-F238E27FC236}">
                      <a16:creationId xmlns:a16="http://schemas.microsoft.com/office/drawing/2014/main" id="{9F9493A1-B99C-5E63-8122-FB50CB598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516947"/>
                  <a:ext cx="133350" cy="23813"/>
                </a:xfrm>
                <a:custGeom>
                  <a:avLst/>
                  <a:gdLst>
                    <a:gd name="T0" fmla="*/ 0 w 421"/>
                    <a:gd name="T1" fmla="*/ 0 h 75"/>
                    <a:gd name="T2" fmla="*/ 0 w 421"/>
                    <a:gd name="T3" fmla="*/ 42 h 75"/>
                    <a:gd name="T4" fmla="*/ 8 w 421"/>
                    <a:gd name="T5" fmla="*/ 48 h 75"/>
                    <a:gd name="T6" fmla="*/ 22 w 421"/>
                    <a:gd name="T7" fmla="*/ 53 h 75"/>
                    <a:gd name="T8" fmla="*/ 43 w 421"/>
                    <a:gd name="T9" fmla="*/ 58 h 75"/>
                    <a:gd name="T10" fmla="*/ 67 w 421"/>
                    <a:gd name="T11" fmla="*/ 64 h 75"/>
                    <a:gd name="T12" fmla="*/ 97 w 421"/>
                    <a:gd name="T13" fmla="*/ 68 h 75"/>
                    <a:gd name="T14" fmla="*/ 130 w 421"/>
                    <a:gd name="T15" fmla="*/ 72 h 75"/>
                    <a:gd name="T16" fmla="*/ 169 w 421"/>
                    <a:gd name="T17" fmla="*/ 74 h 75"/>
                    <a:gd name="T18" fmla="*/ 211 w 421"/>
                    <a:gd name="T19" fmla="*/ 75 h 75"/>
                    <a:gd name="T20" fmla="*/ 253 w 421"/>
                    <a:gd name="T21" fmla="*/ 74 h 75"/>
                    <a:gd name="T22" fmla="*/ 290 w 421"/>
                    <a:gd name="T23" fmla="*/ 72 h 75"/>
                    <a:gd name="T24" fmla="*/ 325 w 421"/>
                    <a:gd name="T25" fmla="*/ 68 h 75"/>
                    <a:gd name="T26" fmla="*/ 355 w 421"/>
                    <a:gd name="T27" fmla="*/ 64 h 75"/>
                    <a:gd name="T28" fmla="*/ 379 w 421"/>
                    <a:gd name="T29" fmla="*/ 58 h 75"/>
                    <a:gd name="T30" fmla="*/ 399 w 421"/>
                    <a:gd name="T31" fmla="*/ 53 h 75"/>
                    <a:gd name="T32" fmla="*/ 414 w 421"/>
                    <a:gd name="T33" fmla="*/ 48 h 75"/>
                    <a:gd name="T34" fmla="*/ 421 w 421"/>
                    <a:gd name="T35" fmla="*/ 42 h 75"/>
                    <a:gd name="T36" fmla="*/ 421 w 421"/>
                    <a:gd name="T37" fmla="*/ 0 h 75"/>
                    <a:gd name="T38" fmla="*/ 410 w 421"/>
                    <a:gd name="T39" fmla="*/ 5 h 75"/>
                    <a:gd name="T40" fmla="*/ 399 w 421"/>
                    <a:gd name="T41" fmla="*/ 9 h 75"/>
                    <a:gd name="T42" fmla="*/ 386 w 421"/>
                    <a:gd name="T43" fmla="*/ 12 h 75"/>
                    <a:gd name="T44" fmla="*/ 373 w 421"/>
                    <a:gd name="T45" fmla="*/ 15 h 75"/>
                    <a:gd name="T46" fmla="*/ 344 w 421"/>
                    <a:gd name="T47" fmla="*/ 21 h 75"/>
                    <a:gd name="T48" fmla="*/ 314 w 421"/>
                    <a:gd name="T49" fmla="*/ 24 h 75"/>
                    <a:gd name="T50" fmla="*/ 284 w 421"/>
                    <a:gd name="T51" fmla="*/ 27 h 75"/>
                    <a:gd name="T52" fmla="*/ 256 w 421"/>
                    <a:gd name="T53" fmla="*/ 29 h 75"/>
                    <a:gd name="T54" fmla="*/ 231 w 421"/>
                    <a:gd name="T55" fmla="*/ 30 h 75"/>
                    <a:gd name="T56" fmla="*/ 211 w 421"/>
                    <a:gd name="T57" fmla="*/ 30 h 75"/>
                    <a:gd name="T58" fmla="*/ 191 w 421"/>
                    <a:gd name="T59" fmla="*/ 30 h 75"/>
                    <a:gd name="T60" fmla="*/ 166 w 421"/>
                    <a:gd name="T61" fmla="*/ 29 h 75"/>
                    <a:gd name="T62" fmla="*/ 138 w 421"/>
                    <a:gd name="T63" fmla="*/ 27 h 75"/>
                    <a:gd name="T64" fmla="*/ 108 w 421"/>
                    <a:gd name="T65" fmla="*/ 24 h 75"/>
                    <a:gd name="T66" fmla="*/ 78 w 421"/>
                    <a:gd name="T67" fmla="*/ 21 h 75"/>
                    <a:gd name="T68" fmla="*/ 49 w 421"/>
                    <a:gd name="T69" fmla="*/ 15 h 75"/>
                    <a:gd name="T70" fmla="*/ 35 w 421"/>
                    <a:gd name="T71" fmla="*/ 12 h 75"/>
                    <a:gd name="T72" fmla="*/ 22 w 421"/>
                    <a:gd name="T73" fmla="*/ 9 h 75"/>
                    <a:gd name="T74" fmla="*/ 10 w 421"/>
                    <a:gd name="T75" fmla="*/ 5 h 75"/>
                    <a:gd name="T76" fmla="*/ 0 w 421"/>
                    <a:gd name="T77" fmla="*/ 1 h 75"/>
                    <a:gd name="T78" fmla="*/ 0 w 421"/>
                    <a:gd name="T7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21" h="75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8" y="48"/>
                      </a:lnTo>
                      <a:lnTo>
                        <a:pt x="22" y="53"/>
                      </a:lnTo>
                      <a:lnTo>
                        <a:pt x="43" y="58"/>
                      </a:lnTo>
                      <a:lnTo>
                        <a:pt x="67" y="64"/>
                      </a:lnTo>
                      <a:lnTo>
                        <a:pt x="97" y="68"/>
                      </a:lnTo>
                      <a:lnTo>
                        <a:pt x="130" y="72"/>
                      </a:lnTo>
                      <a:lnTo>
                        <a:pt x="169" y="74"/>
                      </a:lnTo>
                      <a:lnTo>
                        <a:pt x="211" y="75"/>
                      </a:lnTo>
                      <a:lnTo>
                        <a:pt x="253" y="74"/>
                      </a:lnTo>
                      <a:lnTo>
                        <a:pt x="290" y="72"/>
                      </a:lnTo>
                      <a:lnTo>
                        <a:pt x="325" y="68"/>
                      </a:lnTo>
                      <a:lnTo>
                        <a:pt x="355" y="64"/>
                      </a:lnTo>
                      <a:lnTo>
                        <a:pt x="379" y="58"/>
                      </a:lnTo>
                      <a:lnTo>
                        <a:pt x="399" y="53"/>
                      </a:lnTo>
                      <a:lnTo>
                        <a:pt x="414" y="48"/>
                      </a:lnTo>
                      <a:lnTo>
                        <a:pt x="421" y="42"/>
                      </a:lnTo>
                      <a:lnTo>
                        <a:pt x="421" y="0"/>
                      </a:lnTo>
                      <a:lnTo>
                        <a:pt x="410" y="5"/>
                      </a:lnTo>
                      <a:lnTo>
                        <a:pt x="399" y="9"/>
                      </a:lnTo>
                      <a:lnTo>
                        <a:pt x="386" y="12"/>
                      </a:lnTo>
                      <a:lnTo>
                        <a:pt x="373" y="15"/>
                      </a:lnTo>
                      <a:lnTo>
                        <a:pt x="344" y="21"/>
                      </a:lnTo>
                      <a:lnTo>
                        <a:pt x="314" y="24"/>
                      </a:lnTo>
                      <a:lnTo>
                        <a:pt x="284" y="27"/>
                      </a:lnTo>
                      <a:lnTo>
                        <a:pt x="256" y="29"/>
                      </a:lnTo>
                      <a:lnTo>
                        <a:pt x="231" y="30"/>
                      </a:lnTo>
                      <a:lnTo>
                        <a:pt x="211" y="30"/>
                      </a:lnTo>
                      <a:lnTo>
                        <a:pt x="191" y="30"/>
                      </a:lnTo>
                      <a:lnTo>
                        <a:pt x="166" y="29"/>
                      </a:lnTo>
                      <a:lnTo>
                        <a:pt x="138" y="27"/>
                      </a:lnTo>
                      <a:lnTo>
                        <a:pt x="108" y="24"/>
                      </a:lnTo>
                      <a:lnTo>
                        <a:pt x="78" y="21"/>
                      </a:lnTo>
                      <a:lnTo>
                        <a:pt x="49" y="15"/>
                      </a:lnTo>
                      <a:lnTo>
                        <a:pt x="35" y="12"/>
                      </a:lnTo>
                      <a:lnTo>
                        <a:pt x="22" y="9"/>
                      </a:lnTo>
                      <a:lnTo>
                        <a:pt x="10" y="5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3" name="Freeform 503">
                  <a:extLst>
                    <a:ext uri="{FF2B5EF4-FFF2-40B4-BE49-F238E27FC236}">
                      <a16:creationId xmlns:a16="http://schemas.microsoft.com/office/drawing/2014/main" id="{ED3EF620-DCDE-A172-38D1-94BA00DD7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493135"/>
                  <a:ext cx="133350" cy="23813"/>
                </a:xfrm>
                <a:custGeom>
                  <a:avLst/>
                  <a:gdLst>
                    <a:gd name="T0" fmla="*/ 0 w 421"/>
                    <a:gd name="T1" fmla="*/ 0 h 75"/>
                    <a:gd name="T2" fmla="*/ 0 w 421"/>
                    <a:gd name="T3" fmla="*/ 42 h 75"/>
                    <a:gd name="T4" fmla="*/ 8 w 421"/>
                    <a:gd name="T5" fmla="*/ 47 h 75"/>
                    <a:gd name="T6" fmla="*/ 22 w 421"/>
                    <a:gd name="T7" fmla="*/ 53 h 75"/>
                    <a:gd name="T8" fmla="*/ 43 w 421"/>
                    <a:gd name="T9" fmla="*/ 58 h 75"/>
                    <a:gd name="T10" fmla="*/ 67 w 421"/>
                    <a:gd name="T11" fmla="*/ 64 h 75"/>
                    <a:gd name="T12" fmla="*/ 97 w 421"/>
                    <a:gd name="T13" fmla="*/ 68 h 75"/>
                    <a:gd name="T14" fmla="*/ 130 w 421"/>
                    <a:gd name="T15" fmla="*/ 72 h 75"/>
                    <a:gd name="T16" fmla="*/ 169 w 421"/>
                    <a:gd name="T17" fmla="*/ 74 h 75"/>
                    <a:gd name="T18" fmla="*/ 211 w 421"/>
                    <a:gd name="T19" fmla="*/ 75 h 75"/>
                    <a:gd name="T20" fmla="*/ 253 w 421"/>
                    <a:gd name="T21" fmla="*/ 74 h 75"/>
                    <a:gd name="T22" fmla="*/ 290 w 421"/>
                    <a:gd name="T23" fmla="*/ 72 h 75"/>
                    <a:gd name="T24" fmla="*/ 325 w 421"/>
                    <a:gd name="T25" fmla="*/ 68 h 75"/>
                    <a:gd name="T26" fmla="*/ 355 w 421"/>
                    <a:gd name="T27" fmla="*/ 64 h 75"/>
                    <a:gd name="T28" fmla="*/ 379 w 421"/>
                    <a:gd name="T29" fmla="*/ 58 h 75"/>
                    <a:gd name="T30" fmla="*/ 399 w 421"/>
                    <a:gd name="T31" fmla="*/ 53 h 75"/>
                    <a:gd name="T32" fmla="*/ 414 w 421"/>
                    <a:gd name="T33" fmla="*/ 47 h 75"/>
                    <a:gd name="T34" fmla="*/ 421 w 421"/>
                    <a:gd name="T35" fmla="*/ 42 h 75"/>
                    <a:gd name="T36" fmla="*/ 421 w 421"/>
                    <a:gd name="T37" fmla="*/ 0 h 75"/>
                    <a:gd name="T38" fmla="*/ 410 w 421"/>
                    <a:gd name="T39" fmla="*/ 5 h 75"/>
                    <a:gd name="T40" fmla="*/ 399 w 421"/>
                    <a:gd name="T41" fmla="*/ 9 h 75"/>
                    <a:gd name="T42" fmla="*/ 386 w 421"/>
                    <a:gd name="T43" fmla="*/ 12 h 75"/>
                    <a:gd name="T44" fmla="*/ 373 w 421"/>
                    <a:gd name="T45" fmla="*/ 15 h 75"/>
                    <a:gd name="T46" fmla="*/ 344 w 421"/>
                    <a:gd name="T47" fmla="*/ 21 h 75"/>
                    <a:gd name="T48" fmla="*/ 314 w 421"/>
                    <a:gd name="T49" fmla="*/ 24 h 75"/>
                    <a:gd name="T50" fmla="*/ 284 w 421"/>
                    <a:gd name="T51" fmla="*/ 27 h 75"/>
                    <a:gd name="T52" fmla="*/ 256 w 421"/>
                    <a:gd name="T53" fmla="*/ 29 h 75"/>
                    <a:gd name="T54" fmla="*/ 231 w 421"/>
                    <a:gd name="T55" fmla="*/ 30 h 75"/>
                    <a:gd name="T56" fmla="*/ 211 w 421"/>
                    <a:gd name="T57" fmla="*/ 30 h 75"/>
                    <a:gd name="T58" fmla="*/ 191 w 421"/>
                    <a:gd name="T59" fmla="*/ 30 h 75"/>
                    <a:gd name="T60" fmla="*/ 166 w 421"/>
                    <a:gd name="T61" fmla="*/ 29 h 75"/>
                    <a:gd name="T62" fmla="*/ 138 w 421"/>
                    <a:gd name="T63" fmla="*/ 27 h 75"/>
                    <a:gd name="T64" fmla="*/ 108 w 421"/>
                    <a:gd name="T65" fmla="*/ 24 h 75"/>
                    <a:gd name="T66" fmla="*/ 78 w 421"/>
                    <a:gd name="T67" fmla="*/ 21 h 75"/>
                    <a:gd name="T68" fmla="*/ 49 w 421"/>
                    <a:gd name="T69" fmla="*/ 15 h 75"/>
                    <a:gd name="T70" fmla="*/ 35 w 421"/>
                    <a:gd name="T71" fmla="*/ 12 h 75"/>
                    <a:gd name="T72" fmla="*/ 22 w 421"/>
                    <a:gd name="T73" fmla="*/ 9 h 75"/>
                    <a:gd name="T74" fmla="*/ 10 w 421"/>
                    <a:gd name="T75" fmla="*/ 5 h 75"/>
                    <a:gd name="T76" fmla="*/ 0 w 421"/>
                    <a:gd name="T7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1" h="75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8" y="47"/>
                      </a:lnTo>
                      <a:lnTo>
                        <a:pt x="22" y="53"/>
                      </a:lnTo>
                      <a:lnTo>
                        <a:pt x="43" y="58"/>
                      </a:lnTo>
                      <a:lnTo>
                        <a:pt x="67" y="64"/>
                      </a:lnTo>
                      <a:lnTo>
                        <a:pt x="97" y="68"/>
                      </a:lnTo>
                      <a:lnTo>
                        <a:pt x="130" y="72"/>
                      </a:lnTo>
                      <a:lnTo>
                        <a:pt x="169" y="74"/>
                      </a:lnTo>
                      <a:lnTo>
                        <a:pt x="211" y="75"/>
                      </a:lnTo>
                      <a:lnTo>
                        <a:pt x="253" y="74"/>
                      </a:lnTo>
                      <a:lnTo>
                        <a:pt x="290" y="72"/>
                      </a:lnTo>
                      <a:lnTo>
                        <a:pt x="325" y="68"/>
                      </a:lnTo>
                      <a:lnTo>
                        <a:pt x="355" y="64"/>
                      </a:lnTo>
                      <a:lnTo>
                        <a:pt x="379" y="58"/>
                      </a:lnTo>
                      <a:lnTo>
                        <a:pt x="399" y="53"/>
                      </a:lnTo>
                      <a:lnTo>
                        <a:pt x="414" y="47"/>
                      </a:lnTo>
                      <a:lnTo>
                        <a:pt x="421" y="42"/>
                      </a:lnTo>
                      <a:lnTo>
                        <a:pt x="421" y="0"/>
                      </a:lnTo>
                      <a:lnTo>
                        <a:pt x="410" y="5"/>
                      </a:lnTo>
                      <a:lnTo>
                        <a:pt x="399" y="9"/>
                      </a:lnTo>
                      <a:lnTo>
                        <a:pt x="386" y="12"/>
                      </a:lnTo>
                      <a:lnTo>
                        <a:pt x="373" y="15"/>
                      </a:lnTo>
                      <a:lnTo>
                        <a:pt x="344" y="21"/>
                      </a:lnTo>
                      <a:lnTo>
                        <a:pt x="314" y="24"/>
                      </a:lnTo>
                      <a:lnTo>
                        <a:pt x="284" y="27"/>
                      </a:lnTo>
                      <a:lnTo>
                        <a:pt x="256" y="29"/>
                      </a:lnTo>
                      <a:lnTo>
                        <a:pt x="231" y="30"/>
                      </a:lnTo>
                      <a:lnTo>
                        <a:pt x="211" y="30"/>
                      </a:lnTo>
                      <a:lnTo>
                        <a:pt x="191" y="30"/>
                      </a:lnTo>
                      <a:lnTo>
                        <a:pt x="166" y="29"/>
                      </a:lnTo>
                      <a:lnTo>
                        <a:pt x="138" y="27"/>
                      </a:lnTo>
                      <a:lnTo>
                        <a:pt x="108" y="24"/>
                      </a:lnTo>
                      <a:lnTo>
                        <a:pt x="78" y="21"/>
                      </a:lnTo>
                      <a:lnTo>
                        <a:pt x="49" y="15"/>
                      </a:lnTo>
                      <a:lnTo>
                        <a:pt x="35" y="12"/>
                      </a:lnTo>
                      <a:lnTo>
                        <a:pt x="22" y="9"/>
                      </a:ln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4" name="Freeform 504">
                  <a:extLst>
                    <a:ext uri="{FF2B5EF4-FFF2-40B4-BE49-F238E27FC236}">
                      <a16:creationId xmlns:a16="http://schemas.microsoft.com/office/drawing/2014/main" id="{55AD02BB-940A-2EB7-F397-6DC6A9AB5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9992" y="3469322"/>
                  <a:ext cx="133350" cy="23813"/>
                </a:xfrm>
                <a:custGeom>
                  <a:avLst/>
                  <a:gdLst>
                    <a:gd name="T0" fmla="*/ 0 w 421"/>
                    <a:gd name="T1" fmla="*/ 0 h 75"/>
                    <a:gd name="T2" fmla="*/ 0 w 421"/>
                    <a:gd name="T3" fmla="*/ 42 h 75"/>
                    <a:gd name="T4" fmla="*/ 8 w 421"/>
                    <a:gd name="T5" fmla="*/ 46 h 75"/>
                    <a:gd name="T6" fmla="*/ 22 w 421"/>
                    <a:gd name="T7" fmla="*/ 52 h 75"/>
                    <a:gd name="T8" fmla="*/ 43 w 421"/>
                    <a:gd name="T9" fmla="*/ 58 h 75"/>
                    <a:gd name="T10" fmla="*/ 67 w 421"/>
                    <a:gd name="T11" fmla="*/ 63 h 75"/>
                    <a:gd name="T12" fmla="*/ 97 w 421"/>
                    <a:gd name="T13" fmla="*/ 68 h 75"/>
                    <a:gd name="T14" fmla="*/ 130 w 421"/>
                    <a:gd name="T15" fmla="*/ 72 h 75"/>
                    <a:gd name="T16" fmla="*/ 169 w 421"/>
                    <a:gd name="T17" fmla="*/ 74 h 75"/>
                    <a:gd name="T18" fmla="*/ 211 w 421"/>
                    <a:gd name="T19" fmla="*/ 75 h 75"/>
                    <a:gd name="T20" fmla="*/ 253 w 421"/>
                    <a:gd name="T21" fmla="*/ 74 h 75"/>
                    <a:gd name="T22" fmla="*/ 290 w 421"/>
                    <a:gd name="T23" fmla="*/ 72 h 75"/>
                    <a:gd name="T24" fmla="*/ 325 w 421"/>
                    <a:gd name="T25" fmla="*/ 68 h 75"/>
                    <a:gd name="T26" fmla="*/ 355 w 421"/>
                    <a:gd name="T27" fmla="*/ 63 h 75"/>
                    <a:gd name="T28" fmla="*/ 379 w 421"/>
                    <a:gd name="T29" fmla="*/ 58 h 75"/>
                    <a:gd name="T30" fmla="*/ 399 w 421"/>
                    <a:gd name="T31" fmla="*/ 52 h 75"/>
                    <a:gd name="T32" fmla="*/ 414 w 421"/>
                    <a:gd name="T33" fmla="*/ 47 h 75"/>
                    <a:gd name="T34" fmla="*/ 421 w 421"/>
                    <a:gd name="T35" fmla="*/ 42 h 75"/>
                    <a:gd name="T36" fmla="*/ 421 w 421"/>
                    <a:gd name="T37" fmla="*/ 0 h 75"/>
                    <a:gd name="T38" fmla="*/ 410 w 421"/>
                    <a:gd name="T39" fmla="*/ 4 h 75"/>
                    <a:gd name="T40" fmla="*/ 399 w 421"/>
                    <a:gd name="T41" fmla="*/ 9 h 75"/>
                    <a:gd name="T42" fmla="*/ 386 w 421"/>
                    <a:gd name="T43" fmla="*/ 12 h 75"/>
                    <a:gd name="T44" fmla="*/ 373 w 421"/>
                    <a:gd name="T45" fmla="*/ 15 h 75"/>
                    <a:gd name="T46" fmla="*/ 344 w 421"/>
                    <a:gd name="T47" fmla="*/ 19 h 75"/>
                    <a:gd name="T48" fmla="*/ 314 w 421"/>
                    <a:gd name="T49" fmla="*/ 24 h 75"/>
                    <a:gd name="T50" fmla="*/ 284 w 421"/>
                    <a:gd name="T51" fmla="*/ 27 h 75"/>
                    <a:gd name="T52" fmla="*/ 256 w 421"/>
                    <a:gd name="T53" fmla="*/ 29 h 75"/>
                    <a:gd name="T54" fmla="*/ 231 w 421"/>
                    <a:gd name="T55" fmla="*/ 29 h 75"/>
                    <a:gd name="T56" fmla="*/ 211 w 421"/>
                    <a:gd name="T57" fmla="*/ 30 h 75"/>
                    <a:gd name="T58" fmla="*/ 191 w 421"/>
                    <a:gd name="T59" fmla="*/ 29 h 75"/>
                    <a:gd name="T60" fmla="*/ 166 w 421"/>
                    <a:gd name="T61" fmla="*/ 28 h 75"/>
                    <a:gd name="T62" fmla="*/ 138 w 421"/>
                    <a:gd name="T63" fmla="*/ 27 h 75"/>
                    <a:gd name="T64" fmla="*/ 108 w 421"/>
                    <a:gd name="T65" fmla="*/ 24 h 75"/>
                    <a:gd name="T66" fmla="*/ 78 w 421"/>
                    <a:gd name="T67" fmla="*/ 19 h 75"/>
                    <a:gd name="T68" fmla="*/ 49 w 421"/>
                    <a:gd name="T69" fmla="*/ 15 h 75"/>
                    <a:gd name="T70" fmla="*/ 35 w 421"/>
                    <a:gd name="T71" fmla="*/ 12 h 75"/>
                    <a:gd name="T72" fmla="*/ 22 w 421"/>
                    <a:gd name="T73" fmla="*/ 9 h 75"/>
                    <a:gd name="T74" fmla="*/ 10 w 421"/>
                    <a:gd name="T75" fmla="*/ 4 h 75"/>
                    <a:gd name="T76" fmla="*/ 0 w 421"/>
                    <a:gd name="T7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1" h="75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8" y="46"/>
                      </a:lnTo>
                      <a:lnTo>
                        <a:pt x="22" y="52"/>
                      </a:lnTo>
                      <a:lnTo>
                        <a:pt x="43" y="58"/>
                      </a:lnTo>
                      <a:lnTo>
                        <a:pt x="67" y="63"/>
                      </a:lnTo>
                      <a:lnTo>
                        <a:pt x="97" y="68"/>
                      </a:lnTo>
                      <a:lnTo>
                        <a:pt x="130" y="72"/>
                      </a:lnTo>
                      <a:lnTo>
                        <a:pt x="169" y="74"/>
                      </a:lnTo>
                      <a:lnTo>
                        <a:pt x="211" y="75"/>
                      </a:lnTo>
                      <a:lnTo>
                        <a:pt x="253" y="74"/>
                      </a:lnTo>
                      <a:lnTo>
                        <a:pt x="290" y="72"/>
                      </a:lnTo>
                      <a:lnTo>
                        <a:pt x="325" y="68"/>
                      </a:lnTo>
                      <a:lnTo>
                        <a:pt x="355" y="63"/>
                      </a:lnTo>
                      <a:lnTo>
                        <a:pt x="379" y="58"/>
                      </a:lnTo>
                      <a:lnTo>
                        <a:pt x="399" y="52"/>
                      </a:lnTo>
                      <a:lnTo>
                        <a:pt x="414" y="47"/>
                      </a:lnTo>
                      <a:lnTo>
                        <a:pt x="421" y="42"/>
                      </a:lnTo>
                      <a:lnTo>
                        <a:pt x="421" y="0"/>
                      </a:lnTo>
                      <a:lnTo>
                        <a:pt x="410" y="4"/>
                      </a:lnTo>
                      <a:lnTo>
                        <a:pt x="399" y="9"/>
                      </a:lnTo>
                      <a:lnTo>
                        <a:pt x="386" y="12"/>
                      </a:lnTo>
                      <a:lnTo>
                        <a:pt x="373" y="15"/>
                      </a:lnTo>
                      <a:lnTo>
                        <a:pt x="344" y="19"/>
                      </a:lnTo>
                      <a:lnTo>
                        <a:pt x="314" y="24"/>
                      </a:lnTo>
                      <a:lnTo>
                        <a:pt x="284" y="27"/>
                      </a:lnTo>
                      <a:lnTo>
                        <a:pt x="256" y="29"/>
                      </a:lnTo>
                      <a:lnTo>
                        <a:pt x="231" y="29"/>
                      </a:lnTo>
                      <a:lnTo>
                        <a:pt x="211" y="30"/>
                      </a:lnTo>
                      <a:lnTo>
                        <a:pt x="191" y="29"/>
                      </a:lnTo>
                      <a:lnTo>
                        <a:pt x="166" y="28"/>
                      </a:lnTo>
                      <a:lnTo>
                        <a:pt x="138" y="27"/>
                      </a:lnTo>
                      <a:lnTo>
                        <a:pt x="108" y="24"/>
                      </a:lnTo>
                      <a:lnTo>
                        <a:pt x="78" y="19"/>
                      </a:lnTo>
                      <a:lnTo>
                        <a:pt x="49" y="15"/>
                      </a:lnTo>
                      <a:lnTo>
                        <a:pt x="35" y="12"/>
                      </a:lnTo>
                      <a:lnTo>
                        <a:pt x="22" y="9"/>
                      </a:lnTo>
                      <a:lnTo>
                        <a:pt x="1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/>
                  <a:endParaRPr lang="en-US" sz="1600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51793A3-CC24-D236-2ABC-AC127D50CC3D}"/>
                  </a:ext>
                </a:extLst>
              </p:cNvPr>
              <p:cNvGrpSpPr/>
              <p:nvPr/>
            </p:nvGrpSpPr>
            <p:grpSpPr>
              <a:xfrm>
                <a:off x="7067026" y="1461384"/>
                <a:ext cx="4122005" cy="1472806"/>
                <a:chOff x="7085120" y="4093970"/>
                <a:chExt cx="4122005" cy="147280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95ACAD2-94FE-8932-20F4-9F5DADFA1F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085120" y="4093970"/>
                  <a:ext cx="4122005" cy="147280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GB"/>
                </a:p>
              </p:txBody>
            </p:sp>
            <p:sp>
              <p:nvSpPr>
                <p:cNvPr id="99" name="Freeform: Shape 98" descr="Human outline graph">
                  <a:extLst>
                    <a:ext uri="{FF2B5EF4-FFF2-40B4-BE49-F238E27FC236}">
                      <a16:creationId xmlns:a16="http://schemas.microsoft.com/office/drawing/2014/main" id="{A12F910B-1ED8-3782-0CC8-747E5C3DEC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1855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: Shape 99" descr="Human outline graph">
                  <a:extLst>
                    <a:ext uri="{FF2B5EF4-FFF2-40B4-BE49-F238E27FC236}">
                      <a16:creationId xmlns:a16="http://schemas.microsoft.com/office/drawing/2014/main" id="{7A7A294C-1DFC-CD2C-855A-BBA19C2F8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4770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: Shape 100" descr="Human outline graph">
                  <a:extLst>
                    <a:ext uri="{FF2B5EF4-FFF2-40B4-BE49-F238E27FC236}">
                      <a16:creationId xmlns:a16="http://schemas.microsoft.com/office/drawing/2014/main" id="{0EBB0C17-CA0F-4176-95C7-A1127BD7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7685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: Shape 101" descr="Human outline graph">
                  <a:extLst>
                    <a:ext uri="{FF2B5EF4-FFF2-40B4-BE49-F238E27FC236}">
                      <a16:creationId xmlns:a16="http://schemas.microsoft.com/office/drawing/2014/main" id="{FAFACD52-B8F1-26E3-5813-EC92CEF5B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85939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: Shape 102" descr="Human outline graph">
                  <a:extLst>
                    <a:ext uri="{FF2B5EF4-FFF2-40B4-BE49-F238E27FC236}">
                      <a16:creationId xmlns:a16="http://schemas.microsoft.com/office/drawing/2014/main" id="{795D0312-09D2-E5E8-8EA0-FB9DF7371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8855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: Shape 103" descr="Human outline graph">
                  <a:extLst>
                    <a:ext uri="{FF2B5EF4-FFF2-40B4-BE49-F238E27FC236}">
                      <a16:creationId xmlns:a16="http://schemas.microsoft.com/office/drawing/2014/main" id="{956A18F4-C144-5228-B0F9-BC28A0B99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1770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2"/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: Shape 104" descr="Human outline graph">
                  <a:extLst>
                    <a:ext uri="{FF2B5EF4-FFF2-40B4-BE49-F238E27FC236}">
                      <a16:creationId xmlns:a16="http://schemas.microsoft.com/office/drawing/2014/main" id="{813DA115-5382-5E4A-645B-5608ACC0D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54071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solidFill>
                  <a:srgbClr val="59AAF2"/>
                </a:solidFill>
                <a:ln w="3175">
                  <a:solidFill>
                    <a:srgbClr val="59AAF2"/>
                  </a:solidFill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: Shape 105" descr="Human outline graph">
                  <a:extLst>
                    <a:ext uri="{FF2B5EF4-FFF2-40B4-BE49-F238E27FC236}">
                      <a16:creationId xmlns:a16="http://schemas.microsoft.com/office/drawing/2014/main" id="{4D834198-31EA-9C3B-440D-4BA381C09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42392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: Shape 106" descr="Human outline graph">
                  <a:extLst>
                    <a:ext uri="{FF2B5EF4-FFF2-40B4-BE49-F238E27FC236}">
                      <a16:creationId xmlns:a16="http://schemas.microsoft.com/office/drawing/2014/main" id="{C04928CF-A0F2-3137-0420-FDE2D3F04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5307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: Shape 107" descr="Human outline graph">
                  <a:extLst>
                    <a:ext uri="{FF2B5EF4-FFF2-40B4-BE49-F238E27FC236}">
                      <a16:creationId xmlns:a16="http://schemas.microsoft.com/office/drawing/2014/main" id="{913D79F2-889E-D082-ECEB-2FBE27E8E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28223" y="4644468"/>
                  <a:ext cx="334706" cy="743916"/>
                </a:xfrm>
                <a:custGeom>
                  <a:avLst/>
                  <a:gdLst>
                    <a:gd name="connsiteX0" fmla="*/ 330610 w 1279418"/>
                    <a:gd name="connsiteY0" fmla="*/ 630871 h 2843630"/>
                    <a:gd name="connsiteX1" fmla="*/ 950643 w 1279418"/>
                    <a:gd name="connsiteY1" fmla="*/ 630871 h 2843630"/>
                    <a:gd name="connsiteX2" fmla="*/ 1115094 w 1279418"/>
                    <a:gd name="connsiteY2" fmla="*/ 739877 h 2843630"/>
                    <a:gd name="connsiteX3" fmla="*/ 1118085 w 1279418"/>
                    <a:gd name="connsiteY3" fmla="*/ 754690 h 2843630"/>
                    <a:gd name="connsiteX4" fmla="*/ 1127860 w 1279418"/>
                    <a:gd name="connsiteY4" fmla="*/ 779369 h 2843630"/>
                    <a:gd name="connsiteX5" fmla="*/ 1277697 w 1279418"/>
                    <a:gd name="connsiteY5" fmla="*/ 1612696 h 2843630"/>
                    <a:gd name="connsiteX6" fmla="*/ 1190578 w 1279418"/>
                    <a:gd name="connsiteY6" fmla="*/ 1738012 h 2843630"/>
                    <a:gd name="connsiteX7" fmla="*/ 1065262 w 1279418"/>
                    <a:gd name="connsiteY7" fmla="*/ 1650893 h 2843630"/>
                    <a:gd name="connsiteX8" fmla="*/ 946038 w 1279418"/>
                    <a:gd name="connsiteY8" fmla="*/ 987825 h 2843630"/>
                    <a:gd name="connsiteX9" fmla="*/ 942594 w 1279418"/>
                    <a:gd name="connsiteY9" fmla="*/ 987825 h 2843630"/>
                    <a:gd name="connsiteX10" fmla="*/ 942594 w 1279418"/>
                    <a:gd name="connsiteY10" fmla="*/ 1501242 h 2843630"/>
                    <a:gd name="connsiteX11" fmla="*/ 942594 w 1279418"/>
                    <a:gd name="connsiteY11" fmla="*/ 1845442 h 2843630"/>
                    <a:gd name="connsiteX12" fmla="*/ 942594 w 1279418"/>
                    <a:gd name="connsiteY12" fmla="*/ 2722978 h 2843630"/>
                    <a:gd name="connsiteX13" fmla="*/ 821942 w 1279418"/>
                    <a:gd name="connsiteY13" fmla="*/ 2843630 h 2843630"/>
                    <a:gd name="connsiteX14" fmla="*/ 816225 w 1279418"/>
                    <a:gd name="connsiteY14" fmla="*/ 2843630 h 2843630"/>
                    <a:gd name="connsiteX15" fmla="*/ 695573 w 1279418"/>
                    <a:gd name="connsiteY15" fmla="*/ 2722978 h 2843630"/>
                    <a:gd name="connsiteX16" fmla="*/ 695573 w 1279418"/>
                    <a:gd name="connsiteY16" fmla="*/ 1845442 h 2843630"/>
                    <a:gd name="connsiteX17" fmla="*/ 584764 w 1279418"/>
                    <a:gd name="connsiteY17" fmla="*/ 1845442 h 2843630"/>
                    <a:gd name="connsiteX18" fmla="*/ 584764 w 1279418"/>
                    <a:gd name="connsiteY18" fmla="*/ 2722978 h 2843630"/>
                    <a:gd name="connsiteX19" fmla="*/ 464112 w 1279418"/>
                    <a:gd name="connsiteY19" fmla="*/ 2843630 h 2843630"/>
                    <a:gd name="connsiteX20" fmla="*/ 458395 w 1279418"/>
                    <a:gd name="connsiteY20" fmla="*/ 2843630 h 2843630"/>
                    <a:gd name="connsiteX21" fmla="*/ 337743 w 1279418"/>
                    <a:gd name="connsiteY21" fmla="*/ 2722978 h 2843630"/>
                    <a:gd name="connsiteX22" fmla="*/ 337743 w 1279418"/>
                    <a:gd name="connsiteY22" fmla="*/ 1845442 h 2843630"/>
                    <a:gd name="connsiteX23" fmla="*/ 337743 w 1279418"/>
                    <a:gd name="connsiteY23" fmla="*/ 1845442 h 2843630"/>
                    <a:gd name="connsiteX24" fmla="*/ 337743 w 1279418"/>
                    <a:gd name="connsiteY24" fmla="*/ 987825 h 2843630"/>
                    <a:gd name="connsiteX25" fmla="*/ 333380 w 1279418"/>
                    <a:gd name="connsiteY25" fmla="*/ 987825 h 2843630"/>
                    <a:gd name="connsiteX26" fmla="*/ 214156 w 1279418"/>
                    <a:gd name="connsiteY26" fmla="*/ 1650893 h 2843630"/>
                    <a:gd name="connsiteX27" fmla="*/ 88840 w 1279418"/>
                    <a:gd name="connsiteY27" fmla="*/ 1738012 h 2843630"/>
                    <a:gd name="connsiteX28" fmla="*/ 1721 w 1279418"/>
                    <a:gd name="connsiteY28" fmla="*/ 1612696 h 2843630"/>
                    <a:gd name="connsiteX29" fmla="*/ 151558 w 1279418"/>
                    <a:gd name="connsiteY29" fmla="*/ 779369 h 2843630"/>
                    <a:gd name="connsiteX30" fmla="*/ 165076 w 1279418"/>
                    <a:gd name="connsiteY30" fmla="*/ 745240 h 2843630"/>
                    <a:gd name="connsiteX31" fmla="*/ 166159 w 1279418"/>
                    <a:gd name="connsiteY31" fmla="*/ 739877 h 2843630"/>
                    <a:gd name="connsiteX32" fmla="*/ 330610 w 1279418"/>
                    <a:gd name="connsiteY32" fmla="*/ 630871 h 2843630"/>
                    <a:gd name="connsiteX33" fmla="*/ 631229 w 1279418"/>
                    <a:gd name="connsiteY33" fmla="*/ 0 h 2843630"/>
                    <a:gd name="connsiteX34" fmla="*/ 930644 w 1279418"/>
                    <a:gd name="connsiteY34" fmla="*/ 299414 h 2843630"/>
                    <a:gd name="connsiteX35" fmla="*/ 631229 w 1279418"/>
                    <a:gd name="connsiteY35" fmla="*/ 598828 h 2843630"/>
                    <a:gd name="connsiteX36" fmla="*/ 331814 w 1279418"/>
                    <a:gd name="connsiteY36" fmla="*/ 299414 h 2843630"/>
                    <a:gd name="connsiteX37" fmla="*/ 631229 w 1279418"/>
                    <a:gd name="connsiteY37" fmla="*/ 0 h 2843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79418" h="2843630">
                      <a:moveTo>
                        <a:pt x="330610" y="630871"/>
                      </a:moveTo>
                      <a:lnTo>
                        <a:pt x="950643" y="630871"/>
                      </a:lnTo>
                      <a:cubicBezTo>
                        <a:pt x="1024571" y="630871"/>
                        <a:pt x="1088000" y="675819"/>
                        <a:pt x="1115094" y="739877"/>
                      </a:cubicBezTo>
                      <a:lnTo>
                        <a:pt x="1118085" y="754690"/>
                      </a:lnTo>
                      <a:lnTo>
                        <a:pt x="1127860" y="779369"/>
                      </a:lnTo>
                      <a:lnTo>
                        <a:pt x="1277697" y="1612696"/>
                      </a:lnTo>
                      <a:cubicBezTo>
                        <a:pt x="1288245" y="1671358"/>
                        <a:pt x="1249241" y="1727464"/>
                        <a:pt x="1190578" y="1738012"/>
                      </a:cubicBezTo>
                      <a:cubicBezTo>
                        <a:pt x="1131916" y="1748560"/>
                        <a:pt x="1075810" y="1709555"/>
                        <a:pt x="1065262" y="1650893"/>
                      </a:cubicBezTo>
                      <a:lnTo>
                        <a:pt x="946038" y="987825"/>
                      </a:lnTo>
                      <a:lnTo>
                        <a:pt x="942594" y="987825"/>
                      </a:lnTo>
                      <a:lnTo>
                        <a:pt x="942594" y="1501242"/>
                      </a:lnTo>
                      <a:lnTo>
                        <a:pt x="942594" y="1845442"/>
                      </a:lnTo>
                      <a:lnTo>
                        <a:pt x="942594" y="2722978"/>
                      </a:lnTo>
                      <a:cubicBezTo>
                        <a:pt x="942594" y="2789612"/>
                        <a:pt x="888576" y="2843630"/>
                        <a:pt x="821942" y="2843630"/>
                      </a:cubicBezTo>
                      <a:lnTo>
                        <a:pt x="816225" y="2843630"/>
                      </a:lnTo>
                      <a:cubicBezTo>
                        <a:pt x="749591" y="2843630"/>
                        <a:pt x="695573" y="2789612"/>
                        <a:pt x="695573" y="2722978"/>
                      </a:cubicBezTo>
                      <a:lnTo>
                        <a:pt x="695573" y="1845442"/>
                      </a:lnTo>
                      <a:lnTo>
                        <a:pt x="584764" y="1845442"/>
                      </a:lnTo>
                      <a:lnTo>
                        <a:pt x="584764" y="2722978"/>
                      </a:lnTo>
                      <a:cubicBezTo>
                        <a:pt x="584764" y="2789612"/>
                        <a:pt x="530746" y="2843630"/>
                        <a:pt x="464112" y="2843630"/>
                      </a:cubicBezTo>
                      <a:lnTo>
                        <a:pt x="458395" y="2843630"/>
                      </a:lnTo>
                      <a:cubicBezTo>
                        <a:pt x="391761" y="2843630"/>
                        <a:pt x="337743" y="2789612"/>
                        <a:pt x="337743" y="2722978"/>
                      </a:cubicBezTo>
                      <a:lnTo>
                        <a:pt x="337743" y="1845442"/>
                      </a:lnTo>
                      <a:lnTo>
                        <a:pt x="337743" y="1845442"/>
                      </a:lnTo>
                      <a:lnTo>
                        <a:pt x="337743" y="987825"/>
                      </a:lnTo>
                      <a:lnTo>
                        <a:pt x="333380" y="987825"/>
                      </a:lnTo>
                      <a:lnTo>
                        <a:pt x="214156" y="1650893"/>
                      </a:lnTo>
                      <a:cubicBezTo>
                        <a:pt x="203608" y="1709555"/>
                        <a:pt x="147502" y="1748560"/>
                        <a:pt x="88840" y="1738012"/>
                      </a:cubicBezTo>
                      <a:cubicBezTo>
                        <a:pt x="30177" y="1727464"/>
                        <a:pt x="-8827" y="1671358"/>
                        <a:pt x="1721" y="1612696"/>
                      </a:cubicBezTo>
                      <a:lnTo>
                        <a:pt x="151558" y="779369"/>
                      </a:lnTo>
                      <a:lnTo>
                        <a:pt x="165076" y="745240"/>
                      </a:lnTo>
                      <a:lnTo>
                        <a:pt x="166159" y="739877"/>
                      </a:lnTo>
                      <a:cubicBezTo>
                        <a:pt x="193253" y="675819"/>
                        <a:pt x="256682" y="630871"/>
                        <a:pt x="330610" y="630871"/>
                      </a:cubicBezTo>
                      <a:close/>
                      <a:moveTo>
                        <a:pt x="631229" y="0"/>
                      </a:moveTo>
                      <a:cubicBezTo>
                        <a:pt x="796591" y="0"/>
                        <a:pt x="930644" y="134052"/>
                        <a:pt x="930644" y="299414"/>
                      </a:cubicBezTo>
                      <a:cubicBezTo>
                        <a:pt x="930644" y="464776"/>
                        <a:pt x="796591" y="598828"/>
                        <a:pt x="631229" y="598828"/>
                      </a:cubicBezTo>
                      <a:cubicBezTo>
                        <a:pt x="465867" y="598828"/>
                        <a:pt x="331814" y="464776"/>
                        <a:pt x="331814" y="299414"/>
                      </a:cubicBezTo>
                      <a:cubicBezTo>
                        <a:pt x="331814" y="134052"/>
                        <a:pt x="465867" y="0"/>
                        <a:pt x="6312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93252" tIns="46627" rIns="93252" bIns="4662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18" rtl="0"/>
                  <a:endParaRPr lang="en-GB" sz="1938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A5FE2B5-561C-B023-C317-860BFE54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4603" y="5553104"/>
              <a:ext cx="482603" cy="482603"/>
            </a:xfrm>
            <a:prstGeom prst="ellipse">
              <a:avLst/>
            </a:prstGeom>
            <a:solidFill>
              <a:srgbClr val="59AAF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46" name="TextBox 47">
              <a:extLst>
                <a:ext uri="{FF2B5EF4-FFF2-40B4-BE49-F238E27FC236}">
                  <a16:creationId xmlns:a16="http://schemas.microsoft.com/office/drawing/2014/main" id="{4C1E035D-B1E9-1D1C-C7A1-3F76B7924628}"/>
                </a:ext>
              </a:extLst>
            </p:cNvPr>
            <p:cNvSpPr txBox="1"/>
            <p:nvPr/>
          </p:nvSpPr>
          <p:spPr>
            <a:xfrm>
              <a:off x="1044219" y="5540737"/>
              <a:ext cx="3584305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mk-MK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Пациенти кои учествувале во вториот дел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7" name="Line 7">
              <a:extLst>
                <a:ext uri="{FF2B5EF4-FFF2-40B4-BE49-F238E27FC236}">
                  <a16:creationId xmlns:a16="http://schemas.microsoft.com/office/drawing/2014/main" id="{3AD02684-7F6C-C732-A7D7-DCA0BFEF2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4220" y="5901545"/>
              <a:ext cx="3468224" cy="80"/>
            </a:xfrm>
            <a:prstGeom prst="line">
              <a:avLst/>
            </a:prstGeom>
            <a:noFill/>
            <a:ln w="76200" cap="rnd">
              <a:solidFill>
                <a:srgbClr val="59AA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en-US" dirty="0"/>
            </a:p>
          </p:txBody>
        </p:sp>
        <p:sp>
          <p:nvSpPr>
            <p:cNvPr id="48" name="TextBox 57">
              <a:extLst>
                <a:ext uri="{FF2B5EF4-FFF2-40B4-BE49-F238E27FC236}">
                  <a16:creationId xmlns:a16="http://schemas.microsoft.com/office/drawing/2014/main" id="{66C29557-D86B-4EEE-D8A5-CE10305F131C}"/>
                </a:ext>
              </a:extLst>
            </p:cNvPr>
            <p:cNvSpPr txBox="1"/>
            <p:nvPr/>
          </p:nvSpPr>
          <p:spPr>
            <a:xfrm>
              <a:off x="4628525" y="5709517"/>
              <a:ext cx="534602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mk-M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  <p:sp>
          <p:nvSpPr>
            <p:cNvPr id="79" name="Freeform: Shape 78" descr="Human outline graph">
              <a:extLst>
                <a:ext uri="{FF2B5EF4-FFF2-40B4-BE49-F238E27FC236}">
                  <a16:creationId xmlns:a16="http://schemas.microsoft.com/office/drawing/2014/main" id="{5AB2220E-4524-8DD7-CA20-FFA441877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376" y="5643050"/>
              <a:ext cx="143866" cy="319756"/>
            </a:xfrm>
            <a:custGeom>
              <a:avLst/>
              <a:gdLst>
                <a:gd name="connsiteX0" fmla="*/ 330610 w 1279418"/>
                <a:gd name="connsiteY0" fmla="*/ 630871 h 2843630"/>
                <a:gd name="connsiteX1" fmla="*/ 950643 w 1279418"/>
                <a:gd name="connsiteY1" fmla="*/ 630871 h 2843630"/>
                <a:gd name="connsiteX2" fmla="*/ 1115094 w 1279418"/>
                <a:gd name="connsiteY2" fmla="*/ 739877 h 2843630"/>
                <a:gd name="connsiteX3" fmla="*/ 1118085 w 1279418"/>
                <a:gd name="connsiteY3" fmla="*/ 754690 h 2843630"/>
                <a:gd name="connsiteX4" fmla="*/ 1127860 w 1279418"/>
                <a:gd name="connsiteY4" fmla="*/ 779369 h 2843630"/>
                <a:gd name="connsiteX5" fmla="*/ 1277697 w 1279418"/>
                <a:gd name="connsiteY5" fmla="*/ 1612696 h 2843630"/>
                <a:gd name="connsiteX6" fmla="*/ 1190578 w 1279418"/>
                <a:gd name="connsiteY6" fmla="*/ 1738012 h 2843630"/>
                <a:gd name="connsiteX7" fmla="*/ 1065262 w 1279418"/>
                <a:gd name="connsiteY7" fmla="*/ 1650893 h 2843630"/>
                <a:gd name="connsiteX8" fmla="*/ 946038 w 1279418"/>
                <a:gd name="connsiteY8" fmla="*/ 987825 h 2843630"/>
                <a:gd name="connsiteX9" fmla="*/ 942594 w 1279418"/>
                <a:gd name="connsiteY9" fmla="*/ 987825 h 2843630"/>
                <a:gd name="connsiteX10" fmla="*/ 942594 w 1279418"/>
                <a:gd name="connsiteY10" fmla="*/ 1501242 h 2843630"/>
                <a:gd name="connsiteX11" fmla="*/ 942594 w 1279418"/>
                <a:gd name="connsiteY11" fmla="*/ 1845442 h 2843630"/>
                <a:gd name="connsiteX12" fmla="*/ 942594 w 1279418"/>
                <a:gd name="connsiteY12" fmla="*/ 2722978 h 2843630"/>
                <a:gd name="connsiteX13" fmla="*/ 821942 w 1279418"/>
                <a:gd name="connsiteY13" fmla="*/ 2843630 h 2843630"/>
                <a:gd name="connsiteX14" fmla="*/ 816225 w 1279418"/>
                <a:gd name="connsiteY14" fmla="*/ 2843630 h 2843630"/>
                <a:gd name="connsiteX15" fmla="*/ 695573 w 1279418"/>
                <a:gd name="connsiteY15" fmla="*/ 2722978 h 2843630"/>
                <a:gd name="connsiteX16" fmla="*/ 695573 w 1279418"/>
                <a:gd name="connsiteY16" fmla="*/ 1845442 h 2843630"/>
                <a:gd name="connsiteX17" fmla="*/ 584764 w 1279418"/>
                <a:gd name="connsiteY17" fmla="*/ 1845442 h 2843630"/>
                <a:gd name="connsiteX18" fmla="*/ 584764 w 1279418"/>
                <a:gd name="connsiteY18" fmla="*/ 2722978 h 2843630"/>
                <a:gd name="connsiteX19" fmla="*/ 464112 w 1279418"/>
                <a:gd name="connsiteY19" fmla="*/ 2843630 h 2843630"/>
                <a:gd name="connsiteX20" fmla="*/ 458395 w 1279418"/>
                <a:gd name="connsiteY20" fmla="*/ 2843630 h 2843630"/>
                <a:gd name="connsiteX21" fmla="*/ 337743 w 1279418"/>
                <a:gd name="connsiteY21" fmla="*/ 2722978 h 2843630"/>
                <a:gd name="connsiteX22" fmla="*/ 337743 w 1279418"/>
                <a:gd name="connsiteY22" fmla="*/ 1845442 h 2843630"/>
                <a:gd name="connsiteX23" fmla="*/ 337743 w 1279418"/>
                <a:gd name="connsiteY23" fmla="*/ 1845442 h 2843630"/>
                <a:gd name="connsiteX24" fmla="*/ 337743 w 1279418"/>
                <a:gd name="connsiteY24" fmla="*/ 987825 h 2843630"/>
                <a:gd name="connsiteX25" fmla="*/ 333380 w 1279418"/>
                <a:gd name="connsiteY25" fmla="*/ 987825 h 2843630"/>
                <a:gd name="connsiteX26" fmla="*/ 214156 w 1279418"/>
                <a:gd name="connsiteY26" fmla="*/ 1650893 h 2843630"/>
                <a:gd name="connsiteX27" fmla="*/ 88840 w 1279418"/>
                <a:gd name="connsiteY27" fmla="*/ 1738012 h 2843630"/>
                <a:gd name="connsiteX28" fmla="*/ 1721 w 1279418"/>
                <a:gd name="connsiteY28" fmla="*/ 1612696 h 2843630"/>
                <a:gd name="connsiteX29" fmla="*/ 151558 w 1279418"/>
                <a:gd name="connsiteY29" fmla="*/ 779369 h 2843630"/>
                <a:gd name="connsiteX30" fmla="*/ 165076 w 1279418"/>
                <a:gd name="connsiteY30" fmla="*/ 745240 h 2843630"/>
                <a:gd name="connsiteX31" fmla="*/ 166159 w 1279418"/>
                <a:gd name="connsiteY31" fmla="*/ 739877 h 2843630"/>
                <a:gd name="connsiteX32" fmla="*/ 330610 w 1279418"/>
                <a:gd name="connsiteY32" fmla="*/ 630871 h 2843630"/>
                <a:gd name="connsiteX33" fmla="*/ 631229 w 1279418"/>
                <a:gd name="connsiteY33" fmla="*/ 0 h 2843630"/>
                <a:gd name="connsiteX34" fmla="*/ 930644 w 1279418"/>
                <a:gd name="connsiteY34" fmla="*/ 299414 h 2843630"/>
                <a:gd name="connsiteX35" fmla="*/ 631229 w 1279418"/>
                <a:gd name="connsiteY35" fmla="*/ 598828 h 2843630"/>
                <a:gd name="connsiteX36" fmla="*/ 331814 w 1279418"/>
                <a:gd name="connsiteY36" fmla="*/ 299414 h 2843630"/>
                <a:gd name="connsiteX37" fmla="*/ 631229 w 1279418"/>
                <a:gd name="connsiteY37" fmla="*/ 0 h 284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9418" h="2843630">
                  <a:moveTo>
                    <a:pt x="330610" y="630871"/>
                  </a:moveTo>
                  <a:lnTo>
                    <a:pt x="950643" y="630871"/>
                  </a:lnTo>
                  <a:cubicBezTo>
                    <a:pt x="1024571" y="630871"/>
                    <a:pt x="1088000" y="675819"/>
                    <a:pt x="1115094" y="739877"/>
                  </a:cubicBezTo>
                  <a:lnTo>
                    <a:pt x="1118085" y="754690"/>
                  </a:lnTo>
                  <a:lnTo>
                    <a:pt x="1127860" y="779369"/>
                  </a:lnTo>
                  <a:lnTo>
                    <a:pt x="1277697" y="1612696"/>
                  </a:lnTo>
                  <a:cubicBezTo>
                    <a:pt x="1288245" y="1671358"/>
                    <a:pt x="1249241" y="1727464"/>
                    <a:pt x="1190578" y="1738012"/>
                  </a:cubicBezTo>
                  <a:cubicBezTo>
                    <a:pt x="1131916" y="1748560"/>
                    <a:pt x="1075810" y="1709555"/>
                    <a:pt x="1065262" y="1650893"/>
                  </a:cubicBezTo>
                  <a:lnTo>
                    <a:pt x="946038" y="987825"/>
                  </a:lnTo>
                  <a:lnTo>
                    <a:pt x="942594" y="987825"/>
                  </a:lnTo>
                  <a:lnTo>
                    <a:pt x="942594" y="1501242"/>
                  </a:lnTo>
                  <a:lnTo>
                    <a:pt x="942594" y="1845442"/>
                  </a:lnTo>
                  <a:lnTo>
                    <a:pt x="942594" y="2722978"/>
                  </a:lnTo>
                  <a:cubicBezTo>
                    <a:pt x="942594" y="2789612"/>
                    <a:pt x="888576" y="2843630"/>
                    <a:pt x="821942" y="2843630"/>
                  </a:cubicBezTo>
                  <a:lnTo>
                    <a:pt x="816225" y="2843630"/>
                  </a:lnTo>
                  <a:cubicBezTo>
                    <a:pt x="749591" y="2843630"/>
                    <a:pt x="695573" y="2789612"/>
                    <a:pt x="695573" y="2722978"/>
                  </a:cubicBezTo>
                  <a:lnTo>
                    <a:pt x="695573" y="1845442"/>
                  </a:lnTo>
                  <a:lnTo>
                    <a:pt x="584764" y="1845442"/>
                  </a:lnTo>
                  <a:lnTo>
                    <a:pt x="584764" y="2722978"/>
                  </a:lnTo>
                  <a:cubicBezTo>
                    <a:pt x="584764" y="2789612"/>
                    <a:pt x="530746" y="2843630"/>
                    <a:pt x="464112" y="2843630"/>
                  </a:cubicBezTo>
                  <a:lnTo>
                    <a:pt x="458395" y="2843630"/>
                  </a:lnTo>
                  <a:cubicBezTo>
                    <a:pt x="391761" y="2843630"/>
                    <a:pt x="337743" y="2789612"/>
                    <a:pt x="337743" y="2722978"/>
                  </a:cubicBezTo>
                  <a:lnTo>
                    <a:pt x="337743" y="1845442"/>
                  </a:lnTo>
                  <a:lnTo>
                    <a:pt x="337743" y="1845442"/>
                  </a:lnTo>
                  <a:lnTo>
                    <a:pt x="337743" y="987825"/>
                  </a:lnTo>
                  <a:lnTo>
                    <a:pt x="333380" y="987825"/>
                  </a:lnTo>
                  <a:lnTo>
                    <a:pt x="214156" y="1650893"/>
                  </a:lnTo>
                  <a:cubicBezTo>
                    <a:pt x="203608" y="1709555"/>
                    <a:pt x="147502" y="1748560"/>
                    <a:pt x="88840" y="1738012"/>
                  </a:cubicBezTo>
                  <a:cubicBezTo>
                    <a:pt x="30177" y="1727464"/>
                    <a:pt x="-8827" y="1671358"/>
                    <a:pt x="1721" y="1612696"/>
                  </a:cubicBezTo>
                  <a:lnTo>
                    <a:pt x="151558" y="779369"/>
                  </a:lnTo>
                  <a:lnTo>
                    <a:pt x="165076" y="745240"/>
                  </a:lnTo>
                  <a:lnTo>
                    <a:pt x="166159" y="739877"/>
                  </a:lnTo>
                  <a:cubicBezTo>
                    <a:pt x="193253" y="675819"/>
                    <a:pt x="256682" y="630871"/>
                    <a:pt x="330610" y="630871"/>
                  </a:cubicBezTo>
                  <a:close/>
                  <a:moveTo>
                    <a:pt x="631229" y="0"/>
                  </a:moveTo>
                  <a:cubicBezTo>
                    <a:pt x="796591" y="0"/>
                    <a:pt x="930644" y="134052"/>
                    <a:pt x="930644" y="299414"/>
                  </a:cubicBezTo>
                  <a:cubicBezTo>
                    <a:pt x="930644" y="464776"/>
                    <a:pt x="796591" y="598828"/>
                    <a:pt x="631229" y="598828"/>
                  </a:cubicBezTo>
                  <a:cubicBezTo>
                    <a:pt x="465867" y="598828"/>
                    <a:pt x="331814" y="464776"/>
                    <a:pt x="331814" y="299414"/>
                  </a:cubicBezTo>
                  <a:cubicBezTo>
                    <a:pt x="331814" y="134052"/>
                    <a:pt x="465867" y="0"/>
                    <a:pt x="63122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3252" tIns="46627" rIns="93252" bIns="46627" numCol="1" rtlCol="0" anchor="t" anchorCtr="0" compatLnSpc="1">
              <a:prstTxWarp prst="textNoShape">
                <a:avLst/>
              </a:prstTxWarp>
            </a:bodyPr>
            <a:lstStyle/>
            <a:p>
              <a:pPr defTabSz="932518" rtl="0"/>
              <a:endParaRPr lang="en-GB" sz="1938">
                <a:solidFill>
                  <a:prstClr val="black"/>
                </a:solidFill>
              </a:endParaRPr>
            </a:p>
          </p:txBody>
        </p:sp>
        <p:sp>
          <p:nvSpPr>
            <p:cNvPr id="80" name="Freeform: Shape 79" descr="Human outline graph">
              <a:extLst>
                <a:ext uri="{FF2B5EF4-FFF2-40B4-BE49-F238E27FC236}">
                  <a16:creationId xmlns:a16="http://schemas.microsoft.com/office/drawing/2014/main" id="{6F640138-9471-7A58-FCB4-69C018928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855" y="3606257"/>
              <a:ext cx="142470" cy="316653"/>
            </a:xfrm>
            <a:custGeom>
              <a:avLst/>
              <a:gdLst>
                <a:gd name="connsiteX0" fmla="*/ 330610 w 1279418"/>
                <a:gd name="connsiteY0" fmla="*/ 630871 h 2843630"/>
                <a:gd name="connsiteX1" fmla="*/ 950643 w 1279418"/>
                <a:gd name="connsiteY1" fmla="*/ 630871 h 2843630"/>
                <a:gd name="connsiteX2" fmla="*/ 1115094 w 1279418"/>
                <a:gd name="connsiteY2" fmla="*/ 739877 h 2843630"/>
                <a:gd name="connsiteX3" fmla="*/ 1118085 w 1279418"/>
                <a:gd name="connsiteY3" fmla="*/ 754690 h 2843630"/>
                <a:gd name="connsiteX4" fmla="*/ 1127860 w 1279418"/>
                <a:gd name="connsiteY4" fmla="*/ 779369 h 2843630"/>
                <a:gd name="connsiteX5" fmla="*/ 1277697 w 1279418"/>
                <a:gd name="connsiteY5" fmla="*/ 1612696 h 2843630"/>
                <a:gd name="connsiteX6" fmla="*/ 1190578 w 1279418"/>
                <a:gd name="connsiteY6" fmla="*/ 1738012 h 2843630"/>
                <a:gd name="connsiteX7" fmla="*/ 1065262 w 1279418"/>
                <a:gd name="connsiteY7" fmla="*/ 1650893 h 2843630"/>
                <a:gd name="connsiteX8" fmla="*/ 946038 w 1279418"/>
                <a:gd name="connsiteY8" fmla="*/ 987825 h 2843630"/>
                <a:gd name="connsiteX9" fmla="*/ 942594 w 1279418"/>
                <a:gd name="connsiteY9" fmla="*/ 987825 h 2843630"/>
                <a:gd name="connsiteX10" fmla="*/ 942594 w 1279418"/>
                <a:gd name="connsiteY10" fmla="*/ 1501242 h 2843630"/>
                <a:gd name="connsiteX11" fmla="*/ 942594 w 1279418"/>
                <a:gd name="connsiteY11" fmla="*/ 1845442 h 2843630"/>
                <a:gd name="connsiteX12" fmla="*/ 942594 w 1279418"/>
                <a:gd name="connsiteY12" fmla="*/ 2722978 h 2843630"/>
                <a:gd name="connsiteX13" fmla="*/ 821942 w 1279418"/>
                <a:gd name="connsiteY13" fmla="*/ 2843630 h 2843630"/>
                <a:gd name="connsiteX14" fmla="*/ 816225 w 1279418"/>
                <a:gd name="connsiteY14" fmla="*/ 2843630 h 2843630"/>
                <a:gd name="connsiteX15" fmla="*/ 695573 w 1279418"/>
                <a:gd name="connsiteY15" fmla="*/ 2722978 h 2843630"/>
                <a:gd name="connsiteX16" fmla="*/ 695573 w 1279418"/>
                <a:gd name="connsiteY16" fmla="*/ 1845442 h 2843630"/>
                <a:gd name="connsiteX17" fmla="*/ 584764 w 1279418"/>
                <a:gd name="connsiteY17" fmla="*/ 1845442 h 2843630"/>
                <a:gd name="connsiteX18" fmla="*/ 584764 w 1279418"/>
                <a:gd name="connsiteY18" fmla="*/ 2722978 h 2843630"/>
                <a:gd name="connsiteX19" fmla="*/ 464112 w 1279418"/>
                <a:gd name="connsiteY19" fmla="*/ 2843630 h 2843630"/>
                <a:gd name="connsiteX20" fmla="*/ 458395 w 1279418"/>
                <a:gd name="connsiteY20" fmla="*/ 2843630 h 2843630"/>
                <a:gd name="connsiteX21" fmla="*/ 337743 w 1279418"/>
                <a:gd name="connsiteY21" fmla="*/ 2722978 h 2843630"/>
                <a:gd name="connsiteX22" fmla="*/ 337743 w 1279418"/>
                <a:gd name="connsiteY22" fmla="*/ 1845442 h 2843630"/>
                <a:gd name="connsiteX23" fmla="*/ 337743 w 1279418"/>
                <a:gd name="connsiteY23" fmla="*/ 1845442 h 2843630"/>
                <a:gd name="connsiteX24" fmla="*/ 337743 w 1279418"/>
                <a:gd name="connsiteY24" fmla="*/ 987825 h 2843630"/>
                <a:gd name="connsiteX25" fmla="*/ 333380 w 1279418"/>
                <a:gd name="connsiteY25" fmla="*/ 987825 h 2843630"/>
                <a:gd name="connsiteX26" fmla="*/ 214156 w 1279418"/>
                <a:gd name="connsiteY26" fmla="*/ 1650893 h 2843630"/>
                <a:gd name="connsiteX27" fmla="*/ 88840 w 1279418"/>
                <a:gd name="connsiteY27" fmla="*/ 1738012 h 2843630"/>
                <a:gd name="connsiteX28" fmla="*/ 1721 w 1279418"/>
                <a:gd name="connsiteY28" fmla="*/ 1612696 h 2843630"/>
                <a:gd name="connsiteX29" fmla="*/ 151558 w 1279418"/>
                <a:gd name="connsiteY29" fmla="*/ 779369 h 2843630"/>
                <a:gd name="connsiteX30" fmla="*/ 165076 w 1279418"/>
                <a:gd name="connsiteY30" fmla="*/ 745240 h 2843630"/>
                <a:gd name="connsiteX31" fmla="*/ 166159 w 1279418"/>
                <a:gd name="connsiteY31" fmla="*/ 739877 h 2843630"/>
                <a:gd name="connsiteX32" fmla="*/ 330610 w 1279418"/>
                <a:gd name="connsiteY32" fmla="*/ 630871 h 2843630"/>
                <a:gd name="connsiteX33" fmla="*/ 631229 w 1279418"/>
                <a:gd name="connsiteY33" fmla="*/ 0 h 2843630"/>
                <a:gd name="connsiteX34" fmla="*/ 930644 w 1279418"/>
                <a:gd name="connsiteY34" fmla="*/ 299414 h 2843630"/>
                <a:gd name="connsiteX35" fmla="*/ 631229 w 1279418"/>
                <a:gd name="connsiteY35" fmla="*/ 598828 h 2843630"/>
                <a:gd name="connsiteX36" fmla="*/ 331814 w 1279418"/>
                <a:gd name="connsiteY36" fmla="*/ 299414 h 2843630"/>
                <a:gd name="connsiteX37" fmla="*/ 631229 w 1279418"/>
                <a:gd name="connsiteY37" fmla="*/ 0 h 284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9418" h="2843630">
                  <a:moveTo>
                    <a:pt x="330610" y="630871"/>
                  </a:moveTo>
                  <a:lnTo>
                    <a:pt x="950643" y="630871"/>
                  </a:lnTo>
                  <a:cubicBezTo>
                    <a:pt x="1024571" y="630871"/>
                    <a:pt x="1088000" y="675819"/>
                    <a:pt x="1115094" y="739877"/>
                  </a:cubicBezTo>
                  <a:lnTo>
                    <a:pt x="1118085" y="754690"/>
                  </a:lnTo>
                  <a:lnTo>
                    <a:pt x="1127860" y="779369"/>
                  </a:lnTo>
                  <a:lnTo>
                    <a:pt x="1277697" y="1612696"/>
                  </a:lnTo>
                  <a:cubicBezTo>
                    <a:pt x="1288245" y="1671358"/>
                    <a:pt x="1249241" y="1727464"/>
                    <a:pt x="1190578" y="1738012"/>
                  </a:cubicBezTo>
                  <a:cubicBezTo>
                    <a:pt x="1131916" y="1748560"/>
                    <a:pt x="1075810" y="1709555"/>
                    <a:pt x="1065262" y="1650893"/>
                  </a:cubicBezTo>
                  <a:lnTo>
                    <a:pt x="946038" y="987825"/>
                  </a:lnTo>
                  <a:lnTo>
                    <a:pt x="942594" y="987825"/>
                  </a:lnTo>
                  <a:lnTo>
                    <a:pt x="942594" y="1501242"/>
                  </a:lnTo>
                  <a:lnTo>
                    <a:pt x="942594" y="1845442"/>
                  </a:lnTo>
                  <a:lnTo>
                    <a:pt x="942594" y="2722978"/>
                  </a:lnTo>
                  <a:cubicBezTo>
                    <a:pt x="942594" y="2789612"/>
                    <a:pt x="888576" y="2843630"/>
                    <a:pt x="821942" y="2843630"/>
                  </a:cubicBezTo>
                  <a:lnTo>
                    <a:pt x="816225" y="2843630"/>
                  </a:lnTo>
                  <a:cubicBezTo>
                    <a:pt x="749591" y="2843630"/>
                    <a:pt x="695573" y="2789612"/>
                    <a:pt x="695573" y="2722978"/>
                  </a:cubicBezTo>
                  <a:lnTo>
                    <a:pt x="695573" y="1845442"/>
                  </a:lnTo>
                  <a:lnTo>
                    <a:pt x="584764" y="1845442"/>
                  </a:lnTo>
                  <a:lnTo>
                    <a:pt x="584764" y="2722978"/>
                  </a:lnTo>
                  <a:cubicBezTo>
                    <a:pt x="584764" y="2789612"/>
                    <a:pt x="530746" y="2843630"/>
                    <a:pt x="464112" y="2843630"/>
                  </a:cubicBezTo>
                  <a:lnTo>
                    <a:pt x="458395" y="2843630"/>
                  </a:lnTo>
                  <a:cubicBezTo>
                    <a:pt x="391761" y="2843630"/>
                    <a:pt x="337743" y="2789612"/>
                    <a:pt x="337743" y="2722978"/>
                  </a:cubicBezTo>
                  <a:lnTo>
                    <a:pt x="337743" y="1845442"/>
                  </a:lnTo>
                  <a:lnTo>
                    <a:pt x="337743" y="1845442"/>
                  </a:lnTo>
                  <a:lnTo>
                    <a:pt x="337743" y="987825"/>
                  </a:lnTo>
                  <a:lnTo>
                    <a:pt x="333380" y="987825"/>
                  </a:lnTo>
                  <a:lnTo>
                    <a:pt x="214156" y="1650893"/>
                  </a:lnTo>
                  <a:cubicBezTo>
                    <a:pt x="203608" y="1709555"/>
                    <a:pt x="147502" y="1748560"/>
                    <a:pt x="88840" y="1738012"/>
                  </a:cubicBezTo>
                  <a:cubicBezTo>
                    <a:pt x="30177" y="1727464"/>
                    <a:pt x="-8827" y="1671358"/>
                    <a:pt x="1721" y="1612696"/>
                  </a:cubicBezTo>
                  <a:lnTo>
                    <a:pt x="151558" y="779369"/>
                  </a:lnTo>
                  <a:lnTo>
                    <a:pt x="165076" y="745240"/>
                  </a:lnTo>
                  <a:lnTo>
                    <a:pt x="166159" y="739877"/>
                  </a:lnTo>
                  <a:cubicBezTo>
                    <a:pt x="193253" y="675819"/>
                    <a:pt x="256682" y="630871"/>
                    <a:pt x="330610" y="630871"/>
                  </a:cubicBezTo>
                  <a:close/>
                  <a:moveTo>
                    <a:pt x="631229" y="0"/>
                  </a:moveTo>
                  <a:cubicBezTo>
                    <a:pt x="796591" y="0"/>
                    <a:pt x="930644" y="134052"/>
                    <a:pt x="930644" y="299414"/>
                  </a:cubicBezTo>
                  <a:cubicBezTo>
                    <a:pt x="930644" y="464776"/>
                    <a:pt x="796591" y="598828"/>
                    <a:pt x="631229" y="598828"/>
                  </a:cubicBezTo>
                  <a:cubicBezTo>
                    <a:pt x="465867" y="598828"/>
                    <a:pt x="331814" y="464776"/>
                    <a:pt x="331814" y="299414"/>
                  </a:cubicBezTo>
                  <a:cubicBezTo>
                    <a:pt x="331814" y="134052"/>
                    <a:pt x="465867" y="0"/>
                    <a:pt x="63122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3252" tIns="46627" rIns="93252" bIns="46627" numCol="1" rtlCol="0" anchor="t" anchorCtr="0" compatLnSpc="1">
              <a:prstTxWarp prst="textNoShape">
                <a:avLst/>
              </a:prstTxWarp>
            </a:bodyPr>
            <a:lstStyle/>
            <a:p>
              <a:pPr defTabSz="932518" rtl="0"/>
              <a:endParaRPr lang="en-GB" sz="1938">
                <a:solidFill>
                  <a:prstClr val="black"/>
                </a:solidFill>
              </a:endParaRPr>
            </a:p>
          </p:txBody>
        </p:sp>
        <p:sp>
          <p:nvSpPr>
            <p:cNvPr id="81" name="TextBox 62">
              <a:extLst>
                <a:ext uri="{FF2B5EF4-FFF2-40B4-BE49-F238E27FC236}">
                  <a16:creationId xmlns:a16="http://schemas.microsoft.com/office/drawing/2014/main" id="{A23F475F-4216-0C9E-CFF1-45653A65256E}"/>
                </a:ext>
              </a:extLst>
            </p:cNvPr>
            <p:cNvSpPr txBox="1"/>
            <p:nvPr/>
          </p:nvSpPr>
          <p:spPr>
            <a:xfrm>
              <a:off x="1044218" y="6253151"/>
              <a:ext cx="2910561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mk-MK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Пациенти кои добиле лек / плацебо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82" name="Line 7">
              <a:extLst>
                <a:ext uri="{FF2B5EF4-FFF2-40B4-BE49-F238E27FC236}">
                  <a16:creationId xmlns:a16="http://schemas.microsoft.com/office/drawing/2014/main" id="{68972878-CA3D-D136-36A9-BBF5B865B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19" y="6614039"/>
              <a:ext cx="3468225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en-US" dirty="0"/>
            </a:p>
          </p:txBody>
        </p:sp>
        <p:sp>
          <p:nvSpPr>
            <p:cNvPr id="83" name="TextBox 65">
              <a:extLst>
                <a:ext uri="{FF2B5EF4-FFF2-40B4-BE49-F238E27FC236}">
                  <a16:creationId xmlns:a16="http://schemas.microsoft.com/office/drawing/2014/main" id="{17C90ED3-EE95-2251-97EA-A33A30BA4562}"/>
                </a:ext>
              </a:extLst>
            </p:cNvPr>
            <p:cNvSpPr txBox="1"/>
            <p:nvPr/>
          </p:nvSpPr>
          <p:spPr>
            <a:xfrm>
              <a:off x="4628524" y="6421931"/>
              <a:ext cx="534602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mk-MK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1789B5A-E5C4-A990-D2F5-6602C894D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5108" y="6242184"/>
              <a:ext cx="482603" cy="4826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85" name="Freeform 498">
              <a:extLst>
                <a:ext uri="{FF2B5EF4-FFF2-40B4-BE49-F238E27FC236}">
                  <a16:creationId xmlns:a16="http://schemas.microsoft.com/office/drawing/2014/main" id="{21B66F99-B8C0-1AE4-7A92-B750304D4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375" y="6416992"/>
              <a:ext cx="132069" cy="72454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7" name="Freeform 499">
              <a:extLst>
                <a:ext uri="{FF2B5EF4-FFF2-40B4-BE49-F238E27FC236}">
                  <a16:creationId xmlns:a16="http://schemas.microsoft.com/office/drawing/2014/main" id="{30229AA0-6BCE-6837-9C02-22398A179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69" y="6547226"/>
              <a:ext cx="77040" cy="19260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499">
              <a:extLst>
                <a:ext uri="{FF2B5EF4-FFF2-40B4-BE49-F238E27FC236}">
                  <a16:creationId xmlns:a16="http://schemas.microsoft.com/office/drawing/2014/main" id="{8C6B6B54-8E7D-30DE-CAFB-E04A3AADE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69" y="6560983"/>
              <a:ext cx="77040" cy="19260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8" name="Freeform 500">
              <a:extLst>
                <a:ext uri="{FF2B5EF4-FFF2-40B4-BE49-F238E27FC236}">
                  <a16:creationId xmlns:a16="http://schemas.microsoft.com/office/drawing/2014/main" id="{CC2028FE-D80A-0BAE-6CBD-E6A85BF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69" y="6489446"/>
              <a:ext cx="77040" cy="16508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13" name="Freeform 504">
              <a:extLst>
                <a:ext uri="{FF2B5EF4-FFF2-40B4-BE49-F238E27FC236}">
                  <a16:creationId xmlns:a16="http://schemas.microsoft.com/office/drawing/2014/main" id="{693CD402-2082-A7D1-B940-9AA6057BF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69" y="6519711"/>
              <a:ext cx="77040" cy="13757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903683FF-B53B-2127-B436-CC440660038D}"/>
              </a:ext>
            </a:extLst>
          </p:cNvPr>
          <p:cNvSpPr txBox="1"/>
          <p:nvPr/>
        </p:nvSpPr>
        <p:spPr>
          <a:xfrm>
            <a:off x="485243" y="4510658"/>
            <a:ext cx="364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5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4">
            <a:extLst>
              <a:ext uri="{FF2B5EF4-FFF2-40B4-BE49-F238E27FC236}">
                <a16:creationId xmlns:a16="http://schemas.microsoft.com/office/drawing/2014/main" id="{DD4CC822-CC15-389E-3252-95C8E62A9947}"/>
              </a:ext>
            </a:extLst>
          </p:cNvPr>
          <p:cNvSpPr txBox="1">
            <a:spLocks/>
          </p:cNvSpPr>
          <p:nvPr/>
        </p:nvSpPr>
        <p:spPr>
          <a:xfrm>
            <a:off x="0" y="4762"/>
            <a:ext cx="12191999" cy="130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mk-MK" sz="3200" b="0" dirty="0">
                <a:solidFill>
                  <a:srgbClr val="404040"/>
                </a:solidFill>
                <a:latin typeface="+mj-lt"/>
              </a:rPr>
              <a:t>ГРАФИЧКИ ПРИКАЗ НА ПОДАТОЦИТЕ</a:t>
            </a:r>
            <a:endParaRPr lang="en-GB" sz="3200" b="0" dirty="0">
              <a:solidFill>
                <a:srgbClr val="40404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9514EC-5B42-156D-1453-B9BF81118F83}"/>
              </a:ext>
            </a:extLst>
          </p:cNvPr>
          <p:cNvGrpSpPr/>
          <p:nvPr/>
        </p:nvGrpSpPr>
        <p:grpSpPr>
          <a:xfrm>
            <a:off x="89647" y="1132548"/>
            <a:ext cx="6142484" cy="5646838"/>
            <a:chOff x="5054200" y="1196893"/>
            <a:chExt cx="6142484" cy="564683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5FDBEAC-93A6-F1CF-5E7C-07B37319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200" y="1504670"/>
              <a:ext cx="6142484" cy="533906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0440D8-3FC6-BFEB-1D5F-30C609EE586A}"/>
                </a:ext>
              </a:extLst>
            </p:cNvPr>
            <p:cNvSpPr txBox="1"/>
            <p:nvPr/>
          </p:nvSpPr>
          <p:spPr>
            <a:xfrm>
              <a:off x="5151761" y="1196893"/>
              <a:ext cx="4638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Pairwise Relationships between Variables in the dataset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61507-FF56-44F7-AA56-634904579D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8"/>
          <a:stretch/>
        </p:blipFill>
        <p:spPr>
          <a:xfrm>
            <a:off x="6981938" y="3955967"/>
            <a:ext cx="3790723" cy="2790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2CE766-D512-88A2-D982-F0F440737C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8302"/>
          <a:stretch/>
        </p:blipFill>
        <p:spPr>
          <a:xfrm>
            <a:off x="8970802" y="1307256"/>
            <a:ext cx="3173505" cy="23666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CC75E5-25DE-133F-330C-1C4D93DC36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8302"/>
          <a:stretch/>
        </p:blipFill>
        <p:spPr>
          <a:xfrm>
            <a:off x="5806262" y="1307256"/>
            <a:ext cx="3173505" cy="23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5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B8244FB1-7404-55B6-A581-C1A9ECCD74D9}"/>
              </a:ext>
            </a:extLst>
          </p:cNvPr>
          <p:cNvSpPr txBox="1">
            <a:spLocks/>
          </p:cNvSpPr>
          <p:nvPr/>
        </p:nvSpPr>
        <p:spPr>
          <a:xfrm>
            <a:off x="0" y="-4203"/>
            <a:ext cx="12191999" cy="12309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ИМА РАЗЛИКА НА ИЗМЕРЕН ПРИТИСОК КАЈ ПАЦИЕНТИТЕ ПРЕД И ПОСЛЕ 6 МЕСЕЦИ?</a:t>
            </a:r>
            <a:endParaRPr lang="en-GB" sz="3200" b="0" dirty="0">
              <a:solidFill>
                <a:srgbClr val="40404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B0B2-C218-F8E2-947F-6500D9841A5E}"/>
              </a:ext>
            </a:extLst>
          </p:cNvPr>
          <p:cNvSpPr/>
          <p:nvPr/>
        </p:nvSpPr>
        <p:spPr>
          <a:xfrm>
            <a:off x="4341657" y="1485581"/>
            <a:ext cx="3548225" cy="2261568"/>
          </a:xfrm>
          <a:prstGeom prst="rect">
            <a:avLst/>
          </a:prstGeom>
          <a:solidFill>
            <a:srgbClr val="59AAF2">
              <a:alpha val="6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D7CE2-A569-8D87-E43C-A5C8B4B3C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7419" y="1055262"/>
            <a:ext cx="11173418" cy="2718591"/>
            <a:chOff x="668590" y="885650"/>
            <a:chExt cx="11173418" cy="27185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7E9F9-D002-39E9-9706-B4FB098783DE}"/>
                </a:ext>
              </a:extLst>
            </p:cNvPr>
            <p:cNvGrpSpPr/>
            <p:nvPr/>
          </p:nvGrpSpPr>
          <p:grpSpPr>
            <a:xfrm>
              <a:off x="668590" y="885650"/>
              <a:ext cx="3551507" cy="2691887"/>
              <a:chOff x="668590" y="885650"/>
              <a:chExt cx="3551507" cy="26918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6ECFA-4943-4335-DAF1-643C26B8C7E1}"/>
                  </a:ext>
                </a:extLst>
              </p:cNvPr>
              <p:cNvSpPr/>
              <p:nvPr/>
            </p:nvSpPr>
            <p:spPr>
              <a:xfrm>
                <a:off x="668590" y="1300608"/>
                <a:ext cx="3551507" cy="227692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90457C-DB04-2268-D114-9A767BFE2C1A}"/>
                  </a:ext>
                </a:extLst>
              </p:cNvPr>
              <p:cNvSpPr/>
              <p:nvPr/>
            </p:nvSpPr>
            <p:spPr>
              <a:xfrm>
                <a:off x="2118381" y="885650"/>
                <a:ext cx="648489" cy="648488"/>
              </a:xfrm>
              <a:prstGeom prst="ellipse">
                <a:avLst/>
              </a:prstGeom>
              <a:solidFill>
                <a:srgbClr val="59AAF2"/>
              </a:solidFill>
              <a:ln w="31750">
                <a:solidFill>
                  <a:srgbClr val="E6E6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BADBEA-396D-0EE5-3716-98ED946D74BE}"/>
                </a:ext>
              </a:extLst>
            </p:cNvPr>
            <p:cNvSpPr/>
            <p:nvPr/>
          </p:nvSpPr>
          <p:spPr>
            <a:xfrm>
              <a:off x="5932697" y="909911"/>
              <a:ext cx="648489" cy="648489"/>
            </a:xfrm>
            <a:prstGeom prst="ellipse">
              <a:avLst/>
            </a:prstGeom>
            <a:solidFill>
              <a:srgbClr val="59AAF2"/>
            </a:solidFill>
            <a:ln w="31750">
              <a:solidFill>
                <a:srgbClr val="E6E6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64573F-0DCE-AD47-5962-4D8AB0196D70}"/>
                </a:ext>
              </a:extLst>
            </p:cNvPr>
            <p:cNvGrpSpPr/>
            <p:nvPr/>
          </p:nvGrpSpPr>
          <p:grpSpPr>
            <a:xfrm>
              <a:off x="8293783" y="909911"/>
              <a:ext cx="3548225" cy="2694330"/>
              <a:chOff x="8594811" y="909911"/>
              <a:chExt cx="3548225" cy="26943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66AA55-C5BE-C78C-789E-5ABA3C920BA0}"/>
                  </a:ext>
                </a:extLst>
              </p:cNvPr>
              <p:cNvSpPr/>
              <p:nvPr/>
            </p:nvSpPr>
            <p:spPr>
              <a:xfrm>
                <a:off x="8594811" y="1313187"/>
                <a:ext cx="3548225" cy="229105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363999-0376-5229-7916-6A24FF2335E9}"/>
                  </a:ext>
                </a:extLst>
              </p:cNvPr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88300C-8D1E-A80F-CD13-5ADC80696D33}"/>
                    </a:ext>
                  </a:extLst>
                </p:cNvPr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59AAF2"/>
                </a:solidFill>
                <a:ln w="31750">
                  <a:solidFill>
                    <a:srgbClr val="E6E6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70F8131-693E-00A4-7AC0-820ED7942A4F}"/>
                    </a:ext>
                  </a:extLst>
                </p:cNvPr>
                <p:cNvGrpSpPr/>
                <p:nvPr/>
              </p:nvGrpSpPr>
              <p:grpSpPr>
                <a:xfrm>
                  <a:off x="4016351" y="2384945"/>
                  <a:ext cx="176557" cy="85818"/>
                  <a:chOff x="4752975" y="2330451"/>
                  <a:chExt cx="911225" cy="442912"/>
                </a:xfrm>
              </p:grpSpPr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7A80DE28-678A-1E53-E5FD-CA9A45414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" name="Freeform 7">
                    <a:extLst>
                      <a:ext uri="{FF2B5EF4-FFF2-40B4-BE49-F238E27FC236}">
                        <a16:creationId xmlns:a16="http://schemas.microsoft.com/office/drawing/2014/main" id="{B9B23858-E51E-913F-43C0-DAFF4ECCB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88AD9-317C-FF12-8EC5-29DFC86962F9}"/>
                  </a:ext>
                </a:extLst>
              </p:cNvPr>
              <p:cNvSpPr txBox="1"/>
              <p:nvPr/>
            </p:nvSpPr>
            <p:spPr>
              <a:xfrm>
                <a:off x="8721863" y="1653221"/>
                <a:ext cx="3294119" cy="137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algn="ctr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ЗАКЛУЧОК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СЕ ОТФРЛА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во корист на 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mk-MK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mk-MK" sz="2000" b="1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ИМА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разлика помеѓу P пред и после 6 месеци.    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2129835" y="1301866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645132" y="1849160"/>
            <a:ext cx="3412267" cy="1708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ХИПОТЕЗА 1:</a:t>
            </a:r>
            <a:endParaRPr lang="en-GB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НЕМА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помеѓу P пред и после 6 месеци  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ИМА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помеѓу P пред и после 6 месеци     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24711F7-EDC5-6883-EA35-CFD0FA31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95" y="3861539"/>
            <a:ext cx="6966851" cy="2963798"/>
          </a:xfrm>
          <a:prstGeom prst="rect">
            <a:avLst/>
          </a:prstGeom>
        </p:spPr>
      </p:pic>
      <p:grpSp>
        <p:nvGrpSpPr>
          <p:cNvPr id="10" name="Group 9" descr="This is an icon of a calculator.">
            <a:extLst>
              <a:ext uri="{FF2B5EF4-FFF2-40B4-BE49-F238E27FC236}">
                <a16:creationId xmlns:a16="http://schemas.microsoft.com/office/drawing/2014/main" id="{4DC01A67-7239-4FD3-1B24-C0EA5F78A68C}"/>
              </a:ext>
            </a:extLst>
          </p:cNvPr>
          <p:cNvGrpSpPr/>
          <p:nvPr/>
        </p:nvGrpSpPr>
        <p:grpSpPr>
          <a:xfrm>
            <a:off x="6006955" y="1255562"/>
            <a:ext cx="217628" cy="283386"/>
            <a:chOff x="3209925" y="771525"/>
            <a:chExt cx="220663" cy="287338"/>
          </a:xfrm>
          <a:solidFill>
            <a:schemeClr val="bg1"/>
          </a:solidFill>
        </p:grpSpPr>
        <p:sp>
          <p:nvSpPr>
            <p:cNvPr id="21" name="Freeform 328">
              <a:extLst>
                <a:ext uri="{FF2B5EF4-FFF2-40B4-BE49-F238E27FC236}">
                  <a16:creationId xmlns:a16="http://schemas.microsoft.com/office/drawing/2014/main" id="{58996098-3EE3-1BF6-616E-1CA33029B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329">
              <a:extLst>
                <a:ext uri="{FF2B5EF4-FFF2-40B4-BE49-F238E27FC236}">
                  <a16:creationId xmlns:a16="http://schemas.microsoft.com/office/drawing/2014/main" id="{3D8D2C60-F8BA-3E4D-E951-DC2E655A2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330">
              <a:extLst>
                <a:ext uri="{FF2B5EF4-FFF2-40B4-BE49-F238E27FC236}">
                  <a16:creationId xmlns:a16="http://schemas.microsoft.com/office/drawing/2014/main" id="{0337640A-93B0-8438-EF2B-79E73C613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31">
              <a:extLst>
                <a:ext uri="{FF2B5EF4-FFF2-40B4-BE49-F238E27FC236}">
                  <a16:creationId xmlns:a16="http://schemas.microsoft.com/office/drawing/2014/main" id="{C91ACC97-AA6C-587B-E161-CA2167EC5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332">
              <a:extLst>
                <a:ext uri="{FF2B5EF4-FFF2-40B4-BE49-F238E27FC236}">
                  <a16:creationId xmlns:a16="http://schemas.microsoft.com/office/drawing/2014/main" id="{838C56CD-76FB-FCDB-678B-9F87F6AFA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92997EB-D6C5-32BE-8C34-185699F027B7}"/>
              </a:ext>
            </a:extLst>
          </p:cNvPr>
          <p:cNvSpPr txBox="1"/>
          <p:nvPr/>
        </p:nvSpPr>
        <p:spPr>
          <a:xfrm>
            <a:off x="4461077" y="1822833"/>
            <a:ext cx="342367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mk-MK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РЕЗУЛТАТ: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GB" sz="2000" b="1" dirty="0">
                <a:latin typeface="+mj-lt"/>
              </a:rPr>
              <a:t>p-value</a:t>
            </a:r>
            <a:r>
              <a:rPr lang="mk-MK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mk-MK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x 10</a:t>
            </a:r>
            <a:r>
              <a:rPr lang="en-US" sz="2000" b="1" baseline="30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-9</a:t>
            </a:r>
            <a:r>
              <a:rPr lang="mk-MK" sz="2000" b="1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   </a:t>
            </a:r>
            <a:endParaRPr lang="mk-MK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p-value &lt; 0.05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 descr="This is an icon of a bar chart and a line chart. ">
            <a:extLst>
              <a:ext uri="{FF2B5EF4-FFF2-40B4-BE49-F238E27FC236}">
                <a16:creationId xmlns:a16="http://schemas.microsoft.com/office/drawing/2014/main" id="{290B39D0-9E0E-CDC5-9A76-0F223E5C520E}"/>
              </a:ext>
            </a:extLst>
          </p:cNvPr>
          <p:cNvGrpSpPr/>
          <p:nvPr/>
        </p:nvGrpSpPr>
        <p:grpSpPr>
          <a:xfrm>
            <a:off x="9643912" y="1260515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2" name="Freeform 372">
              <a:extLst>
                <a:ext uri="{FF2B5EF4-FFF2-40B4-BE49-F238E27FC236}">
                  <a16:creationId xmlns:a16="http://schemas.microsoft.com/office/drawing/2014/main" id="{9E74979E-2253-D69B-14C2-E867524DE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Freeform 373">
              <a:extLst>
                <a:ext uri="{FF2B5EF4-FFF2-40B4-BE49-F238E27FC236}">
                  <a16:creationId xmlns:a16="http://schemas.microsoft.com/office/drawing/2014/main" id="{9457CEC0-B49A-396B-C18F-6348C7B9D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54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4">
            <a:extLst>
              <a:ext uri="{FF2B5EF4-FFF2-40B4-BE49-F238E27FC236}">
                <a16:creationId xmlns:a16="http://schemas.microsoft.com/office/drawing/2014/main" id="{6D08B005-46ED-2EF1-ED15-700D63EAB93D}"/>
              </a:ext>
            </a:extLst>
          </p:cNvPr>
          <p:cNvSpPr txBox="1">
            <a:spLocks/>
          </p:cNvSpPr>
          <p:nvPr/>
        </p:nvSpPr>
        <p:spPr>
          <a:xfrm>
            <a:off x="1" y="1690"/>
            <a:ext cx="12191999" cy="12309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ИМА НАМАЛУВАЊЕ/ЗГОЛЕМУВАЊЕ НА ПРИТИСОЦИТЕ КАЈ ТРЕТИРАНИ ПАЦИЕНТИ ПРЕД И ПОСЛЕ 6 МЕСЕЦИ?</a:t>
            </a:r>
            <a:endParaRPr lang="en-GB" sz="3200" b="0" dirty="0">
              <a:solidFill>
                <a:srgbClr val="40404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B0B2-C218-F8E2-947F-6500D9841A5E}"/>
              </a:ext>
            </a:extLst>
          </p:cNvPr>
          <p:cNvSpPr/>
          <p:nvPr/>
        </p:nvSpPr>
        <p:spPr>
          <a:xfrm>
            <a:off x="4341657" y="1485581"/>
            <a:ext cx="3548225" cy="2261568"/>
          </a:xfrm>
          <a:prstGeom prst="rect">
            <a:avLst/>
          </a:prstGeom>
          <a:solidFill>
            <a:srgbClr val="59AAF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D7CE2-A569-8D87-E43C-A5C8B4B3C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829" y="1055262"/>
            <a:ext cx="11255008" cy="2718591"/>
            <a:chOff x="587000" y="885650"/>
            <a:chExt cx="11255008" cy="27185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7E9F9-D002-39E9-9706-B4FB098783DE}"/>
                </a:ext>
              </a:extLst>
            </p:cNvPr>
            <p:cNvGrpSpPr/>
            <p:nvPr/>
          </p:nvGrpSpPr>
          <p:grpSpPr>
            <a:xfrm>
              <a:off x="587000" y="885650"/>
              <a:ext cx="7422525" cy="2691887"/>
              <a:chOff x="587000" y="885650"/>
              <a:chExt cx="7422525" cy="26918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6ECFA-4943-4335-DAF1-643C26B8C7E1}"/>
                  </a:ext>
                </a:extLst>
              </p:cNvPr>
              <p:cNvSpPr/>
              <p:nvPr/>
            </p:nvSpPr>
            <p:spPr>
              <a:xfrm>
                <a:off x="587000" y="1300608"/>
                <a:ext cx="3633097" cy="227692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90457C-DB04-2268-D114-9A767BFE2C1A}"/>
                  </a:ext>
                </a:extLst>
              </p:cNvPr>
              <p:cNvSpPr/>
              <p:nvPr/>
            </p:nvSpPr>
            <p:spPr>
              <a:xfrm>
                <a:off x="2118381" y="885650"/>
                <a:ext cx="648489" cy="648488"/>
              </a:xfrm>
              <a:prstGeom prst="ellipse">
                <a:avLst/>
              </a:prstGeom>
              <a:solidFill>
                <a:srgbClr val="59AAF2"/>
              </a:solidFill>
              <a:ln w="34925">
                <a:solidFill>
                  <a:srgbClr val="E6E6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63043-08CE-858A-9DF0-1F36E54E7F82}"/>
                  </a:ext>
                </a:extLst>
              </p:cNvPr>
              <p:cNvSpPr txBox="1"/>
              <p:nvPr/>
            </p:nvSpPr>
            <p:spPr>
              <a:xfrm>
                <a:off x="4585848" y="1756578"/>
                <a:ext cx="3423677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РЕЗУЛТАТ: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0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GB" sz="2000" b="1" dirty="0">
                    <a:latin typeface="+mj-lt"/>
                  </a:rPr>
                  <a:t>p-value</a:t>
                </a: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 9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98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x 10</a:t>
                </a:r>
                <a:r>
                  <a:rPr lang="en-US" sz="2000" b="1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mk-MK" sz="2000" b="1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1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r>
                  <a:rPr lang="mk-MK" sz="2000" b="1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GB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&gt;   </a:t>
                </a:r>
                <a:endParaRPr lang="mk-MK" sz="20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&lt; 0.05</a:t>
                </a:r>
                <a:endParaRPr lang="en-GB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BADBEA-396D-0EE5-3716-98ED946D74BE}"/>
                </a:ext>
              </a:extLst>
            </p:cNvPr>
            <p:cNvSpPr/>
            <p:nvPr/>
          </p:nvSpPr>
          <p:spPr>
            <a:xfrm>
              <a:off x="5932697" y="909911"/>
              <a:ext cx="648489" cy="648489"/>
            </a:xfrm>
            <a:prstGeom prst="ellipse">
              <a:avLst/>
            </a:prstGeom>
            <a:solidFill>
              <a:srgbClr val="59AAF2"/>
            </a:solidFill>
            <a:ln w="34925">
              <a:solidFill>
                <a:srgbClr val="E6E6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+mj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64573F-0DCE-AD47-5962-4D8AB0196D70}"/>
                </a:ext>
              </a:extLst>
            </p:cNvPr>
            <p:cNvGrpSpPr/>
            <p:nvPr/>
          </p:nvGrpSpPr>
          <p:grpSpPr>
            <a:xfrm>
              <a:off x="8293783" y="909911"/>
              <a:ext cx="3548225" cy="2694330"/>
              <a:chOff x="8594811" y="909911"/>
              <a:chExt cx="3548225" cy="26943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66AA55-C5BE-C78C-789E-5ABA3C920BA0}"/>
                  </a:ext>
                </a:extLst>
              </p:cNvPr>
              <p:cNvSpPr/>
              <p:nvPr/>
            </p:nvSpPr>
            <p:spPr>
              <a:xfrm>
                <a:off x="8594811" y="1313187"/>
                <a:ext cx="3548225" cy="229105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363999-0376-5229-7916-6A24FF2335E9}"/>
                  </a:ext>
                </a:extLst>
              </p:cNvPr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88300C-8D1E-A80F-CD13-5ADC80696D33}"/>
                    </a:ext>
                  </a:extLst>
                </p:cNvPr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59AAF2"/>
                </a:solidFill>
                <a:ln w="34925">
                  <a:solidFill>
                    <a:srgbClr val="E6E6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>
                    <a:latin typeface="+mj-lt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70F8131-693E-00A4-7AC0-820ED7942A4F}"/>
                    </a:ext>
                  </a:extLst>
                </p:cNvPr>
                <p:cNvGrpSpPr/>
                <p:nvPr/>
              </p:nvGrpSpPr>
              <p:grpSpPr>
                <a:xfrm>
                  <a:off x="4016351" y="2384945"/>
                  <a:ext cx="176557" cy="85818"/>
                  <a:chOff x="4752975" y="2330451"/>
                  <a:chExt cx="911225" cy="442912"/>
                </a:xfrm>
              </p:grpSpPr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7A80DE28-678A-1E53-E5FD-CA9A45414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19" name="Freeform 7">
                    <a:extLst>
                      <a:ext uri="{FF2B5EF4-FFF2-40B4-BE49-F238E27FC236}">
                        <a16:creationId xmlns:a16="http://schemas.microsoft.com/office/drawing/2014/main" id="{B9B23858-E51E-913F-43C0-DAFF4ECCB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88AD9-317C-FF12-8EC5-29DFC86962F9}"/>
                  </a:ext>
                </a:extLst>
              </p:cNvPr>
              <p:cNvSpPr txBox="1"/>
              <p:nvPr/>
            </p:nvSpPr>
            <p:spPr>
              <a:xfrm>
                <a:off x="8694948" y="1758674"/>
                <a:ext cx="3294119" cy="170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algn="ctr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ЗАКЛУЧОК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СЕ ОТФРЛА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во корист на 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mk-MK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mk-MK" sz="2000" b="1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ИМА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разлика помеѓу P пред и после 6 месеци</a:t>
                </a:r>
                <a:r>
                  <a:rPr lang="mk-MK" sz="2000" dirty="0"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кај 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третирани пациенти</a:t>
                </a:r>
                <a:r>
                  <a:rPr lang="mk-MK" sz="2000" dirty="0"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2129835" y="1301866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518296" y="1870985"/>
            <a:ext cx="3529980" cy="1708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ХИПОТЕЗА 2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НЕМА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пред и после 6 м (третирани пациенти)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ИМА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пред и после 6 м (третирани пациенти)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843A21-57F9-45EA-F17F-88EC18C6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41" y="3890387"/>
            <a:ext cx="6819172" cy="2933178"/>
          </a:xfrm>
          <a:prstGeom prst="rect">
            <a:avLst/>
          </a:prstGeom>
        </p:spPr>
      </p:pic>
      <p:grpSp>
        <p:nvGrpSpPr>
          <p:cNvPr id="22" name="Group 21" descr="This is an icon of a calculator.">
            <a:extLst>
              <a:ext uri="{FF2B5EF4-FFF2-40B4-BE49-F238E27FC236}">
                <a16:creationId xmlns:a16="http://schemas.microsoft.com/office/drawing/2014/main" id="{C9A86DAF-944A-82EE-0420-201002D7E839}"/>
              </a:ext>
            </a:extLst>
          </p:cNvPr>
          <p:cNvGrpSpPr/>
          <p:nvPr/>
        </p:nvGrpSpPr>
        <p:grpSpPr>
          <a:xfrm>
            <a:off x="6006955" y="1255562"/>
            <a:ext cx="217628" cy="283386"/>
            <a:chOff x="3209925" y="771525"/>
            <a:chExt cx="220663" cy="287338"/>
          </a:xfrm>
          <a:solidFill>
            <a:schemeClr val="bg1"/>
          </a:solidFill>
        </p:grpSpPr>
        <p:sp>
          <p:nvSpPr>
            <p:cNvPr id="23" name="Freeform 328">
              <a:extLst>
                <a:ext uri="{FF2B5EF4-FFF2-40B4-BE49-F238E27FC236}">
                  <a16:creationId xmlns:a16="http://schemas.microsoft.com/office/drawing/2014/main" id="{1B067729-3C10-73A0-89B6-E270FB56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29">
              <a:extLst>
                <a:ext uri="{FF2B5EF4-FFF2-40B4-BE49-F238E27FC236}">
                  <a16:creationId xmlns:a16="http://schemas.microsoft.com/office/drawing/2014/main" id="{33F46EB3-D297-3696-7526-A5DC046E1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330">
              <a:extLst>
                <a:ext uri="{FF2B5EF4-FFF2-40B4-BE49-F238E27FC236}">
                  <a16:creationId xmlns:a16="http://schemas.microsoft.com/office/drawing/2014/main" id="{E6A393BD-76E5-08AE-F6A4-5C64F48E0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331">
              <a:extLst>
                <a:ext uri="{FF2B5EF4-FFF2-40B4-BE49-F238E27FC236}">
                  <a16:creationId xmlns:a16="http://schemas.microsoft.com/office/drawing/2014/main" id="{3940E574-1DE2-3F0C-C52B-FE833A6A6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32">
              <a:extLst>
                <a:ext uri="{FF2B5EF4-FFF2-40B4-BE49-F238E27FC236}">
                  <a16:creationId xmlns:a16="http://schemas.microsoft.com/office/drawing/2014/main" id="{1B762C44-68C6-CDEC-7340-7295A0A01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 descr="This is an icon of a bar chart and a line chart. ">
            <a:extLst>
              <a:ext uri="{FF2B5EF4-FFF2-40B4-BE49-F238E27FC236}">
                <a16:creationId xmlns:a16="http://schemas.microsoft.com/office/drawing/2014/main" id="{55169C26-F7FD-6F87-D027-9988B2784F70}"/>
              </a:ext>
            </a:extLst>
          </p:cNvPr>
          <p:cNvGrpSpPr/>
          <p:nvPr/>
        </p:nvGrpSpPr>
        <p:grpSpPr>
          <a:xfrm>
            <a:off x="9643912" y="1260515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3" name="Freeform 372">
              <a:extLst>
                <a:ext uri="{FF2B5EF4-FFF2-40B4-BE49-F238E27FC236}">
                  <a16:creationId xmlns:a16="http://schemas.microsoft.com/office/drawing/2014/main" id="{15DB2603-A159-321C-1E35-0DB93E608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Freeform 373">
              <a:extLst>
                <a:ext uri="{FF2B5EF4-FFF2-40B4-BE49-F238E27FC236}">
                  <a16:creationId xmlns:a16="http://schemas.microsoft.com/office/drawing/2014/main" id="{034485E6-B392-A0A0-573E-5B87BAFFA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0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">
            <a:extLst>
              <a:ext uri="{FF2B5EF4-FFF2-40B4-BE49-F238E27FC236}">
                <a16:creationId xmlns:a16="http://schemas.microsoft.com/office/drawing/2014/main" id="{020E5663-EF81-2E8B-FBF8-4B340662C98F}"/>
              </a:ext>
            </a:extLst>
          </p:cNvPr>
          <p:cNvSpPr txBox="1">
            <a:spLocks/>
          </p:cNvSpPr>
          <p:nvPr/>
        </p:nvSpPr>
        <p:spPr>
          <a:xfrm>
            <a:off x="-1757" y="-5243"/>
            <a:ext cx="12191999" cy="12309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ИМА НАМАЛУВАЊЕ/ЗГОЛЕМУВАЊЕ НА ПРИТИСОЦИТЕ КАЈ НЕТРЕТИРАНИ ПАЦИЕНТИ ПРЕД И ПОСЛЕ 6 МЕСЕЦИ?</a:t>
            </a:r>
            <a:endParaRPr lang="en-GB" sz="3200" b="0" dirty="0">
              <a:solidFill>
                <a:srgbClr val="40404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B0B2-C218-F8E2-947F-6500D9841A5E}"/>
              </a:ext>
            </a:extLst>
          </p:cNvPr>
          <p:cNvSpPr/>
          <p:nvPr/>
        </p:nvSpPr>
        <p:spPr>
          <a:xfrm>
            <a:off x="4341657" y="1485581"/>
            <a:ext cx="3548225" cy="2261568"/>
          </a:xfrm>
          <a:prstGeom prst="rect">
            <a:avLst/>
          </a:prstGeom>
          <a:solidFill>
            <a:srgbClr val="59AAF2">
              <a:alpha val="6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D7CE2-A569-8D87-E43C-A5C8B4B3C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829" y="1055262"/>
            <a:ext cx="11255008" cy="2718591"/>
            <a:chOff x="587000" y="885650"/>
            <a:chExt cx="11255008" cy="27185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7E9F9-D002-39E9-9706-B4FB098783DE}"/>
                </a:ext>
              </a:extLst>
            </p:cNvPr>
            <p:cNvGrpSpPr/>
            <p:nvPr/>
          </p:nvGrpSpPr>
          <p:grpSpPr>
            <a:xfrm>
              <a:off x="587000" y="885650"/>
              <a:ext cx="7422527" cy="2691887"/>
              <a:chOff x="587000" y="885650"/>
              <a:chExt cx="7422527" cy="26918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6ECFA-4943-4335-DAF1-643C26B8C7E1}"/>
                  </a:ext>
                </a:extLst>
              </p:cNvPr>
              <p:cNvSpPr/>
              <p:nvPr/>
            </p:nvSpPr>
            <p:spPr>
              <a:xfrm>
                <a:off x="587000" y="1300608"/>
                <a:ext cx="3633097" cy="227692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90457C-DB04-2268-D114-9A767BFE2C1A}"/>
                  </a:ext>
                </a:extLst>
              </p:cNvPr>
              <p:cNvSpPr/>
              <p:nvPr/>
            </p:nvSpPr>
            <p:spPr>
              <a:xfrm>
                <a:off x="2118381" y="885650"/>
                <a:ext cx="648489" cy="648488"/>
              </a:xfrm>
              <a:prstGeom prst="ellipse">
                <a:avLst/>
              </a:prstGeom>
              <a:solidFill>
                <a:srgbClr val="59AAF2"/>
              </a:solidFill>
              <a:ln w="31750">
                <a:solidFill>
                  <a:srgbClr val="E6E6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63043-08CE-858A-9DF0-1F36E54E7F82}"/>
                  </a:ext>
                </a:extLst>
              </p:cNvPr>
              <p:cNvSpPr txBox="1"/>
              <p:nvPr/>
            </p:nvSpPr>
            <p:spPr>
              <a:xfrm>
                <a:off x="4461301" y="1758674"/>
                <a:ext cx="3548226" cy="1000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РЕЗУЛТАТ: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0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spcAft>
                    <a:spcPts val="600"/>
                  </a:spcAft>
                </a:pPr>
                <a:r>
                  <a:rPr lang="en-GB" sz="2000" b="1" dirty="0">
                    <a:latin typeface="+mj-lt"/>
                  </a:rPr>
                  <a:t>p-value</a:t>
                </a: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 0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93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GB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</a:t>
                </a:r>
                <a:r>
                  <a:rPr lang="en-GB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0.05</a:t>
                </a:r>
                <a:endParaRPr lang="en-GB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BADBEA-396D-0EE5-3716-98ED946D74BE}"/>
                </a:ext>
              </a:extLst>
            </p:cNvPr>
            <p:cNvSpPr/>
            <p:nvPr/>
          </p:nvSpPr>
          <p:spPr>
            <a:xfrm>
              <a:off x="5932697" y="909911"/>
              <a:ext cx="648489" cy="648489"/>
            </a:xfrm>
            <a:prstGeom prst="ellipse">
              <a:avLst/>
            </a:prstGeom>
            <a:solidFill>
              <a:srgbClr val="59AAF2"/>
            </a:solidFill>
            <a:ln w="31750">
              <a:solidFill>
                <a:srgbClr val="E6E6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+mj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64573F-0DCE-AD47-5962-4D8AB0196D70}"/>
                </a:ext>
              </a:extLst>
            </p:cNvPr>
            <p:cNvGrpSpPr/>
            <p:nvPr/>
          </p:nvGrpSpPr>
          <p:grpSpPr>
            <a:xfrm>
              <a:off x="8293783" y="909911"/>
              <a:ext cx="3548225" cy="2694330"/>
              <a:chOff x="8594811" y="909911"/>
              <a:chExt cx="3548225" cy="26943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66AA55-C5BE-C78C-789E-5ABA3C920BA0}"/>
                  </a:ext>
                </a:extLst>
              </p:cNvPr>
              <p:cNvSpPr/>
              <p:nvPr/>
            </p:nvSpPr>
            <p:spPr>
              <a:xfrm>
                <a:off x="8594811" y="1313187"/>
                <a:ext cx="3548225" cy="229105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+mj-lt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363999-0376-5229-7916-6A24FF2335E9}"/>
                  </a:ext>
                </a:extLst>
              </p:cNvPr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88300C-8D1E-A80F-CD13-5ADC80696D33}"/>
                    </a:ext>
                  </a:extLst>
                </p:cNvPr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59AAF2"/>
                </a:solidFill>
                <a:ln w="31750">
                  <a:solidFill>
                    <a:srgbClr val="E6E6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>
                    <a:latin typeface="+mj-lt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70F8131-693E-00A4-7AC0-820ED7942A4F}"/>
                    </a:ext>
                  </a:extLst>
                </p:cNvPr>
                <p:cNvGrpSpPr/>
                <p:nvPr/>
              </p:nvGrpSpPr>
              <p:grpSpPr>
                <a:xfrm>
                  <a:off x="4016351" y="2384945"/>
                  <a:ext cx="176557" cy="85818"/>
                  <a:chOff x="4752975" y="2330451"/>
                  <a:chExt cx="911225" cy="442912"/>
                </a:xfrm>
              </p:grpSpPr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7A80DE28-678A-1E53-E5FD-CA9A45414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19" name="Freeform 7">
                    <a:extLst>
                      <a:ext uri="{FF2B5EF4-FFF2-40B4-BE49-F238E27FC236}">
                        <a16:creationId xmlns:a16="http://schemas.microsoft.com/office/drawing/2014/main" id="{B9B23858-E51E-913F-43C0-DAFF4ECCB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88AD9-317C-FF12-8EC5-29DFC86962F9}"/>
                  </a:ext>
                </a:extLst>
              </p:cNvPr>
              <p:cNvSpPr txBox="1"/>
              <p:nvPr/>
            </p:nvSpPr>
            <p:spPr>
              <a:xfrm>
                <a:off x="8694948" y="1758674"/>
                <a:ext cx="3294119" cy="170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algn="ctr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ЗАКЛУЧОК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СЕ </a:t>
                </a:r>
                <a:r>
                  <a:rPr lang="mk-MK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ПРИФАЌА</a:t>
                </a: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0</a:t>
                </a:r>
                <a:r>
                  <a:rPr lang="mk-MK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mk-MK" sz="2000" b="1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НЕМА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разлика помеѓу P            пред и после 6 месеци</a:t>
                </a:r>
                <a:r>
                  <a:rPr lang="mk-MK" sz="2000" dirty="0"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кај                НЕ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третирани пациенти</a:t>
                </a:r>
                <a:r>
                  <a:rPr lang="mk-MK" sz="2000" dirty="0"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2129835" y="1301866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527420" y="1907035"/>
            <a:ext cx="3529980" cy="1708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ХИПОТЕЗА 3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НЕМА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пред и после 6 м (НЕтретирани пац.)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ИМА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пред и после 6 м (НЕтретирани пац.)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20F5B5B-2E77-05C2-A9A2-FC00F62882FE}"/>
              </a:ext>
            </a:extLst>
          </p:cNvPr>
          <p:cNvSpPr>
            <a:spLocks/>
          </p:cNvSpPr>
          <p:nvPr/>
        </p:nvSpPr>
        <p:spPr bwMode="auto">
          <a:xfrm>
            <a:off x="6107012" y="1285469"/>
            <a:ext cx="54042" cy="55502"/>
          </a:xfrm>
          <a:custGeom>
            <a:avLst/>
            <a:gdLst>
              <a:gd name="T0" fmla="*/ 300 w 360"/>
              <a:gd name="T1" fmla="*/ 244 h 364"/>
              <a:gd name="T2" fmla="*/ 120 w 360"/>
              <a:gd name="T3" fmla="*/ 244 h 364"/>
              <a:gd name="T4" fmla="*/ 120 w 360"/>
              <a:gd name="T5" fmla="*/ 60 h 364"/>
              <a:gd name="T6" fmla="*/ 60 w 360"/>
              <a:gd name="T7" fmla="*/ 0 h 364"/>
              <a:gd name="T8" fmla="*/ 0 w 360"/>
              <a:gd name="T9" fmla="*/ 60 h 364"/>
              <a:gd name="T10" fmla="*/ 0 w 360"/>
              <a:gd name="T11" fmla="*/ 304 h 364"/>
              <a:gd name="T12" fmla="*/ 60 w 360"/>
              <a:gd name="T13" fmla="*/ 364 h 364"/>
              <a:gd name="T14" fmla="*/ 300 w 360"/>
              <a:gd name="T15" fmla="*/ 364 h 364"/>
              <a:gd name="T16" fmla="*/ 360 w 360"/>
              <a:gd name="T17" fmla="*/ 304 h 364"/>
              <a:gd name="T18" fmla="*/ 300 w 360"/>
              <a:gd name="T19" fmla="*/ 24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364">
                <a:moveTo>
                  <a:pt x="300" y="244"/>
                </a:moveTo>
                <a:cubicBezTo>
                  <a:pt x="120" y="244"/>
                  <a:pt x="120" y="244"/>
                  <a:pt x="120" y="24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37"/>
                  <a:pt x="27" y="364"/>
                  <a:pt x="60" y="364"/>
                </a:cubicBezTo>
                <a:cubicBezTo>
                  <a:pt x="300" y="364"/>
                  <a:pt x="300" y="364"/>
                  <a:pt x="300" y="364"/>
                </a:cubicBezTo>
                <a:cubicBezTo>
                  <a:pt x="333" y="364"/>
                  <a:pt x="360" y="337"/>
                  <a:pt x="360" y="304"/>
                </a:cubicBezTo>
                <a:cubicBezTo>
                  <a:pt x="360" y="271"/>
                  <a:pt x="333" y="244"/>
                  <a:pt x="300" y="2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F72271-9F86-0F8C-14CF-34BA3A13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59" y="3886889"/>
            <a:ext cx="6675220" cy="2889732"/>
          </a:xfrm>
          <a:prstGeom prst="rect">
            <a:avLst/>
          </a:prstGeom>
        </p:spPr>
      </p:pic>
      <p:grpSp>
        <p:nvGrpSpPr>
          <p:cNvPr id="25" name="Group 24" descr="This is an icon of a calculator.">
            <a:extLst>
              <a:ext uri="{FF2B5EF4-FFF2-40B4-BE49-F238E27FC236}">
                <a16:creationId xmlns:a16="http://schemas.microsoft.com/office/drawing/2014/main" id="{71B15DC6-4F03-55F4-590C-FEA4D888C3FC}"/>
              </a:ext>
            </a:extLst>
          </p:cNvPr>
          <p:cNvGrpSpPr/>
          <p:nvPr/>
        </p:nvGrpSpPr>
        <p:grpSpPr>
          <a:xfrm>
            <a:off x="6006955" y="1255562"/>
            <a:ext cx="217628" cy="283386"/>
            <a:chOff x="3209925" y="771525"/>
            <a:chExt cx="220663" cy="287338"/>
          </a:xfrm>
          <a:solidFill>
            <a:schemeClr val="bg1"/>
          </a:solidFill>
        </p:grpSpPr>
        <p:sp>
          <p:nvSpPr>
            <p:cNvPr id="35" name="Freeform 328">
              <a:extLst>
                <a:ext uri="{FF2B5EF4-FFF2-40B4-BE49-F238E27FC236}">
                  <a16:creationId xmlns:a16="http://schemas.microsoft.com/office/drawing/2014/main" id="{B3F29767-D055-810B-DE4B-F657171DF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29">
              <a:extLst>
                <a:ext uri="{FF2B5EF4-FFF2-40B4-BE49-F238E27FC236}">
                  <a16:creationId xmlns:a16="http://schemas.microsoft.com/office/drawing/2014/main" id="{744858BA-170D-FB0E-D69B-28E98BFA42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30">
              <a:extLst>
                <a:ext uri="{FF2B5EF4-FFF2-40B4-BE49-F238E27FC236}">
                  <a16:creationId xmlns:a16="http://schemas.microsoft.com/office/drawing/2014/main" id="{B711CAE8-1A60-3EFC-26D6-0DD0D79E7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331">
              <a:extLst>
                <a:ext uri="{FF2B5EF4-FFF2-40B4-BE49-F238E27FC236}">
                  <a16:creationId xmlns:a16="http://schemas.microsoft.com/office/drawing/2014/main" id="{8FB6158C-D3AB-3E62-ECEB-15BCE5DA3C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4454279A-6268-FAA2-94A5-0A3E05912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 descr="This is an icon of a bar chart and a line chart. ">
            <a:extLst>
              <a:ext uri="{FF2B5EF4-FFF2-40B4-BE49-F238E27FC236}">
                <a16:creationId xmlns:a16="http://schemas.microsoft.com/office/drawing/2014/main" id="{3090D7D7-95A3-5FA5-AB70-0685C0614B03}"/>
              </a:ext>
            </a:extLst>
          </p:cNvPr>
          <p:cNvGrpSpPr/>
          <p:nvPr/>
        </p:nvGrpSpPr>
        <p:grpSpPr>
          <a:xfrm>
            <a:off x="9643912" y="1260515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5" name="Freeform 372">
              <a:extLst>
                <a:ext uri="{FF2B5EF4-FFF2-40B4-BE49-F238E27FC236}">
                  <a16:creationId xmlns:a16="http://schemas.microsoft.com/office/drawing/2014/main" id="{5ADF4AF0-CF39-ACED-BDF0-F0B2EE6EB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Freeform 373">
              <a:extLst>
                <a:ext uri="{FF2B5EF4-FFF2-40B4-BE49-F238E27FC236}">
                  <a16:creationId xmlns:a16="http://schemas.microsoft.com/office/drawing/2014/main" id="{D7828C78-B284-FF1F-0F06-0D4C132AE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8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4">
            <a:extLst>
              <a:ext uri="{FF2B5EF4-FFF2-40B4-BE49-F238E27FC236}">
                <a16:creationId xmlns:a16="http://schemas.microsoft.com/office/drawing/2014/main" id="{2EEEC8A3-F950-FE4E-6E41-CA3D2A5A2890}"/>
              </a:ext>
            </a:extLst>
          </p:cNvPr>
          <p:cNvSpPr txBox="1">
            <a:spLocks/>
          </p:cNvSpPr>
          <p:nvPr/>
        </p:nvSpPr>
        <p:spPr>
          <a:xfrm>
            <a:off x="-1757" y="-17473"/>
            <a:ext cx="12191999" cy="12790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36576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914400" algn="l"/>
            <a:r>
              <a:rPr lang="ru-RU" sz="3200" b="0" dirty="0">
                <a:solidFill>
                  <a:srgbClr val="404040"/>
                </a:solidFill>
                <a:latin typeface="+mj-lt"/>
              </a:rPr>
              <a:t>ДАЛИ ИМА РАЗЛИКА НА ПРИТИСОЦИТЕ КАЈ </a:t>
            </a:r>
            <a:br>
              <a:rPr lang="ru-RU" sz="3200" b="0" dirty="0">
                <a:solidFill>
                  <a:srgbClr val="404040"/>
                </a:solidFill>
                <a:latin typeface="+mj-lt"/>
              </a:rPr>
            </a:br>
            <a:r>
              <a:rPr lang="ru-RU" sz="3200" b="0" dirty="0">
                <a:solidFill>
                  <a:srgbClr val="404040"/>
                </a:solidFill>
                <a:latin typeface="+mj-lt"/>
              </a:rPr>
              <a:t>ТРЕТИРАНИ И НЕТРЕТИРАНИ ПАЦИЕНТИ?</a:t>
            </a:r>
            <a:endParaRPr lang="en-GB" sz="3200" b="0" dirty="0">
              <a:solidFill>
                <a:srgbClr val="40404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B0B2-C218-F8E2-947F-6500D9841A5E}"/>
              </a:ext>
            </a:extLst>
          </p:cNvPr>
          <p:cNvSpPr/>
          <p:nvPr/>
        </p:nvSpPr>
        <p:spPr>
          <a:xfrm>
            <a:off x="4341657" y="1485581"/>
            <a:ext cx="3548225" cy="2261568"/>
          </a:xfrm>
          <a:prstGeom prst="rect">
            <a:avLst/>
          </a:prstGeom>
          <a:solidFill>
            <a:srgbClr val="59AAF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D7CE2-A569-8D87-E43C-A5C8B4B3C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829" y="1055262"/>
            <a:ext cx="11255008" cy="2718591"/>
            <a:chOff x="587000" y="885650"/>
            <a:chExt cx="11255008" cy="27185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37E9F9-D002-39E9-9706-B4FB098783DE}"/>
                </a:ext>
              </a:extLst>
            </p:cNvPr>
            <p:cNvGrpSpPr/>
            <p:nvPr/>
          </p:nvGrpSpPr>
          <p:grpSpPr>
            <a:xfrm>
              <a:off x="587000" y="885650"/>
              <a:ext cx="7422527" cy="2691887"/>
              <a:chOff x="587000" y="885650"/>
              <a:chExt cx="7422527" cy="26918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D6ECFA-4943-4335-DAF1-643C26B8C7E1}"/>
                  </a:ext>
                </a:extLst>
              </p:cNvPr>
              <p:cNvSpPr/>
              <p:nvPr/>
            </p:nvSpPr>
            <p:spPr>
              <a:xfrm>
                <a:off x="587000" y="1300608"/>
                <a:ext cx="3633097" cy="227692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90457C-DB04-2268-D114-9A767BFE2C1A}"/>
                  </a:ext>
                </a:extLst>
              </p:cNvPr>
              <p:cNvSpPr/>
              <p:nvPr/>
            </p:nvSpPr>
            <p:spPr>
              <a:xfrm>
                <a:off x="2118381" y="885650"/>
                <a:ext cx="648489" cy="648488"/>
              </a:xfrm>
              <a:prstGeom prst="ellipse">
                <a:avLst/>
              </a:prstGeom>
              <a:solidFill>
                <a:srgbClr val="59AAF2"/>
              </a:solidFill>
              <a:ln w="31750">
                <a:solidFill>
                  <a:srgbClr val="E6E6E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63043-08CE-858A-9DF0-1F36E54E7F82}"/>
                  </a:ext>
                </a:extLst>
              </p:cNvPr>
              <p:cNvSpPr txBox="1"/>
              <p:nvPr/>
            </p:nvSpPr>
            <p:spPr>
              <a:xfrm>
                <a:off x="4643723" y="1758674"/>
                <a:ext cx="3365804" cy="1000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РЕЗУЛТАТ: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0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GB" sz="2000" b="1" dirty="0">
                    <a:latin typeface="+mj-lt"/>
                  </a:rPr>
                  <a:t>p-value</a:t>
                </a:r>
                <a:r>
                  <a:rPr lang="mk-MK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 7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42</a:t>
                </a:r>
                <a:r>
                  <a:rPr lang="en-US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x 10</a:t>
                </a:r>
                <a:r>
                  <a:rPr lang="en-US" sz="2000" b="1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mk-MK" sz="2000" b="1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23</a:t>
                </a:r>
                <a:r>
                  <a:rPr lang="mk-MK" sz="2000" b="1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GB" sz="2000" b="1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&gt;   </a:t>
                </a:r>
                <a:r>
                  <a:rPr lang="mk-MK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GB" sz="20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&lt; 0.05</a:t>
                </a:r>
                <a:endParaRPr lang="en-GB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BADBEA-396D-0EE5-3716-98ED946D74BE}"/>
                </a:ext>
              </a:extLst>
            </p:cNvPr>
            <p:cNvSpPr/>
            <p:nvPr/>
          </p:nvSpPr>
          <p:spPr>
            <a:xfrm>
              <a:off x="5932697" y="909911"/>
              <a:ext cx="648489" cy="648489"/>
            </a:xfrm>
            <a:prstGeom prst="ellipse">
              <a:avLst/>
            </a:prstGeom>
            <a:solidFill>
              <a:srgbClr val="59AAF2"/>
            </a:solidFill>
            <a:ln w="31750">
              <a:solidFill>
                <a:srgbClr val="E6E6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64573F-0DCE-AD47-5962-4D8AB0196D70}"/>
                </a:ext>
              </a:extLst>
            </p:cNvPr>
            <p:cNvGrpSpPr/>
            <p:nvPr/>
          </p:nvGrpSpPr>
          <p:grpSpPr>
            <a:xfrm>
              <a:off x="8293783" y="909911"/>
              <a:ext cx="3548225" cy="2694330"/>
              <a:chOff x="8594811" y="909911"/>
              <a:chExt cx="3548225" cy="26943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66AA55-C5BE-C78C-789E-5ABA3C920BA0}"/>
                  </a:ext>
                </a:extLst>
              </p:cNvPr>
              <p:cNvSpPr/>
              <p:nvPr/>
            </p:nvSpPr>
            <p:spPr>
              <a:xfrm>
                <a:off x="8594811" y="1313187"/>
                <a:ext cx="3548225" cy="229105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363999-0376-5229-7916-6A24FF2335E9}"/>
                  </a:ext>
                </a:extLst>
              </p:cNvPr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C88300C-8D1E-A80F-CD13-5ADC80696D33}"/>
                    </a:ext>
                  </a:extLst>
                </p:cNvPr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59AAF2"/>
                </a:solidFill>
                <a:ln w="31750">
                  <a:solidFill>
                    <a:srgbClr val="E6E6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70F8131-693E-00A4-7AC0-820ED7942A4F}"/>
                    </a:ext>
                  </a:extLst>
                </p:cNvPr>
                <p:cNvGrpSpPr/>
                <p:nvPr/>
              </p:nvGrpSpPr>
              <p:grpSpPr>
                <a:xfrm>
                  <a:off x="4016351" y="2384945"/>
                  <a:ext cx="176557" cy="85818"/>
                  <a:chOff x="4752975" y="2330451"/>
                  <a:chExt cx="911225" cy="442912"/>
                </a:xfrm>
              </p:grpSpPr>
              <p:sp>
                <p:nvSpPr>
                  <p:cNvPr id="18" name="Freeform 6">
                    <a:extLst>
                      <a:ext uri="{FF2B5EF4-FFF2-40B4-BE49-F238E27FC236}">
                        <a16:creationId xmlns:a16="http://schemas.microsoft.com/office/drawing/2014/main" id="{7A80DE28-678A-1E53-E5FD-CA9A45414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" name="Freeform 7">
                    <a:extLst>
                      <a:ext uri="{FF2B5EF4-FFF2-40B4-BE49-F238E27FC236}">
                        <a16:creationId xmlns:a16="http://schemas.microsoft.com/office/drawing/2014/main" id="{B9B23858-E51E-913F-43C0-DAFF4ECCB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88AD9-317C-FF12-8EC5-29DFC86962F9}"/>
                  </a:ext>
                </a:extLst>
              </p:cNvPr>
              <p:cNvSpPr txBox="1"/>
              <p:nvPr/>
            </p:nvSpPr>
            <p:spPr>
              <a:xfrm>
                <a:off x="8694948" y="1758674"/>
                <a:ext cx="3294119" cy="137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algn="ctr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ЗАКЛУЧОК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СЕ ОТФРЛА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во корист на H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mk-MK" sz="2000" baseline="-25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fontAlgn="base" latinLnBrk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mk-MK" sz="2000" b="1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ИМА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 разлика </a:t>
                </a:r>
                <a:r>
                  <a:rPr lang="mk-MK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на P </a:t>
                </a:r>
                <a:r>
                  <a:rPr lang="ru-RU" sz="2000" dirty="0">
                    <a:solidFill>
                      <a:schemeClr val="bg1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кај третирани и нетретирани пациенти.</a:t>
                </a:r>
                <a:endParaRPr lang="en-GB" sz="2000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29" descr="This is an icon of a chart. ">
            <a:extLst>
              <a:ext uri="{FF2B5EF4-FFF2-40B4-BE49-F238E27FC236}">
                <a16:creationId xmlns:a16="http://schemas.microsoft.com/office/drawing/2014/main" id="{7AE6D95E-A54F-BC3F-F693-6C37BF970895}"/>
              </a:ext>
            </a:extLst>
          </p:cNvPr>
          <p:cNvGrpSpPr/>
          <p:nvPr/>
        </p:nvGrpSpPr>
        <p:grpSpPr>
          <a:xfrm>
            <a:off x="2129835" y="1301866"/>
            <a:ext cx="392258" cy="186494"/>
            <a:chOff x="4254500" y="2100263"/>
            <a:chExt cx="1906588" cy="90646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95EEEF-7E11-391F-91DE-669C3EA3D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8CACFFD-4C0A-1D64-1940-65D7C530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60933A9-4846-05B8-A64D-A3D735EA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83287BA-F3A8-FB6D-D4BF-00D0715D1591}"/>
              </a:ext>
            </a:extLst>
          </p:cNvPr>
          <p:cNvSpPr txBox="1"/>
          <p:nvPr/>
        </p:nvSpPr>
        <p:spPr>
          <a:xfrm>
            <a:off x="527420" y="1883883"/>
            <a:ext cx="3529980" cy="1734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ХИПОТЕЗА 4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1181100" algn="l"/>
              </a:tabLst>
            </a:pP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НЕМА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кај третирани и нетретирани пац. 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mk-MK" sz="2000" b="1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mk-MK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ИМА</a:t>
            </a:r>
            <a:r>
              <a:rPr lang="mk-MK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разлика на P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кај третирани и нетретирани пац. </a:t>
            </a:r>
            <a:endParaRPr lang="en-GB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20F5B5B-2E77-05C2-A9A2-FC00F62882FE}"/>
              </a:ext>
            </a:extLst>
          </p:cNvPr>
          <p:cNvSpPr>
            <a:spLocks/>
          </p:cNvSpPr>
          <p:nvPr/>
        </p:nvSpPr>
        <p:spPr bwMode="auto">
          <a:xfrm>
            <a:off x="6107012" y="1285469"/>
            <a:ext cx="54042" cy="55502"/>
          </a:xfrm>
          <a:custGeom>
            <a:avLst/>
            <a:gdLst>
              <a:gd name="T0" fmla="*/ 300 w 360"/>
              <a:gd name="T1" fmla="*/ 244 h 364"/>
              <a:gd name="T2" fmla="*/ 120 w 360"/>
              <a:gd name="T3" fmla="*/ 244 h 364"/>
              <a:gd name="T4" fmla="*/ 120 w 360"/>
              <a:gd name="T5" fmla="*/ 60 h 364"/>
              <a:gd name="T6" fmla="*/ 60 w 360"/>
              <a:gd name="T7" fmla="*/ 0 h 364"/>
              <a:gd name="T8" fmla="*/ 0 w 360"/>
              <a:gd name="T9" fmla="*/ 60 h 364"/>
              <a:gd name="T10" fmla="*/ 0 w 360"/>
              <a:gd name="T11" fmla="*/ 304 h 364"/>
              <a:gd name="T12" fmla="*/ 60 w 360"/>
              <a:gd name="T13" fmla="*/ 364 h 364"/>
              <a:gd name="T14" fmla="*/ 300 w 360"/>
              <a:gd name="T15" fmla="*/ 364 h 364"/>
              <a:gd name="T16" fmla="*/ 360 w 360"/>
              <a:gd name="T17" fmla="*/ 304 h 364"/>
              <a:gd name="T18" fmla="*/ 300 w 360"/>
              <a:gd name="T19" fmla="*/ 24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364">
                <a:moveTo>
                  <a:pt x="300" y="244"/>
                </a:moveTo>
                <a:cubicBezTo>
                  <a:pt x="120" y="244"/>
                  <a:pt x="120" y="244"/>
                  <a:pt x="120" y="24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37"/>
                  <a:pt x="27" y="364"/>
                  <a:pt x="60" y="364"/>
                </a:cubicBezTo>
                <a:cubicBezTo>
                  <a:pt x="300" y="364"/>
                  <a:pt x="300" y="364"/>
                  <a:pt x="300" y="364"/>
                </a:cubicBezTo>
                <a:cubicBezTo>
                  <a:pt x="333" y="364"/>
                  <a:pt x="360" y="337"/>
                  <a:pt x="360" y="304"/>
                </a:cubicBezTo>
                <a:cubicBezTo>
                  <a:pt x="360" y="271"/>
                  <a:pt x="333" y="244"/>
                  <a:pt x="300" y="2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CD4784-B38D-8F37-356F-7E798887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88" y="3793449"/>
            <a:ext cx="6797836" cy="302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4" name="Group 23" descr="This is an icon of a calculator.">
            <a:extLst>
              <a:ext uri="{FF2B5EF4-FFF2-40B4-BE49-F238E27FC236}">
                <a16:creationId xmlns:a16="http://schemas.microsoft.com/office/drawing/2014/main" id="{84BC9075-BF8E-BF5F-DDBE-1A302AFD909D}"/>
              </a:ext>
            </a:extLst>
          </p:cNvPr>
          <p:cNvGrpSpPr/>
          <p:nvPr/>
        </p:nvGrpSpPr>
        <p:grpSpPr>
          <a:xfrm>
            <a:off x="6006955" y="1255562"/>
            <a:ext cx="217628" cy="283386"/>
            <a:chOff x="3209925" y="771525"/>
            <a:chExt cx="220663" cy="287338"/>
          </a:xfrm>
          <a:solidFill>
            <a:schemeClr val="bg1"/>
          </a:solidFill>
        </p:grpSpPr>
        <p:sp>
          <p:nvSpPr>
            <p:cNvPr id="25" name="Freeform 328">
              <a:extLst>
                <a:ext uri="{FF2B5EF4-FFF2-40B4-BE49-F238E27FC236}">
                  <a16:creationId xmlns:a16="http://schemas.microsoft.com/office/drawing/2014/main" id="{3C8E1D42-E548-1370-8808-D7D9D9591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329">
              <a:extLst>
                <a:ext uri="{FF2B5EF4-FFF2-40B4-BE49-F238E27FC236}">
                  <a16:creationId xmlns:a16="http://schemas.microsoft.com/office/drawing/2014/main" id="{92C1DA84-2FC1-3DC4-E3E5-688B76091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30">
              <a:extLst>
                <a:ext uri="{FF2B5EF4-FFF2-40B4-BE49-F238E27FC236}">
                  <a16:creationId xmlns:a16="http://schemas.microsoft.com/office/drawing/2014/main" id="{2D0589BA-D50A-1AE0-6709-DFF70A494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31">
              <a:extLst>
                <a:ext uri="{FF2B5EF4-FFF2-40B4-BE49-F238E27FC236}">
                  <a16:creationId xmlns:a16="http://schemas.microsoft.com/office/drawing/2014/main" id="{5EE855C7-2736-5F0C-981D-4D2D29CCBB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332">
              <a:extLst>
                <a:ext uri="{FF2B5EF4-FFF2-40B4-BE49-F238E27FC236}">
                  <a16:creationId xmlns:a16="http://schemas.microsoft.com/office/drawing/2014/main" id="{1F82C4EF-6955-C57F-005B-5A3CAE11D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 descr="This is an icon of a bar chart and a line chart. ">
            <a:extLst>
              <a:ext uri="{FF2B5EF4-FFF2-40B4-BE49-F238E27FC236}">
                <a16:creationId xmlns:a16="http://schemas.microsoft.com/office/drawing/2014/main" id="{C5FAD2C0-36FA-8573-CD1A-5AD6750F3E98}"/>
              </a:ext>
            </a:extLst>
          </p:cNvPr>
          <p:cNvGrpSpPr/>
          <p:nvPr/>
        </p:nvGrpSpPr>
        <p:grpSpPr>
          <a:xfrm>
            <a:off x="9643912" y="1260515"/>
            <a:ext cx="329608" cy="28650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297E088E-1280-D670-D9DC-EA3AF2F1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5118D4A8-A77A-6C50-1273-CA0F643C7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5247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9-04-DOCTOR-16x9" id="{8A285A4C-40BE-4A86-A20A-3D0324E20582}" vid="{8FBBAEF3-8E6E-4AA9-92B9-0429CAA55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1484</Words>
  <Application>Microsoft Office PowerPoint</Application>
  <PresentationFormat>Widescreen</PresentationFormat>
  <Paragraphs>295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Wingdings</vt:lpstr>
      <vt:lpstr>PRESENTATIONGO</vt:lpstr>
      <vt:lpstr>КЛИНИЧКА СТУДИЈА  НА НОВ ЛЕК  ЗА ТРЕТИРАЊЕ НА                                ВИСОК КРВЕН ПРИТИСОК</vt:lpstr>
      <vt:lpstr>PROJECT  TIMELINE</vt:lpstr>
      <vt:lpstr>AНАЛИЗА НА ПОДАТОЦИТЕ И ПРЕЗЕМЕНИ АКТИВНОСТИ</vt:lpstr>
      <vt:lpstr>ДЕСКРИПТИВНА СТАТИСТИКА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Тренирање на класификационен модел</vt:lpstr>
      <vt:lpstr>Еднодимензионален класификационен модел I колона P(t = 0)</vt:lpstr>
      <vt:lpstr>ЕДНОДИМЕНЗИОНАЛЕН КЛАСИФИКАЦИОНЕН МОДЕЛ     МЕРЕЊЕ II    P(t = 6 месеци)</vt:lpstr>
      <vt:lpstr>Двоодимензионален класификационен модел I и II колона   P(t = 0 месеци) и P(t = 6 месеци)</vt:lpstr>
      <vt:lpstr>Тренирање на класификационен модел</vt:lpstr>
      <vt:lpstr>PowerPoint Presentation</vt:lpstr>
      <vt:lpstr>PowerPoint Presentation</vt:lpstr>
      <vt:lpstr>PowerPoint Presentation</vt:lpstr>
      <vt:lpstr>ЗАКЛУЧОК</vt:lpstr>
      <vt:lpstr>THE MASTERMINDS BEHIND THЕ STAGE: ТИМОТ НА „Data5ive Dynamics“</vt:lpstr>
      <vt:lpstr>ВИ БЛАГОДАРИМЕ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Ivan Stojkovski</dc:creator>
  <dc:description>© Copyright PresentationGo.com</dc:description>
  <cp:lastModifiedBy>Весна Поп-Димитријоска</cp:lastModifiedBy>
  <cp:revision>29</cp:revision>
  <dcterms:created xsi:type="dcterms:W3CDTF">2023-07-23T10:55:07Z</dcterms:created>
  <dcterms:modified xsi:type="dcterms:W3CDTF">2023-07-25T20:38:37Z</dcterms:modified>
  <cp:category>Templates</cp:category>
</cp:coreProperties>
</file>