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926638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аттерны" id="{07910895-B04C-4662-ACDC-1698EBC64D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430A0-EE55-46F9-9963-0047461BBCAC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E0F5-D5B9-41E4-A359-D6D8FD0B3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2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6115-4BBE-4A8B-AE49-E89E0E98B2FB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0DF18-F4E8-44BE-A5C4-88F8E5281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26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0DF18-F4E8-44BE-A5C4-88F8E5281B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5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3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1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50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51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4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22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65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8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44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1CD819-C148-468A-A3CA-119B370BCC02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0C1849-D58B-4056-A52E-70D10A19A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90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2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6690-A2EB-4181-A89D-4DAB80F86AD6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F187-66A5-480B-AAAD-0C0D37C0D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534" y="154732"/>
            <a:ext cx="10860186" cy="52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0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smtClean="0"/>
              <a:t>1) Стратегия</a:t>
            </a:r>
            <a:r>
              <a:rPr lang="en-US" sz="2800" smtClean="0"/>
              <a:t> Strategy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 реализации объектами различного поведения. Само поведение инкапсулируется и выносится за пределы самих объектов.</a:t>
            </a:r>
            <a:r>
              <a:rPr lang="en-US" sz="1200" smtClean="0"/>
              <a:t> </a:t>
            </a:r>
            <a:r>
              <a:rPr lang="ru-RU" sz="1200" smtClean="0"/>
              <a:t>Когда много типов объектов и много типов поведения.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86732" y="1181819"/>
            <a:ext cx="0" cy="55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826" y="1974299"/>
            <a:ext cx="1676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</a:t>
            </a:r>
          </a:p>
          <a:p>
            <a:r>
              <a:rPr lang="en-US" sz="1200" smtClean="0"/>
              <a:t>Behaviour1 behaviour1;</a:t>
            </a:r>
          </a:p>
          <a:p>
            <a:r>
              <a:rPr lang="en-US" sz="1200" smtClean="0"/>
              <a:t>Behaviour2 behaviour2;</a:t>
            </a:r>
          </a:p>
          <a:p>
            <a:endParaRPr lang="en-US" sz="1200"/>
          </a:p>
          <a:p>
            <a:r>
              <a:rPr lang="en-US" sz="1200" smtClean="0"/>
              <a:t>performBeh1();</a:t>
            </a:r>
          </a:p>
          <a:p>
            <a:r>
              <a:rPr lang="en-US" sz="1200" smtClean="0"/>
              <a:t>performBeh2();</a:t>
            </a:r>
          </a:p>
          <a:p>
            <a:r>
              <a:rPr lang="en-US" sz="1200" smtClean="0"/>
              <a:t>…</a:t>
            </a:r>
          </a:p>
          <a:p>
            <a:r>
              <a:rPr lang="en-US" sz="1200" smtClean="0"/>
              <a:t>setBehaviour1();</a:t>
            </a:r>
          </a:p>
          <a:p>
            <a:r>
              <a:rPr lang="en-US" sz="1200" smtClean="0"/>
              <a:t>setBehaviour2();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465826" y="4198620"/>
            <a:ext cx="14491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Class1 extends 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954" y="4844951"/>
            <a:ext cx="14491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Class2 extends Class</a:t>
            </a:r>
          </a:p>
        </p:txBody>
      </p:sp>
      <p:cxnSp>
        <p:nvCxnSpPr>
          <p:cNvPr id="19" name="Прямая со стрелкой 18"/>
          <p:cNvCxnSpPr>
            <a:stCxn id="15" idx="2"/>
          </p:cNvCxnSpPr>
          <p:nvPr/>
        </p:nvCxnSpPr>
        <p:spPr>
          <a:xfrm flipH="1">
            <a:off x="961416" y="3728625"/>
            <a:ext cx="342610" cy="469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5" idx="2"/>
          </p:cNvCxnSpPr>
          <p:nvPr/>
        </p:nvCxnSpPr>
        <p:spPr>
          <a:xfrm>
            <a:off x="1304026" y="3728625"/>
            <a:ext cx="287899" cy="111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1046" y="1974299"/>
            <a:ext cx="15658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interface Behaviour1 {</a:t>
            </a:r>
          </a:p>
          <a:p>
            <a:r>
              <a:rPr lang="en-US" sz="1200"/>
              <a:t> </a:t>
            </a:r>
            <a:r>
              <a:rPr lang="en-US" sz="1200" smtClean="0"/>
              <a:t>  mB1();</a:t>
            </a:r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26" name="TextBox 25"/>
          <p:cNvSpPr txBox="1"/>
          <p:nvPr/>
        </p:nvSpPr>
        <p:spPr>
          <a:xfrm>
            <a:off x="3215640" y="306324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Class1b1 {</a:t>
            </a:r>
          </a:p>
          <a:p>
            <a:r>
              <a:rPr lang="en-US" sz="1200" smtClean="0"/>
              <a:t>   mB1(){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27" name="TextBox 26"/>
          <p:cNvSpPr txBox="1"/>
          <p:nvPr/>
        </p:nvSpPr>
        <p:spPr>
          <a:xfrm>
            <a:off x="4575127" y="306324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Class2b1 {</a:t>
            </a:r>
          </a:p>
          <a:p>
            <a:r>
              <a:rPr lang="en-US" sz="1200" smtClean="0"/>
              <a:t>   mB1(){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cxnSp>
        <p:nvCxnSpPr>
          <p:cNvPr id="29" name="Прямая со стрелкой 28"/>
          <p:cNvCxnSpPr>
            <a:stCxn id="25" idx="2"/>
            <a:endCxn id="26" idx="0"/>
          </p:cNvCxnSpPr>
          <p:nvPr/>
        </p:nvCxnSpPr>
        <p:spPr>
          <a:xfrm flipH="1">
            <a:off x="3777493" y="2620630"/>
            <a:ext cx="686460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5" idx="2"/>
            <a:endCxn id="27" idx="0"/>
          </p:cNvCxnSpPr>
          <p:nvPr/>
        </p:nvCxnSpPr>
        <p:spPr>
          <a:xfrm>
            <a:off x="4463953" y="2620630"/>
            <a:ext cx="673027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10300" y="1272540"/>
            <a:ext cx="1838965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Class {</a:t>
            </a:r>
          </a:p>
          <a:p>
            <a:r>
              <a:rPr lang="en-US" sz="1000" smtClean="0"/>
              <a:t> Behaviour1 behaviour1;</a:t>
            </a:r>
          </a:p>
          <a:p>
            <a:r>
              <a:rPr lang="en-US" sz="1000" smtClean="0"/>
              <a:t> Behaviour2 behaviour2;</a:t>
            </a:r>
          </a:p>
          <a:p>
            <a:endParaRPr lang="en-US" sz="1000" smtClean="0"/>
          </a:p>
          <a:p>
            <a:r>
              <a:rPr lang="en-US" sz="1000" smtClean="0"/>
              <a:t> performBeh1(){</a:t>
            </a:r>
          </a:p>
          <a:p>
            <a:r>
              <a:rPr lang="en-US" sz="1000" smtClean="0"/>
              <a:t>  behaviour1.mB1();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 performBeh2(){</a:t>
            </a:r>
          </a:p>
          <a:p>
            <a:r>
              <a:rPr lang="en-US" sz="1000" smtClean="0"/>
              <a:t>  behaviour2.mB2();</a:t>
            </a:r>
          </a:p>
          <a:p>
            <a:r>
              <a:rPr lang="en-US" sz="1000" smtClean="0"/>
              <a:t> }</a:t>
            </a:r>
          </a:p>
          <a:p>
            <a:endParaRPr lang="en-US" sz="1000" smtClean="0"/>
          </a:p>
          <a:p>
            <a:r>
              <a:rPr lang="en-US" sz="1000" smtClean="0"/>
              <a:t> setBehaviour1(Behaviour1 b1){</a:t>
            </a:r>
          </a:p>
          <a:p>
            <a:r>
              <a:rPr lang="en-US" sz="1000"/>
              <a:t> </a:t>
            </a:r>
            <a:r>
              <a:rPr lang="en-US" sz="1000" smtClean="0"/>
              <a:t> behaviour1 = b1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 setBehaviour2(){</a:t>
            </a:r>
          </a:p>
          <a:p>
            <a:r>
              <a:rPr lang="en-US" sz="1000" smtClean="0"/>
              <a:t>  behaviour2 = b2</a:t>
            </a:r>
          </a:p>
          <a:p>
            <a:r>
              <a:rPr lang="en-US" sz="1000" smtClean="0"/>
              <a:t>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8217" y="4475619"/>
            <a:ext cx="15658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interface Behaviour2 {</a:t>
            </a:r>
          </a:p>
          <a:p>
            <a:r>
              <a:rPr lang="en-US" sz="1200"/>
              <a:t> </a:t>
            </a:r>
            <a:r>
              <a:rPr lang="en-US" sz="1200" smtClean="0"/>
              <a:t>  mB2();</a:t>
            </a:r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34" name="TextBox 33"/>
          <p:cNvSpPr txBox="1"/>
          <p:nvPr/>
        </p:nvSpPr>
        <p:spPr>
          <a:xfrm>
            <a:off x="3142811" y="556456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Class1b2 {</a:t>
            </a:r>
          </a:p>
          <a:p>
            <a:r>
              <a:rPr lang="en-US" sz="1200" smtClean="0"/>
              <a:t>   mB2(){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sp>
        <p:nvSpPr>
          <p:cNvPr id="35" name="TextBox 34"/>
          <p:cNvSpPr txBox="1"/>
          <p:nvPr/>
        </p:nvSpPr>
        <p:spPr>
          <a:xfrm>
            <a:off x="4502298" y="5564560"/>
            <a:ext cx="11237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Class2b2 {</a:t>
            </a:r>
          </a:p>
          <a:p>
            <a:r>
              <a:rPr lang="en-US" sz="1200" smtClean="0"/>
              <a:t>   mB2(){</a:t>
            </a:r>
          </a:p>
          <a:p>
            <a:r>
              <a:rPr lang="en-US" sz="1200" smtClean="0"/>
              <a:t>   //</a:t>
            </a:r>
            <a:r>
              <a:rPr lang="ru-RU" sz="1200" smtClean="0"/>
              <a:t>поведение</a:t>
            </a:r>
            <a:endParaRPr lang="en-US" sz="1200" smtClean="0"/>
          </a:p>
          <a:p>
            <a:r>
              <a:rPr lang="en-US" sz="1200" smtClean="0"/>
              <a:t>}</a:t>
            </a:r>
            <a:endParaRPr lang="ru-RU" sz="1200"/>
          </a:p>
        </p:txBody>
      </p:sp>
      <p:cxnSp>
        <p:nvCxnSpPr>
          <p:cNvPr id="36" name="Прямая со стрелкой 35"/>
          <p:cNvCxnSpPr>
            <a:stCxn id="33" idx="2"/>
            <a:endCxn id="34" idx="0"/>
          </p:cNvCxnSpPr>
          <p:nvPr/>
        </p:nvCxnSpPr>
        <p:spPr>
          <a:xfrm flipH="1">
            <a:off x="3704664" y="5121950"/>
            <a:ext cx="686460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3" idx="2"/>
            <a:endCxn id="35" idx="0"/>
          </p:cNvCxnSpPr>
          <p:nvPr/>
        </p:nvCxnSpPr>
        <p:spPr>
          <a:xfrm>
            <a:off x="4391124" y="5121950"/>
            <a:ext cx="673027" cy="442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220" y="1363980"/>
            <a:ext cx="1686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Behaviour1 {</a:t>
            </a:r>
          </a:p>
          <a:p>
            <a:r>
              <a:rPr lang="en-US" sz="1000" smtClean="0"/>
              <a:t> public void mB1();</a:t>
            </a:r>
          </a:p>
          <a:p>
            <a:r>
              <a:rPr lang="en-US" sz="1000"/>
              <a:t>}</a:t>
            </a:r>
            <a:endParaRPr lang="ru-RU" sz="1000"/>
          </a:p>
        </p:txBody>
      </p:sp>
      <p:sp>
        <p:nvSpPr>
          <p:cNvPr id="39" name="TextBox 38"/>
          <p:cNvSpPr txBox="1"/>
          <p:nvPr/>
        </p:nvSpPr>
        <p:spPr>
          <a:xfrm>
            <a:off x="9448800" y="2545080"/>
            <a:ext cx="25971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Class1b1</a:t>
            </a:r>
            <a:r>
              <a:rPr lang="ru-RU" sz="1000" smtClean="0"/>
              <a:t> </a:t>
            </a:r>
            <a:r>
              <a:rPr lang="en-US" sz="1000" smtClean="0"/>
              <a:t>implements Behaviour1 {</a:t>
            </a:r>
          </a:p>
          <a:p>
            <a:r>
              <a:rPr lang="en-US" sz="1000" smtClean="0"/>
              <a:t> public void mB1() {</a:t>
            </a:r>
          </a:p>
          <a:p>
            <a:r>
              <a:rPr lang="en-US" sz="1000"/>
              <a:t> </a:t>
            </a:r>
            <a:r>
              <a:rPr lang="en-US" sz="1000" smtClean="0"/>
              <a:t> //</a:t>
            </a:r>
            <a:r>
              <a:rPr lang="ru-RU" sz="1000" smtClean="0"/>
              <a:t>реализация поведения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}</a:t>
            </a:r>
            <a:endParaRPr lang="en-US" sz="1000"/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40" name="TextBox 39"/>
          <p:cNvSpPr txBox="1"/>
          <p:nvPr/>
        </p:nvSpPr>
        <p:spPr>
          <a:xfrm>
            <a:off x="6637020" y="4808220"/>
            <a:ext cx="2188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 {</a:t>
            </a:r>
          </a:p>
          <a:p>
            <a:r>
              <a:rPr lang="en-US" sz="1000" smtClean="0"/>
              <a:t>Class1 class1 = new Class1();</a:t>
            </a:r>
          </a:p>
          <a:p>
            <a:r>
              <a:rPr lang="en-US" sz="1000" smtClean="0"/>
              <a:t>Class1.setBehaviour1(new Class1b1());</a:t>
            </a:r>
          </a:p>
          <a:p>
            <a:r>
              <a:rPr lang="en-US" sz="1000" smtClean="0"/>
              <a:t>Class1.performBeh1();</a:t>
            </a:r>
          </a:p>
          <a:p>
            <a:r>
              <a:rPr lang="en-US" sz="1000"/>
              <a:t>}</a:t>
            </a:r>
            <a:endParaRPr lang="ru-RU" sz="1000"/>
          </a:p>
        </p:txBody>
      </p:sp>
      <p:cxnSp>
        <p:nvCxnSpPr>
          <p:cNvPr id="49" name="Скругленная соединительная линия 48"/>
          <p:cNvCxnSpPr/>
          <p:nvPr/>
        </p:nvCxnSpPr>
        <p:spPr>
          <a:xfrm rot="10800000" flipV="1">
            <a:off x="8049266" y="2682240"/>
            <a:ext cx="1399535" cy="3810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>
            <a:off x="6057810" y="1577340"/>
            <a:ext cx="236310" cy="1546860"/>
          </a:xfrm>
          <a:custGeom>
            <a:avLst/>
            <a:gdLst>
              <a:gd name="connsiteX0" fmla="*/ 236310 w 236310"/>
              <a:gd name="connsiteY0" fmla="*/ 1546860 h 1546860"/>
              <a:gd name="connsiteX1" fmla="*/ 90 w 236310"/>
              <a:gd name="connsiteY1" fmla="*/ 800100 h 1546860"/>
              <a:gd name="connsiteX2" fmla="*/ 205830 w 236310"/>
              <a:gd name="connsiteY2" fmla="*/ 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10" h="1546860">
                <a:moveTo>
                  <a:pt x="236310" y="1546860"/>
                </a:moveTo>
                <a:cubicBezTo>
                  <a:pt x="120740" y="1302385"/>
                  <a:pt x="5170" y="1057910"/>
                  <a:pt x="90" y="800100"/>
                </a:cubicBezTo>
                <a:cubicBezTo>
                  <a:pt x="-4990" y="542290"/>
                  <a:pt x="205830" y="0"/>
                  <a:pt x="20583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>
            <a:stCxn id="51" idx="2"/>
          </p:cNvCxnSpPr>
          <p:nvPr/>
        </p:nvCxnSpPr>
        <p:spPr>
          <a:xfrm flipH="1">
            <a:off x="6175965" y="1577340"/>
            <a:ext cx="87675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6268039" y="1577340"/>
            <a:ext cx="0" cy="114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олилиния 56"/>
          <p:cNvSpPr/>
          <p:nvPr/>
        </p:nvSpPr>
        <p:spPr>
          <a:xfrm>
            <a:off x="7454900" y="1543050"/>
            <a:ext cx="334147" cy="593725"/>
          </a:xfrm>
          <a:custGeom>
            <a:avLst/>
            <a:gdLst>
              <a:gd name="connsiteX0" fmla="*/ 152400 w 334147"/>
              <a:gd name="connsiteY0" fmla="*/ 0 h 593725"/>
              <a:gd name="connsiteX1" fmla="*/ 330200 w 334147"/>
              <a:gd name="connsiteY1" fmla="*/ 336550 h 593725"/>
              <a:gd name="connsiteX2" fmla="*/ 0 w 334147"/>
              <a:gd name="connsiteY2" fmla="*/ 593725 h 59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147" h="593725">
                <a:moveTo>
                  <a:pt x="152400" y="0"/>
                </a:moveTo>
                <a:cubicBezTo>
                  <a:pt x="254000" y="118798"/>
                  <a:pt x="355600" y="237596"/>
                  <a:pt x="330200" y="336550"/>
                </a:cubicBezTo>
                <a:cubicBezTo>
                  <a:pt x="304800" y="435504"/>
                  <a:pt x="49212" y="554567"/>
                  <a:pt x="0" y="5937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>
            <a:stCxn id="57" idx="2"/>
          </p:cNvCxnSpPr>
          <p:nvPr/>
        </p:nvCxnSpPr>
        <p:spPr>
          <a:xfrm flipV="1">
            <a:off x="7454900" y="2041525"/>
            <a:ext cx="60325" cy="95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7454899" y="2136775"/>
            <a:ext cx="83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8</a:t>
            </a:r>
            <a:r>
              <a:rPr lang="ru-RU" sz="2800" smtClean="0"/>
              <a:t>) Итератор </a:t>
            </a:r>
            <a:r>
              <a:rPr lang="en-US" sz="2800" smtClean="0"/>
              <a:t>Iterator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 перебора элементов коллекции.</a:t>
            </a:r>
            <a:endParaRPr lang="en-US" sz="120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705887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192" y="1958195"/>
            <a:ext cx="238879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Iterable1 implements Iterator{</a:t>
            </a:r>
          </a:p>
          <a:p>
            <a:r>
              <a:rPr lang="en-US" sz="1000" smtClean="0"/>
              <a:t> Collection items;</a:t>
            </a:r>
          </a:p>
          <a:p>
            <a:r>
              <a:rPr lang="en-US" sz="1000" smtClean="0"/>
              <a:t>int position = 0;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Class1(Collection items){</a:t>
            </a:r>
          </a:p>
          <a:p>
            <a:r>
              <a:rPr lang="en-US" sz="1000"/>
              <a:t> </a:t>
            </a:r>
            <a:r>
              <a:rPr lang="en-US" sz="1000" smtClean="0"/>
              <a:t> this.items = items;}</a:t>
            </a:r>
          </a:p>
          <a:p>
            <a:endParaRPr lang="en-US" sz="1000"/>
          </a:p>
          <a:p>
            <a:r>
              <a:rPr lang="en-US" sz="1000" smtClean="0"/>
              <a:t> public Object next(){</a:t>
            </a:r>
          </a:p>
          <a:p>
            <a:r>
              <a:rPr lang="en-US" sz="1000" smtClean="0"/>
              <a:t>  //</a:t>
            </a:r>
            <a:r>
              <a:rPr lang="ru-RU" sz="1000" smtClean="0"/>
              <a:t>реализация</a:t>
            </a:r>
          </a:p>
          <a:p>
            <a:r>
              <a:rPr lang="ru-RU" sz="1000"/>
              <a:t> </a:t>
            </a:r>
            <a:r>
              <a:rPr lang="en-US" sz="1000" smtClean="0"/>
              <a:t>position++;}</a:t>
            </a:r>
          </a:p>
          <a:p>
            <a:endParaRPr lang="en-US" sz="1000"/>
          </a:p>
          <a:p>
            <a:r>
              <a:rPr lang="en-US" sz="1000" smtClean="0"/>
              <a:t> public boolean hasNext(){</a:t>
            </a:r>
          </a:p>
          <a:p>
            <a:r>
              <a:rPr lang="en-US" sz="1000"/>
              <a:t> </a:t>
            </a:r>
            <a:r>
              <a:rPr lang="en-US" sz="1000" smtClean="0"/>
              <a:t> //</a:t>
            </a:r>
            <a:r>
              <a:rPr lang="ru-RU" sz="1000" smtClean="0"/>
              <a:t>реализация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/>
          </a:p>
          <a:p>
            <a:r>
              <a:rPr lang="en-US" sz="1000" smtClean="0"/>
              <a:t>public void remove(){</a:t>
            </a:r>
          </a:p>
          <a:p>
            <a:r>
              <a:rPr lang="en-US" sz="1000"/>
              <a:t> </a:t>
            </a:r>
            <a:r>
              <a:rPr lang="en-US" sz="1000" smtClean="0"/>
              <a:t>//</a:t>
            </a:r>
            <a:r>
              <a:rPr lang="ru-RU" sz="1000" smtClean="0"/>
              <a:t>реализация</a:t>
            </a:r>
          </a:p>
          <a:p>
            <a:r>
              <a:rPr lang="ru-RU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22097" y="1401165"/>
            <a:ext cx="169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Собственный итератор</a:t>
            </a:r>
            <a:endParaRPr lang="en-US" sz="120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923471" y="1431335"/>
            <a:ext cx="198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Втроенный </a:t>
            </a:r>
            <a:r>
              <a:rPr lang="en-US" sz="1200" smtClean="0"/>
              <a:t>java.util.Iterator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5072" y="1880039"/>
            <a:ext cx="2098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Class1 implements Class{</a:t>
            </a:r>
          </a:p>
          <a:p>
            <a:r>
              <a:rPr lang="en-US" sz="1000"/>
              <a:t> </a:t>
            </a:r>
            <a:r>
              <a:rPr lang="en-US" sz="1000" smtClean="0"/>
              <a:t>Collection items;</a:t>
            </a:r>
          </a:p>
          <a:p>
            <a:endParaRPr lang="en-US" sz="1000"/>
          </a:p>
          <a:p>
            <a:r>
              <a:rPr lang="en-US" sz="1000" smtClean="0"/>
              <a:t>//</a:t>
            </a:r>
            <a:r>
              <a:rPr lang="ru-RU" sz="1000" smtClean="0"/>
              <a:t>коснструктор</a:t>
            </a:r>
          </a:p>
          <a:p>
            <a:endParaRPr lang="ru-RU" sz="1000"/>
          </a:p>
          <a:p>
            <a:r>
              <a:rPr lang="ru-RU" sz="1000" smtClean="0"/>
              <a:t>//</a:t>
            </a:r>
            <a:r>
              <a:rPr lang="en-US" sz="1000" smtClean="0"/>
              <a:t>addItem</a:t>
            </a:r>
          </a:p>
          <a:p>
            <a:endParaRPr lang="en-US" sz="1000" smtClean="0"/>
          </a:p>
          <a:p>
            <a:r>
              <a:rPr lang="en-US" sz="1000" smtClean="0"/>
              <a:t>//doThings</a:t>
            </a:r>
          </a:p>
          <a:p>
            <a:endParaRPr lang="en-US" sz="1000"/>
          </a:p>
          <a:p>
            <a:r>
              <a:rPr lang="en-US" sz="1000" smtClean="0"/>
              <a:t> public Iterator createIterator(){</a:t>
            </a:r>
          </a:p>
          <a:p>
            <a:r>
              <a:rPr lang="en-US" sz="1000"/>
              <a:t> </a:t>
            </a:r>
            <a:r>
              <a:rPr lang="en-US" sz="1000" smtClean="0"/>
              <a:t> return new Iterable1(items);}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cxnSp>
        <p:nvCxnSpPr>
          <p:cNvPr id="3" name="Скругленная соединительная линия 2"/>
          <p:cNvCxnSpPr/>
          <p:nvPr/>
        </p:nvCxnSpPr>
        <p:spPr>
          <a:xfrm>
            <a:off x="2746896" y="2554502"/>
            <a:ext cx="871268" cy="86264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979" y="1880039"/>
            <a:ext cx="2098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Class2 implements Class{</a:t>
            </a:r>
          </a:p>
          <a:p>
            <a:r>
              <a:rPr lang="en-US" sz="1000"/>
              <a:t> </a:t>
            </a:r>
            <a:r>
              <a:rPr lang="en-US" sz="1000" smtClean="0"/>
              <a:t>ArrayList items;</a:t>
            </a:r>
          </a:p>
          <a:p>
            <a:endParaRPr lang="en-US" sz="1000"/>
          </a:p>
          <a:p>
            <a:r>
              <a:rPr lang="en-US" sz="1000" smtClean="0"/>
              <a:t>//</a:t>
            </a:r>
            <a:r>
              <a:rPr lang="ru-RU" sz="1000" smtClean="0"/>
              <a:t>коснструктор</a:t>
            </a:r>
          </a:p>
          <a:p>
            <a:endParaRPr lang="ru-RU" sz="1000"/>
          </a:p>
          <a:p>
            <a:r>
              <a:rPr lang="ru-RU" sz="1000" smtClean="0"/>
              <a:t>//</a:t>
            </a:r>
            <a:r>
              <a:rPr lang="en-US" sz="1000" smtClean="0"/>
              <a:t>addItem</a:t>
            </a:r>
          </a:p>
          <a:p>
            <a:endParaRPr lang="en-US" sz="1000" smtClean="0"/>
          </a:p>
          <a:p>
            <a:r>
              <a:rPr lang="en-US" sz="1000" smtClean="0"/>
              <a:t>//doThings</a:t>
            </a:r>
          </a:p>
          <a:p>
            <a:endParaRPr lang="en-US" sz="1000"/>
          </a:p>
          <a:p>
            <a:r>
              <a:rPr lang="en-US" sz="1000" smtClean="0"/>
              <a:t> public Iterator createIterator(){</a:t>
            </a:r>
          </a:p>
          <a:p>
            <a:r>
              <a:rPr lang="en-US" sz="1000"/>
              <a:t> </a:t>
            </a:r>
            <a:r>
              <a:rPr lang="en-US" sz="1000" smtClean="0"/>
              <a:t> return items.iterator;}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8359947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85157" y="1400861"/>
            <a:ext cx="198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Использование</a:t>
            </a:r>
            <a:endParaRPr lang="en-US" sz="120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953246" y="4820907"/>
            <a:ext cx="25795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</a:t>
            </a:r>
          </a:p>
          <a:p>
            <a:endParaRPr lang="en-US" sz="1000"/>
          </a:p>
          <a:p>
            <a:r>
              <a:rPr lang="en-US" sz="1000" smtClean="0"/>
              <a:t>Class class1 = new Class1;</a:t>
            </a:r>
          </a:p>
          <a:p>
            <a:r>
              <a:rPr lang="en-US" sz="1000" smtClean="0"/>
              <a:t>Class class2 = new Class2;</a:t>
            </a:r>
          </a:p>
          <a:p>
            <a:endParaRPr lang="en-US" sz="1000" smtClean="0"/>
          </a:p>
          <a:p>
            <a:r>
              <a:rPr lang="en-US" sz="1000" smtClean="0"/>
              <a:t>BaseClass baseClass1 = new BaseClass(class1);</a:t>
            </a:r>
            <a:endParaRPr lang="en-US" sz="1000"/>
          </a:p>
          <a:p>
            <a:r>
              <a:rPr lang="en-US" sz="1000"/>
              <a:t>BaseClass </a:t>
            </a:r>
            <a:r>
              <a:rPr lang="en-US" sz="1000" smtClean="0"/>
              <a:t>baseClass2 </a:t>
            </a:r>
            <a:r>
              <a:rPr lang="en-US" sz="1000"/>
              <a:t>= new </a:t>
            </a:r>
            <a:r>
              <a:rPr lang="en-US" sz="1000" smtClean="0"/>
              <a:t>BaseClass(class2);</a:t>
            </a:r>
            <a:endParaRPr lang="en-US" sz="1000"/>
          </a:p>
          <a:p>
            <a:endParaRPr lang="en-US" sz="1000" smtClean="0"/>
          </a:p>
          <a:p>
            <a:r>
              <a:rPr lang="en-US" sz="1000" smtClean="0"/>
              <a:t>baseClass1.mathod();</a:t>
            </a:r>
            <a:endParaRPr lang="en-US" sz="1000"/>
          </a:p>
          <a:p>
            <a:r>
              <a:rPr lang="en-US" sz="1000" smtClean="0"/>
              <a:t>baseClass2.mathod();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3246" y="1764448"/>
            <a:ext cx="24513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BaseClass{</a:t>
            </a:r>
          </a:p>
          <a:p>
            <a:r>
              <a:rPr lang="en-US" sz="1000" smtClean="0"/>
              <a:t> Class class;</a:t>
            </a:r>
          </a:p>
          <a:p>
            <a:endParaRPr lang="en-US" sz="1000" smtClean="0"/>
          </a:p>
          <a:p>
            <a:r>
              <a:rPr lang="en-US" sz="1000" smtClean="0"/>
              <a:t> public BaseClass(Class c){</a:t>
            </a:r>
          </a:p>
          <a:p>
            <a:r>
              <a:rPr lang="en-US" sz="1000" smtClean="0"/>
              <a:t>  class = c;}</a:t>
            </a:r>
          </a:p>
          <a:p>
            <a:endParaRPr lang="en-US" sz="1000"/>
          </a:p>
          <a:p>
            <a:r>
              <a:rPr lang="en-US" sz="1000" smtClean="0"/>
              <a:t> public void method(){</a:t>
            </a:r>
          </a:p>
          <a:p>
            <a:r>
              <a:rPr lang="en-US" sz="1000"/>
              <a:t> </a:t>
            </a:r>
            <a:r>
              <a:rPr lang="en-US" sz="1000" smtClean="0"/>
              <a:t> Iterable1 iterable1 = class.createIterator();</a:t>
            </a:r>
          </a:p>
          <a:p>
            <a:r>
              <a:rPr lang="en-US" sz="1000"/>
              <a:t> </a:t>
            </a:r>
            <a:r>
              <a:rPr lang="en-US" sz="1000" smtClean="0"/>
              <a:t> while (iterable1.hasNext()){</a:t>
            </a:r>
          </a:p>
          <a:p>
            <a:r>
              <a:rPr lang="en-US" sz="1000"/>
              <a:t> </a:t>
            </a:r>
            <a:r>
              <a:rPr lang="en-US" sz="1000" smtClean="0"/>
              <a:t>  Item item = (Item) iterable.next();</a:t>
            </a:r>
          </a:p>
          <a:p>
            <a:r>
              <a:rPr lang="en-US" sz="1000"/>
              <a:t> </a:t>
            </a:r>
            <a:r>
              <a:rPr lang="en-US" sz="1000" smtClean="0"/>
              <a:t>  item.doThings();</a:t>
            </a:r>
          </a:p>
          <a:p>
            <a:r>
              <a:rPr lang="en-US" sz="1000"/>
              <a:t> </a:t>
            </a:r>
            <a:r>
              <a:rPr lang="en-US" sz="1000" smtClean="0"/>
              <a:t> }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805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9</a:t>
            </a:r>
            <a:r>
              <a:rPr lang="ru-RU" sz="2800" smtClean="0"/>
              <a:t>) Компоновщик</a:t>
            </a:r>
            <a:r>
              <a:rPr lang="en-US" sz="2800" smtClean="0"/>
              <a:t> Composite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 обработки древовидных структур.</a:t>
            </a:r>
            <a:r>
              <a:rPr lang="en-US" sz="1200" smtClean="0"/>
              <a:t> </a:t>
            </a:r>
            <a:r>
              <a:rPr lang="ru-RU" sz="1200" smtClean="0"/>
              <a:t>Например реализация меню.</a:t>
            </a:r>
            <a:endParaRPr lang="en-US" sz="12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961140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73098" y="1431335"/>
            <a:ext cx="313098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Composite1 extends Component{</a:t>
            </a:r>
          </a:p>
          <a:p>
            <a:r>
              <a:rPr lang="en-US" sz="1000"/>
              <a:t> </a:t>
            </a:r>
            <a:r>
              <a:rPr lang="en-US" sz="1000" smtClean="0"/>
              <a:t>ArrayList&lt;Component&gt; components = new ArrayList();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void add(Component c){</a:t>
            </a:r>
          </a:p>
          <a:p>
            <a:r>
              <a:rPr lang="en-US" sz="1000"/>
              <a:t> </a:t>
            </a:r>
            <a:r>
              <a:rPr lang="en-US" sz="1000" smtClean="0"/>
              <a:t> components.add(c);}</a:t>
            </a:r>
          </a:p>
          <a:p>
            <a:endParaRPr lang="ru-RU" sz="1000"/>
          </a:p>
          <a:p>
            <a:r>
              <a:rPr lang="ru-RU" sz="1000" smtClean="0"/>
              <a:t> </a:t>
            </a:r>
            <a:r>
              <a:rPr lang="en-US" sz="1000" smtClean="0"/>
              <a:t>public void remove (Component </a:t>
            </a:r>
            <a:r>
              <a:rPr lang="en-US" sz="1000"/>
              <a:t>c</a:t>
            </a:r>
            <a:r>
              <a:rPr lang="en-US" sz="1000" smtClean="0"/>
              <a:t>){</a:t>
            </a:r>
          </a:p>
          <a:p>
            <a:r>
              <a:rPr lang="en-US" sz="1000"/>
              <a:t> </a:t>
            </a:r>
            <a:r>
              <a:rPr lang="en-US" sz="1000" smtClean="0"/>
              <a:t> components.remove(c);}</a:t>
            </a:r>
          </a:p>
          <a:p>
            <a:endParaRPr lang="en-US" sz="1000"/>
          </a:p>
          <a:p>
            <a:r>
              <a:rPr lang="en-US" sz="1000" smtClean="0"/>
              <a:t> public Component getChild(int i){</a:t>
            </a:r>
          </a:p>
          <a:p>
            <a:r>
              <a:rPr lang="en-US" sz="1000"/>
              <a:t> </a:t>
            </a:r>
            <a:r>
              <a:rPr lang="en-US" sz="1000" smtClean="0"/>
              <a:t> return (Component) components.get(i);}</a:t>
            </a:r>
          </a:p>
          <a:p>
            <a:endParaRPr lang="en-US" sz="1000"/>
          </a:p>
          <a:p>
            <a:r>
              <a:rPr lang="en-US" sz="1000" smtClean="0"/>
              <a:t> //</a:t>
            </a:r>
            <a:r>
              <a:rPr lang="ru-RU" sz="1000" smtClean="0"/>
              <a:t>другие методы</a:t>
            </a:r>
            <a:endParaRPr lang="en-US" sz="1000" smtClean="0"/>
          </a:p>
          <a:p>
            <a:endParaRPr lang="en-US" sz="1000"/>
          </a:p>
          <a:p>
            <a:r>
              <a:rPr lang="en-US" sz="1000" smtClean="0"/>
              <a:t> doThings(){</a:t>
            </a:r>
          </a:p>
          <a:p>
            <a:r>
              <a:rPr lang="en-US" sz="1000" smtClean="0"/>
              <a:t>  //</a:t>
            </a:r>
            <a:r>
              <a:rPr lang="ru-RU" sz="1000" smtClean="0"/>
              <a:t>действия для </a:t>
            </a:r>
            <a:r>
              <a:rPr lang="en-US" sz="1000" smtClean="0"/>
              <a:t>Composite</a:t>
            </a:r>
          </a:p>
          <a:p>
            <a:r>
              <a:rPr lang="en-US" sz="1000"/>
              <a:t> </a:t>
            </a:r>
            <a:r>
              <a:rPr lang="en-US" sz="1000" smtClean="0"/>
              <a:t> Iterator iterator = components.iterator();</a:t>
            </a:r>
          </a:p>
          <a:p>
            <a:r>
              <a:rPr lang="en-US" sz="1000"/>
              <a:t> </a:t>
            </a:r>
            <a:r>
              <a:rPr lang="en-US" sz="1000" smtClean="0"/>
              <a:t> while (iterator.hasNext()){</a:t>
            </a:r>
          </a:p>
          <a:p>
            <a:r>
              <a:rPr lang="en-US" sz="1000"/>
              <a:t> </a:t>
            </a:r>
            <a:r>
              <a:rPr lang="en-US" sz="1000" smtClean="0"/>
              <a:t>  Component component = (Component) iterator.next();</a:t>
            </a:r>
          </a:p>
          <a:p>
            <a:r>
              <a:rPr lang="en-US" sz="1000"/>
              <a:t> </a:t>
            </a:r>
            <a:r>
              <a:rPr lang="en-US" sz="1000" smtClean="0"/>
              <a:t>  component.doThings();</a:t>
            </a:r>
          </a:p>
          <a:p>
            <a:r>
              <a:rPr lang="en-US" sz="1000" smtClean="0"/>
              <a:t>  }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  <a:endParaRPr lang="ru-RU" sz="1000" smtClean="0"/>
          </a:p>
          <a:p>
            <a:r>
              <a:rPr lang="en-US" sz="100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826" y="1374871"/>
            <a:ext cx="24734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abstract class (interface) Component</a:t>
            </a:r>
            <a:endParaRPr lang="ru-RU" sz="1200" u="sng" smtClean="0"/>
          </a:p>
          <a:p>
            <a:r>
              <a:rPr lang="en-US" sz="1200" smtClean="0"/>
              <a:t>add(Component);</a:t>
            </a:r>
          </a:p>
          <a:p>
            <a:r>
              <a:rPr lang="en-US" sz="1200" smtClean="0"/>
              <a:t>remove(Component);</a:t>
            </a:r>
          </a:p>
          <a:p>
            <a:r>
              <a:rPr lang="en-US" sz="1200" smtClean="0"/>
              <a:t>getChild(int);</a:t>
            </a:r>
          </a:p>
          <a:p>
            <a:endParaRPr lang="en-US" sz="1200"/>
          </a:p>
          <a:p>
            <a:r>
              <a:rPr lang="en-US" sz="1200" smtClean="0"/>
              <a:t>doThings();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65826" y="2888068"/>
            <a:ext cx="88517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Leaf</a:t>
            </a:r>
            <a:endParaRPr lang="ru-RU" sz="1200" u="sng" smtClean="0"/>
          </a:p>
          <a:p>
            <a:r>
              <a:rPr lang="en-US" sz="1200" smtClean="0"/>
              <a:t>doThings();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860430" y="2886286"/>
            <a:ext cx="15319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Composite</a:t>
            </a:r>
            <a:endParaRPr lang="ru-RU" sz="1200" u="sng" smtClean="0"/>
          </a:p>
          <a:p>
            <a:r>
              <a:rPr lang="en-US" sz="1200" smtClean="0"/>
              <a:t>add(Component);</a:t>
            </a:r>
          </a:p>
          <a:p>
            <a:r>
              <a:rPr lang="en-US" sz="1200" smtClean="0"/>
              <a:t>remove(Component);</a:t>
            </a:r>
          </a:p>
          <a:p>
            <a:r>
              <a:rPr lang="en-US" sz="1200" smtClean="0"/>
              <a:t>getChild(int);</a:t>
            </a:r>
          </a:p>
          <a:p>
            <a:endParaRPr lang="en-US" sz="1200"/>
          </a:p>
          <a:p>
            <a:r>
              <a:rPr lang="en-US" sz="1200" smtClean="0"/>
              <a:t>doThings();</a:t>
            </a:r>
            <a:endParaRPr lang="en-US" sz="1200"/>
          </a:p>
        </p:txBody>
      </p:sp>
      <p:cxnSp>
        <p:nvCxnSpPr>
          <p:cNvPr id="4" name="Прямая со стрелкой 3"/>
          <p:cNvCxnSpPr>
            <a:stCxn id="17" idx="0"/>
            <a:endCxn id="16" idx="2"/>
          </p:cNvCxnSpPr>
          <p:nvPr/>
        </p:nvCxnSpPr>
        <p:spPr>
          <a:xfrm flipV="1">
            <a:off x="908416" y="2575200"/>
            <a:ext cx="794127" cy="31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8" idx="0"/>
            <a:endCxn id="16" idx="2"/>
          </p:cNvCxnSpPr>
          <p:nvPr/>
        </p:nvCxnSpPr>
        <p:spPr>
          <a:xfrm flipH="1" flipV="1">
            <a:off x="1702543" y="2575200"/>
            <a:ext cx="923866" cy="311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5339" y="1431334"/>
            <a:ext cx="2209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Leaf1 extends Component{</a:t>
            </a:r>
          </a:p>
          <a:p>
            <a:r>
              <a:rPr lang="en-US" sz="1000" smtClean="0"/>
              <a:t> //</a:t>
            </a:r>
            <a:r>
              <a:rPr lang="ru-RU" sz="1000" smtClean="0"/>
              <a:t>методы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doThings(){</a:t>
            </a:r>
          </a:p>
          <a:p>
            <a:r>
              <a:rPr lang="en-US" sz="1000" smtClean="0"/>
              <a:t>  //</a:t>
            </a:r>
            <a:r>
              <a:rPr lang="ru-RU" sz="1000" smtClean="0"/>
              <a:t>действия для </a:t>
            </a:r>
            <a:r>
              <a:rPr lang="en-US" sz="1000" smtClean="0"/>
              <a:t>Leaf</a:t>
            </a:r>
            <a:endParaRPr lang="en-US" sz="1000"/>
          </a:p>
          <a:p>
            <a:r>
              <a:rPr lang="en-US" sz="1000" smtClean="0"/>
              <a:t> }</a:t>
            </a:r>
            <a:endParaRPr lang="ru-RU" sz="1000" smtClean="0"/>
          </a:p>
          <a:p>
            <a:r>
              <a:rPr lang="en-US" sz="1000"/>
              <a:t>}</a:t>
            </a:r>
          </a:p>
        </p:txBody>
      </p:sp>
      <p:sp>
        <p:nvSpPr>
          <p:cNvPr id="23" name="Полилиния 22"/>
          <p:cNvSpPr/>
          <p:nvPr/>
        </p:nvSpPr>
        <p:spPr>
          <a:xfrm>
            <a:off x="7881553" y="3600450"/>
            <a:ext cx="362335" cy="871538"/>
          </a:xfrm>
          <a:custGeom>
            <a:avLst/>
            <a:gdLst>
              <a:gd name="connsiteX0" fmla="*/ 362335 w 362335"/>
              <a:gd name="connsiteY0" fmla="*/ 871538 h 871538"/>
              <a:gd name="connsiteX1" fmla="*/ 128972 w 362335"/>
              <a:gd name="connsiteY1" fmla="*/ 752475 h 871538"/>
              <a:gd name="connsiteX2" fmla="*/ 19435 w 362335"/>
              <a:gd name="connsiteY2" fmla="*/ 590550 h 871538"/>
              <a:gd name="connsiteX3" fmla="*/ 385 w 362335"/>
              <a:gd name="connsiteY3" fmla="*/ 452438 h 871538"/>
              <a:gd name="connsiteX4" fmla="*/ 24197 w 362335"/>
              <a:gd name="connsiteY4" fmla="*/ 314325 h 871538"/>
              <a:gd name="connsiteX5" fmla="*/ 71822 w 362335"/>
              <a:gd name="connsiteY5" fmla="*/ 195263 h 871538"/>
              <a:gd name="connsiteX6" fmla="*/ 143260 w 362335"/>
              <a:gd name="connsiteY6" fmla="*/ 109538 h 871538"/>
              <a:gd name="connsiteX7" fmla="*/ 243272 w 362335"/>
              <a:gd name="connsiteY7" fmla="*/ 61913 h 871538"/>
              <a:gd name="connsiteX8" fmla="*/ 314710 w 362335"/>
              <a:gd name="connsiteY8" fmla="*/ 61913 h 871538"/>
              <a:gd name="connsiteX9" fmla="*/ 219460 w 362335"/>
              <a:gd name="connsiteY9" fmla="*/ 0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2335" h="871538">
                <a:moveTo>
                  <a:pt x="362335" y="871538"/>
                </a:moveTo>
                <a:cubicBezTo>
                  <a:pt x="274228" y="835422"/>
                  <a:pt x="186122" y="799306"/>
                  <a:pt x="128972" y="752475"/>
                </a:cubicBezTo>
                <a:cubicBezTo>
                  <a:pt x="71822" y="705644"/>
                  <a:pt x="40866" y="640556"/>
                  <a:pt x="19435" y="590550"/>
                </a:cubicBezTo>
                <a:cubicBezTo>
                  <a:pt x="-1996" y="540544"/>
                  <a:pt x="-409" y="498475"/>
                  <a:pt x="385" y="452438"/>
                </a:cubicBezTo>
                <a:cubicBezTo>
                  <a:pt x="1179" y="406401"/>
                  <a:pt x="12291" y="357187"/>
                  <a:pt x="24197" y="314325"/>
                </a:cubicBezTo>
                <a:cubicBezTo>
                  <a:pt x="36103" y="271463"/>
                  <a:pt x="51978" y="229394"/>
                  <a:pt x="71822" y="195263"/>
                </a:cubicBezTo>
                <a:cubicBezTo>
                  <a:pt x="91666" y="161132"/>
                  <a:pt x="114685" y="131763"/>
                  <a:pt x="143260" y="109538"/>
                </a:cubicBezTo>
                <a:cubicBezTo>
                  <a:pt x="171835" y="87313"/>
                  <a:pt x="214697" y="69851"/>
                  <a:pt x="243272" y="61913"/>
                </a:cubicBezTo>
                <a:cubicBezTo>
                  <a:pt x="271847" y="53975"/>
                  <a:pt x="318679" y="72232"/>
                  <a:pt x="314710" y="61913"/>
                </a:cubicBezTo>
                <a:cubicBezTo>
                  <a:pt x="310741" y="51594"/>
                  <a:pt x="219460" y="0"/>
                  <a:pt x="21946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8134350" y="3657600"/>
            <a:ext cx="57150" cy="57150"/>
          </a:xfrm>
          <a:custGeom>
            <a:avLst/>
            <a:gdLst>
              <a:gd name="connsiteX0" fmla="*/ 57150 w 57150"/>
              <a:gd name="connsiteY0" fmla="*/ 0 h 57150"/>
              <a:gd name="connsiteX1" fmla="*/ 0 w 57150"/>
              <a:gd name="connsiteY1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57150">
                <a:moveTo>
                  <a:pt x="57150" y="0"/>
                </a:moveTo>
                <a:cubicBezTo>
                  <a:pt x="34528" y="26194"/>
                  <a:pt x="11906" y="52388"/>
                  <a:pt x="0" y="571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6057900" y="1776413"/>
            <a:ext cx="2185988" cy="2808223"/>
          </a:xfrm>
          <a:custGeom>
            <a:avLst/>
            <a:gdLst>
              <a:gd name="connsiteX0" fmla="*/ 2185988 w 2185988"/>
              <a:gd name="connsiteY0" fmla="*/ 2690812 h 2808223"/>
              <a:gd name="connsiteX1" fmla="*/ 1338263 w 2185988"/>
              <a:gd name="connsiteY1" fmla="*/ 2543175 h 2808223"/>
              <a:gd name="connsiteX2" fmla="*/ 847725 w 2185988"/>
              <a:gd name="connsiteY2" fmla="*/ 357187 h 2808223"/>
              <a:gd name="connsiteX3" fmla="*/ 0 w 2185988"/>
              <a:gd name="connsiteY3" fmla="*/ 52387 h 2808223"/>
              <a:gd name="connsiteX4" fmla="*/ 209550 w 2185988"/>
              <a:gd name="connsiteY4" fmla="*/ 0 h 2808223"/>
              <a:gd name="connsiteX5" fmla="*/ 0 w 2185988"/>
              <a:gd name="connsiteY5" fmla="*/ 52387 h 2808223"/>
              <a:gd name="connsiteX6" fmla="*/ 166688 w 2185988"/>
              <a:gd name="connsiteY6" fmla="*/ 123825 h 280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988" h="2808223">
                <a:moveTo>
                  <a:pt x="2185988" y="2690812"/>
                </a:moveTo>
                <a:cubicBezTo>
                  <a:pt x="1873647" y="2811462"/>
                  <a:pt x="1561307" y="2932112"/>
                  <a:pt x="1338263" y="2543175"/>
                </a:cubicBezTo>
                <a:cubicBezTo>
                  <a:pt x="1115219" y="2154238"/>
                  <a:pt x="1070769" y="772318"/>
                  <a:pt x="847725" y="357187"/>
                </a:cubicBezTo>
                <a:cubicBezTo>
                  <a:pt x="624681" y="-57944"/>
                  <a:pt x="132556" y="110331"/>
                  <a:pt x="0" y="52387"/>
                </a:cubicBezTo>
                <a:lnTo>
                  <a:pt x="209550" y="0"/>
                </a:lnTo>
                <a:lnTo>
                  <a:pt x="0" y="52387"/>
                </a:lnTo>
                <a:lnTo>
                  <a:pt x="166688" y="12382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9</a:t>
            </a:r>
            <a:r>
              <a:rPr lang="ru-RU" sz="2800" smtClean="0"/>
              <a:t>) Состояние </a:t>
            </a:r>
            <a:r>
              <a:rPr lang="en-US" sz="2800" smtClean="0"/>
              <a:t>State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/>
              <a:t>У</a:t>
            </a:r>
            <a:r>
              <a:rPr lang="ru-RU" sz="1200" smtClean="0"/>
              <a:t>правляет </a:t>
            </a:r>
            <a:r>
              <a:rPr lang="ru-RU" sz="1200"/>
              <a:t>изменением поведения </a:t>
            </a:r>
            <a:r>
              <a:rPr lang="ru-RU" sz="1200" smtClean="0"/>
              <a:t>объекта </a:t>
            </a:r>
            <a:r>
              <a:rPr lang="ru-RU" sz="1200"/>
              <a:t>при изменении его внутреннего состояния. </a:t>
            </a:r>
            <a:r>
              <a:rPr lang="ru-RU" sz="1200" smtClean="0"/>
              <a:t>Внешне</a:t>
            </a:r>
            <a:r>
              <a:rPr lang="en-US" sz="1200" smtClean="0"/>
              <a:t> </a:t>
            </a:r>
            <a:r>
              <a:rPr lang="ru-RU" sz="1200" smtClean="0"/>
              <a:t>это </a:t>
            </a:r>
            <a:r>
              <a:rPr lang="ru-RU" sz="1200"/>
              <a:t>выглядит так, словно объект меняет свой класс.</a:t>
            </a:r>
            <a:endParaRPr lang="en-US" sz="12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961140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5339" y="1431334"/>
            <a:ext cx="157927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Context{</a:t>
            </a:r>
          </a:p>
          <a:p>
            <a:r>
              <a:rPr lang="en-US" sz="1000"/>
              <a:t> </a:t>
            </a:r>
            <a:r>
              <a:rPr lang="en-US" sz="1000" smtClean="0"/>
              <a:t>State state1;</a:t>
            </a:r>
          </a:p>
          <a:p>
            <a:r>
              <a:rPr lang="en-US" sz="1000"/>
              <a:t> </a:t>
            </a:r>
            <a:r>
              <a:rPr lang="en-US" sz="1000" smtClean="0"/>
              <a:t>State state2;</a:t>
            </a:r>
          </a:p>
          <a:p>
            <a:r>
              <a:rPr lang="en-US" sz="1000" smtClean="0"/>
              <a:t>...</a:t>
            </a:r>
          </a:p>
          <a:p>
            <a:r>
              <a:rPr lang="en-US" sz="1000" smtClean="0"/>
              <a:t> State sate = state1;</a:t>
            </a:r>
          </a:p>
          <a:p>
            <a:r>
              <a:rPr lang="en-US" sz="1000" smtClean="0"/>
              <a:t> </a:t>
            </a:r>
          </a:p>
          <a:p>
            <a:r>
              <a:rPr lang="en-US" sz="1000" smtClean="0"/>
              <a:t> public Context(){</a:t>
            </a:r>
          </a:p>
          <a:p>
            <a:r>
              <a:rPr lang="en-US" sz="1000" smtClean="0"/>
              <a:t>  state1 = new State1(this);</a:t>
            </a:r>
          </a:p>
          <a:p>
            <a:r>
              <a:rPr lang="en-US" sz="1000" smtClean="0"/>
              <a:t>  state2 = new State2(this);</a:t>
            </a:r>
          </a:p>
          <a:p>
            <a:r>
              <a:rPr lang="en-US" sz="1000" smtClean="0"/>
              <a:t>...}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request1() {</a:t>
            </a:r>
          </a:p>
          <a:p>
            <a:r>
              <a:rPr lang="en-US" sz="1000"/>
              <a:t> </a:t>
            </a:r>
            <a:r>
              <a:rPr lang="en-US" sz="1000" smtClean="0"/>
              <a:t> state.handle1();}</a:t>
            </a:r>
          </a:p>
          <a:p>
            <a:endParaRPr lang="en-US" sz="1000"/>
          </a:p>
          <a:p>
            <a:r>
              <a:rPr lang="en-US" sz="1000" smtClean="0"/>
              <a:t> request2() {</a:t>
            </a:r>
          </a:p>
          <a:p>
            <a:r>
              <a:rPr lang="en-US" sz="1000"/>
              <a:t> </a:t>
            </a:r>
            <a:r>
              <a:rPr lang="en-US" sz="1000" smtClean="0"/>
              <a:t> state.handle2();}</a:t>
            </a:r>
          </a:p>
          <a:p>
            <a:endParaRPr lang="en-US" sz="1000"/>
          </a:p>
          <a:p>
            <a:r>
              <a:rPr lang="en-US" sz="1000" smtClean="0"/>
              <a:t> void setState(State s){</a:t>
            </a:r>
          </a:p>
          <a:p>
            <a:r>
              <a:rPr lang="en-US" sz="1000"/>
              <a:t> </a:t>
            </a:r>
            <a:r>
              <a:rPr lang="en-US" sz="1000" smtClean="0"/>
              <a:t> state = s;}</a:t>
            </a:r>
          </a:p>
          <a:p>
            <a:endParaRPr lang="en-US" sz="1000"/>
          </a:p>
          <a:p>
            <a:r>
              <a:rPr lang="en-US" sz="1000" smtClean="0"/>
              <a:t> //</a:t>
            </a:r>
            <a:r>
              <a:rPr lang="ru-RU" sz="1000" smtClean="0"/>
              <a:t>другие методы</a:t>
            </a:r>
          </a:p>
          <a:p>
            <a:r>
              <a:rPr lang="en-US" sz="1000" smtClean="0"/>
              <a:t>}</a:t>
            </a:r>
            <a:endParaRPr 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558399" y="1604815"/>
            <a:ext cx="10917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Context</a:t>
            </a:r>
            <a:endParaRPr lang="ru-RU" sz="1200" u="sng" smtClean="0"/>
          </a:p>
          <a:p>
            <a:r>
              <a:rPr lang="en-US" sz="1200" smtClean="0"/>
              <a:t>request();</a:t>
            </a:r>
          </a:p>
          <a:p>
            <a:r>
              <a:rPr lang="en-US" sz="1200" smtClean="0"/>
              <a:t>state.handle();</a:t>
            </a:r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2769330" y="1708332"/>
            <a:ext cx="109215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State</a:t>
            </a:r>
            <a:endParaRPr lang="ru-RU" sz="1200" u="sng" smtClean="0"/>
          </a:p>
          <a:p>
            <a:r>
              <a:rPr lang="en-US" sz="1200" smtClean="0"/>
              <a:t>handle();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265292" y="2585494"/>
            <a:ext cx="9139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State1</a:t>
            </a:r>
            <a:endParaRPr lang="ru-RU" sz="1200" u="sng" smtClean="0"/>
          </a:p>
          <a:p>
            <a:r>
              <a:rPr lang="en-US" sz="1200" smtClean="0"/>
              <a:t>handle();</a:t>
            </a:r>
            <a:endParaRPr 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3451622" y="2585493"/>
            <a:ext cx="9139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State2</a:t>
            </a:r>
            <a:endParaRPr lang="ru-RU" sz="1200" u="sng" smtClean="0"/>
          </a:p>
          <a:p>
            <a:r>
              <a:rPr lang="en-US" sz="1200" smtClean="0"/>
              <a:t>handle();</a:t>
            </a:r>
            <a:endParaRPr lang="en-US" sz="1200"/>
          </a:p>
        </p:txBody>
      </p:sp>
      <p:cxnSp>
        <p:nvCxnSpPr>
          <p:cNvPr id="5" name="Прямая со стрелкой 4"/>
          <p:cNvCxnSpPr>
            <a:stCxn id="21" idx="0"/>
            <a:endCxn id="20" idx="2"/>
          </p:cNvCxnSpPr>
          <p:nvPr/>
        </p:nvCxnSpPr>
        <p:spPr>
          <a:xfrm flipV="1">
            <a:off x="2722245" y="2169997"/>
            <a:ext cx="593164" cy="41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22" idx="0"/>
            <a:endCxn id="20" idx="2"/>
          </p:cNvCxnSpPr>
          <p:nvPr/>
        </p:nvCxnSpPr>
        <p:spPr>
          <a:xfrm flipH="1" flipV="1">
            <a:off x="3315409" y="2169997"/>
            <a:ext cx="593166" cy="41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0" idx="1"/>
            <a:endCxn id="19" idx="3"/>
          </p:cNvCxnSpPr>
          <p:nvPr/>
        </p:nvCxnSpPr>
        <p:spPr>
          <a:xfrm flipH="1" flipV="1">
            <a:off x="1650108" y="1927981"/>
            <a:ext cx="1119222" cy="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7527" y="1431334"/>
            <a:ext cx="2084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State1 implements State</a:t>
            </a:r>
          </a:p>
          <a:p>
            <a:r>
              <a:rPr lang="en-US" sz="1000"/>
              <a:t> </a:t>
            </a:r>
            <a:r>
              <a:rPr lang="en-US" sz="1000" smtClean="0"/>
              <a:t>Context context;</a:t>
            </a:r>
          </a:p>
          <a:p>
            <a:endParaRPr lang="en-US" sz="1000"/>
          </a:p>
          <a:p>
            <a:r>
              <a:rPr lang="en-US" sz="1000" smtClean="0"/>
              <a:t> public State1(Context c){</a:t>
            </a:r>
          </a:p>
          <a:p>
            <a:r>
              <a:rPr lang="en-US" sz="1000"/>
              <a:t> </a:t>
            </a:r>
            <a:r>
              <a:rPr lang="en-US" sz="1000" smtClean="0"/>
              <a:t> context = c;}</a:t>
            </a:r>
          </a:p>
          <a:p>
            <a:endParaRPr lang="en-US" sz="1000"/>
          </a:p>
          <a:p>
            <a:r>
              <a:rPr lang="en-US" sz="1000"/>
              <a:t> handle1(){</a:t>
            </a:r>
          </a:p>
          <a:p>
            <a:r>
              <a:rPr lang="en-US" sz="1000"/>
              <a:t>  ...</a:t>
            </a:r>
          </a:p>
          <a:p>
            <a:r>
              <a:rPr lang="en-US" sz="1000"/>
              <a:t> }</a:t>
            </a:r>
          </a:p>
          <a:p>
            <a:endParaRPr lang="en-US" sz="1000" smtClean="0"/>
          </a:p>
          <a:p>
            <a:r>
              <a:rPr lang="en-US" sz="1000" smtClean="0"/>
              <a:t> handle2(){</a:t>
            </a:r>
            <a:endParaRPr lang="en-US" sz="1000"/>
          </a:p>
          <a:p>
            <a:r>
              <a:rPr lang="en-US" sz="1000"/>
              <a:t>  ...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//</a:t>
            </a:r>
            <a:r>
              <a:rPr lang="ru-RU" sz="1000" smtClean="0"/>
              <a:t>другие методы</a:t>
            </a:r>
          </a:p>
          <a:p>
            <a:r>
              <a:rPr lang="en-US" sz="1000" smtClean="0"/>
              <a:t>}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9328522" y="1431333"/>
            <a:ext cx="2084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State2 implements State</a:t>
            </a:r>
          </a:p>
          <a:p>
            <a:r>
              <a:rPr lang="en-US" sz="1000"/>
              <a:t> </a:t>
            </a:r>
            <a:r>
              <a:rPr lang="en-US" sz="1000" smtClean="0"/>
              <a:t>Context context;</a:t>
            </a:r>
          </a:p>
          <a:p>
            <a:endParaRPr lang="en-US" sz="1000"/>
          </a:p>
          <a:p>
            <a:r>
              <a:rPr lang="en-US" sz="1000" smtClean="0"/>
              <a:t> public State2(Context c){</a:t>
            </a:r>
          </a:p>
          <a:p>
            <a:r>
              <a:rPr lang="en-US" sz="1000"/>
              <a:t> </a:t>
            </a:r>
            <a:r>
              <a:rPr lang="en-US" sz="1000" smtClean="0"/>
              <a:t> context = c;}</a:t>
            </a:r>
          </a:p>
          <a:p>
            <a:endParaRPr lang="en-US" sz="1000"/>
          </a:p>
          <a:p>
            <a:r>
              <a:rPr lang="en-US" sz="1000"/>
              <a:t> handle1(){</a:t>
            </a:r>
          </a:p>
          <a:p>
            <a:r>
              <a:rPr lang="en-US" sz="1000"/>
              <a:t>  ...</a:t>
            </a:r>
          </a:p>
          <a:p>
            <a:r>
              <a:rPr lang="en-US" sz="1000"/>
              <a:t> }</a:t>
            </a:r>
          </a:p>
          <a:p>
            <a:endParaRPr lang="en-US" sz="1000" smtClean="0"/>
          </a:p>
          <a:p>
            <a:r>
              <a:rPr lang="en-US" sz="1000" smtClean="0"/>
              <a:t> handle2(){</a:t>
            </a:r>
            <a:endParaRPr lang="en-US" sz="1000"/>
          </a:p>
          <a:p>
            <a:r>
              <a:rPr lang="en-US" sz="1000"/>
              <a:t>  ...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//</a:t>
            </a:r>
            <a:r>
              <a:rPr lang="ru-RU" sz="1000" smtClean="0"/>
              <a:t>другие методы</a:t>
            </a:r>
          </a:p>
          <a:p>
            <a:r>
              <a:rPr lang="en-US" sz="1000" smtClean="0"/>
              <a:t>}</a:t>
            </a:r>
            <a:endParaRPr lang="en-US" sz="1000"/>
          </a:p>
        </p:txBody>
      </p:sp>
      <p:cxnSp>
        <p:nvCxnSpPr>
          <p:cNvPr id="25" name="Скругленная соединительная линия 24"/>
          <p:cNvCxnSpPr/>
          <p:nvPr/>
        </p:nvCxnSpPr>
        <p:spPr>
          <a:xfrm>
            <a:off x="6297283" y="1604815"/>
            <a:ext cx="785004" cy="4051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/>
          <p:nvPr/>
        </p:nvCxnSpPr>
        <p:spPr>
          <a:xfrm rot="10800000" flipV="1">
            <a:off x="6525393" y="2169997"/>
            <a:ext cx="611318" cy="41549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35"/>
          <p:cNvCxnSpPr/>
          <p:nvPr/>
        </p:nvCxnSpPr>
        <p:spPr>
          <a:xfrm flipV="1">
            <a:off x="6193766" y="2585493"/>
            <a:ext cx="888521" cy="77018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flipV="1">
            <a:off x="6139342" y="3145708"/>
            <a:ext cx="888521" cy="62546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9</a:t>
            </a:r>
            <a:r>
              <a:rPr lang="ru-RU" sz="2800" smtClean="0"/>
              <a:t>) Заместитель </a:t>
            </a:r>
            <a:r>
              <a:rPr lang="en-US" sz="2800" smtClean="0"/>
              <a:t>Proxy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/>
              <a:t>П</a:t>
            </a:r>
            <a:r>
              <a:rPr lang="ru-RU" sz="1200" smtClean="0"/>
              <a:t>редоставляет суррогатный </a:t>
            </a:r>
            <a:r>
              <a:rPr lang="ru-RU" sz="1200"/>
              <a:t>объект, управляющий доступом к другому объекту. Используйте </a:t>
            </a:r>
            <a:r>
              <a:rPr lang="ru-RU" sz="1200" smtClean="0"/>
              <a:t>паттерн Заместитель для создания объекта, управляющего доступом к другому объекту — удаленному, защищенному требующему слишком больших </a:t>
            </a:r>
            <a:r>
              <a:rPr lang="ru-RU" sz="1200"/>
              <a:t>затрат </a:t>
            </a:r>
            <a:r>
              <a:rPr lang="ru-RU" sz="1200" smtClean="0"/>
              <a:t>при созданиии </a:t>
            </a:r>
            <a:r>
              <a:rPr lang="ru-RU" sz="1200"/>
              <a:t>и т. </a:t>
            </a:r>
            <a:r>
              <a:rPr lang="ru-RU" sz="1200" smtClean="0"/>
              <a:t>д.</a:t>
            </a:r>
            <a:endParaRPr lang="en-US" sz="1200" smtClean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961140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5339" y="1431334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</a:t>
            </a:r>
            <a:endParaRPr 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558399" y="1604815"/>
            <a:ext cx="48122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585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8381" y="2280189"/>
            <a:ext cx="2422585" cy="1325563"/>
          </a:xfrm>
        </p:spPr>
        <p:txBody>
          <a:bodyPr/>
          <a:lstStyle/>
          <a:p>
            <a:pPr algn="ctr"/>
            <a:r>
              <a:rPr lang="en-US" smtClean="0"/>
              <a:t>MVC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2</a:t>
            </a:r>
            <a:r>
              <a:rPr lang="ru-RU" sz="2800" smtClean="0"/>
              <a:t>) Наблюдатель </a:t>
            </a:r>
            <a:r>
              <a:rPr lang="en-US" sz="2800" smtClean="0"/>
              <a:t>Observer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оповещения ряда слушателей. Есть два варианта: с передачей данных всем (для однотипных слушателей, которым нужен весь сет данных) и с запросом данных.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934310" y="1062003"/>
            <a:ext cx="0" cy="576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9562" y="1466491"/>
            <a:ext cx="13257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Subject</a:t>
            </a:r>
          </a:p>
          <a:p>
            <a:endParaRPr lang="en-US" sz="1200" u="sng" smtClean="0"/>
          </a:p>
          <a:p>
            <a:r>
              <a:rPr lang="en-US" sz="1200" smtClean="0"/>
              <a:t>registerObserver()</a:t>
            </a:r>
          </a:p>
          <a:p>
            <a:r>
              <a:rPr lang="en-US" sz="1200" smtClean="0"/>
              <a:t>removeObserver()</a:t>
            </a:r>
          </a:p>
          <a:p>
            <a:r>
              <a:rPr lang="en-US" sz="1200" smtClean="0"/>
              <a:t>notifyObservers()</a:t>
            </a:r>
            <a:endParaRPr lang="ru-RU" sz="1200"/>
          </a:p>
        </p:txBody>
      </p:sp>
      <p:sp>
        <p:nvSpPr>
          <p:cNvPr id="3" name="TextBox 2"/>
          <p:cNvSpPr txBox="1"/>
          <p:nvPr/>
        </p:nvSpPr>
        <p:spPr>
          <a:xfrm>
            <a:off x="379562" y="3088256"/>
            <a:ext cx="13257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Subject1</a:t>
            </a:r>
          </a:p>
          <a:p>
            <a:endParaRPr lang="en-US" sz="1200" smtClean="0"/>
          </a:p>
          <a:p>
            <a:r>
              <a:rPr lang="en-US" sz="1200" smtClean="0"/>
              <a:t>registerObserver()</a:t>
            </a:r>
          </a:p>
          <a:p>
            <a:r>
              <a:rPr lang="en-US" sz="1200" smtClean="0"/>
              <a:t>removeObserver()</a:t>
            </a:r>
          </a:p>
          <a:p>
            <a:r>
              <a:rPr lang="en-US" sz="1200" smtClean="0"/>
              <a:t>notifyObservers()</a:t>
            </a:r>
            <a:endParaRPr lang="ru-RU" sz="1200" smtClean="0"/>
          </a:p>
        </p:txBody>
      </p:sp>
      <p:cxnSp>
        <p:nvCxnSpPr>
          <p:cNvPr id="5" name="Прямая со стрелкой 4"/>
          <p:cNvCxnSpPr>
            <a:stCxn id="2" idx="2"/>
            <a:endCxn id="3" idx="0"/>
          </p:cNvCxnSpPr>
          <p:nvPr/>
        </p:nvCxnSpPr>
        <p:spPr>
          <a:xfrm>
            <a:off x="1042436" y="2482154"/>
            <a:ext cx="0" cy="606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64649" y="1466491"/>
            <a:ext cx="13447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Observer</a:t>
            </a:r>
          </a:p>
          <a:p>
            <a:endParaRPr lang="en-US" sz="1200" u="sng" smtClean="0"/>
          </a:p>
          <a:p>
            <a:r>
              <a:rPr lang="en-US" sz="1200" smtClean="0"/>
              <a:t>update()</a:t>
            </a:r>
            <a:endParaRPr lang="ru-RU" sz="1200"/>
          </a:p>
        </p:txBody>
      </p:sp>
      <p:sp>
        <p:nvSpPr>
          <p:cNvPr id="42" name="TextBox 41"/>
          <p:cNvSpPr txBox="1"/>
          <p:nvPr/>
        </p:nvSpPr>
        <p:spPr>
          <a:xfrm>
            <a:off x="2944288" y="3088256"/>
            <a:ext cx="11664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Observer1</a:t>
            </a:r>
          </a:p>
          <a:p>
            <a:endParaRPr lang="en-US" sz="1200" smtClean="0"/>
          </a:p>
          <a:p>
            <a:r>
              <a:rPr lang="en-US" sz="1200" smtClean="0"/>
              <a:t>update()</a:t>
            </a:r>
            <a:endParaRPr lang="ru-RU" sz="1200" smtClean="0"/>
          </a:p>
        </p:txBody>
      </p:sp>
      <p:cxnSp>
        <p:nvCxnSpPr>
          <p:cNvPr id="43" name="Прямая со стрелкой 42"/>
          <p:cNvCxnSpPr>
            <a:stCxn id="41" idx="2"/>
            <a:endCxn id="42" idx="0"/>
          </p:cNvCxnSpPr>
          <p:nvPr/>
        </p:nvCxnSpPr>
        <p:spPr>
          <a:xfrm flipH="1">
            <a:off x="3527525" y="2112822"/>
            <a:ext cx="9488" cy="97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587259" y="3226755"/>
            <a:ext cx="1357028" cy="34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2717" y="1149766"/>
            <a:ext cx="23695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Subject{</a:t>
            </a:r>
          </a:p>
          <a:p>
            <a:r>
              <a:rPr lang="en-US" sz="1000" smtClean="0"/>
              <a:t> public void registerObserver(Observer o);</a:t>
            </a:r>
          </a:p>
          <a:p>
            <a:r>
              <a:rPr lang="en-US" sz="1000" smtClean="0"/>
              <a:t> public void removeObserver(Observer o);</a:t>
            </a:r>
          </a:p>
          <a:p>
            <a:r>
              <a:rPr lang="en-US" sz="1000" smtClean="0"/>
              <a:t> public void notifyObservers();</a:t>
            </a:r>
            <a:endParaRPr lang="ru-RU" sz="1000" smtClean="0"/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44" name="TextBox 43"/>
          <p:cNvSpPr txBox="1"/>
          <p:nvPr/>
        </p:nvSpPr>
        <p:spPr>
          <a:xfrm>
            <a:off x="7993811" y="1149766"/>
            <a:ext cx="1893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Observer{</a:t>
            </a:r>
          </a:p>
          <a:p>
            <a:r>
              <a:rPr lang="en-US" sz="1000" smtClean="0"/>
              <a:t> public void update(Object data);</a:t>
            </a:r>
            <a:endParaRPr lang="ru-RU" sz="1000" smtClean="0"/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18" name="TextBox 17"/>
          <p:cNvSpPr txBox="1"/>
          <p:nvPr/>
        </p:nvSpPr>
        <p:spPr>
          <a:xfrm>
            <a:off x="5132717" y="2270264"/>
            <a:ext cx="240322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Subject1 implements Subject{</a:t>
            </a:r>
          </a:p>
          <a:p>
            <a:r>
              <a:rPr lang="en-US" sz="1000"/>
              <a:t> </a:t>
            </a:r>
            <a:r>
              <a:rPr lang="en-US" sz="1000" smtClean="0"/>
              <a:t>private ArrayList observers;</a:t>
            </a:r>
          </a:p>
          <a:p>
            <a:r>
              <a:rPr lang="en-US" sz="1000"/>
              <a:t> </a:t>
            </a:r>
            <a:r>
              <a:rPr lang="en-US" sz="1000" smtClean="0"/>
              <a:t>private Object data;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Subject1(){</a:t>
            </a:r>
          </a:p>
          <a:p>
            <a:r>
              <a:rPr lang="en-US" sz="1000"/>
              <a:t> </a:t>
            </a:r>
            <a:r>
              <a:rPr lang="en-US" sz="1000" smtClean="0"/>
              <a:t> observers = new ArrayList();}</a:t>
            </a:r>
          </a:p>
          <a:p>
            <a:endParaRPr lang="en-US" sz="1000"/>
          </a:p>
          <a:p>
            <a:r>
              <a:rPr lang="en-US" sz="1000" smtClean="0"/>
              <a:t> public void registerObserver(Observer o){</a:t>
            </a:r>
          </a:p>
          <a:p>
            <a:r>
              <a:rPr lang="en-US" sz="1000"/>
              <a:t> </a:t>
            </a:r>
            <a:r>
              <a:rPr lang="en-US" sz="1000" smtClean="0"/>
              <a:t> observers.add(o);}</a:t>
            </a:r>
          </a:p>
          <a:p>
            <a:endParaRPr lang="en-US" sz="1000"/>
          </a:p>
          <a:p>
            <a:r>
              <a:rPr lang="en-US" sz="1000" smtClean="0"/>
              <a:t> public void removeObserver(Observer o){</a:t>
            </a:r>
          </a:p>
          <a:p>
            <a:r>
              <a:rPr lang="en-US" sz="1000"/>
              <a:t> </a:t>
            </a:r>
            <a:r>
              <a:rPr lang="en-US" sz="1000" smtClean="0"/>
              <a:t> int i = observers.indexOf(o);</a:t>
            </a:r>
          </a:p>
          <a:p>
            <a:r>
              <a:rPr lang="en-US" sz="1000"/>
              <a:t> </a:t>
            </a:r>
            <a:r>
              <a:rPr lang="en-US" sz="1000" smtClean="0"/>
              <a:t> observers.remove(i);}</a:t>
            </a:r>
          </a:p>
          <a:p>
            <a:endParaRPr lang="en-US" sz="1000"/>
          </a:p>
          <a:p>
            <a:r>
              <a:rPr lang="en-US" sz="1000" smtClean="0"/>
              <a:t> public void notifyObservers(){</a:t>
            </a:r>
          </a:p>
          <a:p>
            <a:r>
              <a:rPr lang="en-US" sz="1000"/>
              <a:t> </a:t>
            </a:r>
            <a:r>
              <a:rPr lang="en-US" sz="1000" smtClean="0"/>
              <a:t> for (i) {observers.get(i).update(data)}}</a:t>
            </a:r>
          </a:p>
          <a:p>
            <a:r>
              <a:rPr lang="en-US" sz="1000" smtClean="0"/>
              <a:t> </a:t>
            </a:r>
          </a:p>
          <a:p>
            <a:r>
              <a:rPr lang="en-US" sz="1000"/>
              <a:t> </a:t>
            </a:r>
            <a:r>
              <a:rPr lang="en-US" sz="1000" smtClean="0"/>
              <a:t>public void setNewData(Object newData){</a:t>
            </a:r>
          </a:p>
          <a:p>
            <a:r>
              <a:rPr lang="en-US" sz="1000"/>
              <a:t> </a:t>
            </a:r>
            <a:r>
              <a:rPr lang="en-US" sz="1000" smtClean="0"/>
              <a:t> this.data = newData;</a:t>
            </a:r>
          </a:p>
          <a:p>
            <a:r>
              <a:rPr lang="en-US" sz="1000"/>
              <a:t> </a:t>
            </a:r>
            <a:r>
              <a:rPr lang="en-US" sz="1000" smtClean="0"/>
              <a:t> notifyObservers();}</a:t>
            </a:r>
          </a:p>
          <a:p>
            <a:r>
              <a:rPr lang="en-US" sz="1000"/>
              <a:t>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44287" y="4228329"/>
            <a:ext cx="11664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Observer2</a:t>
            </a:r>
          </a:p>
          <a:p>
            <a:endParaRPr lang="en-US" sz="1200" smtClean="0"/>
          </a:p>
          <a:p>
            <a:r>
              <a:rPr lang="en-US" sz="1200" smtClean="0"/>
              <a:t>update()</a:t>
            </a:r>
            <a:endParaRPr lang="ru-RU" sz="1200" smtClean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786996" y="2112822"/>
            <a:ext cx="0" cy="211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6" idx="1"/>
          </p:cNvCxnSpPr>
          <p:nvPr/>
        </p:nvCxnSpPr>
        <p:spPr>
          <a:xfrm flipH="1" flipV="1">
            <a:off x="1587261" y="3596087"/>
            <a:ext cx="1357026" cy="9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93811" y="2270264"/>
            <a:ext cx="25378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Observer1 implements Observer{</a:t>
            </a:r>
          </a:p>
          <a:p>
            <a:r>
              <a:rPr lang="en-US" sz="1000" smtClean="0"/>
              <a:t> private Object data;</a:t>
            </a:r>
          </a:p>
          <a:p>
            <a:r>
              <a:rPr lang="en-US" sz="1000"/>
              <a:t> </a:t>
            </a:r>
            <a:r>
              <a:rPr lang="en-US" sz="1000" smtClean="0"/>
              <a:t>private Subject subject1;</a:t>
            </a:r>
          </a:p>
          <a:p>
            <a:endParaRPr lang="en-US" sz="1000"/>
          </a:p>
          <a:p>
            <a:r>
              <a:rPr lang="en-US" sz="1000" smtClean="0"/>
              <a:t> public Observer1 (Subject s1){</a:t>
            </a:r>
          </a:p>
          <a:p>
            <a:r>
              <a:rPr lang="en-US" sz="1000"/>
              <a:t> </a:t>
            </a:r>
            <a:r>
              <a:rPr lang="en-US" sz="1000" smtClean="0"/>
              <a:t> subject1 = s1;</a:t>
            </a:r>
          </a:p>
          <a:p>
            <a:r>
              <a:rPr lang="en-US" sz="1000"/>
              <a:t> </a:t>
            </a:r>
            <a:r>
              <a:rPr lang="en-US" sz="1000" smtClean="0"/>
              <a:t> subject1.registerObserver(this);}</a:t>
            </a:r>
          </a:p>
          <a:p>
            <a:endParaRPr lang="en-US" sz="1000"/>
          </a:p>
          <a:p>
            <a:r>
              <a:rPr lang="en-US" sz="1000" smtClean="0"/>
              <a:t> public void upate(Object data){</a:t>
            </a:r>
          </a:p>
          <a:p>
            <a:r>
              <a:rPr lang="en-US" sz="1000"/>
              <a:t> </a:t>
            </a:r>
            <a:r>
              <a:rPr lang="en-US" sz="1000" smtClean="0"/>
              <a:t> this.data = data;}</a:t>
            </a:r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47" name="TextBox 46"/>
          <p:cNvSpPr txBox="1"/>
          <p:nvPr/>
        </p:nvSpPr>
        <p:spPr>
          <a:xfrm>
            <a:off x="7993811" y="5455920"/>
            <a:ext cx="27815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main(){</a:t>
            </a:r>
          </a:p>
          <a:p>
            <a:r>
              <a:rPr lang="en-US" sz="1000"/>
              <a:t> </a:t>
            </a:r>
            <a:r>
              <a:rPr lang="en-US" sz="1000" smtClean="0"/>
              <a:t>Subject1 subject1 = new Subject1();</a:t>
            </a:r>
          </a:p>
          <a:p>
            <a:r>
              <a:rPr lang="en-US" sz="1000"/>
              <a:t> </a:t>
            </a:r>
            <a:r>
              <a:rPr lang="en-US" sz="1000" smtClean="0"/>
              <a:t>Observer1 observer1 = new Observer1(subject1);</a:t>
            </a:r>
          </a:p>
          <a:p>
            <a:r>
              <a:rPr lang="en-US" sz="1000"/>
              <a:t> </a:t>
            </a:r>
            <a:r>
              <a:rPr lang="en-US" sz="1000" smtClean="0"/>
              <a:t>subject1.setNewData(newData);</a:t>
            </a:r>
          </a:p>
          <a:p>
            <a:r>
              <a:rPr lang="en-US" sz="1000"/>
              <a:t>}</a:t>
            </a:r>
            <a:endParaRPr lang="ru-RU" sz="1000"/>
          </a:p>
        </p:txBody>
      </p:sp>
      <p:cxnSp>
        <p:nvCxnSpPr>
          <p:cNvPr id="50" name="Скругленная соединительная линия 49"/>
          <p:cNvCxnSpPr/>
          <p:nvPr/>
        </p:nvCxnSpPr>
        <p:spPr>
          <a:xfrm>
            <a:off x="7399020" y="2385060"/>
            <a:ext cx="662940" cy="32766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/>
          <p:nvPr/>
        </p:nvCxnSpPr>
        <p:spPr>
          <a:xfrm rot="10800000" flipV="1">
            <a:off x="7216140" y="3291839"/>
            <a:ext cx="845820" cy="3042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олилиния 55"/>
          <p:cNvSpPr/>
          <p:nvPr/>
        </p:nvSpPr>
        <p:spPr>
          <a:xfrm>
            <a:off x="5135753" y="4739640"/>
            <a:ext cx="114427" cy="556260"/>
          </a:xfrm>
          <a:custGeom>
            <a:avLst/>
            <a:gdLst>
              <a:gd name="connsiteX0" fmla="*/ 114427 w 114427"/>
              <a:gd name="connsiteY0" fmla="*/ 556260 h 556260"/>
              <a:gd name="connsiteX1" fmla="*/ 127 w 114427"/>
              <a:gd name="connsiteY1" fmla="*/ 266700 h 556260"/>
              <a:gd name="connsiteX2" fmla="*/ 91567 w 114427"/>
              <a:gd name="connsiteY2" fmla="*/ 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27" h="556260">
                <a:moveTo>
                  <a:pt x="114427" y="556260"/>
                </a:moveTo>
                <a:cubicBezTo>
                  <a:pt x="59182" y="457835"/>
                  <a:pt x="3937" y="359410"/>
                  <a:pt x="127" y="266700"/>
                </a:cubicBezTo>
                <a:cubicBezTo>
                  <a:pt x="-3683" y="173990"/>
                  <a:pt x="78867" y="49530"/>
                  <a:pt x="9156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59"/>
          <p:cNvCxnSpPr>
            <a:stCxn id="56" idx="2"/>
          </p:cNvCxnSpPr>
          <p:nvPr/>
        </p:nvCxnSpPr>
        <p:spPr>
          <a:xfrm flipH="1">
            <a:off x="5159375" y="4739640"/>
            <a:ext cx="67945" cy="6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56" idx="2"/>
          </p:cNvCxnSpPr>
          <p:nvPr/>
        </p:nvCxnSpPr>
        <p:spPr>
          <a:xfrm flipH="1">
            <a:off x="5219667" y="4739640"/>
            <a:ext cx="7653" cy="95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кругленная соединительная линия 64"/>
          <p:cNvCxnSpPr/>
          <p:nvPr/>
        </p:nvCxnSpPr>
        <p:spPr>
          <a:xfrm flipV="1">
            <a:off x="7226935" y="3776552"/>
            <a:ext cx="835025" cy="82867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</a:t>
            </a:r>
            <a:r>
              <a:rPr lang="ru-RU" sz="2800" smtClean="0"/>
              <a:t>) Декоратор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динамического наделения объекта новыми возможностями.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934310" y="1062003"/>
            <a:ext cx="0" cy="576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6700" y="1341120"/>
            <a:ext cx="13310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 Component</a:t>
            </a:r>
          </a:p>
          <a:p>
            <a:endParaRPr lang="en-US" sz="1200" smtClean="0"/>
          </a:p>
          <a:p>
            <a:r>
              <a:rPr lang="en-US" sz="1200" smtClean="0"/>
              <a:t>m()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66699" y="2385060"/>
            <a:ext cx="13310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Component1</a:t>
            </a:r>
          </a:p>
          <a:p>
            <a:endParaRPr lang="en-US" sz="1200" smtClean="0"/>
          </a:p>
          <a:p>
            <a:r>
              <a:rPr lang="en-US" sz="1200" smtClean="0"/>
              <a:t>m()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293620" y="1341120"/>
            <a:ext cx="17602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 Decorator</a:t>
            </a:r>
          </a:p>
          <a:p>
            <a:endParaRPr lang="en-US" sz="1200" smtClean="0"/>
          </a:p>
          <a:p>
            <a:r>
              <a:rPr lang="en-US" sz="1200" smtClean="0"/>
              <a:t>m()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2293620" y="2385060"/>
            <a:ext cx="17602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class Decorator1</a:t>
            </a:r>
          </a:p>
          <a:p>
            <a:r>
              <a:rPr lang="en-US" sz="1200" smtClean="0"/>
              <a:t>Component component;</a:t>
            </a:r>
          </a:p>
          <a:p>
            <a:r>
              <a:rPr lang="en-US" sz="1200" smtClean="0"/>
              <a:t>m()</a:t>
            </a:r>
            <a:endParaRPr lang="en-US" sz="1200"/>
          </a:p>
        </p:txBody>
      </p:sp>
      <p:cxnSp>
        <p:nvCxnSpPr>
          <p:cNvPr id="8" name="Прямая со стрелкой 7"/>
          <p:cNvCxnSpPr>
            <a:stCxn id="29" idx="0"/>
            <a:endCxn id="4" idx="2"/>
          </p:cNvCxnSpPr>
          <p:nvPr/>
        </p:nvCxnSpPr>
        <p:spPr>
          <a:xfrm flipV="1">
            <a:off x="932202" y="1987451"/>
            <a:ext cx="0" cy="39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0" idx="1"/>
            <a:endCxn id="4" idx="3"/>
          </p:cNvCxnSpPr>
          <p:nvPr/>
        </p:nvCxnSpPr>
        <p:spPr>
          <a:xfrm flipH="1">
            <a:off x="1597704" y="1664286"/>
            <a:ext cx="695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1" idx="0"/>
            <a:endCxn id="30" idx="2"/>
          </p:cNvCxnSpPr>
          <p:nvPr/>
        </p:nvCxnSpPr>
        <p:spPr>
          <a:xfrm flipV="1">
            <a:off x="3173730" y="1987451"/>
            <a:ext cx="0" cy="39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1234440"/>
            <a:ext cx="18694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Component</a:t>
            </a:r>
          </a:p>
          <a:p>
            <a:r>
              <a:rPr lang="en-US" sz="1000" smtClean="0"/>
              <a:t>m(){</a:t>
            </a:r>
          </a:p>
          <a:p>
            <a:r>
              <a:rPr lang="en-US" sz="1000" smtClean="0"/>
              <a:t> return something;</a:t>
            </a:r>
          </a:p>
          <a:p>
            <a:r>
              <a:rPr lang="en-US" sz="1000" smtClean="0"/>
              <a:t>}</a:t>
            </a:r>
          </a:p>
          <a:p>
            <a:r>
              <a:rPr lang="en-US" sz="1000" smtClean="0"/>
              <a:t>abstract m1(){}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61960" y="123444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Decorator extends Component</a:t>
            </a:r>
          </a:p>
          <a:p>
            <a:r>
              <a:rPr lang="en-US" sz="1000" smtClean="0"/>
              <a:t>abstract m(){}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0" y="2515142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Component1 extends Component</a:t>
            </a:r>
          </a:p>
          <a:p>
            <a:r>
              <a:rPr lang="en-US" sz="1000" smtClean="0"/>
              <a:t>m1(){</a:t>
            </a:r>
          </a:p>
          <a:p>
            <a:r>
              <a:rPr lang="en-US" sz="1000" smtClean="0"/>
              <a:t> return something;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70917" y="2515142"/>
            <a:ext cx="23871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Decorator1 extends Decorator</a:t>
            </a:r>
          </a:p>
          <a:p>
            <a:r>
              <a:rPr lang="en-US" sz="1000" smtClean="0"/>
              <a:t>Component component;</a:t>
            </a:r>
          </a:p>
          <a:p>
            <a:endParaRPr lang="en-US" sz="1000" smtClean="0"/>
          </a:p>
          <a:p>
            <a:r>
              <a:rPr lang="en-US" sz="1000" smtClean="0"/>
              <a:t>public Decorator1(Component c){</a:t>
            </a:r>
          </a:p>
          <a:p>
            <a:r>
              <a:rPr lang="en-US" sz="1000"/>
              <a:t> </a:t>
            </a:r>
            <a:r>
              <a:rPr lang="en-US" sz="1000" smtClean="0"/>
              <a:t>component = c;</a:t>
            </a:r>
          </a:p>
          <a:p>
            <a:r>
              <a:rPr lang="en-US" sz="1000"/>
              <a:t>}</a:t>
            </a:r>
            <a:endParaRPr lang="en-US" sz="1000" smtClean="0"/>
          </a:p>
          <a:p>
            <a:endParaRPr lang="en-US" sz="1000" smtClean="0"/>
          </a:p>
          <a:p>
            <a:r>
              <a:rPr lang="en-US" sz="1000" smtClean="0"/>
              <a:t>m(){</a:t>
            </a:r>
          </a:p>
          <a:p>
            <a:r>
              <a:rPr lang="en-US" sz="1000"/>
              <a:t> </a:t>
            </a:r>
            <a:r>
              <a:rPr lang="en-US" sz="1000" smtClean="0"/>
              <a:t>component.m(); //</a:t>
            </a:r>
            <a:r>
              <a:rPr lang="ru-RU" sz="1000" smtClean="0"/>
              <a:t>возможно</a:t>
            </a:r>
            <a:endParaRPr lang="en-US" sz="1000" smtClean="0"/>
          </a:p>
          <a:p>
            <a:r>
              <a:rPr lang="en-US" sz="1000" smtClean="0"/>
              <a:t> return something;</a:t>
            </a:r>
          </a:p>
          <a:p>
            <a:r>
              <a:rPr lang="en-US" sz="1000" smtClean="0"/>
              <a:t>}</a:t>
            </a:r>
            <a:endParaRPr lang="ru-RU" sz="1000" smtClean="0"/>
          </a:p>
          <a:p>
            <a:endParaRPr lang="ru-RU" sz="1000"/>
          </a:p>
          <a:p>
            <a:r>
              <a:rPr lang="en-US" sz="1000" smtClean="0"/>
              <a:t>m1(){</a:t>
            </a:r>
          </a:p>
          <a:p>
            <a:r>
              <a:rPr lang="en-US" sz="1000"/>
              <a:t> </a:t>
            </a:r>
            <a:r>
              <a:rPr lang="en-US" sz="1000" smtClean="0"/>
              <a:t>component.m1();</a:t>
            </a:r>
          </a:p>
          <a:p>
            <a:r>
              <a:rPr lang="en-US" sz="1000"/>
              <a:t> </a:t>
            </a:r>
            <a:r>
              <a:rPr lang="en-US" sz="1000" smtClean="0"/>
              <a:t>...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348484" y="3792414"/>
            <a:ext cx="2690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main(){</a:t>
            </a:r>
          </a:p>
          <a:p>
            <a:r>
              <a:rPr lang="en-US" sz="1000"/>
              <a:t> </a:t>
            </a:r>
            <a:r>
              <a:rPr lang="en-US" sz="1000" smtClean="0"/>
              <a:t>Component component1 = new Component1();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component1 = new Decorator1(component1);</a:t>
            </a:r>
          </a:p>
          <a:p>
            <a:endParaRPr lang="en-US" sz="1000" smtClean="0"/>
          </a:p>
          <a:p>
            <a:r>
              <a:rPr lang="en-US" sz="1000" smtClean="0"/>
              <a:t> component1 = new Decorator2(component1);</a:t>
            </a:r>
          </a:p>
          <a:p>
            <a:endParaRPr lang="en-US" sz="1000" smtClean="0"/>
          </a:p>
          <a:p>
            <a:r>
              <a:rPr lang="en-US" sz="1000" smtClean="0"/>
              <a:t> component.m();</a:t>
            </a:r>
          </a:p>
          <a:p>
            <a:r>
              <a:rPr lang="en-US" sz="1000"/>
              <a:t> </a:t>
            </a:r>
            <a:r>
              <a:rPr lang="en-US" sz="1000" smtClean="0"/>
              <a:t>component.m1();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23" name="Полилиния 22"/>
          <p:cNvSpPr/>
          <p:nvPr/>
        </p:nvSpPr>
        <p:spPr>
          <a:xfrm>
            <a:off x="5814782" y="4443413"/>
            <a:ext cx="1681394" cy="147637"/>
          </a:xfrm>
          <a:custGeom>
            <a:avLst/>
            <a:gdLst>
              <a:gd name="connsiteX0" fmla="*/ 1633537 w 1633537"/>
              <a:gd name="connsiteY0" fmla="*/ 0 h 147637"/>
              <a:gd name="connsiteX1" fmla="*/ 1385887 w 1633537"/>
              <a:gd name="connsiteY1" fmla="*/ 104775 h 147637"/>
              <a:gd name="connsiteX2" fmla="*/ 895350 w 1633537"/>
              <a:gd name="connsiteY2" fmla="*/ 147637 h 147637"/>
              <a:gd name="connsiteX3" fmla="*/ 285750 w 1633537"/>
              <a:gd name="connsiteY3" fmla="*/ 104775 h 147637"/>
              <a:gd name="connsiteX4" fmla="*/ 0 w 1633537"/>
              <a:gd name="connsiteY4" fmla="*/ 4762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37" h="147637">
                <a:moveTo>
                  <a:pt x="1633537" y="0"/>
                </a:moveTo>
                <a:cubicBezTo>
                  <a:pt x="1571227" y="40084"/>
                  <a:pt x="1508918" y="80169"/>
                  <a:pt x="1385887" y="104775"/>
                </a:cubicBezTo>
                <a:cubicBezTo>
                  <a:pt x="1262856" y="129381"/>
                  <a:pt x="1078706" y="147637"/>
                  <a:pt x="895350" y="147637"/>
                </a:cubicBezTo>
                <a:cubicBezTo>
                  <a:pt x="711994" y="147637"/>
                  <a:pt x="434975" y="128587"/>
                  <a:pt x="285750" y="104775"/>
                </a:cubicBezTo>
                <a:cubicBezTo>
                  <a:pt x="136525" y="80963"/>
                  <a:pt x="68262" y="42862"/>
                  <a:pt x="0" y="47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>
            <a:stCxn id="23" idx="4"/>
          </p:cNvCxnSpPr>
          <p:nvPr/>
        </p:nvCxnSpPr>
        <p:spPr>
          <a:xfrm>
            <a:off x="5814782" y="4448175"/>
            <a:ext cx="121674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23" idx="4"/>
          </p:cNvCxnSpPr>
          <p:nvPr/>
        </p:nvCxnSpPr>
        <p:spPr>
          <a:xfrm>
            <a:off x="5814782" y="4448175"/>
            <a:ext cx="74049" cy="83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/>
          <p:nvPr/>
        </p:nvCxnSpPr>
        <p:spPr>
          <a:xfrm>
            <a:off x="6769894" y="4119563"/>
            <a:ext cx="449941" cy="207169"/>
          </a:xfrm>
          <a:prstGeom prst="curvedConnector3">
            <a:avLst>
              <a:gd name="adj1" fmla="val 992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</a:t>
            </a:r>
            <a:r>
              <a:rPr lang="ru-RU" sz="2800" smtClean="0"/>
              <a:t>) Фабрика простая</a:t>
            </a:r>
            <a:r>
              <a:rPr lang="en-US" sz="2800" smtClean="0"/>
              <a:t> Factory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инкапсуляции создания объектов.</a:t>
            </a:r>
            <a:endParaRPr lang="ru-RU" sz="12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755257" y="1164870"/>
            <a:ext cx="0" cy="557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16137" y="1246669"/>
            <a:ext cx="23487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</a:t>
            </a:r>
            <a:r>
              <a:rPr lang="ru-RU" sz="1000" smtClean="0"/>
              <a:t> </a:t>
            </a:r>
            <a:r>
              <a:rPr lang="en-US" sz="1000" smtClean="0"/>
              <a:t>class SimpleClientFactory</a:t>
            </a:r>
            <a:endParaRPr lang="en-US" sz="1000"/>
          </a:p>
          <a:p>
            <a:r>
              <a:rPr lang="en-US" sz="1000" smtClean="0"/>
              <a:t> public Client createClass(String type){</a:t>
            </a:r>
          </a:p>
          <a:p>
            <a:r>
              <a:rPr lang="en-US" sz="1000"/>
              <a:t> </a:t>
            </a:r>
            <a:r>
              <a:rPr lang="en-US" sz="1000" smtClean="0"/>
              <a:t>switch (type) {</a:t>
            </a:r>
          </a:p>
          <a:p>
            <a:r>
              <a:rPr lang="en-US" sz="1000"/>
              <a:t> </a:t>
            </a:r>
            <a:r>
              <a:rPr lang="en-US" sz="1000" smtClean="0"/>
              <a:t> case1: Client client = new  ClientType1();</a:t>
            </a:r>
          </a:p>
          <a:p>
            <a:r>
              <a:rPr lang="en-US" sz="1000"/>
              <a:t> </a:t>
            </a:r>
            <a:r>
              <a:rPr lang="en-US" sz="1000" smtClean="0"/>
              <a:t> break;}</a:t>
            </a:r>
          </a:p>
          <a:p>
            <a:r>
              <a:rPr lang="en-US" sz="1000"/>
              <a:t> </a:t>
            </a:r>
            <a:r>
              <a:rPr lang="en-US" sz="1000" smtClean="0"/>
              <a:t>return client;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9286" y="1282993"/>
            <a:ext cx="215636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</a:t>
            </a:r>
            <a:r>
              <a:rPr lang="ru-RU" sz="1000" smtClean="0"/>
              <a:t> </a:t>
            </a:r>
            <a:r>
              <a:rPr lang="en-US" sz="1000" smtClean="0"/>
              <a:t>class Class {</a:t>
            </a:r>
          </a:p>
          <a:p>
            <a:r>
              <a:rPr lang="en-US" sz="1000"/>
              <a:t> </a:t>
            </a:r>
            <a:r>
              <a:rPr lang="en-US" sz="1000" smtClean="0"/>
              <a:t>SimpleClassFactory scf;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Class(SimpleClassFactory scf){</a:t>
            </a:r>
          </a:p>
          <a:p>
            <a:r>
              <a:rPr lang="en-US" sz="1000"/>
              <a:t> </a:t>
            </a:r>
            <a:r>
              <a:rPr lang="en-US" sz="1000" smtClean="0"/>
              <a:t> this.scf = scf;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Client makeClient(String type){</a:t>
            </a:r>
          </a:p>
          <a:p>
            <a:r>
              <a:rPr lang="en-US" sz="1000"/>
              <a:t> </a:t>
            </a:r>
            <a:r>
              <a:rPr lang="en-US" sz="1000" smtClean="0"/>
              <a:t> Client client;</a:t>
            </a:r>
          </a:p>
          <a:p>
            <a:r>
              <a:rPr lang="en-US" sz="1000"/>
              <a:t> </a:t>
            </a:r>
            <a:r>
              <a:rPr lang="en-US" sz="1000" smtClean="0"/>
              <a:t> client = scf.createClass(type);</a:t>
            </a:r>
          </a:p>
          <a:p>
            <a:r>
              <a:rPr lang="en-US" sz="1000"/>
              <a:t> </a:t>
            </a:r>
            <a:r>
              <a:rPr lang="en-US" sz="1000" smtClean="0"/>
              <a:t> client.doThings();</a:t>
            </a:r>
            <a:endParaRPr lang="en-US" sz="1000"/>
          </a:p>
          <a:p>
            <a:r>
              <a:rPr lang="en-US" sz="1000" smtClean="0"/>
              <a:t> }</a:t>
            </a:r>
            <a:endParaRPr lang="en-US" sz="1000"/>
          </a:p>
          <a:p>
            <a:r>
              <a:rPr lang="en-US" sz="1000" smtClean="0"/>
              <a:t>}</a:t>
            </a:r>
          </a:p>
        </p:txBody>
      </p:sp>
      <p:cxnSp>
        <p:nvCxnSpPr>
          <p:cNvPr id="5" name="Скругленная соединительная линия 4"/>
          <p:cNvCxnSpPr/>
          <p:nvPr/>
        </p:nvCxnSpPr>
        <p:spPr>
          <a:xfrm rot="10800000" flipV="1">
            <a:off x="8095646" y="1371600"/>
            <a:ext cx="918958" cy="5003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/>
          <p:nvPr/>
        </p:nvCxnSpPr>
        <p:spPr>
          <a:xfrm rot="10800000" flipV="1">
            <a:off x="7720643" y="2130724"/>
            <a:ext cx="1276709" cy="646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826" y="1440611"/>
            <a:ext cx="9766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MainClass</a:t>
            </a:r>
          </a:p>
          <a:p>
            <a:r>
              <a:rPr lang="en-US" sz="1200" smtClean="0"/>
              <a:t>makeClient()</a:t>
            </a:r>
            <a:endParaRPr lang="ru-RU" sz="1200"/>
          </a:p>
        </p:txBody>
      </p:sp>
      <p:sp>
        <p:nvSpPr>
          <p:cNvPr id="14" name="TextBox 13"/>
          <p:cNvSpPr txBox="1"/>
          <p:nvPr/>
        </p:nvSpPr>
        <p:spPr>
          <a:xfrm>
            <a:off x="1896613" y="1440611"/>
            <a:ext cx="13419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SimpleFactory</a:t>
            </a:r>
          </a:p>
          <a:p>
            <a:r>
              <a:rPr lang="en-US" sz="1200" smtClean="0"/>
              <a:t>createClientClass()</a:t>
            </a:r>
            <a:endParaRPr lang="ru-RU" sz="1200"/>
          </a:p>
        </p:txBody>
      </p:sp>
      <p:sp>
        <p:nvSpPr>
          <p:cNvPr id="16" name="TextBox 15"/>
          <p:cNvSpPr txBox="1"/>
          <p:nvPr/>
        </p:nvSpPr>
        <p:spPr>
          <a:xfrm>
            <a:off x="3671781" y="1532944"/>
            <a:ext cx="139589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smtClean="0"/>
              <a:t>abstract </a:t>
            </a:r>
            <a:r>
              <a:rPr lang="en-US" sz="1200" u="sng" smtClean="0"/>
              <a:t>ClientClass</a:t>
            </a:r>
            <a:endParaRPr lang="ru-RU" sz="1200" u="sng"/>
          </a:p>
        </p:txBody>
      </p:sp>
      <p:sp>
        <p:nvSpPr>
          <p:cNvPr id="32" name="TextBox 31"/>
          <p:cNvSpPr txBox="1"/>
          <p:nvPr/>
        </p:nvSpPr>
        <p:spPr>
          <a:xfrm>
            <a:off x="3221267" y="2430393"/>
            <a:ext cx="9350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ClientClass1</a:t>
            </a:r>
            <a:endParaRPr lang="ru-RU" sz="1200" u="sng"/>
          </a:p>
        </p:txBody>
      </p:sp>
      <p:sp>
        <p:nvSpPr>
          <p:cNvPr id="33" name="TextBox 32"/>
          <p:cNvSpPr txBox="1"/>
          <p:nvPr/>
        </p:nvSpPr>
        <p:spPr>
          <a:xfrm>
            <a:off x="4449982" y="2430393"/>
            <a:ext cx="9350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u="sng" smtClean="0"/>
              <a:t>ClientClass2</a:t>
            </a:r>
            <a:endParaRPr lang="ru-RU" sz="1200" u="sng"/>
          </a:p>
        </p:txBody>
      </p:sp>
      <p:cxnSp>
        <p:nvCxnSpPr>
          <p:cNvPr id="20" name="Прямая со стрелкой 19"/>
          <p:cNvCxnSpPr>
            <a:stCxn id="32" idx="0"/>
            <a:endCxn id="16" idx="2"/>
          </p:cNvCxnSpPr>
          <p:nvPr/>
        </p:nvCxnSpPr>
        <p:spPr>
          <a:xfrm flipV="1">
            <a:off x="3688799" y="1809943"/>
            <a:ext cx="680930" cy="62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3" idx="0"/>
            <a:endCxn id="16" idx="2"/>
          </p:cNvCxnSpPr>
          <p:nvPr/>
        </p:nvCxnSpPr>
        <p:spPr>
          <a:xfrm flipH="1" flipV="1">
            <a:off x="4369729" y="1809943"/>
            <a:ext cx="547785" cy="62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6" idx="1"/>
            <a:endCxn id="14" idx="3"/>
          </p:cNvCxnSpPr>
          <p:nvPr/>
        </p:nvCxnSpPr>
        <p:spPr>
          <a:xfrm flipH="1">
            <a:off x="3238519" y="1671444"/>
            <a:ext cx="43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4" idx="1"/>
            <a:endCxn id="13" idx="3"/>
          </p:cNvCxnSpPr>
          <p:nvPr/>
        </p:nvCxnSpPr>
        <p:spPr>
          <a:xfrm flipH="1">
            <a:off x="1442440" y="1671444"/>
            <a:ext cx="454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</a:t>
            </a:r>
            <a:r>
              <a:rPr lang="ru-RU" sz="2800" smtClean="0"/>
              <a:t>) Фабричный метод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19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инкапсуляции создания объектов. Когда субкласс должен выбрать класс создаваемого объекта.</a:t>
            </a:r>
            <a:r>
              <a:rPr lang="en-US" sz="1200" smtClean="0"/>
              <a:t> </a:t>
            </a:r>
            <a:r>
              <a:rPr lang="ru-RU" sz="1200" smtClean="0"/>
              <a:t>Каждый </a:t>
            </a:r>
            <a:r>
              <a:rPr lang="en-US" sz="1200" smtClean="0"/>
              <a:t>Creator</a:t>
            </a:r>
            <a:r>
              <a:rPr lang="ru-RU" sz="1200" smtClean="0"/>
              <a:t> создает только определенный(ые) классы </a:t>
            </a:r>
            <a:r>
              <a:rPr lang="en-US" sz="1200" smtClean="0"/>
              <a:t>Product</a:t>
            </a:r>
            <a:r>
              <a:rPr lang="ru-RU" sz="1200" smtClean="0"/>
              <a:t>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436080" y="1246669"/>
            <a:ext cx="0" cy="557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8739" y="1549759"/>
            <a:ext cx="12136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abstract </a:t>
            </a:r>
            <a:r>
              <a:rPr lang="en-US" sz="1200" u="sng" smtClean="0"/>
              <a:t>Product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465826" y="2397607"/>
            <a:ext cx="7528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Product1</a:t>
            </a:r>
            <a:endParaRPr lang="ru-RU" sz="1200"/>
          </a:p>
        </p:txBody>
      </p:sp>
      <p:sp>
        <p:nvSpPr>
          <p:cNvPr id="13" name="TextBox 12"/>
          <p:cNvSpPr txBox="1"/>
          <p:nvPr/>
        </p:nvSpPr>
        <p:spPr>
          <a:xfrm>
            <a:off x="1372085" y="2397607"/>
            <a:ext cx="75283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Product2</a:t>
            </a:r>
            <a:endParaRPr lang="ru-RU" sz="1200"/>
          </a:p>
        </p:txBody>
      </p:sp>
      <p:cxnSp>
        <p:nvCxnSpPr>
          <p:cNvPr id="3" name="Прямая со стрелкой 2"/>
          <p:cNvCxnSpPr>
            <a:stCxn id="11" idx="0"/>
            <a:endCxn id="8" idx="2"/>
          </p:cNvCxnSpPr>
          <p:nvPr/>
        </p:nvCxnSpPr>
        <p:spPr>
          <a:xfrm flipV="1">
            <a:off x="842244" y="1826758"/>
            <a:ext cx="463328" cy="57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13" idx="0"/>
            <a:endCxn id="8" idx="2"/>
          </p:cNvCxnSpPr>
          <p:nvPr/>
        </p:nvCxnSpPr>
        <p:spPr>
          <a:xfrm flipH="1" flipV="1">
            <a:off x="1305572" y="1826758"/>
            <a:ext cx="442931" cy="570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03640" y="1549759"/>
            <a:ext cx="17550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abstract </a:t>
            </a:r>
            <a:r>
              <a:rPr lang="en-US" sz="1200" u="sng" smtClean="0"/>
              <a:t>Creator</a:t>
            </a:r>
          </a:p>
          <a:p>
            <a:r>
              <a:rPr lang="en-US" sz="1200" smtClean="0"/>
              <a:t>abstract factoryMethod()</a:t>
            </a:r>
          </a:p>
          <a:p>
            <a:r>
              <a:rPr lang="en-US" sz="1200" smtClean="0"/>
              <a:t>otherMethods()</a:t>
            </a:r>
            <a:endParaRPr lang="ru-RU" sz="1200"/>
          </a:p>
        </p:txBody>
      </p:sp>
      <p:sp>
        <p:nvSpPr>
          <p:cNvPr id="16" name="TextBox 15"/>
          <p:cNvSpPr txBox="1"/>
          <p:nvPr/>
        </p:nvSpPr>
        <p:spPr>
          <a:xfrm>
            <a:off x="2495813" y="3461230"/>
            <a:ext cx="12156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Creator1</a:t>
            </a:r>
          </a:p>
          <a:p>
            <a:r>
              <a:rPr lang="en-US" sz="1200" smtClean="0"/>
              <a:t>factoryMethod()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2121" y="3441853"/>
            <a:ext cx="12156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Creator2</a:t>
            </a:r>
          </a:p>
          <a:p>
            <a:r>
              <a:rPr lang="en-US" sz="1200" smtClean="0"/>
              <a:t>factoryMethod()</a:t>
            </a:r>
          </a:p>
        </p:txBody>
      </p:sp>
      <p:cxnSp>
        <p:nvCxnSpPr>
          <p:cNvPr id="18" name="Прямая со стрелкой 17"/>
          <p:cNvCxnSpPr>
            <a:stCxn id="16" idx="0"/>
            <a:endCxn id="15" idx="2"/>
          </p:cNvCxnSpPr>
          <p:nvPr/>
        </p:nvCxnSpPr>
        <p:spPr>
          <a:xfrm flipV="1">
            <a:off x="3103640" y="2196090"/>
            <a:ext cx="877516" cy="12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0"/>
            <a:endCxn id="15" idx="2"/>
          </p:cNvCxnSpPr>
          <p:nvPr/>
        </p:nvCxnSpPr>
        <p:spPr>
          <a:xfrm flipH="1" flipV="1">
            <a:off x="3981156" y="2196090"/>
            <a:ext cx="568792" cy="124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53365" y="1233643"/>
            <a:ext cx="2329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abstract class Creator{</a:t>
            </a:r>
          </a:p>
          <a:p>
            <a:r>
              <a:rPr lang="en-US" sz="1000"/>
              <a:t> </a:t>
            </a:r>
            <a:r>
              <a:rPr lang="en-US" sz="1000" smtClean="0"/>
              <a:t>public Product prepareProduct(type){</a:t>
            </a:r>
          </a:p>
          <a:p>
            <a:r>
              <a:rPr lang="en-US" sz="1000"/>
              <a:t> </a:t>
            </a:r>
            <a:r>
              <a:rPr lang="en-US" sz="1000" smtClean="0"/>
              <a:t> Product product = create Product(type);</a:t>
            </a:r>
          </a:p>
          <a:p>
            <a:r>
              <a:rPr lang="en-US" sz="1000"/>
              <a:t> </a:t>
            </a:r>
            <a:r>
              <a:rPr lang="en-US" sz="1000" smtClean="0"/>
              <a:t> product.doThings();</a:t>
            </a:r>
          </a:p>
          <a:p>
            <a:r>
              <a:rPr lang="en-US" sz="1000"/>
              <a:t> </a:t>
            </a:r>
            <a:r>
              <a:rPr lang="en-US" sz="1000" smtClean="0"/>
              <a:t> return product;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 </a:t>
            </a:r>
            <a:r>
              <a:rPr lang="en-US" sz="1000" smtClean="0"/>
              <a:t>abstract Product createProduct(type);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681450" y="2906566"/>
            <a:ext cx="2154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class Creator1 extends Creator{</a:t>
            </a:r>
          </a:p>
          <a:p>
            <a:r>
              <a:rPr lang="en-US" sz="1000"/>
              <a:t> </a:t>
            </a:r>
            <a:r>
              <a:rPr lang="en-US" sz="1000" smtClean="0"/>
              <a:t>public Product createProduct(type){</a:t>
            </a:r>
          </a:p>
          <a:p>
            <a:r>
              <a:rPr lang="en-US" sz="1000" smtClean="0"/>
              <a:t>  if (type){</a:t>
            </a:r>
          </a:p>
          <a:p>
            <a:r>
              <a:rPr lang="en-US" sz="1000" smtClean="0"/>
              <a:t>   case type1: return new Product1();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676181" y="1311215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abstract class Product{</a:t>
            </a:r>
          </a:p>
          <a:p>
            <a:r>
              <a:rPr lang="en-US" sz="1000"/>
              <a:t> </a:t>
            </a:r>
            <a:r>
              <a:rPr lang="en-US" sz="1000" smtClean="0"/>
              <a:t>Fileds someFields;</a:t>
            </a:r>
          </a:p>
          <a:p>
            <a:r>
              <a:rPr lang="en-US" sz="1000"/>
              <a:t> </a:t>
            </a:r>
            <a:r>
              <a:rPr lang="en-US" sz="1000" smtClean="0"/>
              <a:t>doThings(){}</a:t>
            </a:r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31" name="TextBox 30"/>
          <p:cNvSpPr txBox="1"/>
          <p:nvPr/>
        </p:nvSpPr>
        <p:spPr>
          <a:xfrm>
            <a:off x="5676180" y="2320663"/>
            <a:ext cx="219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Product1 extends Product{</a:t>
            </a:r>
          </a:p>
          <a:p>
            <a:r>
              <a:rPr lang="en-US" sz="1000" smtClean="0"/>
              <a:t> public Product1(){</a:t>
            </a:r>
          </a:p>
          <a:p>
            <a:r>
              <a:rPr lang="en-US" sz="1000"/>
              <a:t> </a:t>
            </a:r>
            <a:r>
              <a:rPr lang="en-US" sz="1000" smtClean="0"/>
              <a:t>someFilds = someValues;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 doMoreThings(){}</a:t>
            </a:r>
          </a:p>
          <a:p>
            <a:r>
              <a:rPr lang="en-US" sz="1000" smtClean="0"/>
              <a:t>}</a:t>
            </a:r>
            <a:endParaRPr lang="ru-RU" sz="1000"/>
          </a:p>
        </p:txBody>
      </p:sp>
      <p:sp>
        <p:nvSpPr>
          <p:cNvPr id="32" name="TextBox 31"/>
          <p:cNvSpPr txBox="1"/>
          <p:nvPr/>
        </p:nvSpPr>
        <p:spPr>
          <a:xfrm>
            <a:off x="5747634" y="4478728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main(){</a:t>
            </a:r>
          </a:p>
          <a:p>
            <a:r>
              <a:rPr lang="en-US" sz="1000" smtClean="0"/>
              <a:t>Creator creator2 = new Creator2();</a:t>
            </a:r>
          </a:p>
          <a:p>
            <a:r>
              <a:rPr lang="en-US" sz="1000" smtClean="0"/>
              <a:t>Product product3 = creator2.prepareProduct(type4);</a:t>
            </a:r>
          </a:p>
          <a:p>
            <a:r>
              <a:rPr lang="en-US" sz="1000" smtClean="0"/>
              <a:t>product3.doThings();</a:t>
            </a:r>
          </a:p>
          <a:p>
            <a:r>
              <a:rPr lang="en-US" sz="1000" smtClean="0"/>
              <a:t>product3.doMoreThings();</a:t>
            </a:r>
            <a:endParaRPr lang="ru-RU" sz="1000" smtClean="0"/>
          </a:p>
          <a:p>
            <a:r>
              <a:rPr lang="en-US" sz="1000" smtClean="0"/>
              <a:t>}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28319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</a:t>
            </a:r>
            <a:r>
              <a:rPr lang="ru-RU" sz="2800" smtClean="0"/>
              <a:t>) Абстрактная фабрика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Для</a:t>
            </a:r>
            <a:r>
              <a:rPr lang="en-US" sz="1200" smtClean="0"/>
              <a:t> </a:t>
            </a:r>
            <a:r>
              <a:rPr lang="ru-RU" sz="1200" smtClean="0"/>
              <a:t>инкапсуляции создания объектов. Интерфейс создания семейств взаимосвязанных объектов без указания их конкретных классов.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676181" y="1280222"/>
            <a:ext cx="0" cy="557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6181" y="1311215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Factory{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PropertyA createPropertyA();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PropertyB createPropertyB();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188" y="1509883"/>
            <a:ext cx="12333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Factory</a:t>
            </a:r>
            <a:endParaRPr lang="ru-RU" sz="1200"/>
          </a:p>
        </p:txBody>
      </p:sp>
      <p:sp>
        <p:nvSpPr>
          <p:cNvPr id="22" name="TextBox 21"/>
          <p:cNvSpPr txBox="1"/>
          <p:nvPr/>
        </p:nvSpPr>
        <p:spPr>
          <a:xfrm>
            <a:off x="925336" y="4801670"/>
            <a:ext cx="105509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Factory1</a:t>
            </a:r>
            <a:endParaRPr lang="ru-RU" sz="1200"/>
          </a:p>
        </p:txBody>
      </p:sp>
      <p:sp>
        <p:nvSpPr>
          <p:cNvPr id="24" name="TextBox 23"/>
          <p:cNvSpPr txBox="1"/>
          <p:nvPr/>
        </p:nvSpPr>
        <p:spPr>
          <a:xfrm>
            <a:off x="265794" y="5522603"/>
            <a:ext cx="105509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Factory2</a:t>
            </a:r>
            <a:endParaRPr lang="ru-RU" sz="1200"/>
          </a:p>
        </p:txBody>
      </p:sp>
      <p:cxnSp>
        <p:nvCxnSpPr>
          <p:cNvPr id="25" name="Прямая со стрелкой 24"/>
          <p:cNvCxnSpPr>
            <a:stCxn id="22" idx="0"/>
            <a:endCxn id="21" idx="2"/>
          </p:cNvCxnSpPr>
          <p:nvPr/>
        </p:nvCxnSpPr>
        <p:spPr>
          <a:xfrm flipH="1" flipV="1">
            <a:off x="1152864" y="1786882"/>
            <a:ext cx="300021" cy="301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4" idx="0"/>
            <a:endCxn id="21" idx="2"/>
          </p:cNvCxnSpPr>
          <p:nvPr/>
        </p:nvCxnSpPr>
        <p:spPr>
          <a:xfrm flipV="1">
            <a:off x="793343" y="1786882"/>
            <a:ext cx="359521" cy="37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33066" y="1509883"/>
            <a:ext cx="87575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class </a:t>
            </a:r>
            <a:r>
              <a:rPr lang="en-US" sz="1200" u="sng" smtClean="0"/>
              <a:t>Client</a:t>
            </a:r>
            <a:endParaRPr lang="ru-RU" sz="1200" u="sng"/>
          </a:p>
        </p:txBody>
      </p:sp>
      <p:sp>
        <p:nvSpPr>
          <p:cNvPr id="35" name="TextBox 34"/>
          <p:cNvSpPr txBox="1"/>
          <p:nvPr/>
        </p:nvSpPr>
        <p:spPr>
          <a:xfrm>
            <a:off x="1998635" y="3042510"/>
            <a:ext cx="140557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PropertyA</a:t>
            </a:r>
            <a:endParaRPr lang="ru-RU" sz="1200"/>
          </a:p>
        </p:txBody>
      </p:sp>
      <p:sp>
        <p:nvSpPr>
          <p:cNvPr id="36" name="TextBox 35"/>
          <p:cNvSpPr txBox="1"/>
          <p:nvPr/>
        </p:nvSpPr>
        <p:spPr>
          <a:xfrm>
            <a:off x="1575290" y="3842227"/>
            <a:ext cx="12273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PropertyA1</a:t>
            </a:r>
            <a:endParaRPr lang="ru-RU" sz="1200"/>
          </a:p>
        </p:txBody>
      </p:sp>
      <p:sp>
        <p:nvSpPr>
          <p:cNvPr id="37" name="TextBox 36"/>
          <p:cNvSpPr txBox="1"/>
          <p:nvPr/>
        </p:nvSpPr>
        <p:spPr>
          <a:xfrm>
            <a:off x="2386829" y="4436637"/>
            <a:ext cx="122732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PropertyA2</a:t>
            </a:r>
            <a:endParaRPr lang="ru-RU" sz="1200"/>
          </a:p>
        </p:txBody>
      </p:sp>
      <p:cxnSp>
        <p:nvCxnSpPr>
          <p:cNvPr id="38" name="Прямая со стрелкой 37"/>
          <p:cNvCxnSpPr>
            <a:stCxn id="36" idx="0"/>
            <a:endCxn id="35" idx="2"/>
          </p:cNvCxnSpPr>
          <p:nvPr/>
        </p:nvCxnSpPr>
        <p:spPr>
          <a:xfrm flipV="1">
            <a:off x="2188952" y="3319509"/>
            <a:ext cx="512472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7" idx="0"/>
            <a:endCxn id="35" idx="2"/>
          </p:cNvCxnSpPr>
          <p:nvPr/>
        </p:nvCxnSpPr>
        <p:spPr>
          <a:xfrm flipH="1" flipV="1">
            <a:off x="2701424" y="3319509"/>
            <a:ext cx="299067" cy="111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97102" y="3042510"/>
            <a:ext cx="13991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PropertyB</a:t>
            </a:r>
            <a:endParaRPr lang="ru-RU" sz="1200"/>
          </a:p>
        </p:txBody>
      </p:sp>
      <p:sp>
        <p:nvSpPr>
          <p:cNvPr id="41" name="TextBox 40"/>
          <p:cNvSpPr txBox="1"/>
          <p:nvPr/>
        </p:nvSpPr>
        <p:spPr>
          <a:xfrm>
            <a:off x="3373624" y="3842227"/>
            <a:ext cx="122091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PropertyB1</a:t>
            </a:r>
            <a:endParaRPr lang="ru-RU" sz="1200"/>
          </a:p>
        </p:txBody>
      </p:sp>
      <p:sp>
        <p:nvSpPr>
          <p:cNvPr id="42" name="TextBox 41"/>
          <p:cNvSpPr txBox="1"/>
          <p:nvPr/>
        </p:nvSpPr>
        <p:spPr>
          <a:xfrm>
            <a:off x="4356961" y="4682117"/>
            <a:ext cx="122091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PropertyB2</a:t>
            </a:r>
            <a:endParaRPr lang="ru-RU" sz="1200"/>
          </a:p>
        </p:txBody>
      </p:sp>
      <p:cxnSp>
        <p:nvCxnSpPr>
          <p:cNvPr id="43" name="Прямая со стрелкой 42"/>
          <p:cNvCxnSpPr>
            <a:stCxn id="41" idx="0"/>
            <a:endCxn id="40" idx="2"/>
          </p:cNvCxnSpPr>
          <p:nvPr/>
        </p:nvCxnSpPr>
        <p:spPr>
          <a:xfrm flipV="1">
            <a:off x="3984080" y="3319509"/>
            <a:ext cx="512605" cy="52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2" idx="0"/>
            <a:endCxn id="40" idx="2"/>
          </p:cNvCxnSpPr>
          <p:nvPr/>
        </p:nvCxnSpPr>
        <p:spPr>
          <a:xfrm flipH="1" flipV="1">
            <a:off x="4496685" y="3319509"/>
            <a:ext cx="470732" cy="1362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40" idx="0"/>
            <a:endCxn id="34" idx="2"/>
          </p:cNvCxnSpPr>
          <p:nvPr/>
        </p:nvCxnSpPr>
        <p:spPr>
          <a:xfrm rot="16200000" flipV="1">
            <a:off x="3406000" y="1951825"/>
            <a:ext cx="1255628" cy="92574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53"/>
          <p:cNvCxnSpPr>
            <a:stCxn id="35" idx="0"/>
            <a:endCxn id="34" idx="2"/>
          </p:cNvCxnSpPr>
          <p:nvPr/>
        </p:nvCxnSpPr>
        <p:spPr>
          <a:xfrm rot="5400000" flipH="1" flipV="1">
            <a:off x="2508369" y="1979937"/>
            <a:ext cx="1255628" cy="869519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4" idx="1"/>
            <a:endCxn id="21" idx="3"/>
          </p:cNvCxnSpPr>
          <p:nvPr/>
        </p:nvCxnSpPr>
        <p:spPr>
          <a:xfrm flipH="1">
            <a:off x="1769539" y="1648383"/>
            <a:ext cx="13635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22" idx="3"/>
            <a:endCxn id="36" idx="2"/>
          </p:cNvCxnSpPr>
          <p:nvPr/>
        </p:nvCxnSpPr>
        <p:spPr>
          <a:xfrm flipV="1">
            <a:off x="1980433" y="4119226"/>
            <a:ext cx="208519" cy="82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2" idx="3"/>
            <a:endCxn id="37" idx="1"/>
          </p:cNvCxnSpPr>
          <p:nvPr/>
        </p:nvCxnSpPr>
        <p:spPr>
          <a:xfrm flipV="1">
            <a:off x="1980433" y="4575137"/>
            <a:ext cx="406396" cy="3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кругленная соединительная линия 73"/>
          <p:cNvCxnSpPr>
            <a:stCxn id="24" idx="3"/>
            <a:endCxn id="41" idx="2"/>
          </p:cNvCxnSpPr>
          <p:nvPr/>
        </p:nvCxnSpPr>
        <p:spPr>
          <a:xfrm flipV="1">
            <a:off x="1320891" y="4119226"/>
            <a:ext cx="2663189" cy="15418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24" idx="3"/>
            <a:endCxn id="42" idx="2"/>
          </p:cNvCxnSpPr>
          <p:nvPr/>
        </p:nvCxnSpPr>
        <p:spPr>
          <a:xfrm flipV="1">
            <a:off x="1320891" y="4959116"/>
            <a:ext cx="3646526" cy="7019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82031" y="2870603"/>
            <a:ext cx="20922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Factory1{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PropertyA createPropertyA(){</a:t>
            </a:r>
          </a:p>
          <a:p>
            <a:r>
              <a:rPr lang="en-US" sz="1000"/>
              <a:t> </a:t>
            </a:r>
            <a:r>
              <a:rPr lang="en-US" sz="1000" smtClean="0"/>
              <a:t> return new PropertyA1;}</a:t>
            </a:r>
          </a:p>
          <a:p>
            <a:r>
              <a:rPr lang="en-US" sz="1000"/>
              <a:t> </a:t>
            </a:r>
            <a:r>
              <a:rPr lang="en-US" sz="1000" smtClean="0"/>
              <a:t>public PropertyB createPropertyB(){</a:t>
            </a:r>
          </a:p>
          <a:p>
            <a:r>
              <a:rPr lang="en-US" sz="1000"/>
              <a:t> </a:t>
            </a:r>
            <a:r>
              <a:rPr lang="en-US" sz="1000" smtClean="0"/>
              <a:t> return new PropertyB1;}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45691" y="1280222"/>
            <a:ext cx="1359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Product{</a:t>
            </a:r>
          </a:p>
          <a:p>
            <a:r>
              <a:rPr lang="en-US" sz="1000" smtClean="0"/>
              <a:t> PropertyA PropertyA;</a:t>
            </a:r>
          </a:p>
          <a:p>
            <a:r>
              <a:rPr lang="en-US" sz="1000" smtClean="0"/>
              <a:t> PropertyB PropertyB;</a:t>
            </a:r>
          </a:p>
          <a:p>
            <a:endParaRPr lang="en-US" sz="1000"/>
          </a:p>
          <a:p>
            <a:r>
              <a:rPr lang="en-US" sz="1000" smtClean="0"/>
              <a:t> abstract void create();</a:t>
            </a:r>
          </a:p>
          <a:p>
            <a:endParaRPr lang="en-US" sz="1000"/>
          </a:p>
          <a:p>
            <a:r>
              <a:rPr lang="en-US" sz="1000" smtClean="0"/>
              <a:t> doThings(){...}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45691" y="2862678"/>
            <a:ext cx="2263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Product1 extends Product{</a:t>
            </a:r>
          </a:p>
          <a:p>
            <a:r>
              <a:rPr lang="en-US" sz="1000" smtClean="0"/>
              <a:t> Factory factory;</a:t>
            </a:r>
          </a:p>
          <a:p>
            <a:endParaRPr lang="en-US" sz="1000"/>
          </a:p>
          <a:p>
            <a:r>
              <a:rPr lang="en-US" sz="1000" smtClean="0"/>
              <a:t> public Product1(Factory f){</a:t>
            </a:r>
          </a:p>
          <a:p>
            <a:r>
              <a:rPr lang="en-US" sz="1000"/>
              <a:t> </a:t>
            </a:r>
            <a:r>
              <a:rPr lang="en-US" sz="1000" smtClean="0"/>
              <a:t> factory = f;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void create(){</a:t>
            </a:r>
          </a:p>
          <a:p>
            <a:r>
              <a:rPr lang="en-US" sz="1000"/>
              <a:t> </a:t>
            </a:r>
            <a:r>
              <a:rPr lang="en-US" sz="1000" smtClean="0"/>
              <a:t> PropertyA = factory.createPropertyA();</a:t>
            </a:r>
          </a:p>
          <a:p>
            <a:r>
              <a:rPr lang="en-US" sz="1000"/>
              <a:t> </a:t>
            </a:r>
            <a:r>
              <a:rPr lang="en-US" sz="1000" smtClean="0"/>
              <a:t> PropertyB = factory.createPropertyB();</a:t>
            </a:r>
          </a:p>
          <a:p>
            <a:r>
              <a:rPr lang="en-US" sz="1000" smtClean="0"/>
              <a:t> }</a:t>
            </a:r>
          </a:p>
          <a:p>
            <a:r>
              <a:rPr lang="en-US" sz="1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9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5</a:t>
            </a:r>
            <a:r>
              <a:rPr lang="ru-RU" sz="2800" smtClean="0"/>
              <a:t>) Одиночка </a:t>
            </a:r>
            <a:r>
              <a:rPr lang="en-US" sz="2800" smtClean="0"/>
              <a:t>Singleton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5826" y="1115452"/>
            <a:ext cx="33304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class Singleton {</a:t>
            </a:r>
          </a:p>
          <a:p>
            <a:r>
              <a:rPr lang="en-US" sz="1200" smtClean="0"/>
              <a:t> private static Singleton uniquelnstance;</a:t>
            </a:r>
          </a:p>
          <a:p>
            <a:r>
              <a:rPr lang="en-US" sz="1200" smtClean="0"/>
              <a:t> // other useful instance variables here</a:t>
            </a:r>
          </a:p>
          <a:p>
            <a:r>
              <a:rPr lang="en-US" sz="1200" smtClean="0"/>
              <a:t> </a:t>
            </a:r>
          </a:p>
          <a:p>
            <a:r>
              <a:rPr lang="en-US" sz="1200" smtClean="0"/>
              <a:t>private Singleton() {} </a:t>
            </a:r>
          </a:p>
          <a:p>
            <a:endParaRPr lang="en-US" sz="1200" smtClean="0"/>
          </a:p>
          <a:p>
            <a:r>
              <a:rPr lang="en-US" sz="1200" smtClean="0"/>
              <a:t> public static synchronized Singleton getInstance(){</a:t>
            </a:r>
            <a:endParaRPr lang="en-US" sz="1200"/>
          </a:p>
          <a:p>
            <a:r>
              <a:rPr lang="en-US" sz="1200" smtClean="0"/>
              <a:t>  if (uniquelnstance == null) {</a:t>
            </a:r>
          </a:p>
          <a:p>
            <a:r>
              <a:rPr lang="en-US" sz="1200" smtClean="0"/>
              <a:t>   uniquelnstance = new Singleton();</a:t>
            </a:r>
          </a:p>
          <a:p>
            <a:r>
              <a:rPr lang="en-US" sz="1200"/>
              <a:t> </a:t>
            </a:r>
            <a:r>
              <a:rPr lang="en-US" sz="1200" smtClean="0"/>
              <a:t> }</a:t>
            </a:r>
          </a:p>
          <a:p>
            <a:r>
              <a:rPr lang="en-US" sz="1200" smtClean="0"/>
              <a:t>  return uniquelnstance;</a:t>
            </a:r>
          </a:p>
          <a:p>
            <a:r>
              <a:rPr lang="en-US" sz="1200"/>
              <a:t> </a:t>
            </a:r>
            <a:r>
              <a:rPr lang="en-US" sz="1200" smtClean="0"/>
              <a:t>}</a:t>
            </a:r>
          </a:p>
          <a:p>
            <a:endParaRPr lang="ru-RU" sz="1200" smtClean="0"/>
          </a:p>
          <a:p>
            <a:r>
              <a:rPr lang="en-US" sz="1200" smtClean="0"/>
              <a:t>//</a:t>
            </a:r>
            <a:r>
              <a:rPr lang="ru-RU" sz="1200" smtClean="0"/>
              <a:t>другие методы</a:t>
            </a:r>
            <a:endParaRPr lang="en-US" sz="1200" smtClean="0"/>
          </a:p>
          <a:p>
            <a:r>
              <a:rPr lang="en-US" sz="1200" smtClean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9562" y="1115452"/>
            <a:ext cx="37929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class Singleton {</a:t>
            </a:r>
          </a:p>
          <a:p>
            <a:r>
              <a:rPr lang="en-US" sz="1200" smtClean="0"/>
              <a:t> private static Singleton uniquelnstance = new Singleton();</a:t>
            </a:r>
          </a:p>
          <a:p>
            <a:r>
              <a:rPr lang="en-US" sz="1200" smtClean="0"/>
              <a:t> // other useful instance variables here</a:t>
            </a:r>
          </a:p>
          <a:p>
            <a:r>
              <a:rPr lang="en-US" sz="1200" smtClean="0"/>
              <a:t> </a:t>
            </a:r>
          </a:p>
          <a:p>
            <a:r>
              <a:rPr lang="en-US" sz="1200" smtClean="0"/>
              <a:t>private Singleton() {} </a:t>
            </a:r>
          </a:p>
          <a:p>
            <a:endParaRPr lang="en-US" sz="1200" smtClean="0"/>
          </a:p>
          <a:p>
            <a:r>
              <a:rPr lang="en-US" sz="1200" smtClean="0"/>
              <a:t> public static Singleton getInstance(){</a:t>
            </a:r>
            <a:endParaRPr lang="en-US" sz="1200"/>
          </a:p>
          <a:p>
            <a:r>
              <a:rPr lang="en-US" sz="1200" smtClean="0"/>
              <a:t>  return uniquelnstance;</a:t>
            </a:r>
          </a:p>
          <a:p>
            <a:r>
              <a:rPr lang="en-US" sz="1200"/>
              <a:t> </a:t>
            </a:r>
            <a:r>
              <a:rPr lang="en-US" sz="1200" smtClean="0"/>
              <a:t>}</a:t>
            </a:r>
          </a:p>
          <a:p>
            <a:endParaRPr lang="ru-RU" sz="1200" smtClean="0"/>
          </a:p>
          <a:p>
            <a:r>
              <a:rPr lang="en-US" sz="1200" smtClean="0"/>
              <a:t>//</a:t>
            </a:r>
            <a:r>
              <a:rPr lang="ru-RU" sz="1200" smtClean="0"/>
              <a:t>другие методы</a:t>
            </a:r>
            <a:endParaRPr lang="en-US" sz="1200" smtClean="0"/>
          </a:p>
          <a:p>
            <a:r>
              <a:rPr lang="en-US" sz="120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8547" y="1178481"/>
            <a:ext cx="31600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public class Singleton {</a:t>
            </a:r>
          </a:p>
          <a:p>
            <a:r>
              <a:rPr lang="en-US" sz="1200" smtClean="0"/>
              <a:t> private volatile static Singleton uniquelnstance;</a:t>
            </a:r>
          </a:p>
          <a:p>
            <a:r>
              <a:rPr lang="en-US" sz="1200" smtClean="0"/>
              <a:t> // other useful instance variables here</a:t>
            </a:r>
          </a:p>
          <a:p>
            <a:r>
              <a:rPr lang="en-US" sz="1200" smtClean="0"/>
              <a:t> </a:t>
            </a:r>
          </a:p>
          <a:p>
            <a:r>
              <a:rPr lang="en-US" sz="1200" smtClean="0"/>
              <a:t>private Singleton() {} </a:t>
            </a:r>
          </a:p>
          <a:p>
            <a:endParaRPr lang="en-US" sz="1200" smtClean="0"/>
          </a:p>
          <a:p>
            <a:r>
              <a:rPr lang="en-US" sz="1200" smtClean="0"/>
              <a:t> public static Singleton getInstance(){</a:t>
            </a:r>
            <a:endParaRPr lang="en-US" sz="1200"/>
          </a:p>
          <a:p>
            <a:r>
              <a:rPr lang="en-US" sz="1200" smtClean="0"/>
              <a:t>  if (uniquelnstance == null) {</a:t>
            </a:r>
          </a:p>
          <a:p>
            <a:r>
              <a:rPr lang="en-US" sz="1200" smtClean="0"/>
              <a:t>   synchronized (Singleton.class){</a:t>
            </a:r>
          </a:p>
          <a:p>
            <a:r>
              <a:rPr lang="en-US" sz="1200" smtClean="0"/>
              <a:t>    if (uniquelnstance == null) {</a:t>
            </a:r>
          </a:p>
          <a:p>
            <a:r>
              <a:rPr lang="en-US" sz="1200" smtClean="0"/>
              <a:t>     uniquelnstance = new Singleton();</a:t>
            </a:r>
          </a:p>
          <a:p>
            <a:r>
              <a:rPr lang="en-US" sz="1200"/>
              <a:t> </a:t>
            </a:r>
            <a:r>
              <a:rPr lang="en-US" sz="1200" smtClean="0"/>
              <a:t>   }</a:t>
            </a:r>
          </a:p>
          <a:p>
            <a:r>
              <a:rPr lang="en-US" sz="1200" smtClean="0"/>
              <a:t>   }</a:t>
            </a:r>
          </a:p>
          <a:p>
            <a:r>
              <a:rPr lang="en-US" sz="1200" smtClean="0"/>
              <a:t>  return uniquelnstance;</a:t>
            </a:r>
          </a:p>
          <a:p>
            <a:r>
              <a:rPr lang="en-US" sz="1200"/>
              <a:t> </a:t>
            </a:r>
            <a:r>
              <a:rPr lang="en-US" sz="1200" smtClean="0"/>
              <a:t>}</a:t>
            </a:r>
          </a:p>
          <a:p>
            <a:endParaRPr lang="ru-RU" sz="1200" smtClean="0"/>
          </a:p>
          <a:p>
            <a:r>
              <a:rPr lang="en-US" sz="1200" smtClean="0"/>
              <a:t>//</a:t>
            </a:r>
            <a:r>
              <a:rPr lang="ru-RU" sz="1200" smtClean="0"/>
              <a:t>другие методы</a:t>
            </a:r>
            <a:endParaRPr lang="en-US" sz="1200" smtClean="0"/>
          </a:p>
          <a:p>
            <a:r>
              <a:rPr lang="en-US" sz="12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3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6</a:t>
            </a:r>
            <a:r>
              <a:rPr lang="ru-RU" sz="2800" smtClean="0"/>
              <a:t>) Команда </a:t>
            </a:r>
            <a:r>
              <a:rPr lang="en-US" sz="2800" smtClean="0"/>
              <a:t>Command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Инкапсулирует </a:t>
            </a:r>
            <a:r>
              <a:rPr lang="ru-RU" sz="1200"/>
              <a:t>запрос в </a:t>
            </a:r>
            <a:r>
              <a:rPr lang="ru-RU" sz="1200" smtClean="0"/>
              <a:t>виде</a:t>
            </a:r>
            <a:r>
              <a:rPr lang="en-US" sz="1200" smtClean="0"/>
              <a:t> </a:t>
            </a:r>
            <a:r>
              <a:rPr lang="ru-RU" sz="1200" smtClean="0"/>
              <a:t>объекта</a:t>
            </a:r>
            <a:r>
              <a:rPr lang="ru-RU" sz="1200"/>
              <a:t>, делая возможной параметризацию </a:t>
            </a:r>
            <a:r>
              <a:rPr lang="ru-RU" sz="1200" smtClean="0"/>
              <a:t>клиентских </a:t>
            </a:r>
            <a:r>
              <a:rPr lang="ru-RU" sz="1200"/>
              <a:t>объектов с другими запросами, </a:t>
            </a:r>
            <a:r>
              <a:rPr lang="ru-RU" sz="1200" smtClean="0"/>
              <a:t>организацию </a:t>
            </a:r>
            <a:r>
              <a:rPr lang="ru-RU" sz="1200"/>
              <a:t>очереди или </a:t>
            </a:r>
            <a:r>
              <a:rPr lang="ru-RU" sz="1200" smtClean="0"/>
              <a:t>регистрацию</a:t>
            </a:r>
            <a:r>
              <a:rPr lang="en-US" sz="1200" smtClean="0"/>
              <a:t> </a:t>
            </a:r>
            <a:r>
              <a:rPr lang="ru-RU" sz="1200" smtClean="0"/>
              <a:t>запросов</a:t>
            </a:r>
            <a:r>
              <a:rPr lang="ru-RU" sz="1200"/>
              <a:t>, а </a:t>
            </a:r>
            <a:r>
              <a:rPr lang="ru-RU" sz="1200" smtClean="0"/>
              <a:t>также </a:t>
            </a:r>
            <a:r>
              <a:rPr lang="ru-RU" sz="1200"/>
              <a:t>поддержку отмены операций</a:t>
            </a:r>
            <a:r>
              <a:rPr lang="ru-RU" sz="1200" smtClean="0"/>
              <a:t>.</a:t>
            </a:r>
            <a:r>
              <a:rPr lang="en-US" sz="1200" smtClean="0"/>
              <a:t> </a:t>
            </a:r>
            <a:r>
              <a:rPr lang="ru-RU" sz="1200" smtClean="0"/>
              <a:t>По классу на каждый метод, который запускается через метод </a:t>
            </a:r>
            <a:r>
              <a:rPr lang="en-US" sz="1200" smtClean="0"/>
              <a:t>execute</a:t>
            </a:r>
            <a:r>
              <a:rPr lang="ru-RU" sz="1200" smtClean="0"/>
              <a:t>(), а сам класс регистрируется через </a:t>
            </a:r>
            <a:r>
              <a:rPr lang="en-US" sz="1200" smtClean="0"/>
              <a:t>setCommand(). </a:t>
            </a:r>
            <a:r>
              <a:rPr lang="ru-RU" sz="1200" smtClean="0"/>
              <a:t>Так же удобно создавать ОЧЕРЕДЬ команд, регистрацию запросов.</a:t>
            </a:r>
            <a:endParaRPr lang="en-US" sz="120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676181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40482" y="1397478"/>
            <a:ext cx="1600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Command{</a:t>
            </a:r>
          </a:p>
          <a:p>
            <a:r>
              <a:rPr lang="en-US" sz="1000"/>
              <a:t> </a:t>
            </a:r>
            <a:r>
              <a:rPr lang="en-US" sz="1000" smtClean="0"/>
              <a:t>execute();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057" y="1397478"/>
            <a:ext cx="3029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Invoker {</a:t>
            </a:r>
          </a:p>
          <a:p>
            <a:r>
              <a:rPr lang="en-US" sz="1000"/>
              <a:t> </a:t>
            </a:r>
            <a:r>
              <a:rPr lang="en-US" sz="1000" smtClean="0"/>
              <a:t>Command[] commands;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 smtClean="0"/>
              <a:t> public Invoker(){</a:t>
            </a:r>
          </a:p>
          <a:p>
            <a:r>
              <a:rPr lang="en-US" sz="1000"/>
              <a:t> </a:t>
            </a:r>
            <a:r>
              <a:rPr lang="en-US" sz="1000" smtClean="0"/>
              <a:t> commands=new Command[i];}</a:t>
            </a:r>
          </a:p>
          <a:p>
            <a:endParaRPr lang="en-US" sz="1000" smtClean="0"/>
          </a:p>
          <a:p>
            <a:r>
              <a:rPr lang="en-US" sz="1000" smtClean="0"/>
              <a:t> public void setCommand(int i, Command command1){</a:t>
            </a:r>
          </a:p>
          <a:p>
            <a:r>
              <a:rPr lang="en-US" sz="1000"/>
              <a:t> </a:t>
            </a:r>
            <a:r>
              <a:rPr lang="en-US" sz="1000" smtClean="0"/>
              <a:t> commands[i] = command1;}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void listener(int i){</a:t>
            </a:r>
          </a:p>
          <a:p>
            <a:r>
              <a:rPr lang="en-US" sz="1000"/>
              <a:t> </a:t>
            </a:r>
            <a:r>
              <a:rPr lang="en-US" sz="1000" smtClean="0"/>
              <a:t> commands[i].execute}</a:t>
            </a:r>
          </a:p>
          <a:p>
            <a:r>
              <a:rPr lang="en-US" sz="1000"/>
              <a:t>}</a:t>
            </a:r>
            <a:endParaRPr lang="en-US" sz="10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40482" y="2717838"/>
            <a:ext cx="26564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Command1 implements Command{</a:t>
            </a:r>
          </a:p>
          <a:p>
            <a:r>
              <a:rPr lang="en-US" sz="1000"/>
              <a:t> </a:t>
            </a:r>
            <a:r>
              <a:rPr lang="en-US" sz="1000" smtClean="0"/>
              <a:t>Reciever1 reciever1;</a:t>
            </a:r>
          </a:p>
          <a:p>
            <a:endParaRPr lang="en-US" sz="1000"/>
          </a:p>
          <a:p>
            <a:r>
              <a:rPr lang="en-US" sz="1000" smtClean="0"/>
              <a:t> public Command1 (Reciever1 r1){</a:t>
            </a:r>
          </a:p>
          <a:p>
            <a:r>
              <a:rPr lang="en-US" sz="1000"/>
              <a:t> </a:t>
            </a:r>
            <a:r>
              <a:rPr lang="en-US" sz="1000" smtClean="0"/>
              <a:t> reciever1 = r1;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/>
          </a:p>
          <a:p>
            <a:r>
              <a:rPr lang="en-US" sz="1000" smtClean="0"/>
              <a:t> public void execute(){</a:t>
            </a:r>
          </a:p>
          <a:p>
            <a:r>
              <a:rPr lang="en-US" sz="1000"/>
              <a:t> </a:t>
            </a:r>
            <a:r>
              <a:rPr lang="en-US" sz="1000" smtClean="0"/>
              <a:t> reciever1.someMethods();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0313" y="5081949"/>
            <a:ext cx="3009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 {</a:t>
            </a:r>
          </a:p>
          <a:p>
            <a:r>
              <a:rPr lang="en-US" sz="1000"/>
              <a:t> </a:t>
            </a:r>
            <a:r>
              <a:rPr lang="en-US" sz="1000" smtClean="0"/>
              <a:t>Invoker invoker = new Invoker(); </a:t>
            </a:r>
          </a:p>
          <a:p>
            <a:r>
              <a:rPr lang="en-US" sz="1000"/>
              <a:t> </a:t>
            </a:r>
            <a:r>
              <a:rPr lang="en-US" sz="1000" smtClean="0"/>
              <a:t>Reciever1 reciever1 = new Reciever1();</a:t>
            </a:r>
          </a:p>
          <a:p>
            <a:endParaRPr lang="en-US" sz="1000"/>
          </a:p>
          <a:p>
            <a:r>
              <a:rPr lang="en-US" sz="1000" smtClean="0"/>
              <a:t> Command1 command1 = new Command1(reciever1);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invoker.setCommand(0, command1);</a:t>
            </a:r>
          </a:p>
          <a:p>
            <a:r>
              <a:rPr lang="en-US" sz="1000"/>
              <a:t> </a:t>
            </a:r>
            <a:r>
              <a:rPr lang="en-US" sz="1000" smtClean="0"/>
              <a:t>invoker.listener(0);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057" y="3948944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Reciever1{</a:t>
            </a:r>
          </a:p>
          <a:p>
            <a:r>
              <a:rPr lang="en-US" sz="1000"/>
              <a:t> </a:t>
            </a:r>
            <a:r>
              <a:rPr lang="en-US" sz="1000" smtClean="0"/>
              <a:t>someMethods();</a:t>
            </a:r>
          </a:p>
          <a:p>
            <a:r>
              <a:rPr lang="en-US" sz="1000" smtClean="0"/>
              <a:t>}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6880777" y="3076575"/>
            <a:ext cx="846979" cy="3171825"/>
          </a:xfrm>
          <a:custGeom>
            <a:avLst/>
            <a:gdLst>
              <a:gd name="connsiteX0" fmla="*/ 358223 w 846979"/>
              <a:gd name="connsiteY0" fmla="*/ 0 h 3171825"/>
              <a:gd name="connsiteX1" fmla="*/ 839236 w 846979"/>
              <a:gd name="connsiteY1" fmla="*/ 847725 h 3171825"/>
              <a:gd name="connsiteX2" fmla="*/ 15323 w 846979"/>
              <a:gd name="connsiteY2" fmla="*/ 2309813 h 3171825"/>
              <a:gd name="connsiteX3" fmla="*/ 382036 w 846979"/>
              <a:gd name="connsiteY3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79" h="3171825">
                <a:moveTo>
                  <a:pt x="358223" y="0"/>
                </a:moveTo>
                <a:cubicBezTo>
                  <a:pt x="627304" y="231378"/>
                  <a:pt x="896386" y="462756"/>
                  <a:pt x="839236" y="847725"/>
                </a:cubicBezTo>
                <a:cubicBezTo>
                  <a:pt x="782086" y="1232694"/>
                  <a:pt x="91523" y="1922463"/>
                  <a:pt x="15323" y="2309813"/>
                </a:cubicBezTo>
                <a:cubicBezTo>
                  <a:pt x="-60877" y="2697163"/>
                  <a:pt x="160579" y="2934494"/>
                  <a:pt x="382036" y="31718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5" idx="3"/>
          </p:cNvCxnSpPr>
          <p:nvPr/>
        </p:nvCxnSpPr>
        <p:spPr>
          <a:xfrm flipH="1" flipV="1">
            <a:off x="7141369" y="6203156"/>
            <a:ext cx="121444" cy="45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</p:cNvCxnSpPr>
          <p:nvPr/>
        </p:nvCxnSpPr>
        <p:spPr>
          <a:xfrm flipH="1" flipV="1">
            <a:off x="7248525" y="6134100"/>
            <a:ext cx="14288" cy="114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flipV="1">
            <a:off x="7202091" y="3359150"/>
            <a:ext cx="1862534" cy="69532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flipV="1">
            <a:off x="6931025" y="4076700"/>
            <a:ext cx="2109457" cy="18097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10800000">
            <a:off x="7518401" y="2593975"/>
            <a:ext cx="1546225" cy="27305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/>
          <p:nvPr/>
        </p:nvCxnSpPr>
        <p:spPr>
          <a:xfrm rot="10800000">
            <a:off x="7304267" y="3044826"/>
            <a:ext cx="1798459" cy="87947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080" y="2103120"/>
            <a:ext cx="175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Invoker</a:t>
            </a:r>
          </a:p>
          <a:p>
            <a:r>
              <a:rPr lang="en-US" sz="1200" smtClean="0"/>
              <a:t>setCommand(Command)</a:t>
            </a:r>
            <a:endParaRPr lang="ru-RU" sz="1200"/>
          </a:p>
        </p:txBody>
      </p:sp>
      <p:sp>
        <p:nvSpPr>
          <p:cNvPr id="32" name="TextBox 31"/>
          <p:cNvSpPr txBox="1"/>
          <p:nvPr/>
        </p:nvSpPr>
        <p:spPr>
          <a:xfrm>
            <a:off x="770317" y="3487767"/>
            <a:ext cx="11825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Reciever1</a:t>
            </a:r>
          </a:p>
          <a:p>
            <a:r>
              <a:rPr lang="en-US" sz="1200" smtClean="0"/>
              <a:t>someMethods()</a:t>
            </a:r>
            <a:endParaRPr lang="ru-RU" sz="1200"/>
          </a:p>
        </p:txBody>
      </p:sp>
      <p:sp>
        <p:nvSpPr>
          <p:cNvPr id="34" name="TextBox 33"/>
          <p:cNvSpPr txBox="1"/>
          <p:nvPr/>
        </p:nvSpPr>
        <p:spPr>
          <a:xfrm>
            <a:off x="770318" y="4119977"/>
            <a:ext cx="11825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Reciever2</a:t>
            </a:r>
          </a:p>
          <a:p>
            <a:r>
              <a:rPr lang="en-US" sz="1200" smtClean="0"/>
              <a:t>otherMethods()</a:t>
            </a:r>
            <a:endParaRPr lang="ru-RU" sz="1200"/>
          </a:p>
        </p:txBody>
      </p:sp>
      <p:sp>
        <p:nvSpPr>
          <p:cNvPr id="35" name="TextBox 34"/>
          <p:cNvSpPr txBox="1"/>
          <p:nvPr/>
        </p:nvSpPr>
        <p:spPr>
          <a:xfrm>
            <a:off x="3645076" y="2103119"/>
            <a:ext cx="14176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Command</a:t>
            </a:r>
          </a:p>
          <a:p>
            <a:r>
              <a:rPr lang="en-US" sz="1200" smtClean="0"/>
              <a:t>execute()</a:t>
            </a:r>
            <a:endParaRPr lang="ru-RU" sz="1200"/>
          </a:p>
        </p:txBody>
      </p:sp>
      <p:sp>
        <p:nvSpPr>
          <p:cNvPr id="36" name="TextBox 35"/>
          <p:cNvSpPr txBox="1"/>
          <p:nvPr/>
        </p:nvSpPr>
        <p:spPr>
          <a:xfrm>
            <a:off x="3310158" y="3587413"/>
            <a:ext cx="12394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Command1</a:t>
            </a:r>
          </a:p>
          <a:p>
            <a:r>
              <a:rPr lang="en-US" sz="1200" smtClean="0"/>
              <a:t>execute()</a:t>
            </a:r>
            <a:endParaRPr lang="ru-RU" sz="1200"/>
          </a:p>
        </p:txBody>
      </p:sp>
      <p:sp>
        <p:nvSpPr>
          <p:cNvPr id="37" name="TextBox 36"/>
          <p:cNvSpPr txBox="1"/>
          <p:nvPr/>
        </p:nvSpPr>
        <p:spPr>
          <a:xfrm>
            <a:off x="4221706" y="4137047"/>
            <a:ext cx="12394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Command2</a:t>
            </a:r>
          </a:p>
          <a:p>
            <a:r>
              <a:rPr lang="en-US" sz="1200" smtClean="0"/>
              <a:t>execute()</a:t>
            </a:r>
            <a:endParaRPr lang="ru-RU" sz="1200"/>
          </a:p>
        </p:txBody>
      </p:sp>
      <p:cxnSp>
        <p:nvCxnSpPr>
          <p:cNvPr id="39" name="Прямая со стрелкой 38"/>
          <p:cNvCxnSpPr>
            <a:stCxn id="36" idx="0"/>
            <a:endCxn id="35" idx="2"/>
          </p:cNvCxnSpPr>
          <p:nvPr/>
        </p:nvCxnSpPr>
        <p:spPr>
          <a:xfrm flipV="1">
            <a:off x="3929879" y="2564784"/>
            <a:ext cx="424045" cy="1022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0"/>
            <a:endCxn id="35" idx="2"/>
          </p:cNvCxnSpPr>
          <p:nvPr/>
        </p:nvCxnSpPr>
        <p:spPr>
          <a:xfrm flipH="1" flipV="1">
            <a:off x="4353924" y="2564784"/>
            <a:ext cx="487503" cy="157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5" idx="1"/>
            <a:endCxn id="31" idx="3"/>
          </p:cNvCxnSpPr>
          <p:nvPr/>
        </p:nvCxnSpPr>
        <p:spPr>
          <a:xfrm flipH="1">
            <a:off x="2394856" y="2333952"/>
            <a:ext cx="12502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2" idx="3"/>
            <a:endCxn id="36" idx="1"/>
          </p:cNvCxnSpPr>
          <p:nvPr/>
        </p:nvCxnSpPr>
        <p:spPr>
          <a:xfrm>
            <a:off x="1952820" y="3718600"/>
            <a:ext cx="1357338" cy="9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4" idx="3"/>
            <a:endCxn id="36" idx="1"/>
          </p:cNvCxnSpPr>
          <p:nvPr/>
        </p:nvCxnSpPr>
        <p:spPr>
          <a:xfrm flipV="1">
            <a:off x="1952821" y="3818246"/>
            <a:ext cx="1357337" cy="53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3"/>
            <a:endCxn id="37" idx="1"/>
          </p:cNvCxnSpPr>
          <p:nvPr/>
        </p:nvCxnSpPr>
        <p:spPr>
          <a:xfrm>
            <a:off x="1952820" y="3718600"/>
            <a:ext cx="2268886" cy="64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4" idx="3"/>
            <a:endCxn id="37" idx="1"/>
          </p:cNvCxnSpPr>
          <p:nvPr/>
        </p:nvCxnSpPr>
        <p:spPr>
          <a:xfrm>
            <a:off x="1952821" y="4350810"/>
            <a:ext cx="2268885" cy="1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826" y="172529"/>
            <a:ext cx="1103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smtClean="0"/>
              <a:t>7) Адаптер, фасад (</a:t>
            </a:r>
            <a:r>
              <a:rPr lang="en-US" sz="2800" smtClean="0"/>
              <a:t>facade)</a:t>
            </a:r>
            <a:endParaRPr lang="ru-RU" sz="28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65826" y="695749"/>
            <a:ext cx="10946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826" y="785004"/>
            <a:ext cx="1103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Адаптер приводит классы одного интерфейса к пригодности использования в качестве другого интерфейса. Или, точнее, преобразует классы одного интерфейса в объект, реализующий другой интерфейс. При этом преобразование "начинки" класса (мотодов и пр.) ложится на плечи разработчика.</a:t>
            </a:r>
          </a:p>
          <a:p>
            <a:r>
              <a:rPr lang="ru-RU" sz="1200" smtClean="0"/>
              <a:t>Фасад предоставляет упрощенный интерфейс к объектам, оставляя прямой доступ к своим компонентам.</a:t>
            </a:r>
            <a:endParaRPr lang="en-US" sz="1200" smtClean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676181" y="1431335"/>
            <a:ext cx="0" cy="542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4426" y="1621765"/>
            <a:ext cx="1399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Target{</a:t>
            </a:r>
          </a:p>
          <a:p>
            <a:r>
              <a:rPr lang="en-US" sz="1000"/>
              <a:t> </a:t>
            </a:r>
            <a:r>
              <a:rPr lang="en-US" sz="1000" smtClean="0"/>
              <a:t>public void request()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9047" y="2848380"/>
            <a:ext cx="9076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class Class1</a:t>
            </a:r>
            <a:endParaRPr lang="ru-RU" sz="1200" u="sng" smtClean="0"/>
          </a:p>
          <a:p>
            <a:r>
              <a:rPr lang="en-US" sz="1200" smtClean="0"/>
              <a:t>method();</a:t>
            </a:r>
            <a:endParaRPr lang="ru-RU" sz="1200"/>
          </a:p>
        </p:txBody>
      </p:sp>
      <p:sp>
        <p:nvSpPr>
          <p:cNvPr id="11" name="TextBox 10"/>
          <p:cNvSpPr txBox="1"/>
          <p:nvPr/>
        </p:nvSpPr>
        <p:spPr>
          <a:xfrm>
            <a:off x="506752" y="1816692"/>
            <a:ext cx="8122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</a:t>
            </a:r>
            <a:endParaRPr lang="ru-RU" sz="1200" u="sng" smtClean="0"/>
          </a:p>
          <a:p>
            <a:r>
              <a:rPr lang="en-US" sz="1200" smtClean="0"/>
              <a:t>method();</a:t>
            </a:r>
            <a:endParaRPr lang="ru-RU" sz="1200"/>
          </a:p>
        </p:txBody>
      </p:sp>
      <p:sp>
        <p:nvSpPr>
          <p:cNvPr id="13" name="TextBox 12"/>
          <p:cNvSpPr txBox="1"/>
          <p:nvPr/>
        </p:nvSpPr>
        <p:spPr>
          <a:xfrm>
            <a:off x="2013499" y="1816692"/>
            <a:ext cx="75315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Adapter</a:t>
            </a:r>
            <a:endParaRPr lang="ru-RU" sz="1200" u="sng" smtClean="0"/>
          </a:p>
          <a:p>
            <a:r>
              <a:rPr lang="en-US" sz="1200" smtClean="0"/>
              <a:t>request()</a:t>
            </a:r>
            <a:endParaRPr lang="ru-RU" sz="1200"/>
          </a:p>
        </p:txBody>
      </p:sp>
      <p:sp>
        <p:nvSpPr>
          <p:cNvPr id="14" name="TextBox 13"/>
          <p:cNvSpPr txBox="1"/>
          <p:nvPr/>
        </p:nvSpPr>
        <p:spPr>
          <a:xfrm>
            <a:off x="3730155" y="1816691"/>
            <a:ext cx="11593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u="sng" smtClean="0"/>
              <a:t>interface Target</a:t>
            </a:r>
            <a:endParaRPr lang="ru-RU" sz="1200" u="sng" smtClean="0"/>
          </a:p>
          <a:p>
            <a:r>
              <a:rPr lang="en-US" sz="1200" smtClean="0"/>
              <a:t>request();</a:t>
            </a:r>
            <a:endParaRPr lang="ru-RU" sz="1200"/>
          </a:p>
        </p:txBody>
      </p:sp>
      <p:cxnSp>
        <p:nvCxnSpPr>
          <p:cNvPr id="4" name="Прямая со стрелкой 3"/>
          <p:cNvCxnSpPr>
            <a:stCxn id="31" idx="0"/>
            <a:endCxn id="11" idx="2"/>
          </p:cNvCxnSpPr>
          <p:nvPr/>
        </p:nvCxnSpPr>
        <p:spPr>
          <a:xfrm flipH="1" flipV="1">
            <a:off x="912857" y="2278357"/>
            <a:ext cx="1" cy="570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3" idx="1"/>
          </p:cNvCxnSpPr>
          <p:nvPr/>
        </p:nvCxnSpPr>
        <p:spPr>
          <a:xfrm>
            <a:off x="1318962" y="2047525"/>
            <a:ext cx="694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3"/>
            <a:endCxn id="14" idx="1"/>
          </p:cNvCxnSpPr>
          <p:nvPr/>
        </p:nvCxnSpPr>
        <p:spPr>
          <a:xfrm flipV="1">
            <a:off x="2766654" y="2047524"/>
            <a:ext cx="963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7001" y="2516587"/>
            <a:ext cx="2255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Target1 implements Target{</a:t>
            </a:r>
          </a:p>
          <a:p>
            <a:r>
              <a:rPr lang="en-US" sz="1000"/>
              <a:t> </a:t>
            </a:r>
            <a:r>
              <a:rPr lang="en-US" sz="1000" smtClean="0"/>
              <a:t>public void request(){</a:t>
            </a:r>
          </a:p>
          <a:p>
            <a:r>
              <a:rPr lang="en-US" sz="1000"/>
              <a:t> </a:t>
            </a:r>
            <a:r>
              <a:rPr lang="en-US" sz="1000" smtClean="0"/>
              <a:t> //do things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141348" y="1621765"/>
            <a:ext cx="1633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interface Adaptee{</a:t>
            </a:r>
          </a:p>
          <a:p>
            <a:r>
              <a:rPr lang="en-US" sz="1000"/>
              <a:t> </a:t>
            </a:r>
            <a:r>
              <a:rPr lang="en-US" sz="1000" smtClean="0"/>
              <a:t>public void anotherAction()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141348" y="2527120"/>
            <a:ext cx="24641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Adaptee1 implements Adaptee{</a:t>
            </a:r>
          </a:p>
          <a:p>
            <a:r>
              <a:rPr lang="en-US" sz="1000"/>
              <a:t> </a:t>
            </a:r>
            <a:r>
              <a:rPr lang="en-US" sz="1000" smtClean="0"/>
              <a:t>public void anotherAction(){</a:t>
            </a:r>
          </a:p>
          <a:p>
            <a:r>
              <a:rPr lang="en-US" sz="1000"/>
              <a:t> </a:t>
            </a:r>
            <a:r>
              <a:rPr lang="en-US" sz="1000" smtClean="0"/>
              <a:t> //do another things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41348" y="3867668"/>
            <a:ext cx="2278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public class Adaptor implements Target{</a:t>
            </a:r>
          </a:p>
          <a:p>
            <a:r>
              <a:rPr lang="en-US" sz="1000"/>
              <a:t> </a:t>
            </a:r>
            <a:r>
              <a:rPr lang="en-US" sz="1000" smtClean="0"/>
              <a:t>Adaptee adaptee;</a:t>
            </a:r>
          </a:p>
          <a:p>
            <a:r>
              <a:rPr lang="en-US" sz="1000"/>
              <a:t> </a:t>
            </a:r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Adaptor (Adaptee a){</a:t>
            </a:r>
          </a:p>
          <a:p>
            <a:r>
              <a:rPr lang="en-US" sz="1000"/>
              <a:t> </a:t>
            </a:r>
            <a:r>
              <a:rPr lang="en-US" sz="1000" smtClean="0"/>
              <a:t> adaptee = a;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endParaRPr lang="en-US" sz="1000" smtClean="0"/>
          </a:p>
          <a:p>
            <a:r>
              <a:rPr lang="en-US" sz="1000"/>
              <a:t> </a:t>
            </a:r>
            <a:r>
              <a:rPr lang="en-US" sz="1000" smtClean="0"/>
              <a:t>public void request(){</a:t>
            </a:r>
          </a:p>
          <a:p>
            <a:r>
              <a:rPr lang="en-US" sz="1000"/>
              <a:t> </a:t>
            </a:r>
            <a:r>
              <a:rPr lang="en-US" sz="1000" smtClean="0"/>
              <a:t> adaptee.anotherAction()</a:t>
            </a:r>
          </a:p>
          <a:p>
            <a:r>
              <a:rPr lang="en-US" sz="1000"/>
              <a:t> </a:t>
            </a:r>
            <a:r>
              <a:rPr lang="en-US" sz="1000" smtClean="0"/>
              <a:t> //some adaptating things</a:t>
            </a:r>
          </a:p>
          <a:p>
            <a:r>
              <a:rPr lang="en-US" sz="1000"/>
              <a:t> </a:t>
            </a:r>
            <a:r>
              <a:rPr lang="en-US" sz="1000" smtClean="0"/>
              <a:t>}</a:t>
            </a:r>
          </a:p>
          <a:p>
            <a:r>
              <a:rPr lang="en-US" sz="1000"/>
              <a:t>}</a:t>
            </a:r>
            <a:endParaRPr lang="ru-RU" sz="10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184426" y="4442603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main()</a:t>
            </a:r>
          </a:p>
          <a:p>
            <a:r>
              <a:rPr lang="en-US" sz="1000" smtClean="0"/>
              <a:t> Adaptee1 adaptee1 = new Adaptee1;</a:t>
            </a:r>
          </a:p>
          <a:p>
            <a:r>
              <a:rPr lang="en-US" sz="1000"/>
              <a:t> </a:t>
            </a:r>
            <a:r>
              <a:rPr lang="en-US" sz="1000" smtClean="0"/>
              <a:t>Target adapter1 = new Adapter(adaptee1);</a:t>
            </a:r>
          </a:p>
          <a:p>
            <a:r>
              <a:rPr lang="en-US" sz="1000"/>
              <a:t> </a:t>
            </a:r>
            <a:r>
              <a:rPr lang="en-US" sz="1000" smtClean="0"/>
              <a:t>adapter1.request();</a:t>
            </a:r>
            <a:endParaRPr lang="en-US" sz="1000"/>
          </a:p>
        </p:txBody>
      </p:sp>
      <p:sp>
        <p:nvSpPr>
          <p:cNvPr id="18" name="Полилиния 17"/>
          <p:cNvSpPr/>
          <p:nvPr/>
        </p:nvSpPr>
        <p:spPr>
          <a:xfrm>
            <a:off x="5943164" y="2717321"/>
            <a:ext cx="285108" cy="1759788"/>
          </a:xfrm>
          <a:custGeom>
            <a:avLst/>
            <a:gdLst>
              <a:gd name="connsiteX0" fmla="*/ 233349 w 285108"/>
              <a:gd name="connsiteY0" fmla="*/ 0 h 1759788"/>
              <a:gd name="connsiteX1" fmla="*/ 436 w 285108"/>
              <a:gd name="connsiteY1" fmla="*/ 1069675 h 1759788"/>
              <a:gd name="connsiteX2" fmla="*/ 285108 w 285108"/>
              <a:gd name="connsiteY2" fmla="*/ 1759788 h 175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108" h="1759788">
                <a:moveTo>
                  <a:pt x="233349" y="0"/>
                </a:moveTo>
                <a:cubicBezTo>
                  <a:pt x="112579" y="388188"/>
                  <a:pt x="-8190" y="776377"/>
                  <a:pt x="436" y="1069675"/>
                </a:cubicBezTo>
                <a:cubicBezTo>
                  <a:pt x="9062" y="1362973"/>
                  <a:pt x="285108" y="1759788"/>
                  <a:pt x="285108" y="1759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>
            <a:stCxn id="18" idx="2"/>
          </p:cNvCxnSpPr>
          <p:nvPr/>
        </p:nvCxnSpPr>
        <p:spPr>
          <a:xfrm flipH="1" flipV="1">
            <a:off x="6141348" y="4442603"/>
            <a:ext cx="86924" cy="3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228272" y="4398169"/>
            <a:ext cx="0" cy="78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7973313" y="1759991"/>
            <a:ext cx="1273417" cy="2107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2109</Words>
  <Application>Microsoft Office PowerPoint</Application>
  <PresentationFormat>Широкоэкранный</PresentationFormat>
  <Paragraphs>621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MVC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Vesrand</dc:creator>
  <cp:lastModifiedBy>Vesrand</cp:lastModifiedBy>
  <cp:revision>84</cp:revision>
  <cp:lastPrinted>2018-10-09T14:28:23Z</cp:lastPrinted>
  <dcterms:created xsi:type="dcterms:W3CDTF">2018-10-07T09:29:23Z</dcterms:created>
  <dcterms:modified xsi:type="dcterms:W3CDTF">2022-10-03T19:20:43Z</dcterms:modified>
</cp:coreProperties>
</file>