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8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300" r:id="rId35"/>
    <p:sldId id="301" r:id="rId36"/>
    <p:sldId id="302" r:id="rId37"/>
    <p:sldId id="298" r:id="rId38"/>
    <p:sldId id="257" r:id="rId39"/>
    <p:sldId id="258" r:id="rId40"/>
    <p:sldId id="260" r:id="rId41"/>
    <p:sldId id="261" r:id="rId42"/>
    <p:sldId id="262" r:id="rId43"/>
    <p:sldId id="263" r:id="rId44"/>
    <p:sldId id="264" r:id="rId45"/>
    <p:sldId id="265" r:id="rId46"/>
    <p:sldId id="26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84"/>
    <p:restoredTop sz="94721"/>
  </p:normalViewPr>
  <p:slideViewPr>
    <p:cSldViewPr snapToGrid="0" snapToObjects="1">
      <p:cViewPr>
        <p:scale>
          <a:sx n="51" d="100"/>
          <a:sy n="51" d="100"/>
        </p:scale>
        <p:origin x="2064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8CCDD-321E-4A42-BCDB-EBF355A26379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A80D8-251B-B146-9375-871CD4D8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A80D8-251B-B146-9375-871CD4D8E4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A80D8-251B-B146-9375-871CD4D8E4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1EA8-3B45-BF45-8B23-7EEC2F7E128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2B3D-F18C-724A-81C9-4C8C27CF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different data types we use different %'s</a:t>
            </a:r>
          </a:p>
          <a:p>
            <a:r>
              <a:rPr lang="en-US" dirty="0"/>
              <a:t>integer: %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double: %</a:t>
            </a:r>
            <a:r>
              <a:rPr lang="en-US" dirty="0" smtClean="0"/>
              <a:t>f</a:t>
            </a:r>
          </a:p>
          <a:p>
            <a:r>
              <a:rPr lang="en-US" dirty="0" smtClean="0"/>
              <a:t>float</a:t>
            </a:r>
            <a:r>
              <a:rPr lang="en-US" dirty="0"/>
              <a:t>: %f</a:t>
            </a:r>
          </a:p>
          <a:p>
            <a:r>
              <a:rPr lang="en-US" dirty="0"/>
              <a:t>char: %c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deeper you are within your code, you can always recall something that is OUTSIDE of your scope.</a:t>
            </a:r>
          </a:p>
          <a:p>
            <a:r>
              <a:rPr lang="en-US" dirty="0"/>
              <a:t>But you </a:t>
            </a:r>
            <a:r>
              <a:rPr lang="en-US" dirty="0" err="1" smtClean="0"/>
              <a:t>canNOT</a:t>
            </a:r>
            <a:r>
              <a:rPr lang="en-US" dirty="0" smtClean="0"/>
              <a:t> </a:t>
            </a:r>
            <a:r>
              <a:rPr lang="en-US" dirty="0"/>
              <a:t>access anything that INSIDE your scope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NSString</a:t>
            </a:r>
            <a:r>
              <a:rPr lang="en-US" dirty="0" smtClean="0"/>
              <a:t> </a:t>
            </a:r>
            <a:r>
              <a:rPr lang="en-US" dirty="0"/>
              <a:t>*name = @"Jack";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autoreleasepool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mr-IN" dirty="0"/>
              <a:t>        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        </a:t>
            </a:r>
            <a:r>
              <a:rPr lang="mr-IN" dirty="0" err="1"/>
              <a:t>NSString</a:t>
            </a:r>
            <a:r>
              <a:rPr lang="mr-IN" dirty="0"/>
              <a:t> *</a:t>
            </a:r>
            <a:r>
              <a:rPr lang="mr-IN" dirty="0" err="1"/>
              <a:t>name</a:t>
            </a:r>
            <a:r>
              <a:rPr lang="mr-IN" dirty="0"/>
              <a:t> = @"</a:t>
            </a:r>
            <a:r>
              <a:rPr lang="mr-IN" dirty="0" err="1"/>
              <a:t>Joe</a:t>
            </a:r>
            <a:r>
              <a:rPr lang="mr-IN" dirty="0"/>
              <a:t>";</a:t>
            </a:r>
          </a:p>
          <a:p>
            <a:pPr marL="0" indent="0">
              <a:buNone/>
            </a:pPr>
            <a:r>
              <a:rPr lang="mr-IN" dirty="0"/>
              <a:t>        </a:t>
            </a:r>
          </a:p>
          <a:p>
            <a:pPr marL="0" indent="0">
              <a:buNone/>
            </a:pPr>
            <a:r>
              <a:rPr lang="mr-IN" dirty="0"/>
              <a:t>        {</a:t>
            </a:r>
          </a:p>
          <a:p>
            <a:pPr marL="0" indent="0">
              <a:buNone/>
            </a:pPr>
            <a:r>
              <a:rPr lang="mr-IN" dirty="0"/>
              <a:t>            </a:t>
            </a:r>
            <a:r>
              <a:rPr lang="mr-IN" dirty="0" err="1" smtClean="0"/>
              <a:t>NSString</a:t>
            </a:r>
            <a:r>
              <a:rPr lang="mr-IN" dirty="0" smtClean="0"/>
              <a:t> </a:t>
            </a:r>
            <a:r>
              <a:rPr lang="mr-IN" dirty="0"/>
              <a:t>*</a:t>
            </a:r>
            <a:r>
              <a:rPr lang="mr-IN" dirty="0" err="1"/>
              <a:t>name</a:t>
            </a:r>
            <a:r>
              <a:rPr lang="mr-IN" dirty="0"/>
              <a:t> = @"</a:t>
            </a:r>
            <a:r>
              <a:rPr lang="mr-IN" dirty="0" err="1"/>
              <a:t>John</a:t>
            </a:r>
            <a:r>
              <a:rPr lang="mr-IN" dirty="0"/>
              <a:t>";</a:t>
            </a:r>
          </a:p>
          <a:p>
            <a:pPr marL="0" indent="0">
              <a:buNone/>
            </a:pPr>
            <a:r>
              <a:rPr lang="mr-IN" dirty="0"/>
              <a:t>            </a:t>
            </a:r>
            <a:r>
              <a:rPr lang="mr-IN" dirty="0" err="1"/>
              <a:t>NSLog</a:t>
            </a:r>
            <a:r>
              <a:rPr lang="mr-IN" dirty="0"/>
              <a:t>(@"The </a:t>
            </a:r>
            <a:r>
              <a:rPr lang="mr-IN" dirty="0" err="1"/>
              <a:t>value</a:t>
            </a:r>
            <a:r>
              <a:rPr lang="mr-IN" dirty="0"/>
              <a:t> </a:t>
            </a:r>
            <a:r>
              <a:rPr lang="mr-IN" dirty="0" err="1"/>
              <a:t>is</a:t>
            </a:r>
            <a:r>
              <a:rPr lang="mr-IN" dirty="0"/>
              <a:t> %@", </a:t>
            </a:r>
            <a:r>
              <a:rPr lang="mr-IN" dirty="0" err="1"/>
              <a:t>name</a:t>
            </a:r>
            <a:r>
              <a:rPr lang="mr-IN" dirty="0"/>
              <a:t>);</a:t>
            </a:r>
          </a:p>
          <a:p>
            <a:pPr marL="0" indent="0">
              <a:buNone/>
            </a:pPr>
            <a:r>
              <a:rPr lang="mr-IN" dirty="0"/>
              <a:t>    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%</a:t>
            </a:r>
            <a:br>
              <a:rPr lang="en-US" dirty="0"/>
            </a:br>
            <a:r>
              <a:rPr lang="en-US" dirty="0"/>
              <a:t>~ modulus</a:t>
            </a:r>
            <a:br>
              <a:rPr lang="en-US" dirty="0"/>
            </a:br>
            <a:r>
              <a:rPr lang="en-US" dirty="0"/>
              <a:t>~ does whole number division and gives you your remainder.</a:t>
            </a:r>
          </a:p>
        </p:txBody>
      </p:sp>
    </p:spTree>
    <p:extLst>
      <p:ext uri="{BB962C8B-B14F-4D97-AF65-F5344CB8AC3E}">
        <p14:creationId xmlns:p14="http://schemas.microsoft.com/office/powerpoint/2010/main" val="3322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you to assign a value to a variable</a:t>
            </a:r>
          </a:p>
          <a:p>
            <a:endParaRPr lang="en-US" dirty="0"/>
          </a:p>
          <a:p>
            <a:r>
              <a:rPr lang="mr-IN" dirty="0"/>
              <a:t>=</a:t>
            </a:r>
          </a:p>
          <a:p>
            <a:r>
              <a:rPr lang="mr-IN" dirty="0"/>
              <a:t>+=</a:t>
            </a:r>
          </a:p>
          <a:p>
            <a:r>
              <a:rPr lang="mr-IN" dirty="0"/>
              <a:t>-=</a:t>
            </a:r>
          </a:p>
          <a:p>
            <a:r>
              <a:rPr lang="mr-IN" dirty="0"/>
              <a:t>*=</a:t>
            </a:r>
          </a:p>
          <a:p>
            <a:r>
              <a:rPr lang="mr-IN" dirty="0"/>
              <a:t>/=</a:t>
            </a:r>
          </a:p>
          <a:p>
            <a:r>
              <a:rPr lang="mr-IN" dirty="0"/>
              <a:t>%=</a:t>
            </a:r>
          </a:p>
          <a:p>
            <a:r>
              <a:rPr lang="mr-IN" dirty="0"/>
              <a:t>++</a:t>
            </a:r>
          </a:p>
          <a:p>
            <a:r>
              <a:rPr lang="mr-IN" dirty="0" smtClean="0"/>
              <a:t>--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6018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 err="1"/>
              <a:t>x</a:t>
            </a:r>
            <a:r>
              <a:rPr lang="mr-IN" dirty="0"/>
              <a:t> = x+2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err="1"/>
              <a:t>x</a:t>
            </a:r>
            <a:r>
              <a:rPr lang="mr-IN" dirty="0"/>
              <a:t> +=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++</a:t>
            </a:r>
            <a:br>
              <a:rPr lang="mr-IN" dirty="0"/>
            </a:br>
            <a:r>
              <a:rPr lang="mr-IN" dirty="0" err="1"/>
              <a:t>x</a:t>
            </a:r>
            <a:r>
              <a:rPr lang="mr-IN" dirty="0"/>
              <a:t> = </a:t>
            </a:r>
            <a:r>
              <a:rPr lang="mr-IN" dirty="0" smtClean="0"/>
              <a:t>x+1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--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x</a:t>
            </a:r>
            <a:r>
              <a:rPr lang="mr-IN" dirty="0"/>
              <a:t> = x-1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==</a:t>
            </a:r>
            <a:endParaRPr lang="en-US" dirty="0"/>
          </a:p>
          <a:p>
            <a:r>
              <a:rPr lang="en-US" dirty="0"/>
              <a:t>&gt;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&lt;=</a:t>
            </a:r>
          </a:p>
          <a:p>
            <a:r>
              <a:rPr lang="en-US" dirty="0"/>
              <a:t>!=</a:t>
            </a:r>
          </a:p>
          <a:p>
            <a:r>
              <a:rPr lang="en-US" dirty="0"/>
              <a:t>&amp;&amp;</a:t>
            </a:r>
          </a:p>
          <a:p>
            <a:r>
              <a:rPr lang="en-US" dirty="0"/>
              <a:t>||</a:t>
            </a:r>
          </a:p>
          <a:p>
            <a:r>
              <a:rPr lang="en-US" dirty="0" smtClean="0"/>
              <a:t>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==</a:t>
            </a:r>
          </a:p>
          <a:p>
            <a:pPr marL="0" indent="0">
              <a:buNone/>
            </a:pPr>
            <a:r>
              <a:rPr lang="en-US" dirty="0"/>
              <a:t>Is it </a:t>
            </a:r>
            <a:r>
              <a:rPr lang="en-US" dirty="0" smtClean="0"/>
              <a:t>equal?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X==Y</a:t>
            </a:r>
          </a:p>
          <a:p>
            <a:pPr marL="0" indent="0">
              <a:buNone/>
            </a:pPr>
            <a:r>
              <a:rPr lang="en-US" dirty="0"/>
              <a:t>If X does equal Y, you would get a 1.</a:t>
            </a:r>
            <a:br>
              <a:rPr lang="en-US" dirty="0"/>
            </a:br>
            <a:r>
              <a:rPr lang="en-US" dirty="0"/>
              <a:t>If not, you would get a 0.</a:t>
            </a:r>
          </a:p>
        </p:txBody>
      </p:sp>
    </p:spTree>
    <p:extLst>
      <p:ext uri="{BB962C8B-B14F-4D97-AF65-F5344CB8AC3E}">
        <p14:creationId xmlns:p14="http://schemas.microsoft.com/office/powerpoint/2010/main" val="15727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!=</a:t>
            </a:r>
          </a:p>
          <a:p>
            <a:pPr marL="0" indent="0">
              <a:buNone/>
            </a:pPr>
            <a:r>
              <a:rPr lang="en-US" dirty="0"/>
              <a:t>Not equal to.</a:t>
            </a:r>
          </a:p>
          <a:p>
            <a:pPr marL="0" indent="0">
              <a:buNone/>
            </a:pPr>
            <a:r>
              <a:rPr lang="en-US" dirty="0"/>
              <a:t>7!=8</a:t>
            </a:r>
          </a:p>
          <a:p>
            <a:pPr marL="0" indent="0">
              <a:buNone/>
            </a:pPr>
            <a:r>
              <a:rPr lang="en-US" dirty="0"/>
              <a:t>will return a True, or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</a:p>
          <a:p>
            <a:r>
              <a:rPr lang="en-US" dirty="0" smtClean="0"/>
              <a:t>Variables and Operators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Control Statements</a:t>
            </a:r>
          </a:p>
          <a:p>
            <a:r>
              <a:rPr lang="en-US" dirty="0" smtClean="0"/>
              <a:t>Inheritance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5321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and 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&amp;&amp; means “AND”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|| means “OR”</a:t>
            </a:r>
          </a:p>
          <a:p>
            <a:pPr marL="0" indent="0">
              <a:buNone/>
            </a:pPr>
            <a:r>
              <a:rPr lang="en-US" dirty="0" smtClean="0"/>
              <a:t>!   mean “NOT”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basically just a grouping of some data and some methods.</a:t>
            </a:r>
          </a:p>
          <a:p>
            <a:r>
              <a:rPr lang="en-US" dirty="0"/>
              <a:t>You're going take some of the data that's associated to some concepts, and those methods, and you're going to put them together in the same place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Nowadays, a class represents a responsibility or some kind of grouping of data and methods.</a:t>
            </a:r>
          </a:p>
          <a:p>
            <a:endParaRPr lang="en-US" dirty="0" smtClean="0"/>
          </a:p>
          <a:p>
            <a:r>
              <a:rPr lang="en-US" dirty="0" smtClean="0"/>
              <a:t>A stencil defines what something looks like, but it's not anything by itself. You can't really use a stencil. What you want to use the stencil for is to create something else.</a:t>
            </a:r>
          </a:p>
          <a:p>
            <a:r>
              <a:rPr lang="en-US" dirty="0" smtClean="0"/>
              <a:t>A class is much the same way. It's going to be a template for objects that we're going to create.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Objective-C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/>
              <a:t>~ Defines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~ Describes methods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~ Not like a Java or C# 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~ .h file</a:t>
            </a:r>
          </a:p>
        </p:txBody>
      </p:sp>
    </p:spTree>
    <p:extLst>
      <p:ext uri="{BB962C8B-B14F-4D97-AF65-F5344CB8AC3E}">
        <p14:creationId xmlns:p14="http://schemas.microsoft.com/office/powerpoint/2010/main" val="11430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Objective-C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~ Defines methods</a:t>
            </a:r>
            <a:br>
              <a:rPr lang="en-US" dirty="0"/>
            </a:br>
            <a:r>
              <a:rPr lang="en-US" dirty="0"/>
              <a:t>~ .m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separate the class in two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reduce dependencies. When we change the </a:t>
            </a:r>
            <a:r>
              <a:rPr lang="en-US" dirty="0" smtClean="0"/>
              <a:t>implementation, </a:t>
            </a:r>
            <a:r>
              <a:rPr lang="en-US" dirty="0"/>
              <a:t>we don't have to re-compile everything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</a:t>
            </a:r>
            <a:r>
              <a:rPr lang="en-US" dirty="0"/>
              <a:t>of a class</a:t>
            </a:r>
          </a:p>
          <a:p>
            <a:r>
              <a:rPr lang="en-US" dirty="0"/>
              <a:t>Class = Car</a:t>
            </a:r>
          </a:p>
          <a:p>
            <a:r>
              <a:rPr lang="en-US" dirty="0"/>
              <a:t>Object = My </a:t>
            </a:r>
            <a:r>
              <a:rPr lang="en-US" dirty="0" smtClean="0"/>
              <a:t>Car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might be the concept of a car, being something that has four wheels, an engine, a steering wheel. </a:t>
            </a:r>
            <a:endParaRPr lang="en-US" dirty="0" smtClean="0"/>
          </a:p>
          <a:p>
            <a:r>
              <a:rPr lang="en-US" dirty="0" smtClean="0"/>
              <a:t>However </a:t>
            </a:r>
            <a:r>
              <a:rPr lang="en-US" dirty="0"/>
              <a:t>you define a car to be.</a:t>
            </a:r>
          </a:p>
        </p:txBody>
      </p:sp>
    </p:spTree>
    <p:extLst>
      <p:ext uri="{BB962C8B-B14F-4D97-AF65-F5344CB8AC3E}">
        <p14:creationId xmlns:p14="http://schemas.microsoft.com/office/powerpoint/2010/main" val="317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might be my implementation of car, my particular car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While a class is not going to have specific properties like a VIN number, or a license plate, and actual car is going to be defined.</a:t>
            </a:r>
          </a:p>
        </p:txBody>
      </p:sp>
    </p:spTree>
    <p:extLst>
      <p:ext uri="{BB962C8B-B14F-4D97-AF65-F5344CB8AC3E}">
        <p14:creationId xmlns:p14="http://schemas.microsoft.com/office/powerpoint/2010/main" val="1015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Objective-C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~ </a:t>
            </a:r>
            <a:r>
              <a:rPr lang="en-US" dirty="0" err="1"/>
              <a:t>Alloc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~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Destroyed with</a:t>
            </a:r>
            <a:br>
              <a:rPr lang="en-US" dirty="0"/>
            </a:br>
            <a:r>
              <a:rPr lang="en-US" dirty="0"/>
              <a:t>~ Release</a:t>
            </a:r>
            <a:br>
              <a:rPr lang="en-US" dirty="0"/>
            </a:br>
            <a:r>
              <a:rPr lang="en-US" dirty="0"/>
              <a:t>~ </a:t>
            </a:r>
            <a:r>
              <a:rPr lang="en-US" dirty="0" err="1"/>
              <a:t>Dealloc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values</a:t>
            </a:r>
          </a:p>
          <a:p>
            <a:r>
              <a:rPr lang="en-US" dirty="0" smtClean="0"/>
              <a:t>Used to store and organize data</a:t>
            </a:r>
          </a:p>
          <a:p>
            <a:r>
              <a:rPr lang="en-US" dirty="0" smtClean="0"/>
              <a:t>All variables are of a Type</a:t>
            </a:r>
          </a:p>
          <a:p>
            <a:endParaRPr lang="en-US" dirty="0"/>
          </a:p>
          <a:p>
            <a:r>
              <a:rPr lang="en-US" dirty="0" smtClean="0"/>
              <a:t>X=5</a:t>
            </a:r>
          </a:p>
          <a:p>
            <a:endParaRPr lang="en-US" dirty="0"/>
          </a:p>
          <a:p>
            <a:r>
              <a:rPr lang="en-US" dirty="0" smtClean="0"/>
              <a:t>V=6</a:t>
            </a:r>
          </a:p>
          <a:p>
            <a:r>
              <a:rPr lang="en-US" dirty="0" smtClean="0"/>
              <a:t>A=9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Alloc</a:t>
            </a:r>
            <a:r>
              <a:rPr lang="en-US" dirty="0"/>
              <a:t> basically allocates some memory for the object</a:t>
            </a:r>
          </a:p>
        </p:txBody>
      </p:sp>
    </p:spTree>
    <p:extLst>
      <p:ext uri="{BB962C8B-B14F-4D97-AF65-F5344CB8AC3E}">
        <p14:creationId xmlns:p14="http://schemas.microsoft.com/office/powerpoint/2010/main" val="21474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we </a:t>
            </a:r>
            <a:r>
              <a:rPr lang="en-US" dirty="0" err="1" smtClean="0"/>
              <a:t>alloc</a:t>
            </a:r>
            <a:r>
              <a:rPr lang="en-US" dirty="0" smtClean="0"/>
              <a:t>, </a:t>
            </a:r>
            <a:r>
              <a:rPr lang="en-US" dirty="0"/>
              <a:t>we call </a:t>
            </a:r>
            <a:r>
              <a:rPr lang="en-US" dirty="0" err="1"/>
              <a:t>Init</a:t>
            </a:r>
            <a:r>
              <a:rPr lang="en-US" dirty="0"/>
              <a:t> on that object and that actually initializes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create an object, we're going to call </a:t>
            </a:r>
            <a:r>
              <a:rPr lang="en-US" dirty="0" err="1"/>
              <a:t>Alloc</a:t>
            </a:r>
            <a:r>
              <a:rPr lang="en-US" dirty="0"/>
              <a:t>, and then we're going to call </a:t>
            </a:r>
            <a:r>
              <a:rPr lang="en-US" dirty="0" err="1"/>
              <a:t>Init.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similar to a constructor to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4003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and </a:t>
            </a:r>
            <a:r>
              <a:rPr lang="en-US" dirty="0" err="1" smtClean="0"/>
              <a:t>Dealloc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are done with the class, we can release that memory by calling Release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a class is no longer used, when nothing is referenced, it's going to automatically call </a:t>
            </a:r>
            <a:r>
              <a:rPr lang="en-US" dirty="0" err="1" smtClean="0"/>
              <a:t>Dealloc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not useful without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Classes have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Class is basically going to define methods that it will respond to or can be called on it.</a:t>
            </a:r>
          </a:p>
        </p:txBody>
      </p:sp>
    </p:spTree>
    <p:extLst>
      <p:ext uri="{BB962C8B-B14F-4D97-AF65-F5344CB8AC3E}">
        <p14:creationId xmlns:p14="http://schemas.microsoft.com/office/powerpoint/2010/main" val="8186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Objective-C, a message can be called to a class, even if it doesn't handle that message.</a:t>
            </a:r>
          </a:p>
        </p:txBody>
      </p:sp>
    </p:spTree>
    <p:extLst>
      <p:ext uri="{BB962C8B-B14F-4D97-AF65-F5344CB8AC3E}">
        <p14:creationId xmlns:p14="http://schemas.microsoft.com/office/powerpoint/2010/main" val="15049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//Declare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-(</a:t>
            </a:r>
            <a:r>
              <a:rPr lang="en-US" dirty="0" err="1" smtClean="0"/>
              <a:t>int</a:t>
            </a:r>
            <a:r>
              <a:rPr lang="en-US" dirty="0" smtClean="0"/>
              <a:t>) add: (</a:t>
            </a:r>
            <a:r>
              <a:rPr lang="en-US" dirty="0" err="1" smtClean="0"/>
              <a:t>int</a:t>
            </a:r>
            <a:r>
              <a:rPr lang="en-US" dirty="0" smtClean="0"/>
              <a:t>) first and: (</a:t>
            </a:r>
            <a:r>
              <a:rPr lang="en-US" dirty="0" err="1" smtClean="0"/>
              <a:t>int</a:t>
            </a:r>
            <a:r>
              <a:rPr lang="en-US" dirty="0" smtClean="0"/>
              <a:t>) second;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//Use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</a:t>
            </a:r>
            <a:r>
              <a:rPr lang="en-US" dirty="0" err="1" smtClean="0"/>
              <a:t>myClass</a:t>
            </a:r>
            <a:r>
              <a:rPr lang="en-US" dirty="0" smtClean="0"/>
              <a:t> add:1 and:2]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//Declare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-</a:t>
            </a:r>
            <a:r>
              <a:rPr lang="en-US" b="1" u="sng" dirty="0" smtClean="0">
                <a:solidFill>
                  <a:srgbClr val="FF0000"/>
                </a:solidFill>
              </a:rPr>
              <a:t>(</a:t>
            </a:r>
            <a:r>
              <a:rPr lang="en-US" b="1" u="sng" dirty="0" err="1">
                <a:solidFill>
                  <a:srgbClr val="FF0000"/>
                </a:solidFill>
              </a:rPr>
              <a:t>int</a:t>
            </a:r>
            <a:r>
              <a:rPr lang="en-US" b="1" u="sng" dirty="0">
                <a:solidFill>
                  <a:srgbClr val="FF0000"/>
                </a:solidFill>
              </a:rPr>
              <a:t>) </a:t>
            </a:r>
            <a:r>
              <a:rPr lang="en-US" dirty="0"/>
              <a:t>add: (</a:t>
            </a:r>
            <a:r>
              <a:rPr lang="en-US" dirty="0" err="1"/>
              <a:t>int</a:t>
            </a:r>
            <a:r>
              <a:rPr lang="en-US" dirty="0"/>
              <a:t>) first and: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smtClean="0"/>
              <a:t>second;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>
                <a:solidFill>
                  <a:srgbClr val="FF0000"/>
                </a:solidFill>
              </a:rPr>
              <a:t>Return Type</a:t>
            </a:r>
            <a:endParaRPr lang="en-US" u="sng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37610" y="2777490"/>
            <a:ext cx="22860" cy="114300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smtClean="0"/>
              <a:t>Integer stores whole numbers</a:t>
            </a:r>
          </a:p>
          <a:p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Can store decimal numbers</a:t>
            </a:r>
          </a:p>
          <a:p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Double the precision</a:t>
            </a:r>
          </a:p>
          <a:p>
            <a:pPr lvl="2"/>
            <a:r>
              <a:rPr lang="en-US" dirty="0" smtClean="0"/>
              <a:t>Precision: how many decimal places it can extend to</a:t>
            </a:r>
          </a:p>
          <a:p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Stands for character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Operating system determines exact size</a:t>
            </a:r>
          </a:p>
        </p:txBody>
      </p:sp>
    </p:spTree>
    <p:extLst>
      <p:ext uri="{BB962C8B-B14F-4D97-AF65-F5344CB8AC3E}">
        <p14:creationId xmlns:p14="http://schemas.microsoft.com/office/powerpoint/2010/main" val="13898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//Declare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-(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b="1" u="sng" dirty="0">
                <a:solidFill>
                  <a:srgbClr val="FF0000"/>
                </a:solidFill>
              </a:rPr>
              <a:t>add</a:t>
            </a:r>
            <a:r>
              <a:rPr lang="en-US" dirty="0"/>
              <a:t>: (</a:t>
            </a:r>
            <a:r>
              <a:rPr lang="en-US" dirty="0" err="1"/>
              <a:t>int</a:t>
            </a:r>
            <a:r>
              <a:rPr lang="en-US" dirty="0"/>
              <a:t>) first and: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smtClean="0"/>
              <a:t>second;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smtClean="0"/>
              <a:t>        </a:t>
            </a:r>
            <a:r>
              <a:rPr lang="en-US" u="sng" dirty="0" smtClean="0">
                <a:solidFill>
                  <a:srgbClr val="FF0000"/>
                </a:solidFill>
              </a:rPr>
              <a:t>Method Name</a:t>
            </a:r>
            <a:endParaRPr lang="en-US" u="sng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91990" y="2858294"/>
            <a:ext cx="22860" cy="114300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//Declare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-(</a:t>
            </a:r>
            <a:r>
              <a:rPr lang="en-US" dirty="0" err="1"/>
              <a:t>int</a:t>
            </a:r>
            <a:r>
              <a:rPr lang="en-US" dirty="0"/>
              <a:t>) add: </a:t>
            </a:r>
            <a:r>
              <a:rPr lang="en-US" b="1" u="sng" dirty="0">
                <a:solidFill>
                  <a:srgbClr val="FF0000"/>
                </a:solidFill>
              </a:rPr>
              <a:t>(</a:t>
            </a:r>
            <a:r>
              <a:rPr lang="en-US" b="1" u="sng" dirty="0" err="1">
                <a:solidFill>
                  <a:srgbClr val="FF0000"/>
                </a:solidFill>
              </a:rPr>
              <a:t>int</a:t>
            </a:r>
            <a:r>
              <a:rPr lang="en-US" b="1" u="sng" dirty="0">
                <a:solidFill>
                  <a:srgbClr val="FF0000"/>
                </a:solidFill>
              </a:rPr>
              <a:t>) first </a:t>
            </a:r>
            <a:r>
              <a:rPr lang="en-US" dirty="0"/>
              <a:t>and: (</a:t>
            </a:r>
            <a:r>
              <a:rPr lang="en-US" dirty="0" err="1"/>
              <a:t>int</a:t>
            </a:r>
            <a:r>
              <a:rPr lang="en-US" dirty="0"/>
              <a:t>) second;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	        </a:t>
            </a:r>
            <a:r>
              <a:rPr lang="en-US" u="sng" dirty="0" smtClean="0">
                <a:solidFill>
                  <a:srgbClr val="FF0000"/>
                </a:solidFill>
              </a:rPr>
              <a:t>Type and variable name of the first parameter</a:t>
            </a:r>
            <a:endParaRPr lang="en-US" u="sng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09260" y="2857500"/>
            <a:ext cx="0" cy="107442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//Declare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-(</a:t>
            </a:r>
            <a:r>
              <a:rPr lang="en-US" dirty="0" err="1"/>
              <a:t>int</a:t>
            </a:r>
            <a:r>
              <a:rPr lang="en-US" dirty="0"/>
              <a:t>) add: (</a:t>
            </a:r>
            <a:r>
              <a:rPr lang="en-US" dirty="0" err="1"/>
              <a:t>int</a:t>
            </a:r>
            <a:r>
              <a:rPr lang="en-US" dirty="0"/>
              <a:t>) first </a:t>
            </a:r>
            <a:r>
              <a:rPr lang="en-US" b="1" u="sng" dirty="0">
                <a:solidFill>
                  <a:srgbClr val="FF0000"/>
                </a:solidFill>
              </a:rPr>
              <a:t>and</a:t>
            </a:r>
            <a:r>
              <a:rPr lang="en-US" dirty="0"/>
              <a:t>: (</a:t>
            </a:r>
            <a:r>
              <a:rPr lang="en-US" dirty="0" err="1"/>
              <a:t>int</a:t>
            </a:r>
            <a:r>
              <a:rPr lang="en-US" dirty="0"/>
              <a:t>) second;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	       </a:t>
            </a:r>
            <a:r>
              <a:rPr lang="en-US" dirty="0" smtClean="0"/>
              <a:t>			 </a:t>
            </a:r>
            <a:r>
              <a:rPr lang="en-US" u="sng" dirty="0">
                <a:solidFill>
                  <a:srgbClr val="FF0000"/>
                </a:solidFill>
              </a:rPr>
              <a:t>Method 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560820" y="2766060"/>
            <a:ext cx="0" cy="107442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//Declare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-(</a:t>
            </a:r>
            <a:r>
              <a:rPr lang="en-US" dirty="0" err="1"/>
              <a:t>int</a:t>
            </a:r>
            <a:r>
              <a:rPr lang="en-US" dirty="0"/>
              <a:t>) add: (</a:t>
            </a:r>
            <a:r>
              <a:rPr lang="en-US" dirty="0" err="1"/>
              <a:t>int</a:t>
            </a:r>
            <a:r>
              <a:rPr lang="en-US" dirty="0"/>
              <a:t>) first and: </a:t>
            </a:r>
            <a:r>
              <a:rPr lang="en-US" b="1" u="sng" dirty="0">
                <a:solidFill>
                  <a:srgbClr val="FF0000"/>
                </a:solidFill>
              </a:rPr>
              <a:t>(</a:t>
            </a:r>
            <a:r>
              <a:rPr lang="en-US" b="1" u="sng" dirty="0" err="1">
                <a:solidFill>
                  <a:srgbClr val="FF0000"/>
                </a:solidFill>
              </a:rPr>
              <a:t>int</a:t>
            </a:r>
            <a:r>
              <a:rPr lang="en-US" b="1" u="sng" dirty="0">
                <a:solidFill>
                  <a:srgbClr val="FF0000"/>
                </a:solidFill>
              </a:rPr>
              <a:t>) second</a:t>
            </a:r>
            <a:r>
              <a:rPr lang="en-US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	         </a:t>
            </a:r>
            <a:r>
              <a:rPr lang="en-US" dirty="0" smtClean="0"/>
              <a:t>  	</a:t>
            </a:r>
            <a:r>
              <a:rPr lang="en-US" u="sng" dirty="0" smtClean="0">
                <a:solidFill>
                  <a:srgbClr val="FF0000"/>
                </a:solidFill>
              </a:rPr>
              <a:t>Type </a:t>
            </a:r>
            <a:r>
              <a:rPr lang="en-US" u="sng" dirty="0">
                <a:solidFill>
                  <a:srgbClr val="FF0000"/>
                </a:solidFill>
              </a:rPr>
              <a:t>and variable name of the </a:t>
            </a:r>
            <a:r>
              <a:rPr lang="en-US" u="sng" dirty="0" smtClean="0">
                <a:solidFill>
                  <a:srgbClr val="FF0000"/>
                </a:solidFill>
              </a:rPr>
              <a:t>second </a:t>
            </a:r>
            <a:r>
              <a:rPr lang="en-US" u="sng" dirty="0">
                <a:solidFill>
                  <a:srgbClr val="FF0000"/>
                </a:solidFill>
              </a:rPr>
              <a:t>parameter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40980" y="2811780"/>
            <a:ext cx="0" cy="107442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//</a:t>
            </a:r>
            <a:r>
              <a:rPr lang="en-US" dirty="0"/>
              <a:t>Use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[</a:t>
            </a:r>
            <a:r>
              <a:rPr lang="en-US" b="1" u="sng" dirty="0" err="1">
                <a:solidFill>
                  <a:srgbClr val="FF0000"/>
                </a:solidFill>
              </a:rPr>
              <a:t>myClass</a:t>
            </a:r>
            <a:r>
              <a:rPr lang="en-US" dirty="0"/>
              <a:t> add:1 and:2]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Object that we’re going to pass our message to</a:t>
            </a:r>
            <a:endParaRPr lang="en-US" u="sng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166360" y="3246120"/>
            <a:ext cx="0" cy="107442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//Use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[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add:</a:t>
            </a:r>
            <a:r>
              <a:rPr lang="en-US" dirty="0" smtClean="0"/>
              <a:t>1 </a:t>
            </a:r>
            <a:r>
              <a:rPr lang="en-US" b="1" u="sng" dirty="0" smtClean="0">
                <a:solidFill>
                  <a:srgbClr val="FF0000"/>
                </a:solidFill>
              </a:rPr>
              <a:t>and:</a:t>
            </a:r>
            <a:r>
              <a:rPr lang="en-US" dirty="0" smtClean="0"/>
              <a:t>2</a:t>
            </a:r>
            <a:r>
              <a:rPr lang="en-US" dirty="0"/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We call our method (or pass our message) just as we declared it.</a:t>
            </a:r>
            <a:endParaRPr lang="en-US" u="sng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309360" y="3154680"/>
            <a:ext cx="0" cy="107442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//Use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[</a:t>
            </a:r>
            <a:r>
              <a:rPr lang="en-US" dirty="0" err="1"/>
              <a:t>myClass</a:t>
            </a:r>
            <a:r>
              <a:rPr lang="en-US" dirty="0"/>
              <a:t> add:</a:t>
            </a:r>
            <a:r>
              <a:rPr lang="en-US" b="1" u="sng" dirty="0">
                <a:solidFill>
                  <a:srgbClr val="FF0000"/>
                </a:solidFill>
              </a:rPr>
              <a:t>1</a:t>
            </a:r>
            <a:r>
              <a:rPr lang="en-US" dirty="0"/>
              <a:t> and:</a:t>
            </a:r>
            <a:r>
              <a:rPr lang="en-US" b="1" u="sng" dirty="0">
                <a:solidFill>
                  <a:srgbClr val="FF0000"/>
                </a:solidFill>
              </a:rPr>
              <a:t>2</a:t>
            </a:r>
            <a:r>
              <a:rPr lang="en-US" dirty="0"/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u="sng" dirty="0">
              <a:solidFill>
                <a:srgbClr val="FF0000"/>
              </a:solidFill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We pass 1 through the ”add” method.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We pass 2 through the ”and” method.</a:t>
            </a:r>
            <a:endParaRPr lang="en-US" u="sng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583680" y="3131820"/>
            <a:ext cx="0" cy="107442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498080" y="3131820"/>
            <a:ext cx="0" cy="107442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BOOL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dirty="0" err="1" smtClean="0"/>
              <a:t>Boolean</a:t>
            </a:r>
            <a:r>
              <a:rPr lang="pl-PL" dirty="0" smtClean="0"/>
              <a:t>(10</a:t>
            </a:r>
            <a:r>
              <a:rPr lang="pl-PL" dirty="0"/>
              <a:t> &gt; </a:t>
            </a:r>
            <a:r>
              <a:rPr lang="pl-PL" dirty="0" smtClean="0"/>
              <a:t>12)</a:t>
            </a:r>
            <a:r>
              <a:rPr lang="pl-PL" dirty="0"/>
              <a:t>        //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true</a:t>
            </a:r>
            <a:endParaRPr lang="pl-PL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dirty="0" smtClean="0"/>
              <a:t>0</a:t>
            </a:r>
            <a:endParaRPr lang="pl-PL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dirty="0" smtClean="0"/>
              <a:t>True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dirty="0" err="1" smtClean="0"/>
              <a:t>False</a:t>
            </a:r>
            <a:r>
              <a:rPr lang="pl-PL" dirty="0" smtClean="0"/>
              <a:t>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</a:t>
            </a:r>
          </a:p>
          <a:p>
            <a:r>
              <a:rPr lang="en-US" dirty="0" smtClean="0"/>
              <a:t>Long long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Unsigned</a:t>
            </a:r>
          </a:p>
          <a:p>
            <a:r>
              <a:rPr lang="en-US" dirty="0" smtClean="0"/>
              <a:t>Signed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        &amp;           Long 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increases the size</a:t>
            </a:r>
          </a:p>
          <a:p>
            <a:endParaRPr lang="en-US" dirty="0" smtClean="0"/>
          </a:p>
          <a:p>
            <a:r>
              <a:rPr lang="en-US" dirty="0" smtClean="0"/>
              <a:t>Long long increases it even more</a:t>
            </a:r>
          </a:p>
          <a:p>
            <a:endParaRPr lang="en-US" dirty="0"/>
          </a:p>
          <a:p>
            <a:r>
              <a:rPr lang="en-US" dirty="0"/>
              <a:t>If you had a 16 bit integer, and prefixed it with long, it would become a 32 bit integer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5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string</a:t>
            </a:r>
          </a:p>
          <a:p>
            <a:endParaRPr lang="en-US" dirty="0"/>
          </a:p>
          <a:p>
            <a:r>
              <a:rPr lang="en-US" dirty="0" smtClean="0"/>
              <a:t>@ and then performs what’s in quotes</a:t>
            </a:r>
          </a:p>
          <a:p>
            <a:endParaRPr lang="en-US" dirty="0"/>
          </a:p>
          <a:p>
            <a:r>
              <a:rPr lang="en-US" dirty="0" err="1" smtClean="0"/>
              <a:t>NSLog</a:t>
            </a:r>
            <a:r>
              <a:rPr lang="en-US" dirty="0" smtClean="0"/>
              <a:t>(@”The coffee is %</a:t>
            </a:r>
            <a:r>
              <a:rPr lang="en-US" dirty="0" err="1" smtClean="0"/>
              <a:t>i</a:t>
            </a:r>
            <a:r>
              <a:rPr lang="en-US" dirty="0" smtClean="0"/>
              <a:t> grams, coffee)</a:t>
            </a:r>
          </a:p>
          <a:p>
            <a:endParaRPr lang="en-US" dirty="0"/>
          </a:p>
          <a:p>
            <a:r>
              <a:rPr lang="en-US" dirty="0" smtClean="0"/>
              <a:t>The coffee 35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C will replace %</a:t>
            </a:r>
            <a:r>
              <a:rPr lang="en-US" dirty="0" err="1"/>
              <a:t>i</a:t>
            </a:r>
            <a:r>
              <a:rPr lang="en-US" dirty="0" smtClean="0"/>
              <a:t> with whatever value is placed after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1)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age = </a:t>
            </a:r>
            <a:r>
              <a:rPr lang="en-US" dirty="0" smtClean="0"/>
              <a:t>7;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2)</a:t>
            </a:r>
            <a:endParaRPr lang="mr-IN" dirty="0"/>
          </a:p>
          <a:p>
            <a:pPr marL="514350" indent="-514350">
              <a:buAutoNum type="arabicParenR" startAt="3"/>
            </a:pPr>
            <a:r>
              <a:rPr lang="en-US" dirty="0" err="1" smtClean="0"/>
              <a:t>NSLog</a:t>
            </a:r>
            <a:r>
              <a:rPr lang="en-US" dirty="0"/>
              <a:t>(@"Your age is </a:t>
            </a:r>
            <a:r>
              <a:rPr lang="en-US" dirty="0" smtClean="0"/>
              <a:t>%</a:t>
            </a:r>
            <a:r>
              <a:rPr lang="en-US" dirty="0" err="1" smtClean="0"/>
              <a:t>i</a:t>
            </a:r>
            <a:r>
              <a:rPr lang="en-US" dirty="0" smtClean="0"/>
              <a:t>", </a:t>
            </a:r>
            <a:r>
              <a:rPr lang="en-US" dirty="0"/>
              <a:t>age</a:t>
            </a:r>
            <a:r>
              <a:rPr lang="en-US" dirty="0" smtClean="0"/>
              <a:t>);</a:t>
            </a:r>
          </a:p>
          <a:p>
            <a:pPr marL="514350" indent="-514350">
              <a:buAutoNum type="arabicParenR" startAt="3"/>
            </a:pPr>
            <a:endParaRPr lang="en-US" dirty="0"/>
          </a:p>
          <a:p>
            <a:pPr marL="514350" indent="-514350">
              <a:buAutoNum type="arabicParenR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949</Words>
  <Application>Microsoft Macintosh PowerPoint</Application>
  <PresentationFormat>Widescreen</PresentationFormat>
  <Paragraphs>253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Mangal</vt:lpstr>
      <vt:lpstr>Arial</vt:lpstr>
      <vt:lpstr>Office Theme</vt:lpstr>
      <vt:lpstr>Objective-C</vt:lpstr>
      <vt:lpstr>Topics Covered</vt:lpstr>
      <vt:lpstr>Variables</vt:lpstr>
      <vt:lpstr>Data Types</vt:lpstr>
      <vt:lpstr>Boolean</vt:lpstr>
      <vt:lpstr>Qualifiers </vt:lpstr>
      <vt:lpstr>Long         &amp;           Long Long</vt:lpstr>
      <vt:lpstr>@</vt:lpstr>
      <vt:lpstr>%</vt:lpstr>
      <vt:lpstr>% and Data Types</vt:lpstr>
      <vt:lpstr>Scope</vt:lpstr>
      <vt:lpstr>Scope</vt:lpstr>
      <vt:lpstr>Arithmetic Operators</vt:lpstr>
      <vt:lpstr>Assignment Operators</vt:lpstr>
      <vt:lpstr>Assignment Operators</vt:lpstr>
      <vt:lpstr>Increment and Decrement Operators</vt:lpstr>
      <vt:lpstr>Comparison and Boolean Operators</vt:lpstr>
      <vt:lpstr>Comparison and Boolean Operators</vt:lpstr>
      <vt:lpstr>Comparison and Boolean Operators</vt:lpstr>
      <vt:lpstr>Comparison and Boolean Operators</vt:lpstr>
      <vt:lpstr>Class</vt:lpstr>
      <vt:lpstr>Class</vt:lpstr>
      <vt:lpstr>Objective-C Classes</vt:lpstr>
      <vt:lpstr>Objective-C Classes</vt:lpstr>
      <vt:lpstr>Why do we separate the class in two files?</vt:lpstr>
      <vt:lpstr>What is an object?</vt:lpstr>
      <vt:lpstr>Class</vt:lpstr>
      <vt:lpstr>Object</vt:lpstr>
      <vt:lpstr>Objects in Objective-C</vt:lpstr>
      <vt:lpstr>Alloc </vt:lpstr>
      <vt:lpstr>Init</vt:lpstr>
      <vt:lpstr>Release and Dealloc</vt:lpstr>
      <vt:lpstr>Methods</vt:lpstr>
      <vt:lpstr>Side note</vt:lpstr>
      <vt:lpstr>PowerPoint Presentation</vt:lpstr>
      <vt:lpstr>PowerPoint Presentation</vt:lpstr>
      <vt:lpstr>PowerPoint Presentation</vt:lpstr>
      <vt:lpstr>Dissecting a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</dc:title>
  <dc:creator>Vester Guerrero</dc:creator>
  <cp:lastModifiedBy>Vester Guerrero</cp:lastModifiedBy>
  <cp:revision>14</cp:revision>
  <dcterms:created xsi:type="dcterms:W3CDTF">2017-06-26T13:39:05Z</dcterms:created>
  <dcterms:modified xsi:type="dcterms:W3CDTF">2017-06-26T22:11:49Z</dcterms:modified>
</cp:coreProperties>
</file>