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1"/>
  </p:sldMasterIdLst>
  <p:sldIdLst>
    <p:sldId id="268" r:id="rId2"/>
    <p:sldId id="432" r:id="rId3"/>
    <p:sldId id="423" r:id="rId4"/>
    <p:sldId id="433" r:id="rId5"/>
    <p:sldId id="415" r:id="rId6"/>
    <p:sldId id="419" r:id="rId7"/>
    <p:sldId id="420" r:id="rId8"/>
    <p:sldId id="421" r:id="rId9"/>
    <p:sldId id="424" r:id="rId10"/>
    <p:sldId id="425" r:id="rId11"/>
    <p:sldId id="434" r:id="rId12"/>
    <p:sldId id="426" r:id="rId13"/>
    <p:sldId id="427" r:id="rId14"/>
    <p:sldId id="416" r:id="rId15"/>
    <p:sldId id="435" r:id="rId16"/>
    <p:sldId id="428" r:id="rId17"/>
    <p:sldId id="436" r:id="rId18"/>
    <p:sldId id="439" r:id="rId19"/>
    <p:sldId id="440" r:id="rId20"/>
    <p:sldId id="437" r:id="rId21"/>
    <p:sldId id="430"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FFF3F"/>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90" d="100"/>
          <a:sy n="90" d="100"/>
        </p:scale>
        <p:origin x="219"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5/7/2023</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5/7/2023</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5/7/2023</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5/7/2023</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5/7/2023</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5/7/2023</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5/7/2023</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5/7/2023</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5/7/2023</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5/7/2023</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5/7/2023</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5/7/2023</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flickr.com/photos/caseorganic/4606079980/" TargetMode="External"/><Relationship Id="rId2" Type="http://schemas.openxmlformats.org/officeDocument/2006/relationships/image" Target="../media/image1.jpg"/><Relationship Id="rId1" Type="http://schemas.openxmlformats.org/officeDocument/2006/relationships/slideLayout" Target="../slideLayouts/slideLayout9.xml"/><Relationship Id="rId4" Type="http://schemas.openxmlformats.org/officeDocument/2006/relationships/hyperlink" Target="https://creativecommons.org/licenses/by-nc/3.0/" TargetMode="External"/></Relationships>
</file>

<file path=ppt/slides/_rels/slide10.xml.rels><?xml version="1.0" encoding="UTF-8" standalone="yes"?>
<Relationships xmlns="http://schemas.openxmlformats.org/package/2006/relationships"><Relationship Id="rId3" Type="http://schemas.openxmlformats.org/officeDocument/2006/relationships/hyperlink" Target="http://www.blacklistednews.com/US_Cyber_Command:_Documents_Reveal_Pentagon_Launching_Covert_Cyber_Attacks/29312/0/38/38/Y/M.html" TargetMode="External"/><Relationship Id="rId2" Type="http://schemas.openxmlformats.org/officeDocument/2006/relationships/image" Target="../media/image6.jpg"/><Relationship Id="rId1" Type="http://schemas.openxmlformats.org/officeDocument/2006/relationships/slideLayout" Target="../slideLayouts/slideLayout4.xml"/><Relationship Id="rId4" Type="http://schemas.openxmlformats.org/officeDocument/2006/relationships/hyperlink" Target="https://creativecommons.org/licenses/by/3.0/"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www.blacklistednews.com/US_Cyber_Command:_Documents_Reveal_Pentagon_Launching_Covert_Cyber_Attacks/29312/0/38/38/Y/M.html" TargetMode="External"/><Relationship Id="rId2" Type="http://schemas.openxmlformats.org/officeDocument/2006/relationships/image" Target="../media/image6.jpg"/><Relationship Id="rId1" Type="http://schemas.openxmlformats.org/officeDocument/2006/relationships/slideLayout" Target="../slideLayouts/slideLayout4.xml"/><Relationship Id="rId4" Type="http://schemas.openxmlformats.org/officeDocument/2006/relationships/hyperlink" Target="https://creativecommons.org/licenses/by/3.0/"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http://www.blacklistednews.com/US_Cyber_Command:_Documents_Reveal_Pentagon_Launching_Covert_Cyber_Attacks/29312/0/38/38/Y/M.html" TargetMode="External"/><Relationship Id="rId2" Type="http://schemas.openxmlformats.org/officeDocument/2006/relationships/image" Target="../media/image6.jpg"/><Relationship Id="rId1" Type="http://schemas.openxmlformats.org/officeDocument/2006/relationships/slideLayout" Target="../slideLayouts/slideLayout4.xml"/><Relationship Id="rId4" Type="http://schemas.openxmlformats.org/officeDocument/2006/relationships/hyperlink" Target="https://creativecommons.org/licenses/by/3.0/"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www.blacklistednews.com/US_Cyber_Command:_Documents_Reveal_Pentagon_Launching_Covert_Cyber_Attacks/29312/0/38/38/Y/M.html" TargetMode="External"/><Relationship Id="rId2" Type="http://schemas.openxmlformats.org/officeDocument/2006/relationships/image" Target="../media/image6.jpg"/><Relationship Id="rId1" Type="http://schemas.openxmlformats.org/officeDocument/2006/relationships/slideLayout" Target="../slideLayouts/slideLayout4.xml"/><Relationship Id="rId4" Type="http://schemas.openxmlformats.org/officeDocument/2006/relationships/hyperlink" Target="https://creativecommons.org/licenses/by/3.0/"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s://www.security-insider.de/was-ist-ein-zero-day-exploit-a-648117/" TargetMode="External"/><Relationship Id="rId2" Type="http://schemas.openxmlformats.org/officeDocument/2006/relationships/image" Target="../media/image7.jp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hyperlink" Target="https://www.security-insider.de/was-ist-ein-zero-day-exploit-a-648117/" TargetMode="External"/><Relationship Id="rId2" Type="http://schemas.openxmlformats.org/officeDocument/2006/relationships/image" Target="../media/image7.jp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hyperlink" Target="https://www.security-insider.de/was-ist-ein-zero-day-exploit-a-648117/" TargetMode="External"/><Relationship Id="rId2" Type="http://schemas.openxmlformats.org/officeDocument/2006/relationships/image" Target="../media/image7.jp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hyperlink" Target="https://privacynow.eu/2020/04/12/how-to-cover-your-tracks-every-time-you-go-online/" TargetMode="External"/><Relationship Id="rId2" Type="http://schemas.openxmlformats.org/officeDocument/2006/relationships/image" Target="../media/image8.png"/><Relationship Id="rId1" Type="http://schemas.openxmlformats.org/officeDocument/2006/relationships/slideLayout" Target="../slideLayouts/slideLayout8.xml"/><Relationship Id="rId4" Type="http://schemas.openxmlformats.org/officeDocument/2006/relationships/hyperlink" Target="https://creativecommons.org/licenses/by-sa/3.0/" TargetMode="External"/></Relationships>
</file>

<file path=ppt/slides/_rels/slide18.xml.rels><?xml version="1.0" encoding="UTF-8" standalone="yes"?>
<Relationships xmlns="http://schemas.openxmlformats.org/package/2006/relationships"><Relationship Id="rId3" Type="http://schemas.openxmlformats.org/officeDocument/2006/relationships/hyperlink" Target="https://privacynow.eu/2020/04/12/how-to-cover-your-tracks-every-time-you-go-online/" TargetMode="External"/><Relationship Id="rId2" Type="http://schemas.openxmlformats.org/officeDocument/2006/relationships/image" Target="../media/image8.png"/><Relationship Id="rId1" Type="http://schemas.openxmlformats.org/officeDocument/2006/relationships/slideLayout" Target="../slideLayouts/slideLayout8.xml"/><Relationship Id="rId4" Type="http://schemas.openxmlformats.org/officeDocument/2006/relationships/hyperlink" Target="https://creativecommons.org/licenses/by-sa/3.0/" TargetMode="External"/></Relationships>
</file>

<file path=ppt/slides/_rels/slide19.xml.rels><?xml version="1.0" encoding="UTF-8" standalone="yes"?>
<Relationships xmlns="http://schemas.openxmlformats.org/package/2006/relationships"><Relationship Id="rId3" Type="http://schemas.openxmlformats.org/officeDocument/2006/relationships/hyperlink" Target="https://privacynow.eu/2020/04/12/how-to-cover-your-tracks-every-time-you-go-online/" TargetMode="External"/><Relationship Id="rId2" Type="http://schemas.openxmlformats.org/officeDocument/2006/relationships/image" Target="../media/image8.png"/><Relationship Id="rId1" Type="http://schemas.openxmlformats.org/officeDocument/2006/relationships/slideLayout" Target="../slideLayouts/slideLayout8.xml"/><Relationship Id="rId4" Type="http://schemas.openxmlformats.org/officeDocument/2006/relationships/hyperlink" Target="https://creativecommons.org/licenses/by-sa/3.0/"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http://cybertactique.blogspot.com/2016/03/cyber-threat-intelligence-where-are-we.html" TargetMode="External"/><Relationship Id="rId2" Type="http://schemas.openxmlformats.org/officeDocument/2006/relationships/image" Target="../media/image2.png"/><Relationship Id="rId1" Type="http://schemas.openxmlformats.org/officeDocument/2006/relationships/slideLayout" Target="../slideLayouts/slideLayout8.xml"/><Relationship Id="rId4" Type="http://schemas.openxmlformats.org/officeDocument/2006/relationships/hyperlink" Target="https://creativecommons.org/licenses/by/3.0/" TargetMode="External"/></Relationships>
</file>

<file path=ppt/slides/_rels/slide20.xml.rels><?xml version="1.0" encoding="UTF-8" standalone="yes"?>
<Relationships xmlns="http://schemas.openxmlformats.org/package/2006/relationships"><Relationship Id="rId3" Type="http://schemas.openxmlformats.org/officeDocument/2006/relationships/hyperlink" Target="https://privacynow.eu/2020/04/12/how-to-cover-your-tracks-every-time-you-go-online/" TargetMode="External"/><Relationship Id="rId2" Type="http://schemas.openxmlformats.org/officeDocument/2006/relationships/image" Target="../media/image8.png"/><Relationship Id="rId1" Type="http://schemas.openxmlformats.org/officeDocument/2006/relationships/slideLayout" Target="../slideLayouts/slideLayout8.xml"/><Relationship Id="rId4" Type="http://schemas.openxmlformats.org/officeDocument/2006/relationships/hyperlink" Target="https://creativecommons.org/licenses/by-sa/3.0/" TargetMode="External"/></Relationships>
</file>

<file path=ppt/slides/_rels/slide21.xml.rels><?xml version="1.0" encoding="UTF-8" standalone="yes"?>
<Relationships xmlns="http://schemas.openxmlformats.org/package/2006/relationships"><Relationship Id="rId3" Type="http://schemas.openxmlformats.org/officeDocument/2006/relationships/hyperlink" Target="https://privacynow.eu/2020/04/12/how-to-cover-your-tracks-every-time-you-go-online/" TargetMode="External"/><Relationship Id="rId2" Type="http://schemas.openxmlformats.org/officeDocument/2006/relationships/image" Target="../media/image8.png"/><Relationship Id="rId1" Type="http://schemas.openxmlformats.org/officeDocument/2006/relationships/slideLayout" Target="../slideLayouts/slideLayout4.xml"/><Relationship Id="rId4" Type="http://schemas.openxmlformats.org/officeDocument/2006/relationships/hyperlink" Target="https://creativecommons.org/licenses/by-sa/3.0/"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hyperlink" Target="https://sitereport.netcraft.com/" TargetMode="External"/><Relationship Id="rId1" Type="http://schemas.openxmlformats.org/officeDocument/2006/relationships/slideLayout" Target="../slideLayouts/slideLayout4.xml"/><Relationship Id="rId5" Type="http://schemas.openxmlformats.org/officeDocument/2006/relationships/hyperlink" Target="https://creativecommons.org/licenses/by/3.0/" TargetMode="External"/><Relationship Id="rId4" Type="http://schemas.openxmlformats.org/officeDocument/2006/relationships/hyperlink" Target="https://vidya-gaweshana.blogspot.com/2017/05/global-cyber-attack-unit-180.html" TargetMode="Externa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hyperlink" Target="http://www.blacklistednews.com/US_Cyber_Command:_Documents_Reveal_Pentagon_Launching_Covert_Cyber_Attacks/29312/0/38/38/Y/M.html" TargetMode="External"/><Relationship Id="rId2" Type="http://schemas.openxmlformats.org/officeDocument/2006/relationships/image" Target="../media/image6.jpg"/><Relationship Id="rId1" Type="http://schemas.openxmlformats.org/officeDocument/2006/relationships/slideLayout" Target="../slideLayouts/slideLayout4.xml"/><Relationship Id="rId4" Type="http://schemas.openxmlformats.org/officeDocument/2006/relationships/hyperlink" Target="https://creativecommons.org/licenses/by/3.0/"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hyperlink" Target="https://cve.mitre.org/" TargetMode="External"/><Relationship Id="rId1" Type="http://schemas.openxmlformats.org/officeDocument/2006/relationships/slideLayout" Target="../slideLayouts/slideLayout4.xml"/><Relationship Id="rId5" Type="http://schemas.openxmlformats.org/officeDocument/2006/relationships/hyperlink" Target="https://creativecommons.org/licenses/by/3.0/" TargetMode="External"/><Relationship Id="rId4" Type="http://schemas.openxmlformats.org/officeDocument/2006/relationships/hyperlink" Target="http://www.blacklistednews.com/US_Cyber_Command:_Documents_Reveal_Pentagon_Launching_Covert_Cyber_Attacks/29312/0/38/38/Y/M.html"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www.blacklistednews.com/US_Cyber_Command:_Documents_Reveal_Pentagon_Launching_Covert_Cyber_Attacks/29312/0/38/38/Y/M.html" TargetMode="External"/><Relationship Id="rId2" Type="http://schemas.openxmlformats.org/officeDocument/2006/relationships/image" Target="../media/image6.jpg"/><Relationship Id="rId1" Type="http://schemas.openxmlformats.org/officeDocument/2006/relationships/slideLayout" Target="../slideLayouts/slideLayout4.xml"/><Relationship Id="rId4" Type="http://schemas.openxmlformats.org/officeDocument/2006/relationships/hyperlink" Target="https://creativecommons.org/licenses/by/3.0/"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C07DDD9-44B9-4DDC-AD36-6E0E90963758}"/>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t="21726" b="21726"/>
          <a:stretch/>
        </p:blipFill>
        <p:spPr>
          <a:xfrm>
            <a:off x="15" y="10"/>
            <a:ext cx="12191985" cy="4578340"/>
          </a:xfrm>
          <a:prstGeom prst="rect">
            <a:avLst/>
          </a:prstGeom>
          <a:noFill/>
        </p:spPr>
      </p:pic>
      <p:sp>
        <p:nvSpPr>
          <p:cNvPr id="9" name="Title 2">
            <a:extLst>
              <a:ext uri="{FF2B5EF4-FFF2-40B4-BE49-F238E27FC236}">
                <a16:creationId xmlns:a16="http://schemas.microsoft.com/office/drawing/2014/main" id="{148F256B-1C20-47A6-92E3-6CAFC3E4BF92}"/>
              </a:ext>
            </a:extLst>
          </p:cNvPr>
          <p:cNvSpPr>
            <a:spLocks noGrp="1"/>
          </p:cNvSpPr>
          <p:nvPr>
            <p:ph type="title"/>
          </p:nvPr>
        </p:nvSpPr>
        <p:spPr>
          <a:xfrm>
            <a:off x="1097279" y="4799362"/>
            <a:ext cx="10113645" cy="743682"/>
          </a:xfrm>
        </p:spPr>
        <p:txBody>
          <a:bodyPr/>
          <a:lstStyle/>
          <a:p>
            <a:r>
              <a:rPr lang="en-US" dirty="0"/>
              <a:t>Software Development &amp; Best Practices</a:t>
            </a:r>
          </a:p>
        </p:txBody>
      </p:sp>
      <p:sp>
        <p:nvSpPr>
          <p:cNvPr id="11" name="Text Placeholder 3">
            <a:extLst>
              <a:ext uri="{FF2B5EF4-FFF2-40B4-BE49-F238E27FC236}">
                <a16:creationId xmlns:a16="http://schemas.microsoft.com/office/drawing/2014/main" id="{918AA328-CC01-4A3F-8A04-FA3FA838E6FA}"/>
              </a:ext>
            </a:extLst>
          </p:cNvPr>
          <p:cNvSpPr>
            <a:spLocks noGrp="1"/>
          </p:cNvSpPr>
          <p:nvPr>
            <p:ph type="body" sz="half" idx="2"/>
          </p:nvPr>
        </p:nvSpPr>
        <p:spPr>
          <a:xfrm>
            <a:off x="1097279" y="5715000"/>
            <a:ext cx="10113264" cy="609600"/>
          </a:xfrm>
        </p:spPr>
        <p:txBody>
          <a:bodyPr/>
          <a:lstStyle/>
          <a:p>
            <a:r>
              <a:rPr lang="en-US"/>
              <a:t>Lecture 13 – </a:t>
            </a:r>
            <a:r>
              <a:rPr lang="en-US" b="1" dirty="0"/>
              <a:t>Putting it all together!</a:t>
            </a:r>
          </a:p>
        </p:txBody>
      </p:sp>
      <p:sp>
        <p:nvSpPr>
          <p:cNvPr id="4" name="TextBox 3">
            <a:extLst>
              <a:ext uri="{FF2B5EF4-FFF2-40B4-BE49-F238E27FC236}">
                <a16:creationId xmlns:a16="http://schemas.microsoft.com/office/drawing/2014/main" id="{303A4B1D-575F-4373-BBD1-AF7B812E2DFB}"/>
              </a:ext>
            </a:extLst>
          </p:cNvPr>
          <p:cNvSpPr txBox="1"/>
          <p:nvPr/>
        </p:nvSpPr>
        <p:spPr>
          <a:xfrm>
            <a:off x="15" y="4578350"/>
            <a:ext cx="12191985" cy="230832"/>
          </a:xfrm>
          <a:prstGeom prst="rect">
            <a:avLst/>
          </a:prstGeom>
          <a:noFill/>
        </p:spPr>
        <p:txBody>
          <a:bodyPr wrap="square" rtlCol="0">
            <a:spAutoFit/>
          </a:bodyPr>
          <a:lstStyle/>
          <a:p>
            <a:r>
              <a:rPr lang="en-US" sz="900">
                <a:hlinkClick r:id="rId3" tooltip="https://www.flickr.com/photos/caseorganic/4606079980/"/>
              </a:rPr>
              <a:t>This Photo</a:t>
            </a:r>
            <a:r>
              <a:rPr lang="en-US" sz="900"/>
              <a:t> by Unknown Author is licensed under </a:t>
            </a:r>
            <a:r>
              <a:rPr lang="en-US" sz="900">
                <a:hlinkClick r:id="rId4" tooltip="https://creativecommons.org/licenses/by-nc/3.0/"/>
              </a:rPr>
              <a:t>CC BY-NC</a:t>
            </a:r>
            <a:endParaRPr lang="en-US" sz="900"/>
          </a:p>
        </p:txBody>
      </p:sp>
    </p:spTree>
    <p:extLst>
      <p:ext uri="{BB962C8B-B14F-4D97-AF65-F5344CB8AC3E}">
        <p14:creationId xmlns:p14="http://schemas.microsoft.com/office/powerpoint/2010/main" val="37829727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1C7D3-34E6-4BF7-823A-450648E92D0F}"/>
              </a:ext>
            </a:extLst>
          </p:cNvPr>
          <p:cNvSpPr>
            <a:spLocks noGrp="1"/>
          </p:cNvSpPr>
          <p:nvPr>
            <p:ph type="title"/>
          </p:nvPr>
        </p:nvSpPr>
        <p:spPr>
          <a:xfrm>
            <a:off x="1097280" y="286603"/>
            <a:ext cx="10058400" cy="1450757"/>
          </a:xfrm>
        </p:spPr>
        <p:txBody>
          <a:bodyPr anchor="b">
            <a:normAutofit/>
          </a:bodyPr>
          <a:lstStyle/>
          <a:p>
            <a:r>
              <a:rPr lang="en-US" dirty="0"/>
              <a:t>Reconnaissance</a:t>
            </a:r>
          </a:p>
        </p:txBody>
      </p:sp>
      <p:sp>
        <p:nvSpPr>
          <p:cNvPr id="3" name="Content Placeholder 2">
            <a:extLst>
              <a:ext uri="{FF2B5EF4-FFF2-40B4-BE49-F238E27FC236}">
                <a16:creationId xmlns:a16="http://schemas.microsoft.com/office/drawing/2014/main" id="{1D25F94D-D079-4870-A63A-44D386BD342D}"/>
              </a:ext>
            </a:extLst>
          </p:cNvPr>
          <p:cNvSpPr>
            <a:spLocks noGrp="1"/>
          </p:cNvSpPr>
          <p:nvPr>
            <p:ph sz="half" idx="1"/>
          </p:nvPr>
        </p:nvSpPr>
        <p:spPr>
          <a:xfrm>
            <a:off x="1097280" y="2120900"/>
            <a:ext cx="4639736" cy="3748193"/>
          </a:xfrm>
        </p:spPr>
        <p:txBody>
          <a:bodyPr>
            <a:noAutofit/>
          </a:bodyPr>
          <a:lstStyle/>
          <a:p>
            <a:pPr lvl="1">
              <a:buFont typeface="Arial" panose="020B0604020202020204" pitchFamily="34" charset="0"/>
              <a:buChar char="•"/>
            </a:pPr>
            <a:r>
              <a:rPr lang="en-US" sz="2000" dirty="0"/>
              <a:t>Get a login:</a:t>
            </a:r>
          </a:p>
          <a:p>
            <a:pPr lvl="2">
              <a:buFont typeface="Arial" panose="020B0604020202020204" pitchFamily="34" charset="0"/>
              <a:buChar char="•"/>
            </a:pPr>
            <a:r>
              <a:rPr lang="en-US" sz="2000" dirty="0"/>
              <a:t>Find out what information is posted?</a:t>
            </a:r>
          </a:p>
          <a:p>
            <a:pPr lvl="2">
              <a:buFont typeface="Arial" panose="020B0604020202020204" pitchFamily="34" charset="0"/>
              <a:buChar char="•"/>
            </a:pPr>
            <a:r>
              <a:rPr lang="en-US" sz="2000" dirty="0"/>
              <a:t>Find out what information is in the response</a:t>
            </a:r>
          </a:p>
          <a:p>
            <a:pPr lvl="2">
              <a:buFont typeface="Arial" panose="020B0604020202020204" pitchFamily="34" charset="0"/>
              <a:buChar char="•"/>
            </a:pPr>
            <a:r>
              <a:rPr lang="en-US" sz="2000" dirty="0"/>
              <a:t>Getting access to internal email or messaging systems.  Is a great way to get information that isn’t available to the public.</a:t>
            </a:r>
          </a:p>
          <a:p>
            <a:pPr lvl="2">
              <a:buFont typeface="Arial" panose="020B0604020202020204" pitchFamily="34" charset="0"/>
              <a:buChar char="•"/>
            </a:pPr>
            <a:r>
              <a:rPr lang="en-US" sz="2000" dirty="0"/>
              <a:t>Sometimes even finding out that lots of people from your target hang out on specific Facebook or Reddit groups.</a:t>
            </a:r>
          </a:p>
        </p:txBody>
      </p:sp>
      <p:pic>
        <p:nvPicPr>
          <p:cNvPr id="6" name="Picture 5" descr="Graphical user interface, text&#10;&#10;Description automatically generated">
            <a:extLst>
              <a:ext uri="{FF2B5EF4-FFF2-40B4-BE49-F238E27FC236}">
                <a16:creationId xmlns:a16="http://schemas.microsoft.com/office/drawing/2014/main" id="{771B96A0-AB43-4948-8E11-0144445CF4D8}"/>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6515944" y="3148245"/>
            <a:ext cx="4639736" cy="1693503"/>
          </a:xfrm>
          <a:prstGeom prst="rect">
            <a:avLst/>
          </a:prstGeom>
          <a:noFill/>
        </p:spPr>
      </p:pic>
      <p:sp>
        <p:nvSpPr>
          <p:cNvPr id="7" name="TextBox 6">
            <a:extLst>
              <a:ext uri="{FF2B5EF4-FFF2-40B4-BE49-F238E27FC236}">
                <a16:creationId xmlns:a16="http://schemas.microsoft.com/office/drawing/2014/main" id="{CB3EA742-4453-4E63-81CC-CA8A7EFE74D8}"/>
              </a:ext>
            </a:extLst>
          </p:cNvPr>
          <p:cNvSpPr txBox="1"/>
          <p:nvPr/>
        </p:nvSpPr>
        <p:spPr>
          <a:xfrm>
            <a:off x="8915964" y="4641693"/>
            <a:ext cx="2239716" cy="200055"/>
          </a:xfrm>
          <a:prstGeom prst="rect">
            <a:avLst/>
          </a:prstGeom>
          <a:solidFill>
            <a:srgbClr val="000000"/>
          </a:solidFill>
        </p:spPr>
        <p:txBody>
          <a:bodyPr wrap="none" rtlCol="0">
            <a:spAutoFit/>
          </a:bodyPr>
          <a:lstStyle/>
          <a:p>
            <a:pPr algn="r">
              <a:spcAft>
                <a:spcPts val="600"/>
              </a:spcAft>
            </a:pPr>
            <a:r>
              <a:rPr lang="en-US" sz="700">
                <a:solidFill>
                  <a:srgbClr val="FFFFFF"/>
                </a:solidFill>
                <a:hlinkClick r:id="rId3" tooltip="http://www.blacklistednews.com/US_Cyber_Command:_Documents_Reveal_Pentagon_Launching_Covert_Cyber_Attacks/29312/0/38/38/Y/M.html">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4" tooltip="https://creativecommons.org/licenses/by/3.0/">
                  <a:extLst>
                    <a:ext uri="{A12FA001-AC4F-418D-AE19-62706E023703}">
                      <ahyp:hlinkClr xmlns:ahyp="http://schemas.microsoft.com/office/drawing/2018/hyperlinkcolor" val="tx"/>
                    </a:ext>
                  </a:extLst>
                </a:hlinkClick>
              </a:rPr>
              <a:t>CC BY</a:t>
            </a:r>
            <a:endParaRPr lang="en-US" sz="700">
              <a:solidFill>
                <a:srgbClr val="FFFFFF"/>
              </a:solidFill>
            </a:endParaRPr>
          </a:p>
        </p:txBody>
      </p:sp>
    </p:spTree>
    <p:extLst>
      <p:ext uri="{BB962C8B-B14F-4D97-AF65-F5344CB8AC3E}">
        <p14:creationId xmlns:p14="http://schemas.microsoft.com/office/powerpoint/2010/main" val="18177727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1C7D3-34E6-4BF7-823A-450648E92D0F}"/>
              </a:ext>
            </a:extLst>
          </p:cNvPr>
          <p:cNvSpPr>
            <a:spLocks noGrp="1"/>
          </p:cNvSpPr>
          <p:nvPr>
            <p:ph type="title"/>
          </p:nvPr>
        </p:nvSpPr>
        <p:spPr>
          <a:xfrm>
            <a:off x="1097280" y="286603"/>
            <a:ext cx="10058400" cy="1450757"/>
          </a:xfrm>
        </p:spPr>
        <p:txBody>
          <a:bodyPr anchor="b">
            <a:normAutofit/>
          </a:bodyPr>
          <a:lstStyle/>
          <a:p>
            <a:r>
              <a:rPr lang="en-US" dirty="0"/>
              <a:t>Reconnaissance</a:t>
            </a:r>
          </a:p>
        </p:txBody>
      </p:sp>
      <p:sp>
        <p:nvSpPr>
          <p:cNvPr id="3" name="Content Placeholder 2">
            <a:extLst>
              <a:ext uri="{FF2B5EF4-FFF2-40B4-BE49-F238E27FC236}">
                <a16:creationId xmlns:a16="http://schemas.microsoft.com/office/drawing/2014/main" id="{1D25F94D-D079-4870-A63A-44D386BD342D}"/>
              </a:ext>
            </a:extLst>
          </p:cNvPr>
          <p:cNvSpPr>
            <a:spLocks noGrp="1"/>
          </p:cNvSpPr>
          <p:nvPr>
            <p:ph sz="half" idx="1"/>
          </p:nvPr>
        </p:nvSpPr>
        <p:spPr>
          <a:xfrm>
            <a:off x="1097280" y="2120900"/>
            <a:ext cx="4639736" cy="3748193"/>
          </a:xfrm>
        </p:spPr>
        <p:txBody>
          <a:bodyPr>
            <a:noAutofit/>
          </a:bodyPr>
          <a:lstStyle/>
          <a:p>
            <a:pPr lvl="1">
              <a:buFont typeface="Arial" panose="020B0604020202020204" pitchFamily="34" charset="0"/>
              <a:buChar char="•"/>
            </a:pPr>
            <a:r>
              <a:rPr lang="en-US" sz="2000" dirty="0"/>
              <a:t>When examining an HTML form make a note as to what fields are accepted what values can you successfully send?</a:t>
            </a:r>
          </a:p>
          <a:p>
            <a:pPr lvl="1">
              <a:buFont typeface="Arial" panose="020B0604020202020204" pitchFamily="34" charset="0"/>
              <a:buChar char="•"/>
            </a:pPr>
            <a:r>
              <a:rPr lang="en-US" sz="2000" dirty="0"/>
              <a:t>Keep track of what parameters are accepted by the </a:t>
            </a:r>
            <a:r>
              <a:rPr lang="en-US" sz="2000" dirty="0" err="1"/>
              <a:t>url</a:t>
            </a:r>
            <a:r>
              <a:rPr lang="en-US" sz="2000" dirty="0"/>
              <a:t>?</a:t>
            </a:r>
          </a:p>
          <a:p>
            <a:pPr lvl="1">
              <a:buFont typeface="Arial" panose="020B0604020202020204" pitchFamily="34" charset="0"/>
              <a:buChar char="•"/>
            </a:pPr>
            <a:r>
              <a:rPr lang="en-US" sz="2000" dirty="0"/>
              <a:t>Make note of any places where you think data is being used to do a SQL query?</a:t>
            </a:r>
          </a:p>
          <a:p>
            <a:pPr lvl="2">
              <a:buFont typeface="Arial" panose="020B0604020202020204" pitchFamily="34" charset="0"/>
              <a:buChar char="•"/>
            </a:pPr>
            <a:r>
              <a:rPr lang="en-US" sz="2000" dirty="0"/>
              <a:t>Do some fields allow you to filter information?</a:t>
            </a:r>
          </a:p>
        </p:txBody>
      </p:sp>
      <p:pic>
        <p:nvPicPr>
          <p:cNvPr id="6" name="Picture 5" descr="Graphical user interface, text&#10;&#10;Description automatically generated">
            <a:extLst>
              <a:ext uri="{FF2B5EF4-FFF2-40B4-BE49-F238E27FC236}">
                <a16:creationId xmlns:a16="http://schemas.microsoft.com/office/drawing/2014/main" id="{771B96A0-AB43-4948-8E11-0144445CF4D8}"/>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6515944" y="3148245"/>
            <a:ext cx="4639736" cy="1693503"/>
          </a:xfrm>
          <a:prstGeom prst="rect">
            <a:avLst/>
          </a:prstGeom>
          <a:noFill/>
        </p:spPr>
      </p:pic>
      <p:sp>
        <p:nvSpPr>
          <p:cNvPr id="7" name="TextBox 6">
            <a:extLst>
              <a:ext uri="{FF2B5EF4-FFF2-40B4-BE49-F238E27FC236}">
                <a16:creationId xmlns:a16="http://schemas.microsoft.com/office/drawing/2014/main" id="{CB3EA742-4453-4E63-81CC-CA8A7EFE74D8}"/>
              </a:ext>
            </a:extLst>
          </p:cNvPr>
          <p:cNvSpPr txBox="1"/>
          <p:nvPr/>
        </p:nvSpPr>
        <p:spPr>
          <a:xfrm>
            <a:off x="8915964" y="4641693"/>
            <a:ext cx="2239716" cy="200055"/>
          </a:xfrm>
          <a:prstGeom prst="rect">
            <a:avLst/>
          </a:prstGeom>
          <a:solidFill>
            <a:srgbClr val="000000"/>
          </a:solidFill>
        </p:spPr>
        <p:txBody>
          <a:bodyPr wrap="none" rtlCol="0">
            <a:spAutoFit/>
          </a:bodyPr>
          <a:lstStyle/>
          <a:p>
            <a:pPr algn="r">
              <a:spcAft>
                <a:spcPts val="600"/>
              </a:spcAft>
            </a:pPr>
            <a:r>
              <a:rPr lang="en-US" sz="700">
                <a:solidFill>
                  <a:srgbClr val="FFFFFF"/>
                </a:solidFill>
                <a:hlinkClick r:id="rId3" tooltip="http://www.blacklistednews.com/US_Cyber_Command:_Documents_Reveal_Pentagon_Launching_Covert_Cyber_Attacks/29312/0/38/38/Y/M.html">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4" tooltip="https://creativecommons.org/licenses/by/3.0/">
                  <a:extLst>
                    <a:ext uri="{A12FA001-AC4F-418D-AE19-62706E023703}">
                      <ahyp:hlinkClr xmlns:ahyp="http://schemas.microsoft.com/office/drawing/2018/hyperlinkcolor" val="tx"/>
                    </a:ext>
                  </a:extLst>
                </a:hlinkClick>
              </a:rPr>
              <a:t>CC BY</a:t>
            </a:r>
            <a:endParaRPr lang="en-US" sz="700">
              <a:solidFill>
                <a:srgbClr val="FFFFFF"/>
              </a:solidFill>
            </a:endParaRPr>
          </a:p>
        </p:txBody>
      </p:sp>
    </p:spTree>
    <p:extLst>
      <p:ext uri="{BB962C8B-B14F-4D97-AF65-F5344CB8AC3E}">
        <p14:creationId xmlns:p14="http://schemas.microsoft.com/office/powerpoint/2010/main" val="5502556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1C7D3-34E6-4BF7-823A-450648E92D0F}"/>
              </a:ext>
            </a:extLst>
          </p:cNvPr>
          <p:cNvSpPr>
            <a:spLocks noGrp="1"/>
          </p:cNvSpPr>
          <p:nvPr>
            <p:ph type="title"/>
          </p:nvPr>
        </p:nvSpPr>
        <p:spPr>
          <a:xfrm>
            <a:off x="1097280" y="286603"/>
            <a:ext cx="10058400" cy="1450757"/>
          </a:xfrm>
        </p:spPr>
        <p:txBody>
          <a:bodyPr anchor="b">
            <a:normAutofit/>
          </a:bodyPr>
          <a:lstStyle/>
          <a:p>
            <a:r>
              <a:rPr lang="en-US" dirty="0"/>
              <a:t>Reconnaissance</a:t>
            </a:r>
          </a:p>
        </p:txBody>
      </p:sp>
      <p:sp>
        <p:nvSpPr>
          <p:cNvPr id="3" name="Content Placeholder 2">
            <a:extLst>
              <a:ext uri="{FF2B5EF4-FFF2-40B4-BE49-F238E27FC236}">
                <a16:creationId xmlns:a16="http://schemas.microsoft.com/office/drawing/2014/main" id="{1D25F94D-D079-4870-A63A-44D386BD342D}"/>
              </a:ext>
            </a:extLst>
          </p:cNvPr>
          <p:cNvSpPr>
            <a:spLocks noGrp="1"/>
          </p:cNvSpPr>
          <p:nvPr>
            <p:ph sz="half" idx="1"/>
          </p:nvPr>
        </p:nvSpPr>
        <p:spPr>
          <a:xfrm>
            <a:off x="1097280" y="2120900"/>
            <a:ext cx="4639736" cy="3748193"/>
          </a:xfrm>
        </p:spPr>
        <p:txBody>
          <a:bodyPr>
            <a:noAutofit/>
          </a:bodyPr>
          <a:lstStyle/>
          <a:p>
            <a:pPr lvl="1">
              <a:buFont typeface="Arial" panose="020B0604020202020204" pitchFamily="34" charset="0"/>
              <a:buChar char="•"/>
            </a:pPr>
            <a:r>
              <a:rPr lang="en-US" sz="1800" dirty="0"/>
              <a:t>Are there places where data is being used to invoke a shell command?</a:t>
            </a:r>
          </a:p>
          <a:p>
            <a:pPr lvl="2">
              <a:buFont typeface="Arial" panose="020B0604020202020204" pitchFamily="34" charset="0"/>
              <a:buChar char="•"/>
            </a:pPr>
            <a:r>
              <a:rPr lang="en-US" sz="1800" dirty="0"/>
              <a:t>Directory listings, password changes.</a:t>
            </a:r>
          </a:p>
          <a:p>
            <a:pPr lvl="1">
              <a:buFont typeface="Arial" panose="020B0604020202020204" pitchFamily="34" charset="0"/>
              <a:buChar char="•"/>
            </a:pPr>
            <a:r>
              <a:rPr lang="en-US" sz="1800" dirty="0"/>
              <a:t>Are there places where data is being executed as code?</a:t>
            </a:r>
          </a:p>
          <a:p>
            <a:pPr lvl="2">
              <a:buFont typeface="Arial" panose="020B0604020202020204" pitchFamily="34" charset="0"/>
              <a:buChar char="•"/>
            </a:pPr>
            <a:r>
              <a:rPr lang="en-US" sz="1400" dirty="0"/>
              <a:t>Does the website have a sandbox for testing out a programming language or product?</a:t>
            </a:r>
          </a:p>
          <a:p>
            <a:pPr lvl="1">
              <a:buFont typeface="Arial" panose="020B0604020202020204" pitchFamily="34" charset="0"/>
              <a:buChar char="•"/>
            </a:pPr>
            <a:r>
              <a:rPr lang="en-US" sz="1800" dirty="0"/>
              <a:t>Are there places where data is being used to create content for other users?</a:t>
            </a:r>
          </a:p>
          <a:p>
            <a:pPr lvl="2">
              <a:buFont typeface="Arial" panose="020B0604020202020204" pitchFamily="34" charset="0"/>
              <a:buChar char="•"/>
            </a:pPr>
            <a:r>
              <a:rPr lang="en-US" sz="1800" dirty="0"/>
              <a:t>Posts</a:t>
            </a:r>
          </a:p>
          <a:p>
            <a:pPr lvl="2">
              <a:buFont typeface="Arial" panose="020B0604020202020204" pitchFamily="34" charset="0"/>
              <a:buChar char="•"/>
            </a:pPr>
            <a:r>
              <a:rPr lang="en-US" sz="1800" dirty="0"/>
              <a:t>uploads</a:t>
            </a:r>
          </a:p>
        </p:txBody>
      </p:sp>
      <p:pic>
        <p:nvPicPr>
          <p:cNvPr id="6" name="Picture 5" descr="Graphical user interface, text&#10;&#10;Description automatically generated">
            <a:extLst>
              <a:ext uri="{FF2B5EF4-FFF2-40B4-BE49-F238E27FC236}">
                <a16:creationId xmlns:a16="http://schemas.microsoft.com/office/drawing/2014/main" id="{771B96A0-AB43-4948-8E11-0144445CF4D8}"/>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6515944" y="3148245"/>
            <a:ext cx="4639736" cy="1693503"/>
          </a:xfrm>
          <a:prstGeom prst="rect">
            <a:avLst/>
          </a:prstGeom>
          <a:noFill/>
        </p:spPr>
      </p:pic>
      <p:sp>
        <p:nvSpPr>
          <p:cNvPr id="7" name="TextBox 6">
            <a:extLst>
              <a:ext uri="{FF2B5EF4-FFF2-40B4-BE49-F238E27FC236}">
                <a16:creationId xmlns:a16="http://schemas.microsoft.com/office/drawing/2014/main" id="{CB3EA742-4453-4E63-81CC-CA8A7EFE74D8}"/>
              </a:ext>
            </a:extLst>
          </p:cNvPr>
          <p:cNvSpPr txBox="1"/>
          <p:nvPr/>
        </p:nvSpPr>
        <p:spPr>
          <a:xfrm>
            <a:off x="8915964" y="4641693"/>
            <a:ext cx="2239716" cy="200055"/>
          </a:xfrm>
          <a:prstGeom prst="rect">
            <a:avLst/>
          </a:prstGeom>
          <a:solidFill>
            <a:srgbClr val="000000"/>
          </a:solidFill>
        </p:spPr>
        <p:txBody>
          <a:bodyPr wrap="none" rtlCol="0">
            <a:spAutoFit/>
          </a:bodyPr>
          <a:lstStyle/>
          <a:p>
            <a:pPr algn="r">
              <a:spcAft>
                <a:spcPts val="600"/>
              </a:spcAft>
            </a:pPr>
            <a:r>
              <a:rPr lang="en-US" sz="700">
                <a:solidFill>
                  <a:srgbClr val="FFFFFF"/>
                </a:solidFill>
                <a:hlinkClick r:id="rId3" tooltip="http://www.blacklistednews.com/US_Cyber_Command:_Documents_Reveal_Pentagon_Launching_Covert_Cyber_Attacks/29312/0/38/38/Y/M.html">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4" tooltip="https://creativecommons.org/licenses/by/3.0/">
                  <a:extLst>
                    <a:ext uri="{A12FA001-AC4F-418D-AE19-62706E023703}">
                      <ahyp:hlinkClr xmlns:ahyp="http://schemas.microsoft.com/office/drawing/2018/hyperlinkcolor" val="tx"/>
                    </a:ext>
                  </a:extLst>
                </a:hlinkClick>
              </a:rPr>
              <a:t>CC BY</a:t>
            </a:r>
            <a:endParaRPr lang="en-US" sz="700">
              <a:solidFill>
                <a:srgbClr val="FFFFFF"/>
              </a:solidFill>
            </a:endParaRPr>
          </a:p>
        </p:txBody>
      </p:sp>
    </p:spTree>
    <p:extLst>
      <p:ext uri="{BB962C8B-B14F-4D97-AF65-F5344CB8AC3E}">
        <p14:creationId xmlns:p14="http://schemas.microsoft.com/office/powerpoint/2010/main" val="38213563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1C7D3-34E6-4BF7-823A-450648E92D0F}"/>
              </a:ext>
            </a:extLst>
          </p:cNvPr>
          <p:cNvSpPr>
            <a:spLocks noGrp="1"/>
          </p:cNvSpPr>
          <p:nvPr>
            <p:ph type="title"/>
          </p:nvPr>
        </p:nvSpPr>
        <p:spPr>
          <a:xfrm>
            <a:off x="1097280" y="286603"/>
            <a:ext cx="10058400" cy="1450757"/>
          </a:xfrm>
        </p:spPr>
        <p:txBody>
          <a:bodyPr anchor="b">
            <a:normAutofit/>
          </a:bodyPr>
          <a:lstStyle/>
          <a:p>
            <a:r>
              <a:rPr lang="en-US" dirty="0"/>
              <a:t>Reconnaissance</a:t>
            </a:r>
          </a:p>
        </p:txBody>
      </p:sp>
      <p:sp>
        <p:nvSpPr>
          <p:cNvPr id="3" name="Content Placeholder 2">
            <a:extLst>
              <a:ext uri="{FF2B5EF4-FFF2-40B4-BE49-F238E27FC236}">
                <a16:creationId xmlns:a16="http://schemas.microsoft.com/office/drawing/2014/main" id="{1D25F94D-D079-4870-A63A-44D386BD342D}"/>
              </a:ext>
            </a:extLst>
          </p:cNvPr>
          <p:cNvSpPr>
            <a:spLocks noGrp="1"/>
          </p:cNvSpPr>
          <p:nvPr>
            <p:ph sz="half" idx="1"/>
          </p:nvPr>
        </p:nvSpPr>
        <p:spPr>
          <a:xfrm>
            <a:off x="1097280" y="2120900"/>
            <a:ext cx="4639736" cy="3748193"/>
          </a:xfrm>
        </p:spPr>
        <p:txBody>
          <a:bodyPr>
            <a:noAutofit/>
          </a:bodyPr>
          <a:lstStyle/>
          <a:p>
            <a:pPr lvl="1">
              <a:buFont typeface="Arial" panose="020B0604020202020204" pitchFamily="34" charset="0"/>
              <a:buChar char="•"/>
            </a:pPr>
            <a:r>
              <a:rPr lang="en-US" sz="1800" dirty="0"/>
              <a:t>Are there places where session information is being used to maintain authentication?</a:t>
            </a:r>
          </a:p>
          <a:p>
            <a:pPr lvl="1">
              <a:buFont typeface="Arial" panose="020B0604020202020204" pitchFamily="34" charset="0"/>
              <a:buChar char="•"/>
            </a:pPr>
            <a:endParaRPr lang="en-US" sz="1800" dirty="0"/>
          </a:p>
          <a:p>
            <a:pPr lvl="1">
              <a:buFont typeface="Arial" panose="020B0604020202020204" pitchFamily="34" charset="0"/>
              <a:buChar char="•"/>
            </a:pPr>
            <a:r>
              <a:rPr lang="en-US" sz="1800" dirty="0"/>
              <a:t>Keep track of all this information for all of the web pages in the application.</a:t>
            </a:r>
          </a:p>
          <a:p>
            <a:pPr lvl="1">
              <a:buFont typeface="Arial" panose="020B0604020202020204" pitchFamily="34" charset="0"/>
              <a:buChar char="•"/>
            </a:pPr>
            <a:r>
              <a:rPr lang="en-US" sz="1800" dirty="0"/>
              <a:t>A successful hack is all about keeping good notes!</a:t>
            </a:r>
          </a:p>
        </p:txBody>
      </p:sp>
      <p:pic>
        <p:nvPicPr>
          <p:cNvPr id="6" name="Picture 5" descr="Graphical user interface, text&#10;&#10;Description automatically generated">
            <a:extLst>
              <a:ext uri="{FF2B5EF4-FFF2-40B4-BE49-F238E27FC236}">
                <a16:creationId xmlns:a16="http://schemas.microsoft.com/office/drawing/2014/main" id="{771B96A0-AB43-4948-8E11-0144445CF4D8}"/>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6515944" y="3148245"/>
            <a:ext cx="4639736" cy="1693503"/>
          </a:xfrm>
          <a:prstGeom prst="rect">
            <a:avLst/>
          </a:prstGeom>
          <a:noFill/>
        </p:spPr>
      </p:pic>
      <p:sp>
        <p:nvSpPr>
          <p:cNvPr id="7" name="TextBox 6">
            <a:extLst>
              <a:ext uri="{FF2B5EF4-FFF2-40B4-BE49-F238E27FC236}">
                <a16:creationId xmlns:a16="http://schemas.microsoft.com/office/drawing/2014/main" id="{CB3EA742-4453-4E63-81CC-CA8A7EFE74D8}"/>
              </a:ext>
            </a:extLst>
          </p:cNvPr>
          <p:cNvSpPr txBox="1"/>
          <p:nvPr/>
        </p:nvSpPr>
        <p:spPr>
          <a:xfrm>
            <a:off x="8915964" y="4641693"/>
            <a:ext cx="2239716" cy="200055"/>
          </a:xfrm>
          <a:prstGeom prst="rect">
            <a:avLst/>
          </a:prstGeom>
          <a:solidFill>
            <a:srgbClr val="000000"/>
          </a:solidFill>
        </p:spPr>
        <p:txBody>
          <a:bodyPr wrap="none" rtlCol="0">
            <a:spAutoFit/>
          </a:bodyPr>
          <a:lstStyle/>
          <a:p>
            <a:pPr algn="r">
              <a:spcAft>
                <a:spcPts val="600"/>
              </a:spcAft>
            </a:pPr>
            <a:r>
              <a:rPr lang="en-US" sz="700">
                <a:solidFill>
                  <a:srgbClr val="FFFFFF"/>
                </a:solidFill>
                <a:hlinkClick r:id="rId3" tooltip="http://www.blacklistednews.com/US_Cyber_Command:_Documents_Reveal_Pentagon_Launching_Covert_Cyber_Attacks/29312/0/38/38/Y/M.html">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4" tooltip="https://creativecommons.org/licenses/by/3.0/">
                  <a:extLst>
                    <a:ext uri="{A12FA001-AC4F-418D-AE19-62706E023703}">
                      <ahyp:hlinkClr xmlns:ahyp="http://schemas.microsoft.com/office/drawing/2018/hyperlinkcolor" val="tx"/>
                    </a:ext>
                  </a:extLst>
                </a:hlinkClick>
              </a:rPr>
              <a:t>CC BY</a:t>
            </a:r>
            <a:endParaRPr lang="en-US" sz="700">
              <a:solidFill>
                <a:srgbClr val="FFFFFF"/>
              </a:solidFill>
            </a:endParaRPr>
          </a:p>
        </p:txBody>
      </p:sp>
    </p:spTree>
    <p:extLst>
      <p:ext uri="{BB962C8B-B14F-4D97-AF65-F5344CB8AC3E}">
        <p14:creationId xmlns:p14="http://schemas.microsoft.com/office/powerpoint/2010/main" val="38273941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1C7D3-34E6-4BF7-823A-450648E92D0F}"/>
              </a:ext>
            </a:extLst>
          </p:cNvPr>
          <p:cNvSpPr>
            <a:spLocks noGrp="1"/>
          </p:cNvSpPr>
          <p:nvPr>
            <p:ph type="title"/>
          </p:nvPr>
        </p:nvSpPr>
        <p:spPr>
          <a:xfrm>
            <a:off x="643466" y="786383"/>
            <a:ext cx="3517567" cy="2093975"/>
          </a:xfrm>
        </p:spPr>
        <p:txBody>
          <a:bodyPr anchor="b">
            <a:normAutofit/>
          </a:bodyPr>
          <a:lstStyle/>
          <a:p>
            <a:r>
              <a:rPr lang="en-US" dirty="0"/>
              <a:t>Weaponization</a:t>
            </a:r>
            <a:br>
              <a:rPr lang="en-US" dirty="0"/>
            </a:br>
            <a:r>
              <a:rPr lang="en-US" dirty="0"/>
              <a:t>Delivery</a:t>
            </a:r>
            <a:br>
              <a:rPr lang="en-US" dirty="0"/>
            </a:br>
            <a:r>
              <a:rPr lang="en-US" dirty="0"/>
              <a:t>Exploitation</a:t>
            </a:r>
          </a:p>
        </p:txBody>
      </p:sp>
      <p:pic>
        <p:nvPicPr>
          <p:cNvPr id="5" name="Picture 4" descr="A close up of a spider web&#10;&#10;Description automatically generated with low confidence">
            <a:extLst>
              <a:ext uri="{FF2B5EF4-FFF2-40B4-BE49-F238E27FC236}">
                <a16:creationId xmlns:a16="http://schemas.microsoft.com/office/drawing/2014/main" id="{6D79B450-9A71-471A-8052-2E7607DC5484}"/>
              </a:ext>
            </a:extLst>
          </p:cNvPr>
          <p:cNvPicPr>
            <a:picLocks noChangeAspect="1"/>
          </p:cNvPicPr>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t="3274" r="1" b="7414"/>
          <a:stretch/>
        </p:blipFill>
        <p:spPr>
          <a:xfrm>
            <a:off x="5458984" y="812799"/>
            <a:ext cx="5928344" cy="5294757"/>
          </a:xfrm>
          <a:prstGeom prst="rect">
            <a:avLst/>
          </a:prstGeom>
          <a:noFill/>
        </p:spPr>
      </p:pic>
      <p:sp>
        <p:nvSpPr>
          <p:cNvPr id="3" name="Content Placeholder 2">
            <a:extLst>
              <a:ext uri="{FF2B5EF4-FFF2-40B4-BE49-F238E27FC236}">
                <a16:creationId xmlns:a16="http://schemas.microsoft.com/office/drawing/2014/main" id="{1D25F94D-D079-4870-A63A-44D386BD342D}"/>
              </a:ext>
            </a:extLst>
          </p:cNvPr>
          <p:cNvSpPr>
            <a:spLocks noGrp="1"/>
          </p:cNvSpPr>
          <p:nvPr>
            <p:ph type="body" sz="half" idx="2"/>
          </p:nvPr>
        </p:nvSpPr>
        <p:spPr>
          <a:xfrm>
            <a:off x="643465" y="3043050"/>
            <a:ext cx="3517567" cy="3064505"/>
          </a:xfrm>
        </p:spPr>
        <p:txBody>
          <a:bodyPr>
            <a:normAutofit fontScale="92500"/>
          </a:bodyPr>
          <a:lstStyle/>
          <a:p>
            <a:pPr>
              <a:buFont typeface="Arial" panose="020B0604020202020204" pitchFamily="34" charset="0"/>
              <a:buChar char="•"/>
            </a:pPr>
            <a:r>
              <a:rPr lang="en-US" dirty="0"/>
              <a:t>The next three parts of the CKC are:</a:t>
            </a:r>
          </a:p>
          <a:p>
            <a:pPr>
              <a:buFont typeface="Arial" panose="020B0604020202020204" pitchFamily="34" charset="0"/>
              <a:buChar char="•"/>
            </a:pPr>
            <a:r>
              <a:rPr lang="en-US" dirty="0"/>
              <a:t>Weaponization: Creating a technique, exploit or software to penetrate the system.</a:t>
            </a:r>
          </a:p>
          <a:p>
            <a:pPr>
              <a:buFont typeface="Arial" panose="020B0604020202020204" pitchFamily="34" charset="0"/>
              <a:buChar char="•"/>
            </a:pPr>
            <a:r>
              <a:rPr lang="en-US" dirty="0"/>
              <a:t>Delivery: Getting the weaponized system to the target.</a:t>
            </a:r>
          </a:p>
          <a:p>
            <a:pPr>
              <a:buFont typeface="Arial" panose="020B0604020202020204" pitchFamily="34" charset="0"/>
              <a:buChar char="•"/>
            </a:pPr>
            <a:r>
              <a:rPr lang="en-US" dirty="0"/>
              <a:t>Exploitation: Using the weaponized system to get access.</a:t>
            </a:r>
          </a:p>
        </p:txBody>
      </p:sp>
    </p:spTree>
    <p:extLst>
      <p:ext uri="{BB962C8B-B14F-4D97-AF65-F5344CB8AC3E}">
        <p14:creationId xmlns:p14="http://schemas.microsoft.com/office/powerpoint/2010/main" val="38884144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1C7D3-34E6-4BF7-823A-450648E92D0F}"/>
              </a:ext>
            </a:extLst>
          </p:cNvPr>
          <p:cNvSpPr>
            <a:spLocks noGrp="1"/>
          </p:cNvSpPr>
          <p:nvPr>
            <p:ph type="title"/>
          </p:nvPr>
        </p:nvSpPr>
        <p:spPr>
          <a:xfrm>
            <a:off x="643466" y="786383"/>
            <a:ext cx="3517567" cy="2093975"/>
          </a:xfrm>
        </p:spPr>
        <p:txBody>
          <a:bodyPr anchor="b">
            <a:normAutofit/>
          </a:bodyPr>
          <a:lstStyle/>
          <a:p>
            <a:r>
              <a:rPr lang="en-US" dirty="0"/>
              <a:t>Weaponization</a:t>
            </a:r>
            <a:br>
              <a:rPr lang="en-US" dirty="0"/>
            </a:br>
            <a:r>
              <a:rPr lang="en-US" dirty="0"/>
              <a:t>Delivery</a:t>
            </a:r>
            <a:br>
              <a:rPr lang="en-US" dirty="0"/>
            </a:br>
            <a:r>
              <a:rPr lang="en-US" dirty="0"/>
              <a:t>Exploitation</a:t>
            </a:r>
          </a:p>
        </p:txBody>
      </p:sp>
      <p:pic>
        <p:nvPicPr>
          <p:cNvPr id="5" name="Picture 4" descr="A close up of a spider web&#10;&#10;Description automatically generated with low confidence">
            <a:extLst>
              <a:ext uri="{FF2B5EF4-FFF2-40B4-BE49-F238E27FC236}">
                <a16:creationId xmlns:a16="http://schemas.microsoft.com/office/drawing/2014/main" id="{6D79B450-9A71-471A-8052-2E7607DC5484}"/>
              </a:ext>
            </a:extLst>
          </p:cNvPr>
          <p:cNvPicPr>
            <a:picLocks noChangeAspect="1"/>
          </p:cNvPicPr>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t="3274" r="1" b="7414"/>
          <a:stretch/>
        </p:blipFill>
        <p:spPr>
          <a:xfrm>
            <a:off x="5458984" y="812799"/>
            <a:ext cx="5928344" cy="5294757"/>
          </a:xfrm>
          <a:prstGeom prst="rect">
            <a:avLst/>
          </a:prstGeom>
          <a:noFill/>
        </p:spPr>
      </p:pic>
      <p:sp>
        <p:nvSpPr>
          <p:cNvPr id="3" name="Content Placeholder 2">
            <a:extLst>
              <a:ext uri="{FF2B5EF4-FFF2-40B4-BE49-F238E27FC236}">
                <a16:creationId xmlns:a16="http://schemas.microsoft.com/office/drawing/2014/main" id="{1D25F94D-D079-4870-A63A-44D386BD342D}"/>
              </a:ext>
            </a:extLst>
          </p:cNvPr>
          <p:cNvSpPr>
            <a:spLocks noGrp="1"/>
          </p:cNvSpPr>
          <p:nvPr>
            <p:ph type="body" sz="half" idx="2"/>
          </p:nvPr>
        </p:nvSpPr>
        <p:spPr>
          <a:xfrm>
            <a:off x="643465" y="3043050"/>
            <a:ext cx="3517567" cy="3064505"/>
          </a:xfrm>
        </p:spPr>
        <p:txBody>
          <a:bodyPr>
            <a:normAutofit fontScale="85000" lnSpcReduction="20000"/>
          </a:bodyPr>
          <a:lstStyle/>
          <a:p>
            <a:pPr>
              <a:buFont typeface="Arial" panose="020B0604020202020204" pitchFamily="34" charset="0"/>
              <a:buChar char="•"/>
            </a:pPr>
            <a:r>
              <a:rPr lang="en-US" dirty="0"/>
              <a:t>In this course we will look at these three as a single unit.</a:t>
            </a:r>
          </a:p>
          <a:p>
            <a:pPr>
              <a:buFont typeface="Arial" panose="020B0604020202020204" pitchFamily="34" charset="0"/>
              <a:buChar char="•"/>
            </a:pPr>
            <a:r>
              <a:rPr lang="en-US" dirty="0"/>
              <a:t>Here is where you should be asking yourself questions like:</a:t>
            </a:r>
          </a:p>
          <a:p>
            <a:pPr>
              <a:buFont typeface="Arial" panose="020B0604020202020204" pitchFamily="34" charset="0"/>
              <a:buChar char="•"/>
            </a:pPr>
            <a:r>
              <a:rPr lang="en-US" dirty="0"/>
              <a:t>Can we do SQL injection?</a:t>
            </a:r>
          </a:p>
          <a:p>
            <a:pPr>
              <a:buFont typeface="Arial" panose="020B0604020202020204" pitchFamily="34" charset="0"/>
              <a:buChar char="•"/>
            </a:pPr>
            <a:r>
              <a:rPr lang="en-US" dirty="0"/>
              <a:t>Can we do command injection?</a:t>
            </a:r>
          </a:p>
          <a:p>
            <a:pPr>
              <a:buFont typeface="Arial" panose="020B0604020202020204" pitchFamily="34" charset="0"/>
              <a:buChar char="•"/>
            </a:pPr>
            <a:r>
              <a:rPr lang="en-US" dirty="0"/>
              <a:t>Can we do code injection?</a:t>
            </a:r>
          </a:p>
          <a:p>
            <a:pPr>
              <a:buFont typeface="Arial" panose="020B0604020202020204" pitchFamily="34" charset="0"/>
              <a:buChar char="•"/>
            </a:pPr>
            <a:r>
              <a:rPr lang="en-US" dirty="0"/>
              <a:t>Can we do XSS, CSRF</a:t>
            </a:r>
          </a:p>
          <a:p>
            <a:pPr>
              <a:buFont typeface="Arial" panose="020B0604020202020204" pitchFamily="34" charset="0"/>
              <a:buChar char="•"/>
            </a:pPr>
            <a:r>
              <a:rPr lang="en-US" dirty="0"/>
              <a:t>Can we do LFI?</a:t>
            </a:r>
          </a:p>
        </p:txBody>
      </p:sp>
    </p:spTree>
    <p:extLst>
      <p:ext uri="{BB962C8B-B14F-4D97-AF65-F5344CB8AC3E}">
        <p14:creationId xmlns:p14="http://schemas.microsoft.com/office/powerpoint/2010/main" val="11509665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1C7D3-34E6-4BF7-823A-450648E92D0F}"/>
              </a:ext>
            </a:extLst>
          </p:cNvPr>
          <p:cNvSpPr>
            <a:spLocks noGrp="1"/>
          </p:cNvSpPr>
          <p:nvPr>
            <p:ph type="title"/>
          </p:nvPr>
        </p:nvSpPr>
        <p:spPr>
          <a:xfrm>
            <a:off x="643466" y="786383"/>
            <a:ext cx="3517567" cy="2093975"/>
          </a:xfrm>
        </p:spPr>
        <p:txBody>
          <a:bodyPr anchor="b">
            <a:normAutofit/>
          </a:bodyPr>
          <a:lstStyle/>
          <a:p>
            <a:r>
              <a:rPr lang="en-US" dirty="0"/>
              <a:t>Weaponization</a:t>
            </a:r>
            <a:br>
              <a:rPr lang="en-US" dirty="0"/>
            </a:br>
            <a:r>
              <a:rPr lang="en-US" dirty="0"/>
              <a:t>Delivery</a:t>
            </a:r>
            <a:br>
              <a:rPr lang="en-US" dirty="0"/>
            </a:br>
            <a:r>
              <a:rPr lang="en-US" dirty="0"/>
              <a:t>Exploitation</a:t>
            </a:r>
          </a:p>
        </p:txBody>
      </p:sp>
      <p:pic>
        <p:nvPicPr>
          <p:cNvPr id="4" name="Picture 3" descr="A close up of a spider web&#10;&#10;Description automatically generated with low confidence">
            <a:extLst>
              <a:ext uri="{FF2B5EF4-FFF2-40B4-BE49-F238E27FC236}">
                <a16:creationId xmlns:a16="http://schemas.microsoft.com/office/drawing/2014/main" id="{F3B845C1-D871-4B33-BD86-3144087D1FFF}"/>
              </a:ext>
            </a:extLst>
          </p:cNvPr>
          <p:cNvPicPr>
            <a:picLocks noChangeAspect="1"/>
          </p:cNvPicPr>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t="3274" r="1" b="7414"/>
          <a:stretch/>
        </p:blipFill>
        <p:spPr>
          <a:xfrm>
            <a:off x="5458984" y="812799"/>
            <a:ext cx="5928344" cy="5294757"/>
          </a:xfrm>
          <a:prstGeom prst="rect">
            <a:avLst/>
          </a:prstGeom>
          <a:noFill/>
        </p:spPr>
      </p:pic>
      <p:sp>
        <p:nvSpPr>
          <p:cNvPr id="3" name="Content Placeholder 2">
            <a:extLst>
              <a:ext uri="{FF2B5EF4-FFF2-40B4-BE49-F238E27FC236}">
                <a16:creationId xmlns:a16="http://schemas.microsoft.com/office/drawing/2014/main" id="{1D25F94D-D079-4870-A63A-44D386BD342D}"/>
              </a:ext>
            </a:extLst>
          </p:cNvPr>
          <p:cNvSpPr>
            <a:spLocks noGrp="1"/>
          </p:cNvSpPr>
          <p:nvPr>
            <p:ph type="body" sz="half" idx="2"/>
          </p:nvPr>
        </p:nvSpPr>
        <p:spPr>
          <a:xfrm>
            <a:off x="643465" y="3043050"/>
            <a:ext cx="3517567" cy="3064505"/>
          </a:xfrm>
        </p:spPr>
        <p:txBody>
          <a:bodyPr>
            <a:normAutofit lnSpcReduction="10000"/>
          </a:bodyPr>
          <a:lstStyle/>
          <a:p>
            <a:pPr marL="285750" indent="-285750">
              <a:lnSpc>
                <a:spcPct val="90000"/>
              </a:lnSpc>
              <a:buFont typeface="Arial" panose="020B0604020202020204" pitchFamily="34" charset="0"/>
              <a:buChar char="•"/>
            </a:pPr>
            <a:r>
              <a:rPr lang="en-US" sz="1300" dirty="0"/>
              <a:t>Can we get access to another account?</a:t>
            </a:r>
          </a:p>
          <a:p>
            <a:pPr marL="285750" indent="-285750">
              <a:lnSpc>
                <a:spcPct val="90000"/>
              </a:lnSpc>
              <a:buFont typeface="Arial" panose="020B0604020202020204" pitchFamily="34" charset="0"/>
              <a:buChar char="•"/>
            </a:pPr>
            <a:r>
              <a:rPr lang="en-US" sz="1300" dirty="0"/>
              <a:t>Can we get access to a higher-level account?</a:t>
            </a:r>
          </a:p>
          <a:p>
            <a:pPr marL="742950" lvl="1" indent="-285750">
              <a:lnSpc>
                <a:spcPct val="90000"/>
              </a:lnSpc>
              <a:buFont typeface="Arial" panose="020B0604020202020204" pitchFamily="34" charset="0"/>
              <a:buChar char="•"/>
            </a:pPr>
            <a:r>
              <a:rPr lang="en-US" sz="1300" dirty="0">
                <a:solidFill>
                  <a:srgbClr val="FFFFFF"/>
                </a:solidFill>
              </a:rPr>
              <a:t>session hijacking</a:t>
            </a:r>
          </a:p>
          <a:p>
            <a:pPr marL="742950" lvl="1" indent="-285750">
              <a:lnSpc>
                <a:spcPct val="90000"/>
              </a:lnSpc>
              <a:buFont typeface="Arial" panose="020B0604020202020204" pitchFamily="34" charset="0"/>
              <a:buChar char="•"/>
            </a:pPr>
            <a:r>
              <a:rPr lang="en-US" sz="1300" dirty="0">
                <a:solidFill>
                  <a:srgbClr val="FFFFFF"/>
                </a:solidFill>
              </a:rPr>
              <a:t>credential stuffing</a:t>
            </a:r>
          </a:p>
          <a:p>
            <a:pPr marL="742950" lvl="1" indent="-285750">
              <a:lnSpc>
                <a:spcPct val="90000"/>
              </a:lnSpc>
              <a:buFont typeface="Arial" panose="020B0604020202020204" pitchFamily="34" charset="0"/>
              <a:buChar char="•"/>
            </a:pPr>
            <a:r>
              <a:rPr lang="en-US" sz="1300" dirty="0">
                <a:solidFill>
                  <a:srgbClr val="FFFFFF"/>
                </a:solidFill>
              </a:rPr>
              <a:t>brute force attack</a:t>
            </a:r>
          </a:p>
          <a:p>
            <a:pPr marL="285750" indent="-285750">
              <a:lnSpc>
                <a:spcPct val="90000"/>
              </a:lnSpc>
              <a:buFont typeface="Arial" panose="020B0604020202020204" pitchFamily="34" charset="0"/>
              <a:buChar char="•"/>
            </a:pPr>
            <a:r>
              <a:rPr lang="en-US" sz="1300" dirty="0"/>
              <a:t>Can we get access to email or other communications with privileged information?</a:t>
            </a:r>
          </a:p>
          <a:p>
            <a:pPr marL="285750" indent="-285750">
              <a:lnSpc>
                <a:spcPct val="90000"/>
              </a:lnSpc>
              <a:buFont typeface="Arial" panose="020B0604020202020204" pitchFamily="34" charset="0"/>
              <a:buChar char="•"/>
            </a:pPr>
            <a:r>
              <a:rPr lang="en-US" sz="1300" dirty="0"/>
              <a:t>Can we get access to the operating system?</a:t>
            </a:r>
          </a:p>
          <a:p>
            <a:pPr marL="742950" lvl="1" indent="-285750">
              <a:lnSpc>
                <a:spcPct val="90000"/>
              </a:lnSpc>
              <a:buFont typeface="Arial" panose="020B0604020202020204" pitchFamily="34" charset="0"/>
              <a:buChar char="•"/>
            </a:pPr>
            <a:r>
              <a:rPr lang="en-US" sz="1300" dirty="0">
                <a:solidFill>
                  <a:srgbClr val="FFFFFF"/>
                </a:solidFill>
              </a:rPr>
              <a:t>Remote shell.</a:t>
            </a:r>
          </a:p>
          <a:p>
            <a:pPr marL="742950" lvl="1" indent="-285750">
              <a:lnSpc>
                <a:spcPct val="90000"/>
              </a:lnSpc>
              <a:buFont typeface="Arial" panose="020B0604020202020204" pitchFamily="34" charset="0"/>
              <a:buChar char="•"/>
            </a:pPr>
            <a:r>
              <a:rPr lang="en-US" sz="1300" dirty="0">
                <a:solidFill>
                  <a:srgbClr val="FFFFFF"/>
                </a:solidFill>
              </a:rPr>
              <a:t>Reverse shell</a:t>
            </a:r>
          </a:p>
        </p:txBody>
      </p:sp>
    </p:spTree>
    <p:extLst>
      <p:ext uri="{BB962C8B-B14F-4D97-AF65-F5344CB8AC3E}">
        <p14:creationId xmlns:p14="http://schemas.microsoft.com/office/powerpoint/2010/main" val="31003039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1C7D3-34E6-4BF7-823A-450648E92D0F}"/>
              </a:ext>
            </a:extLst>
          </p:cNvPr>
          <p:cNvSpPr>
            <a:spLocks noGrp="1"/>
          </p:cNvSpPr>
          <p:nvPr>
            <p:ph type="title"/>
          </p:nvPr>
        </p:nvSpPr>
        <p:spPr>
          <a:xfrm>
            <a:off x="643466" y="786383"/>
            <a:ext cx="3517567" cy="2093975"/>
          </a:xfrm>
        </p:spPr>
        <p:txBody>
          <a:bodyPr anchor="b">
            <a:normAutofit/>
          </a:bodyPr>
          <a:lstStyle/>
          <a:p>
            <a:r>
              <a:rPr lang="en-US" sz="3300" dirty="0"/>
              <a:t>Installation</a:t>
            </a:r>
            <a:br>
              <a:rPr lang="en-US" sz="3300" dirty="0"/>
            </a:br>
            <a:r>
              <a:rPr lang="en-US" sz="3300" dirty="0"/>
              <a:t>Command &amp;</a:t>
            </a:r>
            <a:br>
              <a:rPr lang="en-US" sz="3300" dirty="0"/>
            </a:br>
            <a:r>
              <a:rPr lang="en-US" sz="3300" dirty="0"/>
              <a:t>Control</a:t>
            </a:r>
            <a:br>
              <a:rPr lang="en-US" sz="3300" dirty="0"/>
            </a:br>
            <a:r>
              <a:rPr lang="en-US" sz="3300" dirty="0"/>
              <a:t>Actions</a:t>
            </a:r>
          </a:p>
        </p:txBody>
      </p:sp>
      <p:pic>
        <p:nvPicPr>
          <p:cNvPr id="6" name="Picture 5">
            <a:extLst>
              <a:ext uri="{FF2B5EF4-FFF2-40B4-BE49-F238E27FC236}">
                <a16:creationId xmlns:a16="http://schemas.microsoft.com/office/drawing/2014/main" id="{771B96A0-AB43-4948-8E11-0144445CF4D8}"/>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p:blipFill>
        <p:spPr>
          <a:xfrm>
            <a:off x="5458984" y="1792831"/>
            <a:ext cx="5928344" cy="3334693"/>
          </a:xfrm>
          <a:prstGeom prst="rect">
            <a:avLst/>
          </a:prstGeom>
          <a:noFill/>
        </p:spPr>
      </p:pic>
      <p:sp>
        <p:nvSpPr>
          <p:cNvPr id="3" name="Content Placeholder 2">
            <a:extLst>
              <a:ext uri="{FF2B5EF4-FFF2-40B4-BE49-F238E27FC236}">
                <a16:creationId xmlns:a16="http://schemas.microsoft.com/office/drawing/2014/main" id="{1D25F94D-D079-4870-A63A-44D386BD342D}"/>
              </a:ext>
            </a:extLst>
          </p:cNvPr>
          <p:cNvSpPr>
            <a:spLocks noGrp="1"/>
          </p:cNvSpPr>
          <p:nvPr>
            <p:ph type="body" sz="half" idx="2"/>
          </p:nvPr>
        </p:nvSpPr>
        <p:spPr>
          <a:xfrm>
            <a:off x="643465" y="3043050"/>
            <a:ext cx="3517567" cy="3064505"/>
          </a:xfrm>
        </p:spPr>
        <p:txBody>
          <a:bodyPr>
            <a:normAutofit fontScale="70000" lnSpcReduction="20000"/>
          </a:bodyPr>
          <a:lstStyle/>
          <a:p>
            <a:r>
              <a:rPr lang="en-US" sz="2400" dirty="0"/>
              <a:t>The next three concepts are:</a:t>
            </a:r>
          </a:p>
          <a:p>
            <a:pPr marL="342900" indent="-342900">
              <a:buFont typeface="Arial" panose="020B0604020202020204" pitchFamily="34" charset="0"/>
              <a:buChar char="•"/>
            </a:pPr>
            <a:r>
              <a:rPr lang="en-US" sz="2400" dirty="0">
                <a:solidFill>
                  <a:srgbClr val="FFFFFF"/>
                </a:solidFill>
              </a:rPr>
              <a:t>Installation: Getting persistent access.  If you use a security flaw to gain access to a system.  There’s always a chance that it will get patched.  Thinking ahead means making sure there is always another way back in.  This could mean </a:t>
            </a:r>
            <a:r>
              <a:rPr lang="en-US" sz="2400" dirty="0"/>
              <a:t>creating a flaw of your own or even getting someone to give you an account.</a:t>
            </a:r>
            <a:endParaRPr lang="en-US" sz="2400" dirty="0">
              <a:solidFill>
                <a:srgbClr val="FFFFFF"/>
              </a:solidFill>
            </a:endParaRPr>
          </a:p>
        </p:txBody>
      </p:sp>
      <p:sp>
        <p:nvSpPr>
          <p:cNvPr id="7" name="TextBox 6">
            <a:extLst>
              <a:ext uri="{FF2B5EF4-FFF2-40B4-BE49-F238E27FC236}">
                <a16:creationId xmlns:a16="http://schemas.microsoft.com/office/drawing/2014/main" id="{CB3EA742-4453-4E63-81CC-CA8A7EFE74D8}"/>
              </a:ext>
            </a:extLst>
          </p:cNvPr>
          <p:cNvSpPr txBox="1"/>
          <p:nvPr/>
        </p:nvSpPr>
        <p:spPr>
          <a:xfrm>
            <a:off x="9025784" y="4927469"/>
            <a:ext cx="2361544" cy="200055"/>
          </a:xfrm>
          <a:prstGeom prst="rect">
            <a:avLst/>
          </a:prstGeom>
          <a:solidFill>
            <a:srgbClr val="000000"/>
          </a:solidFill>
        </p:spPr>
        <p:txBody>
          <a:bodyPr wrap="none" rtlCol="0">
            <a:spAutoFit/>
          </a:bodyPr>
          <a:lstStyle/>
          <a:p>
            <a:pPr algn="r">
              <a:spcAft>
                <a:spcPts val="600"/>
              </a:spcAft>
            </a:pPr>
            <a:r>
              <a:rPr lang="en-US" sz="700">
                <a:solidFill>
                  <a:srgbClr val="FFFFFF"/>
                </a:solidFill>
                <a:hlinkClick r:id="rId3" tooltip="https://privacynow.eu/2020/04/12/how-to-cover-your-tracks-every-time-you-go-online/">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4" tooltip="https://creativecommons.org/licenses/by-sa/3.0/">
                  <a:extLst>
                    <a:ext uri="{A12FA001-AC4F-418D-AE19-62706E023703}">
                      <ahyp:hlinkClr xmlns:ahyp="http://schemas.microsoft.com/office/drawing/2018/hyperlinkcolor" val="tx"/>
                    </a:ext>
                  </a:extLst>
                </a:hlinkClick>
              </a:rPr>
              <a:t>CC BY-SA</a:t>
            </a:r>
            <a:endParaRPr lang="en-US" sz="700">
              <a:solidFill>
                <a:srgbClr val="FFFFFF"/>
              </a:solidFill>
            </a:endParaRPr>
          </a:p>
        </p:txBody>
      </p:sp>
    </p:spTree>
    <p:extLst>
      <p:ext uri="{BB962C8B-B14F-4D97-AF65-F5344CB8AC3E}">
        <p14:creationId xmlns:p14="http://schemas.microsoft.com/office/powerpoint/2010/main" val="9683233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1C7D3-34E6-4BF7-823A-450648E92D0F}"/>
              </a:ext>
            </a:extLst>
          </p:cNvPr>
          <p:cNvSpPr>
            <a:spLocks noGrp="1"/>
          </p:cNvSpPr>
          <p:nvPr>
            <p:ph type="title"/>
          </p:nvPr>
        </p:nvSpPr>
        <p:spPr>
          <a:xfrm>
            <a:off x="643466" y="786383"/>
            <a:ext cx="3517567" cy="2093975"/>
          </a:xfrm>
        </p:spPr>
        <p:txBody>
          <a:bodyPr anchor="b">
            <a:normAutofit/>
          </a:bodyPr>
          <a:lstStyle/>
          <a:p>
            <a:r>
              <a:rPr lang="en-US" sz="3300" dirty="0"/>
              <a:t>Installation</a:t>
            </a:r>
            <a:br>
              <a:rPr lang="en-US" sz="3300" dirty="0"/>
            </a:br>
            <a:r>
              <a:rPr lang="en-US" sz="3300" dirty="0"/>
              <a:t>Command &amp;</a:t>
            </a:r>
            <a:br>
              <a:rPr lang="en-US" sz="3300" dirty="0"/>
            </a:br>
            <a:r>
              <a:rPr lang="en-US" sz="3300" dirty="0"/>
              <a:t>Control</a:t>
            </a:r>
            <a:br>
              <a:rPr lang="en-US" sz="3300" dirty="0"/>
            </a:br>
            <a:r>
              <a:rPr lang="en-US" sz="3300" dirty="0"/>
              <a:t>Actions</a:t>
            </a:r>
          </a:p>
        </p:txBody>
      </p:sp>
      <p:pic>
        <p:nvPicPr>
          <p:cNvPr id="6" name="Picture 5">
            <a:extLst>
              <a:ext uri="{FF2B5EF4-FFF2-40B4-BE49-F238E27FC236}">
                <a16:creationId xmlns:a16="http://schemas.microsoft.com/office/drawing/2014/main" id="{771B96A0-AB43-4948-8E11-0144445CF4D8}"/>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p:blipFill>
        <p:spPr>
          <a:xfrm>
            <a:off x="5458984" y="1792831"/>
            <a:ext cx="5928344" cy="3334693"/>
          </a:xfrm>
          <a:prstGeom prst="rect">
            <a:avLst/>
          </a:prstGeom>
          <a:noFill/>
        </p:spPr>
      </p:pic>
      <p:sp>
        <p:nvSpPr>
          <p:cNvPr id="3" name="Content Placeholder 2">
            <a:extLst>
              <a:ext uri="{FF2B5EF4-FFF2-40B4-BE49-F238E27FC236}">
                <a16:creationId xmlns:a16="http://schemas.microsoft.com/office/drawing/2014/main" id="{1D25F94D-D079-4870-A63A-44D386BD342D}"/>
              </a:ext>
            </a:extLst>
          </p:cNvPr>
          <p:cNvSpPr>
            <a:spLocks noGrp="1"/>
          </p:cNvSpPr>
          <p:nvPr>
            <p:ph type="body" sz="half" idx="2"/>
          </p:nvPr>
        </p:nvSpPr>
        <p:spPr>
          <a:xfrm>
            <a:off x="643465" y="3043050"/>
            <a:ext cx="3517567" cy="3064505"/>
          </a:xfrm>
        </p:spPr>
        <p:txBody>
          <a:bodyPr>
            <a:normAutofit fontScale="85000" lnSpcReduction="10000"/>
          </a:bodyPr>
          <a:lstStyle/>
          <a:p>
            <a:pPr marL="342900" indent="-342900">
              <a:buFont typeface="Arial" panose="020B0604020202020204" pitchFamily="34" charset="0"/>
              <a:buChar char="•"/>
            </a:pPr>
            <a:r>
              <a:rPr lang="en-US" sz="2400" dirty="0"/>
              <a:t>Command &amp; Control</a:t>
            </a:r>
            <a:r>
              <a:rPr lang="en-US" sz="2400" dirty="0">
                <a:solidFill>
                  <a:srgbClr val="FFFFFF"/>
                </a:solidFill>
              </a:rPr>
              <a:t>: For larger scale attacks you will probably want the ability to make changes on this (and perhaps several other machines) without logging in.  For example</a:t>
            </a:r>
            <a:r>
              <a:rPr lang="en-US" sz="2400" dirty="0"/>
              <a:t>, machines that are part of a botnet always have a </a:t>
            </a:r>
            <a:r>
              <a:rPr lang="en-US" sz="2400" dirty="0" err="1"/>
              <a:t>CnC</a:t>
            </a:r>
            <a:r>
              <a:rPr lang="en-US" sz="2400" dirty="0"/>
              <a:t> system.</a:t>
            </a:r>
            <a:endParaRPr lang="en-US" sz="2400" dirty="0">
              <a:solidFill>
                <a:srgbClr val="FFFFFF"/>
              </a:solidFill>
            </a:endParaRPr>
          </a:p>
        </p:txBody>
      </p:sp>
      <p:sp>
        <p:nvSpPr>
          <p:cNvPr id="7" name="TextBox 6">
            <a:extLst>
              <a:ext uri="{FF2B5EF4-FFF2-40B4-BE49-F238E27FC236}">
                <a16:creationId xmlns:a16="http://schemas.microsoft.com/office/drawing/2014/main" id="{CB3EA742-4453-4E63-81CC-CA8A7EFE74D8}"/>
              </a:ext>
            </a:extLst>
          </p:cNvPr>
          <p:cNvSpPr txBox="1"/>
          <p:nvPr/>
        </p:nvSpPr>
        <p:spPr>
          <a:xfrm>
            <a:off x="9025784" y="4927469"/>
            <a:ext cx="2361544" cy="200055"/>
          </a:xfrm>
          <a:prstGeom prst="rect">
            <a:avLst/>
          </a:prstGeom>
          <a:solidFill>
            <a:srgbClr val="000000"/>
          </a:solidFill>
        </p:spPr>
        <p:txBody>
          <a:bodyPr wrap="none" rtlCol="0">
            <a:spAutoFit/>
          </a:bodyPr>
          <a:lstStyle/>
          <a:p>
            <a:pPr algn="r">
              <a:spcAft>
                <a:spcPts val="600"/>
              </a:spcAft>
            </a:pPr>
            <a:r>
              <a:rPr lang="en-US" sz="700">
                <a:solidFill>
                  <a:srgbClr val="FFFFFF"/>
                </a:solidFill>
                <a:hlinkClick r:id="rId3" tooltip="https://privacynow.eu/2020/04/12/how-to-cover-your-tracks-every-time-you-go-online/">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4" tooltip="https://creativecommons.org/licenses/by-sa/3.0/">
                  <a:extLst>
                    <a:ext uri="{A12FA001-AC4F-418D-AE19-62706E023703}">
                      <ahyp:hlinkClr xmlns:ahyp="http://schemas.microsoft.com/office/drawing/2018/hyperlinkcolor" val="tx"/>
                    </a:ext>
                  </a:extLst>
                </a:hlinkClick>
              </a:rPr>
              <a:t>CC BY-SA</a:t>
            </a:r>
            <a:endParaRPr lang="en-US" sz="700">
              <a:solidFill>
                <a:srgbClr val="FFFFFF"/>
              </a:solidFill>
            </a:endParaRPr>
          </a:p>
        </p:txBody>
      </p:sp>
    </p:spTree>
    <p:extLst>
      <p:ext uri="{BB962C8B-B14F-4D97-AF65-F5344CB8AC3E}">
        <p14:creationId xmlns:p14="http://schemas.microsoft.com/office/powerpoint/2010/main" val="8255631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1C7D3-34E6-4BF7-823A-450648E92D0F}"/>
              </a:ext>
            </a:extLst>
          </p:cNvPr>
          <p:cNvSpPr>
            <a:spLocks noGrp="1"/>
          </p:cNvSpPr>
          <p:nvPr>
            <p:ph type="title"/>
          </p:nvPr>
        </p:nvSpPr>
        <p:spPr>
          <a:xfrm>
            <a:off x="643466" y="786383"/>
            <a:ext cx="3517567" cy="2093975"/>
          </a:xfrm>
        </p:spPr>
        <p:txBody>
          <a:bodyPr anchor="b">
            <a:normAutofit/>
          </a:bodyPr>
          <a:lstStyle/>
          <a:p>
            <a:r>
              <a:rPr lang="en-US" sz="3300" dirty="0"/>
              <a:t>Installation</a:t>
            </a:r>
            <a:br>
              <a:rPr lang="en-US" sz="3300" dirty="0"/>
            </a:br>
            <a:r>
              <a:rPr lang="en-US" sz="3300" dirty="0"/>
              <a:t>Command &amp;</a:t>
            </a:r>
            <a:br>
              <a:rPr lang="en-US" sz="3300" dirty="0"/>
            </a:br>
            <a:r>
              <a:rPr lang="en-US" sz="3300" dirty="0"/>
              <a:t>Control</a:t>
            </a:r>
            <a:br>
              <a:rPr lang="en-US" sz="3300" dirty="0"/>
            </a:br>
            <a:r>
              <a:rPr lang="en-US" sz="3300" dirty="0"/>
              <a:t>Actions</a:t>
            </a:r>
          </a:p>
        </p:txBody>
      </p:sp>
      <p:pic>
        <p:nvPicPr>
          <p:cNvPr id="6" name="Picture 5">
            <a:extLst>
              <a:ext uri="{FF2B5EF4-FFF2-40B4-BE49-F238E27FC236}">
                <a16:creationId xmlns:a16="http://schemas.microsoft.com/office/drawing/2014/main" id="{771B96A0-AB43-4948-8E11-0144445CF4D8}"/>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p:blipFill>
        <p:spPr>
          <a:xfrm>
            <a:off x="5458984" y="1792831"/>
            <a:ext cx="5928344" cy="3334693"/>
          </a:xfrm>
          <a:prstGeom prst="rect">
            <a:avLst/>
          </a:prstGeom>
          <a:noFill/>
        </p:spPr>
      </p:pic>
      <p:sp>
        <p:nvSpPr>
          <p:cNvPr id="3" name="Content Placeholder 2">
            <a:extLst>
              <a:ext uri="{FF2B5EF4-FFF2-40B4-BE49-F238E27FC236}">
                <a16:creationId xmlns:a16="http://schemas.microsoft.com/office/drawing/2014/main" id="{1D25F94D-D079-4870-A63A-44D386BD342D}"/>
              </a:ext>
            </a:extLst>
          </p:cNvPr>
          <p:cNvSpPr>
            <a:spLocks noGrp="1"/>
          </p:cNvSpPr>
          <p:nvPr>
            <p:ph type="body" sz="half" idx="2"/>
          </p:nvPr>
        </p:nvSpPr>
        <p:spPr>
          <a:xfrm>
            <a:off x="643465" y="3043050"/>
            <a:ext cx="3517567" cy="3064505"/>
          </a:xfrm>
        </p:spPr>
        <p:txBody>
          <a:bodyPr>
            <a:normAutofit lnSpcReduction="10000"/>
          </a:bodyPr>
          <a:lstStyle/>
          <a:p>
            <a:pPr marL="342900" indent="-342900">
              <a:buFont typeface="Arial" panose="020B0604020202020204" pitchFamily="34" charset="0"/>
              <a:buChar char="•"/>
            </a:pPr>
            <a:r>
              <a:rPr lang="en-US" sz="2400" dirty="0"/>
              <a:t>Actions on Objective</a:t>
            </a:r>
            <a:r>
              <a:rPr lang="en-US" sz="2400" dirty="0">
                <a:solidFill>
                  <a:srgbClr val="FFFFFF"/>
                </a:solidFill>
              </a:rPr>
              <a:t>: At this point you are doing whatever you are trying to accomplish here.  </a:t>
            </a:r>
            <a:r>
              <a:rPr lang="en-US" sz="2400" dirty="0"/>
              <a:t>Destroy data, shut down the company.  Make them participate in a botnet.</a:t>
            </a:r>
            <a:endParaRPr lang="en-US" sz="2400" dirty="0">
              <a:solidFill>
                <a:srgbClr val="FFFFFF"/>
              </a:solidFill>
            </a:endParaRPr>
          </a:p>
        </p:txBody>
      </p:sp>
      <p:sp>
        <p:nvSpPr>
          <p:cNvPr id="7" name="TextBox 6">
            <a:extLst>
              <a:ext uri="{FF2B5EF4-FFF2-40B4-BE49-F238E27FC236}">
                <a16:creationId xmlns:a16="http://schemas.microsoft.com/office/drawing/2014/main" id="{CB3EA742-4453-4E63-81CC-CA8A7EFE74D8}"/>
              </a:ext>
            </a:extLst>
          </p:cNvPr>
          <p:cNvSpPr txBox="1"/>
          <p:nvPr/>
        </p:nvSpPr>
        <p:spPr>
          <a:xfrm>
            <a:off x="9025784" y="4927469"/>
            <a:ext cx="2361544" cy="200055"/>
          </a:xfrm>
          <a:prstGeom prst="rect">
            <a:avLst/>
          </a:prstGeom>
          <a:solidFill>
            <a:srgbClr val="000000"/>
          </a:solidFill>
        </p:spPr>
        <p:txBody>
          <a:bodyPr wrap="none" rtlCol="0">
            <a:spAutoFit/>
          </a:bodyPr>
          <a:lstStyle/>
          <a:p>
            <a:pPr algn="r">
              <a:spcAft>
                <a:spcPts val="600"/>
              </a:spcAft>
            </a:pPr>
            <a:r>
              <a:rPr lang="en-US" sz="700">
                <a:solidFill>
                  <a:srgbClr val="FFFFFF"/>
                </a:solidFill>
                <a:hlinkClick r:id="rId3" tooltip="https://privacynow.eu/2020/04/12/how-to-cover-your-tracks-every-time-you-go-online/">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4" tooltip="https://creativecommons.org/licenses/by-sa/3.0/">
                  <a:extLst>
                    <a:ext uri="{A12FA001-AC4F-418D-AE19-62706E023703}">
                      <ahyp:hlinkClr xmlns:ahyp="http://schemas.microsoft.com/office/drawing/2018/hyperlinkcolor" val="tx"/>
                    </a:ext>
                  </a:extLst>
                </a:hlinkClick>
              </a:rPr>
              <a:t>CC BY-SA</a:t>
            </a:r>
            <a:endParaRPr lang="en-US" sz="700">
              <a:solidFill>
                <a:srgbClr val="FFFFFF"/>
              </a:solidFill>
            </a:endParaRPr>
          </a:p>
        </p:txBody>
      </p:sp>
    </p:spTree>
    <p:extLst>
      <p:ext uri="{BB962C8B-B14F-4D97-AF65-F5344CB8AC3E}">
        <p14:creationId xmlns:p14="http://schemas.microsoft.com/office/powerpoint/2010/main" val="7352073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1C7D3-34E6-4BF7-823A-450648E92D0F}"/>
              </a:ext>
            </a:extLst>
          </p:cNvPr>
          <p:cNvSpPr>
            <a:spLocks noGrp="1"/>
          </p:cNvSpPr>
          <p:nvPr>
            <p:ph type="title"/>
          </p:nvPr>
        </p:nvSpPr>
        <p:spPr>
          <a:xfrm>
            <a:off x="643466" y="786383"/>
            <a:ext cx="3517567" cy="2093975"/>
          </a:xfrm>
        </p:spPr>
        <p:txBody>
          <a:bodyPr anchor="b">
            <a:normAutofit/>
          </a:bodyPr>
          <a:lstStyle/>
          <a:p>
            <a:r>
              <a:rPr lang="en-US" dirty="0"/>
              <a:t>How do I attack a system?</a:t>
            </a:r>
          </a:p>
        </p:txBody>
      </p:sp>
      <p:pic>
        <p:nvPicPr>
          <p:cNvPr id="5" name="Picture 4" descr="A picture containing text, screenshot, font, software&#10;&#10;Description automatically generated">
            <a:extLst>
              <a:ext uri="{FF2B5EF4-FFF2-40B4-BE49-F238E27FC236}">
                <a16:creationId xmlns:a16="http://schemas.microsoft.com/office/drawing/2014/main" id="{2D400EB8-ADBC-3975-17F7-04595A01D904}"/>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4990983" y="352800"/>
            <a:ext cx="6898859" cy="4536000"/>
          </a:xfrm>
          <a:prstGeom prst="rect">
            <a:avLst/>
          </a:prstGeom>
          <a:noFill/>
        </p:spPr>
      </p:pic>
      <p:sp>
        <p:nvSpPr>
          <p:cNvPr id="3" name="Content Placeholder 2">
            <a:extLst>
              <a:ext uri="{FF2B5EF4-FFF2-40B4-BE49-F238E27FC236}">
                <a16:creationId xmlns:a16="http://schemas.microsoft.com/office/drawing/2014/main" id="{1D25F94D-D079-4870-A63A-44D386BD342D}"/>
              </a:ext>
            </a:extLst>
          </p:cNvPr>
          <p:cNvSpPr>
            <a:spLocks noGrp="1"/>
          </p:cNvSpPr>
          <p:nvPr>
            <p:ph type="body" sz="half" idx="2"/>
          </p:nvPr>
        </p:nvSpPr>
        <p:spPr>
          <a:xfrm>
            <a:off x="643465" y="3043050"/>
            <a:ext cx="3517567" cy="3064505"/>
          </a:xfrm>
        </p:spPr>
        <p:txBody>
          <a:bodyPr>
            <a:normAutofit/>
          </a:bodyPr>
          <a:lstStyle/>
          <a:p>
            <a:pPr>
              <a:lnSpc>
                <a:spcPct val="90000"/>
              </a:lnSpc>
              <a:buFont typeface="Arial" panose="020B0604020202020204" pitchFamily="34" charset="0"/>
              <a:buChar char="•"/>
            </a:pPr>
            <a:r>
              <a:rPr lang="en-US" sz="1500" dirty="0"/>
              <a:t>Hacking is sometimes considered more art than science but as we’ve pointed out in this course.  There are definitely some places that are better to start out than others.</a:t>
            </a:r>
          </a:p>
          <a:p>
            <a:pPr>
              <a:lnSpc>
                <a:spcPct val="90000"/>
              </a:lnSpc>
              <a:buFont typeface="Arial" panose="020B0604020202020204" pitchFamily="34" charset="0"/>
              <a:buChar char="•"/>
            </a:pPr>
            <a:r>
              <a:rPr lang="en-US" sz="1500" dirty="0"/>
              <a:t>In this course we will be using a rather simplified version of the Cyber Kill Chain.</a:t>
            </a:r>
          </a:p>
          <a:p>
            <a:pPr>
              <a:lnSpc>
                <a:spcPct val="90000"/>
              </a:lnSpc>
              <a:buFont typeface="Arial" panose="020B0604020202020204" pitchFamily="34" charset="0"/>
              <a:buChar char="•"/>
            </a:pPr>
            <a:r>
              <a:rPr lang="en-US" sz="1500" dirty="0"/>
              <a:t>The CKC was developed by Lockheed Martin -- a developer of military equipment .  It breaks down penetration testing into seven categories.</a:t>
            </a:r>
          </a:p>
          <a:p>
            <a:pPr>
              <a:lnSpc>
                <a:spcPct val="90000"/>
              </a:lnSpc>
              <a:buFont typeface="Arial" panose="020B0604020202020204" pitchFamily="34" charset="0"/>
              <a:buChar char="•"/>
            </a:pPr>
            <a:endParaRPr lang="en-US" sz="1500" dirty="0"/>
          </a:p>
          <a:p>
            <a:pPr lvl="1">
              <a:lnSpc>
                <a:spcPct val="90000"/>
              </a:lnSpc>
              <a:buFont typeface="Arial" panose="020B0604020202020204" pitchFamily="34" charset="0"/>
              <a:buChar char="•"/>
            </a:pPr>
            <a:endParaRPr lang="en-US" sz="1500" dirty="0">
              <a:solidFill>
                <a:srgbClr val="FFFFFF"/>
              </a:solidFill>
            </a:endParaRPr>
          </a:p>
          <a:p>
            <a:pPr lvl="1">
              <a:lnSpc>
                <a:spcPct val="90000"/>
              </a:lnSpc>
              <a:buFont typeface="Arial" panose="020B0604020202020204" pitchFamily="34" charset="0"/>
              <a:buChar char="•"/>
            </a:pPr>
            <a:endParaRPr lang="en-US" sz="1500" dirty="0">
              <a:solidFill>
                <a:srgbClr val="FFFFFF"/>
              </a:solidFill>
            </a:endParaRPr>
          </a:p>
        </p:txBody>
      </p:sp>
      <p:sp>
        <p:nvSpPr>
          <p:cNvPr id="6" name="TextBox 5">
            <a:extLst>
              <a:ext uri="{FF2B5EF4-FFF2-40B4-BE49-F238E27FC236}">
                <a16:creationId xmlns:a16="http://schemas.microsoft.com/office/drawing/2014/main" id="{BE2736FF-7902-E63F-9013-6091EE0524B9}"/>
              </a:ext>
            </a:extLst>
          </p:cNvPr>
          <p:cNvSpPr txBox="1"/>
          <p:nvPr/>
        </p:nvSpPr>
        <p:spPr>
          <a:xfrm>
            <a:off x="9399612" y="6367173"/>
            <a:ext cx="2491130" cy="200055"/>
          </a:xfrm>
          <a:prstGeom prst="rect">
            <a:avLst/>
          </a:prstGeom>
          <a:solidFill>
            <a:srgbClr val="000000"/>
          </a:solidFill>
        </p:spPr>
        <p:txBody>
          <a:bodyPr wrap="square" rtlCol="0">
            <a:spAutoFit/>
          </a:bodyPr>
          <a:lstStyle/>
          <a:p>
            <a:pPr algn="r">
              <a:spcAft>
                <a:spcPts val="600"/>
              </a:spcAft>
            </a:pPr>
            <a:r>
              <a:rPr lang="en-CA" sz="700" dirty="0">
                <a:solidFill>
                  <a:srgbClr val="FFFFFF"/>
                </a:solidFill>
                <a:hlinkClick r:id="rId3" tooltip="http://cybertactique.blogspot.com/2016/03/cyber-threat-intelligence-where-are-we.html">
                  <a:extLst>
                    <a:ext uri="{A12FA001-AC4F-418D-AE19-62706E023703}">
                      <ahyp:hlinkClr xmlns:ahyp="http://schemas.microsoft.com/office/drawing/2018/hyperlinkcolor" val="tx"/>
                    </a:ext>
                  </a:extLst>
                </a:hlinkClick>
              </a:rPr>
              <a:t>This Photo</a:t>
            </a:r>
            <a:r>
              <a:rPr lang="en-CA" sz="700" dirty="0">
                <a:solidFill>
                  <a:srgbClr val="FFFFFF"/>
                </a:solidFill>
              </a:rPr>
              <a:t> by Unknown Author is licensed under </a:t>
            </a:r>
            <a:r>
              <a:rPr lang="en-CA" sz="700" dirty="0">
                <a:solidFill>
                  <a:srgbClr val="FFFFFF"/>
                </a:solidFill>
                <a:hlinkClick r:id="rId4" tooltip="https://creativecommons.org/licenses/by/3.0/">
                  <a:extLst>
                    <a:ext uri="{A12FA001-AC4F-418D-AE19-62706E023703}">
                      <ahyp:hlinkClr xmlns:ahyp="http://schemas.microsoft.com/office/drawing/2018/hyperlinkcolor" val="tx"/>
                    </a:ext>
                  </a:extLst>
                </a:hlinkClick>
              </a:rPr>
              <a:t>CC BY</a:t>
            </a:r>
            <a:endParaRPr lang="en-CA" sz="700" dirty="0">
              <a:solidFill>
                <a:srgbClr val="FFFFFF"/>
              </a:solidFill>
            </a:endParaRPr>
          </a:p>
        </p:txBody>
      </p:sp>
    </p:spTree>
    <p:extLst>
      <p:ext uri="{BB962C8B-B14F-4D97-AF65-F5344CB8AC3E}">
        <p14:creationId xmlns:p14="http://schemas.microsoft.com/office/powerpoint/2010/main" val="36726125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1C7D3-34E6-4BF7-823A-450648E92D0F}"/>
              </a:ext>
            </a:extLst>
          </p:cNvPr>
          <p:cNvSpPr>
            <a:spLocks noGrp="1"/>
          </p:cNvSpPr>
          <p:nvPr>
            <p:ph type="title"/>
          </p:nvPr>
        </p:nvSpPr>
        <p:spPr>
          <a:xfrm>
            <a:off x="643466" y="786383"/>
            <a:ext cx="3517567" cy="2093975"/>
          </a:xfrm>
        </p:spPr>
        <p:txBody>
          <a:bodyPr anchor="b">
            <a:normAutofit/>
          </a:bodyPr>
          <a:lstStyle/>
          <a:p>
            <a:r>
              <a:rPr lang="en-US" sz="3300" dirty="0"/>
              <a:t>Installation</a:t>
            </a:r>
            <a:br>
              <a:rPr lang="en-US" sz="3300" dirty="0"/>
            </a:br>
            <a:r>
              <a:rPr lang="en-US" sz="3300" dirty="0"/>
              <a:t>Command &amp;</a:t>
            </a:r>
            <a:br>
              <a:rPr lang="en-US" sz="3300" dirty="0"/>
            </a:br>
            <a:r>
              <a:rPr lang="en-US" sz="3300" dirty="0"/>
              <a:t>Control</a:t>
            </a:r>
            <a:br>
              <a:rPr lang="en-US" sz="3300" dirty="0"/>
            </a:br>
            <a:r>
              <a:rPr lang="en-US" sz="3300" dirty="0"/>
              <a:t>Actions</a:t>
            </a:r>
          </a:p>
        </p:txBody>
      </p:sp>
      <p:pic>
        <p:nvPicPr>
          <p:cNvPr id="6" name="Picture 5">
            <a:extLst>
              <a:ext uri="{FF2B5EF4-FFF2-40B4-BE49-F238E27FC236}">
                <a16:creationId xmlns:a16="http://schemas.microsoft.com/office/drawing/2014/main" id="{771B96A0-AB43-4948-8E11-0144445CF4D8}"/>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p:blipFill>
        <p:spPr>
          <a:xfrm>
            <a:off x="5458984" y="1792831"/>
            <a:ext cx="5928344" cy="3334693"/>
          </a:xfrm>
          <a:prstGeom prst="rect">
            <a:avLst/>
          </a:prstGeom>
          <a:noFill/>
        </p:spPr>
      </p:pic>
      <p:sp>
        <p:nvSpPr>
          <p:cNvPr id="3" name="Content Placeholder 2">
            <a:extLst>
              <a:ext uri="{FF2B5EF4-FFF2-40B4-BE49-F238E27FC236}">
                <a16:creationId xmlns:a16="http://schemas.microsoft.com/office/drawing/2014/main" id="{1D25F94D-D079-4870-A63A-44D386BD342D}"/>
              </a:ext>
            </a:extLst>
          </p:cNvPr>
          <p:cNvSpPr>
            <a:spLocks noGrp="1"/>
          </p:cNvSpPr>
          <p:nvPr>
            <p:ph type="body" sz="half" idx="2"/>
          </p:nvPr>
        </p:nvSpPr>
        <p:spPr>
          <a:xfrm>
            <a:off x="643465" y="3043050"/>
            <a:ext cx="3517567" cy="3064505"/>
          </a:xfrm>
        </p:spPr>
        <p:txBody>
          <a:bodyPr>
            <a:normAutofit fontScale="62500" lnSpcReduction="20000"/>
          </a:bodyPr>
          <a:lstStyle/>
          <a:p>
            <a:pPr>
              <a:buFont typeface="Arial" panose="020B0604020202020204" pitchFamily="34" charset="0"/>
              <a:buChar char="•"/>
            </a:pPr>
            <a:r>
              <a:rPr lang="en-US" sz="2400" dirty="0"/>
              <a:t>In small scale attacks or penetration tests you might never use these steps.  However, it’s at this point that it’s useful to ask yourself questions like:</a:t>
            </a:r>
          </a:p>
          <a:p>
            <a:pPr>
              <a:buFont typeface="Arial" panose="020B0604020202020204" pitchFamily="34" charset="0"/>
              <a:buChar char="•"/>
            </a:pPr>
            <a:r>
              <a:rPr lang="en-US" sz="2400" dirty="0">
                <a:solidFill>
                  <a:srgbClr val="FFFFFF"/>
                </a:solidFill>
              </a:rPr>
              <a:t>How well have I documented what I did?</a:t>
            </a:r>
          </a:p>
          <a:p>
            <a:pPr>
              <a:buFont typeface="Arial" panose="020B0604020202020204" pitchFamily="34" charset="0"/>
              <a:buChar char="•"/>
            </a:pPr>
            <a:r>
              <a:rPr lang="en-US" sz="2400" dirty="0">
                <a:solidFill>
                  <a:srgbClr val="FFFFFF"/>
                </a:solidFill>
              </a:rPr>
              <a:t>How much of it can be undone?</a:t>
            </a:r>
          </a:p>
          <a:p>
            <a:pPr>
              <a:buFont typeface="Arial" panose="020B0604020202020204" pitchFamily="34" charset="0"/>
              <a:buChar char="•"/>
            </a:pPr>
            <a:r>
              <a:rPr lang="en-US" sz="2400" dirty="0"/>
              <a:t>An important part of persistent access.  Is making sure people never realize you </a:t>
            </a:r>
            <a:r>
              <a:rPr lang="en-US" sz="2400"/>
              <a:t>were there!</a:t>
            </a:r>
            <a:endParaRPr lang="en-US" sz="2400" dirty="0">
              <a:solidFill>
                <a:srgbClr val="FFFFFF"/>
              </a:solidFill>
            </a:endParaRPr>
          </a:p>
        </p:txBody>
      </p:sp>
      <p:sp>
        <p:nvSpPr>
          <p:cNvPr id="7" name="TextBox 6">
            <a:extLst>
              <a:ext uri="{FF2B5EF4-FFF2-40B4-BE49-F238E27FC236}">
                <a16:creationId xmlns:a16="http://schemas.microsoft.com/office/drawing/2014/main" id="{CB3EA742-4453-4E63-81CC-CA8A7EFE74D8}"/>
              </a:ext>
            </a:extLst>
          </p:cNvPr>
          <p:cNvSpPr txBox="1"/>
          <p:nvPr/>
        </p:nvSpPr>
        <p:spPr>
          <a:xfrm>
            <a:off x="9025784" y="4927469"/>
            <a:ext cx="2361544" cy="200055"/>
          </a:xfrm>
          <a:prstGeom prst="rect">
            <a:avLst/>
          </a:prstGeom>
          <a:solidFill>
            <a:srgbClr val="000000"/>
          </a:solidFill>
        </p:spPr>
        <p:txBody>
          <a:bodyPr wrap="none" rtlCol="0">
            <a:spAutoFit/>
          </a:bodyPr>
          <a:lstStyle/>
          <a:p>
            <a:pPr algn="r">
              <a:spcAft>
                <a:spcPts val="600"/>
              </a:spcAft>
            </a:pPr>
            <a:r>
              <a:rPr lang="en-US" sz="700">
                <a:solidFill>
                  <a:srgbClr val="FFFFFF"/>
                </a:solidFill>
                <a:hlinkClick r:id="rId3" tooltip="https://privacynow.eu/2020/04/12/how-to-cover-your-tracks-every-time-you-go-online/">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4" tooltip="https://creativecommons.org/licenses/by-sa/3.0/">
                  <a:extLst>
                    <a:ext uri="{A12FA001-AC4F-418D-AE19-62706E023703}">
                      <ahyp:hlinkClr xmlns:ahyp="http://schemas.microsoft.com/office/drawing/2018/hyperlinkcolor" val="tx"/>
                    </a:ext>
                  </a:extLst>
                </a:hlinkClick>
              </a:rPr>
              <a:t>CC BY-SA</a:t>
            </a:r>
            <a:endParaRPr lang="en-US" sz="700">
              <a:solidFill>
                <a:srgbClr val="FFFFFF"/>
              </a:solidFill>
            </a:endParaRPr>
          </a:p>
        </p:txBody>
      </p:sp>
    </p:spTree>
    <p:extLst>
      <p:ext uri="{BB962C8B-B14F-4D97-AF65-F5344CB8AC3E}">
        <p14:creationId xmlns:p14="http://schemas.microsoft.com/office/powerpoint/2010/main" val="2970128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1C7D3-34E6-4BF7-823A-450648E92D0F}"/>
              </a:ext>
            </a:extLst>
          </p:cNvPr>
          <p:cNvSpPr>
            <a:spLocks noGrp="1"/>
          </p:cNvSpPr>
          <p:nvPr>
            <p:ph type="title"/>
          </p:nvPr>
        </p:nvSpPr>
        <p:spPr>
          <a:xfrm>
            <a:off x="1097280" y="286603"/>
            <a:ext cx="10058400" cy="1450757"/>
          </a:xfrm>
        </p:spPr>
        <p:txBody>
          <a:bodyPr anchor="b">
            <a:normAutofit/>
          </a:bodyPr>
          <a:lstStyle/>
          <a:p>
            <a:r>
              <a:rPr lang="en-US" dirty="0"/>
              <a:t>Lab 1</a:t>
            </a:r>
          </a:p>
        </p:txBody>
      </p:sp>
      <p:sp>
        <p:nvSpPr>
          <p:cNvPr id="3" name="Content Placeholder 2">
            <a:extLst>
              <a:ext uri="{FF2B5EF4-FFF2-40B4-BE49-F238E27FC236}">
                <a16:creationId xmlns:a16="http://schemas.microsoft.com/office/drawing/2014/main" id="{1D25F94D-D079-4870-A63A-44D386BD342D}"/>
              </a:ext>
            </a:extLst>
          </p:cNvPr>
          <p:cNvSpPr>
            <a:spLocks noGrp="1"/>
          </p:cNvSpPr>
          <p:nvPr>
            <p:ph sz="half" idx="1"/>
          </p:nvPr>
        </p:nvSpPr>
        <p:spPr>
          <a:xfrm>
            <a:off x="1097280" y="2120900"/>
            <a:ext cx="4639736" cy="3748193"/>
          </a:xfrm>
        </p:spPr>
        <p:txBody>
          <a:bodyPr>
            <a:normAutofit lnSpcReduction="10000"/>
          </a:bodyPr>
          <a:lstStyle/>
          <a:p>
            <a:pPr lvl="1">
              <a:buFont typeface="Arial" panose="020B0604020202020204" pitchFamily="34" charset="0"/>
              <a:buChar char="•"/>
            </a:pPr>
            <a:r>
              <a:rPr lang="en-US" sz="1900" dirty="0"/>
              <a:t>In our next class we will be using a pre-made VM.</a:t>
            </a:r>
          </a:p>
          <a:p>
            <a:pPr lvl="1">
              <a:buFont typeface="Arial" panose="020B0604020202020204" pitchFamily="34" charset="0"/>
              <a:buChar char="•"/>
            </a:pPr>
            <a:r>
              <a:rPr lang="en-US" sz="1900" dirty="0"/>
              <a:t>It will contain a web application and some instructions.</a:t>
            </a:r>
          </a:p>
          <a:p>
            <a:pPr lvl="1">
              <a:buFont typeface="Arial" panose="020B0604020202020204" pitchFamily="34" charset="0"/>
              <a:buChar char="•"/>
            </a:pPr>
            <a:r>
              <a:rPr lang="en-US" sz="1900" dirty="0"/>
              <a:t>Your job will be to perform and document</a:t>
            </a:r>
          </a:p>
          <a:p>
            <a:pPr lvl="2">
              <a:buFont typeface="Arial" panose="020B0604020202020204" pitchFamily="34" charset="0"/>
              <a:buChar char="•"/>
            </a:pPr>
            <a:r>
              <a:rPr lang="en-US" sz="1500" dirty="0"/>
              <a:t>Reconnaissance </a:t>
            </a:r>
          </a:p>
          <a:p>
            <a:pPr lvl="2">
              <a:buFont typeface="Arial" panose="020B0604020202020204" pitchFamily="34" charset="0"/>
              <a:buChar char="•"/>
            </a:pPr>
            <a:r>
              <a:rPr lang="en-US" sz="1500" dirty="0"/>
              <a:t>Exploitation</a:t>
            </a:r>
          </a:p>
          <a:p>
            <a:pPr lvl="1">
              <a:buFont typeface="Arial" panose="020B0604020202020204" pitchFamily="34" charset="0"/>
              <a:buChar char="•"/>
            </a:pPr>
            <a:r>
              <a:rPr lang="en-US" sz="1900" dirty="0"/>
              <a:t>Your mark on the lab will not only have to do with how far you were able to penetrate the system but how well and how detailed your attack documentation was.</a:t>
            </a:r>
          </a:p>
        </p:txBody>
      </p:sp>
      <p:pic>
        <p:nvPicPr>
          <p:cNvPr id="6" name="Picture 5">
            <a:extLst>
              <a:ext uri="{FF2B5EF4-FFF2-40B4-BE49-F238E27FC236}">
                <a16:creationId xmlns:a16="http://schemas.microsoft.com/office/drawing/2014/main" id="{771B96A0-AB43-4948-8E11-0144445CF4D8}"/>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p:blipFill>
        <p:spPr>
          <a:xfrm>
            <a:off x="6515944" y="2690071"/>
            <a:ext cx="4639736" cy="2609851"/>
          </a:xfrm>
          <a:prstGeom prst="rect">
            <a:avLst/>
          </a:prstGeom>
          <a:noFill/>
        </p:spPr>
      </p:pic>
      <p:sp>
        <p:nvSpPr>
          <p:cNvPr id="7" name="TextBox 6">
            <a:extLst>
              <a:ext uri="{FF2B5EF4-FFF2-40B4-BE49-F238E27FC236}">
                <a16:creationId xmlns:a16="http://schemas.microsoft.com/office/drawing/2014/main" id="{CB3EA742-4453-4E63-81CC-CA8A7EFE74D8}"/>
              </a:ext>
            </a:extLst>
          </p:cNvPr>
          <p:cNvSpPr txBox="1"/>
          <p:nvPr/>
        </p:nvSpPr>
        <p:spPr>
          <a:xfrm>
            <a:off x="8794136" y="5099867"/>
            <a:ext cx="2361544" cy="200055"/>
          </a:xfrm>
          <a:prstGeom prst="rect">
            <a:avLst/>
          </a:prstGeom>
          <a:solidFill>
            <a:srgbClr val="000000"/>
          </a:solidFill>
        </p:spPr>
        <p:txBody>
          <a:bodyPr wrap="none" rtlCol="0">
            <a:spAutoFit/>
          </a:bodyPr>
          <a:lstStyle/>
          <a:p>
            <a:pPr algn="r">
              <a:spcAft>
                <a:spcPts val="600"/>
              </a:spcAft>
            </a:pPr>
            <a:r>
              <a:rPr lang="en-US" sz="700">
                <a:solidFill>
                  <a:srgbClr val="FFFFFF"/>
                </a:solidFill>
                <a:hlinkClick r:id="rId3" tooltip="https://privacynow.eu/2020/04/12/how-to-cover-your-tracks-every-time-you-go-online/">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4" tooltip="https://creativecommons.org/licenses/by-sa/3.0/">
                  <a:extLst>
                    <a:ext uri="{A12FA001-AC4F-418D-AE19-62706E023703}">
                      <ahyp:hlinkClr xmlns:ahyp="http://schemas.microsoft.com/office/drawing/2018/hyperlinkcolor" val="tx"/>
                    </a:ext>
                  </a:extLst>
                </a:hlinkClick>
              </a:rPr>
              <a:t>CC BY-SA</a:t>
            </a:r>
            <a:endParaRPr lang="en-US" sz="700">
              <a:solidFill>
                <a:srgbClr val="FFFFFF"/>
              </a:solidFill>
            </a:endParaRPr>
          </a:p>
        </p:txBody>
      </p:sp>
    </p:spTree>
    <p:extLst>
      <p:ext uri="{BB962C8B-B14F-4D97-AF65-F5344CB8AC3E}">
        <p14:creationId xmlns:p14="http://schemas.microsoft.com/office/powerpoint/2010/main" val="28883016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1C7D3-34E6-4BF7-823A-450648E92D0F}"/>
              </a:ext>
            </a:extLst>
          </p:cNvPr>
          <p:cNvSpPr>
            <a:spLocks noGrp="1"/>
          </p:cNvSpPr>
          <p:nvPr>
            <p:ph type="title"/>
          </p:nvPr>
        </p:nvSpPr>
        <p:spPr>
          <a:xfrm>
            <a:off x="1097280" y="286603"/>
            <a:ext cx="10058400" cy="1450757"/>
          </a:xfrm>
        </p:spPr>
        <p:txBody>
          <a:bodyPr anchor="b">
            <a:normAutofit/>
          </a:bodyPr>
          <a:lstStyle/>
          <a:p>
            <a:r>
              <a:rPr lang="en-US"/>
              <a:t>Reconnaissance</a:t>
            </a:r>
            <a:endParaRPr lang="en-US" dirty="0"/>
          </a:p>
        </p:txBody>
      </p:sp>
      <p:sp>
        <p:nvSpPr>
          <p:cNvPr id="3" name="Content Placeholder 2">
            <a:extLst>
              <a:ext uri="{FF2B5EF4-FFF2-40B4-BE49-F238E27FC236}">
                <a16:creationId xmlns:a16="http://schemas.microsoft.com/office/drawing/2014/main" id="{1D25F94D-D079-4870-A63A-44D386BD342D}"/>
              </a:ext>
            </a:extLst>
          </p:cNvPr>
          <p:cNvSpPr>
            <a:spLocks noGrp="1"/>
          </p:cNvSpPr>
          <p:nvPr>
            <p:ph sz="half" idx="1"/>
          </p:nvPr>
        </p:nvSpPr>
        <p:spPr>
          <a:xfrm>
            <a:off x="1097280" y="2120900"/>
            <a:ext cx="4639736" cy="3748193"/>
          </a:xfrm>
        </p:spPr>
        <p:txBody>
          <a:bodyPr>
            <a:normAutofit lnSpcReduction="10000"/>
          </a:bodyPr>
          <a:lstStyle/>
          <a:p>
            <a:pPr>
              <a:buFont typeface="Arial" panose="020B0604020202020204" pitchFamily="34" charset="0"/>
              <a:buChar char="•"/>
            </a:pPr>
            <a:r>
              <a:rPr lang="en-US" dirty="0"/>
              <a:t>Probably the thing we talked about the most in this course.  It can encompass a wide variety of activities.</a:t>
            </a:r>
          </a:p>
          <a:p>
            <a:pPr lvl="1">
              <a:buFont typeface="Arial" panose="020B0604020202020204" pitchFamily="34" charset="0"/>
              <a:buChar char="•"/>
            </a:pPr>
            <a:r>
              <a:rPr lang="en-US" sz="1900" dirty="0"/>
              <a:t>Passive Recon – Usually the first step in any hack. Involves finding information without actually talking to their computers.. This can include…</a:t>
            </a:r>
          </a:p>
          <a:p>
            <a:pPr lvl="2">
              <a:buFont typeface="Arial" panose="020B0604020202020204" pitchFamily="34" charset="0"/>
              <a:buChar char="•"/>
            </a:pPr>
            <a:r>
              <a:rPr lang="en-US" sz="1500" dirty="0"/>
              <a:t>Getting publicly available literature. Advertisements, technical manuals.</a:t>
            </a:r>
          </a:p>
          <a:p>
            <a:pPr lvl="2">
              <a:buFont typeface="Arial" panose="020B0604020202020204" pitchFamily="34" charset="0"/>
              <a:buChar char="•"/>
            </a:pPr>
            <a:r>
              <a:rPr lang="en-US" sz="1500" dirty="0"/>
              <a:t>Talking to people on the phone – social engineering.</a:t>
            </a:r>
          </a:p>
          <a:p>
            <a:pPr lvl="2">
              <a:buFont typeface="Arial" panose="020B0604020202020204" pitchFamily="34" charset="0"/>
              <a:buChar char="•"/>
            </a:pPr>
            <a:r>
              <a:rPr lang="en-US" sz="1500" dirty="0"/>
              <a:t>Talking to </a:t>
            </a:r>
            <a:r>
              <a:rPr lang="en-US" sz="1500" u="sng" dirty="0"/>
              <a:t>other</a:t>
            </a:r>
            <a:r>
              <a:rPr lang="en-US" sz="1500" dirty="0"/>
              <a:t> computers such as doing DNS </a:t>
            </a:r>
            <a:r>
              <a:rPr lang="en-US" sz="1500" dirty="0" err="1"/>
              <a:t>footprinting</a:t>
            </a:r>
            <a:r>
              <a:rPr lang="en-US" sz="1500" dirty="0"/>
              <a:t>.  </a:t>
            </a:r>
            <a:endParaRPr lang="en-US" sz="1100" dirty="0"/>
          </a:p>
          <a:p>
            <a:pPr lvl="1">
              <a:buFont typeface="Arial" panose="020B0604020202020204" pitchFamily="34" charset="0"/>
              <a:buChar char="•"/>
            </a:pPr>
            <a:endParaRPr lang="en-US" sz="1900" dirty="0"/>
          </a:p>
        </p:txBody>
      </p:sp>
      <p:pic>
        <p:nvPicPr>
          <p:cNvPr id="5" name="Picture 4">
            <a:extLst>
              <a:ext uri="{FF2B5EF4-FFF2-40B4-BE49-F238E27FC236}">
                <a16:creationId xmlns:a16="http://schemas.microsoft.com/office/drawing/2014/main" id="{61CDC5C1-B228-4CC0-9526-659E624B22C6}"/>
              </a:ext>
            </a:extLst>
          </p:cNvPr>
          <p:cNvPicPr>
            <a:picLocks noChangeAspect="1"/>
          </p:cNvPicPr>
          <p:nvPr/>
        </p:nvPicPr>
        <p:blipFill>
          <a:blip r:embed="rId2"/>
          <a:stretch>
            <a:fillRect/>
          </a:stretch>
        </p:blipFill>
        <p:spPr>
          <a:xfrm>
            <a:off x="8039320" y="129777"/>
            <a:ext cx="2612204" cy="6146364"/>
          </a:xfrm>
          <a:prstGeom prst="rect">
            <a:avLst/>
          </a:prstGeom>
          <a:noFill/>
        </p:spPr>
      </p:pic>
    </p:spTree>
    <p:extLst>
      <p:ext uri="{BB962C8B-B14F-4D97-AF65-F5344CB8AC3E}">
        <p14:creationId xmlns:p14="http://schemas.microsoft.com/office/powerpoint/2010/main" val="25967424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1C7D3-34E6-4BF7-823A-450648E92D0F}"/>
              </a:ext>
            </a:extLst>
          </p:cNvPr>
          <p:cNvSpPr>
            <a:spLocks noGrp="1"/>
          </p:cNvSpPr>
          <p:nvPr>
            <p:ph type="title"/>
          </p:nvPr>
        </p:nvSpPr>
        <p:spPr>
          <a:xfrm>
            <a:off x="1097280" y="286603"/>
            <a:ext cx="10058400" cy="1450757"/>
          </a:xfrm>
        </p:spPr>
        <p:txBody>
          <a:bodyPr anchor="b">
            <a:normAutofit/>
          </a:bodyPr>
          <a:lstStyle/>
          <a:p>
            <a:r>
              <a:rPr lang="en-US"/>
              <a:t>Reconnaissance</a:t>
            </a:r>
            <a:endParaRPr lang="en-US" dirty="0"/>
          </a:p>
        </p:txBody>
      </p:sp>
      <p:sp>
        <p:nvSpPr>
          <p:cNvPr id="3" name="Content Placeholder 2">
            <a:extLst>
              <a:ext uri="{FF2B5EF4-FFF2-40B4-BE49-F238E27FC236}">
                <a16:creationId xmlns:a16="http://schemas.microsoft.com/office/drawing/2014/main" id="{1D25F94D-D079-4870-A63A-44D386BD342D}"/>
              </a:ext>
            </a:extLst>
          </p:cNvPr>
          <p:cNvSpPr>
            <a:spLocks noGrp="1"/>
          </p:cNvSpPr>
          <p:nvPr>
            <p:ph sz="half" idx="1"/>
          </p:nvPr>
        </p:nvSpPr>
        <p:spPr>
          <a:xfrm>
            <a:off x="1097280" y="2120900"/>
            <a:ext cx="4639736" cy="3748193"/>
          </a:xfrm>
        </p:spPr>
        <p:txBody>
          <a:bodyPr>
            <a:normAutofit/>
          </a:bodyPr>
          <a:lstStyle/>
          <a:p>
            <a:pPr lvl="1">
              <a:buFont typeface="Arial" panose="020B0604020202020204" pitchFamily="34" charset="0"/>
              <a:buChar char="•"/>
            </a:pPr>
            <a:r>
              <a:rPr lang="en-US" sz="1900" dirty="0"/>
              <a:t>Active Recon. (probing) – This is often the next step.  You will interact with their computers and documenting responses, but you will avoid any kind of highly crafted HTTP request.</a:t>
            </a:r>
          </a:p>
          <a:p>
            <a:pPr lvl="1">
              <a:buFont typeface="Arial" panose="020B0604020202020204" pitchFamily="34" charset="0"/>
              <a:buChar char="•"/>
            </a:pPr>
            <a:r>
              <a:rPr lang="en-US" sz="1900" dirty="0"/>
              <a:t>Why?</a:t>
            </a:r>
          </a:p>
          <a:p>
            <a:pPr lvl="1">
              <a:buFont typeface="Arial" panose="020B0604020202020204" pitchFamily="34" charset="0"/>
              <a:buChar char="•"/>
            </a:pPr>
            <a:r>
              <a:rPr lang="en-US" sz="1900" dirty="0"/>
              <a:t>Other active recon systems can be port scanning, OS Fingerprinting, application profiling. </a:t>
            </a:r>
          </a:p>
          <a:p>
            <a:pPr lvl="1">
              <a:buFont typeface="Arial" panose="020B0604020202020204" pitchFamily="34" charset="0"/>
              <a:buChar char="•"/>
            </a:pPr>
            <a:endParaRPr lang="en-US" sz="1900" dirty="0"/>
          </a:p>
          <a:p>
            <a:pPr lvl="1">
              <a:buFont typeface="Arial" panose="020B0604020202020204" pitchFamily="34" charset="0"/>
              <a:buChar char="•"/>
            </a:pPr>
            <a:endParaRPr lang="en-US" sz="1900" dirty="0"/>
          </a:p>
        </p:txBody>
      </p:sp>
      <p:pic>
        <p:nvPicPr>
          <p:cNvPr id="5" name="Picture 4">
            <a:extLst>
              <a:ext uri="{FF2B5EF4-FFF2-40B4-BE49-F238E27FC236}">
                <a16:creationId xmlns:a16="http://schemas.microsoft.com/office/drawing/2014/main" id="{61CDC5C1-B228-4CC0-9526-659E624B22C6}"/>
              </a:ext>
            </a:extLst>
          </p:cNvPr>
          <p:cNvPicPr>
            <a:picLocks noChangeAspect="1"/>
          </p:cNvPicPr>
          <p:nvPr/>
        </p:nvPicPr>
        <p:blipFill>
          <a:blip r:embed="rId2"/>
          <a:stretch>
            <a:fillRect/>
          </a:stretch>
        </p:blipFill>
        <p:spPr>
          <a:xfrm>
            <a:off x="8039320" y="129777"/>
            <a:ext cx="2612204" cy="6146364"/>
          </a:xfrm>
          <a:prstGeom prst="rect">
            <a:avLst/>
          </a:prstGeom>
          <a:noFill/>
        </p:spPr>
      </p:pic>
    </p:spTree>
    <p:extLst>
      <p:ext uri="{BB962C8B-B14F-4D97-AF65-F5344CB8AC3E}">
        <p14:creationId xmlns:p14="http://schemas.microsoft.com/office/powerpoint/2010/main" val="28042732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1C7D3-34E6-4BF7-823A-450648E92D0F}"/>
              </a:ext>
            </a:extLst>
          </p:cNvPr>
          <p:cNvSpPr>
            <a:spLocks noGrp="1"/>
          </p:cNvSpPr>
          <p:nvPr>
            <p:ph type="title"/>
          </p:nvPr>
        </p:nvSpPr>
        <p:spPr>
          <a:xfrm>
            <a:off x="1097280" y="286603"/>
            <a:ext cx="10058400" cy="1450757"/>
          </a:xfrm>
        </p:spPr>
        <p:txBody>
          <a:bodyPr anchor="b">
            <a:normAutofit/>
          </a:bodyPr>
          <a:lstStyle/>
          <a:p>
            <a:r>
              <a:rPr lang="en-US"/>
              <a:t>Reconnaissance</a:t>
            </a:r>
            <a:endParaRPr lang="en-US" dirty="0"/>
          </a:p>
        </p:txBody>
      </p:sp>
      <p:sp>
        <p:nvSpPr>
          <p:cNvPr id="3" name="Content Placeholder 2">
            <a:extLst>
              <a:ext uri="{FF2B5EF4-FFF2-40B4-BE49-F238E27FC236}">
                <a16:creationId xmlns:a16="http://schemas.microsoft.com/office/drawing/2014/main" id="{1D25F94D-D079-4870-A63A-44D386BD342D}"/>
              </a:ext>
            </a:extLst>
          </p:cNvPr>
          <p:cNvSpPr>
            <a:spLocks noGrp="1"/>
          </p:cNvSpPr>
          <p:nvPr>
            <p:ph sz="half" idx="1"/>
          </p:nvPr>
        </p:nvSpPr>
        <p:spPr>
          <a:xfrm>
            <a:off x="1097280" y="2120900"/>
            <a:ext cx="4639736" cy="3748193"/>
          </a:xfrm>
        </p:spPr>
        <p:txBody>
          <a:bodyPr>
            <a:normAutofit fontScale="70000" lnSpcReduction="20000"/>
          </a:bodyPr>
          <a:lstStyle/>
          <a:p>
            <a:pPr>
              <a:buFont typeface="Arial" panose="020B0604020202020204" pitchFamily="34" charset="0"/>
              <a:buChar char="•"/>
            </a:pPr>
            <a:r>
              <a:rPr lang="en-US" sz="2000" dirty="0"/>
              <a:t>Some tools you can use:</a:t>
            </a:r>
          </a:p>
          <a:p>
            <a:pPr lvl="1">
              <a:buFont typeface="Arial" panose="020B0604020202020204" pitchFamily="34" charset="0"/>
              <a:buChar char="•"/>
            </a:pPr>
            <a:r>
              <a:rPr lang="en-US" sz="2000" dirty="0"/>
              <a:t>Nmap – Used for port scanning/fingerprinting but is </a:t>
            </a:r>
            <a:r>
              <a:rPr lang="en-US" sz="2000" dirty="0" err="1"/>
              <a:t>besed</a:t>
            </a:r>
            <a:r>
              <a:rPr lang="en-US" sz="2000" dirty="0"/>
              <a:t> used when your IP is hidden (or when you’re just practicing),</a:t>
            </a:r>
          </a:p>
          <a:p>
            <a:pPr>
              <a:buFont typeface="Arial" panose="020B0604020202020204" pitchFamily="34" charset="0"/>
              <a:buChar char="•"/>
            </a:pPr>
            <a:r>
              <a:rPr lang="en-US" sz="2000" dirty="0"/>
              <a:t>What’s that site running.  This is a web page which has likely already determined the application version and OS version of the site you are thinking of attacking. </a:t>
            </a:r>
            <a:r>
              <a:rPr lang="en-US" sz="2000" dirty="0">
                <a:hlinkClick r:id="rId2"/>
              </a:rPr>
              <a:t>https://sitereport.netcraft.com/</a:t>
            </a:r>
            <a:endParaRPr lang="en-US" sz="2000" dirty="0"/>
          </a:p>
          <a:p>
            <a:pPr lvl="1">
              <a:buFont typeface="Arial" panose="020B0604020202020204" pitchFamily="34" charset="0"/>
              <a:buChar char="•"/>
            </a:pPr>
            <a:r>
              <a:rPr lang="en-US" sz="2000" dirty="0"/>
              <a:t>You should probably still use Tor to hide your identity </a:t>
            </a:r>
          </a:p>
          <a:p>
            <a:pPr lvl="1">
              <a:buFont typeface="Arial" panose="020B0604020202020204" pitchFamily="34" charset="0"/>
              <a:buChar char="•"/>
            </a:pPr>
            <a:r>
              <a:rPr lang="en-US" sz="2000" dirty="0"/>
              <a:t>It won’t work on internal networks</a:t>
            </a:r>
          </a:p>
          <a:p>
            <a:pPr>
              <a:buFont typeface="Arial" panose="020B0604020202020204" pitchFamily="34" charset="0"/>
              <a:buChar char="•"/>
            </a:pPr>
            <a:r>
              <a:rPr lang="en-US" sz="2000" dirty="0" err="1"/>
              <a:t>Examing</a:t>
            </a:r>
            <a:r>
              <a:rPr lang="en-US" sz="2000" dirty="0"/>
              <a:t> HTTP headers.  A lightly active recon method.  Many applications, load balancers and other hardware advertise themselves in hidden HTTP headers.  For example you can sometimes determine the version of PHP from these when you see::</a:t>
            </a:r>
          </a:p>
          <a:p>
            <a:pPr lvl="1">
              <a:buFont typeface="Arial" panose="020B0604020202020204" pitchFamily="34" charset="0"/>
              <a:buChar char="•"/>
            </a:pPr>
            <a:r>
              <a:rPr lang="en-US" sz="2000" b="1" dirty="0"/>
              <a:t>X-Powered-By - PHP/7.3.19-1~deb10u1</a:t>
            </a:r>
          </a:p>
          <a:p>
            <a:pPr marL="201168" lvl="1" indent="0">
              <a:buNone/>
            </a:pPr>
            <a:endParaRPr lang="en-US" sz="2000" dirty="0"/>
          </a:p>
        </p:txBody>
      </p:sp>
      <p:pic>
        <p:nvPicPr>
          <p:cNvPr id="7" name="Picture 6">
            <a:extLst>
              <a:ext uri="{FF2B5EF4-FFF2-40B4-BE49-F238E27FC236}">
                <a16:creationId xmlns:a16="http://schemas.microsoft.com/office/drawing/2014/main" id="{5987EB62-4F73-468F-B79F-81E5D4927B76}"/>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6515944" y="2777066"/>
            <a:ext cx="4639736" cy="2435861"/>
          </a:xfrm>
          <a:prstGeom prst="rect">
            <a:avLst/>
          </a:prstGeom>
          <a:noFill/>
        </p:spPr>
      </p:pic>
      <p:sp>
        <p:nvSpPr>
          <p:cNvPr id="8" name="TextBox 7">
            <a:extLst>
              <a:ext uri="{FF2B5EF4-FFF2-40B4-BE49-F238E27FC236}">
                <a16:creationId xmlns:a16="http://schemas.microsoft.com/office/drawing/2014/main" id="{231C839B-D340-4436-AE28-6ED859383C83}"/>
              </a:ext>
            </a:extLst>
          </p:cNvPr>
          <p:cNvSpPr txBox="1"/>
          <p:nvPr/>
        </p:nvSpPr>
        <p:spPr>
          <a:xfrm>
            <a:off x="8915964" y="5012872"/>
            <a:ext cx="2239716" cy="200055"/>
          </a:xfrm>
          <a:prstGeom prst="rect">
            <a:avLst/>
          </a:prstGeom>
          <a:solidFill>
            <a:srgbClr val="000000"/>
          </a:solidFill>
        </p:spPr>
        <p:txBody>
          <a:bodyPr wrap="none" rtlCol="0">
            <a:spAutoFit/>
          </a:bodyPr>
          <a:lstStyle/>
          <a:p>
            <a:pPr algn="r">
              <a:spcAft>
                <a:spcPts val="600"/>
              </a:spcAft>
            </a:pPr>
            <a:r>
              <a:rPr lang="en-US" sz="700">
                <a:solidFill>
                  <a:srgbClr val="FFFFFF"/>
                </a:solidFill>
                <a:hlinkClick r:id="rId4" tooltip="https://vidya-gaweshana.blogspot.com/2017/05/global-cyber-attack-unit-180.html">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5" tooltip="https://creativecommons.org/licenses/by/3.0/">
                  <a:extLst>
                    <a:ext uri="{A12FA001-AC4F-418D-AE19-62706E023703}">
                      <ahyp:hlinkClr xmlns:ahyp="http://schemas.microsoft.com/office/drawing/2018/hyperlinkcolor" val="tx"/>
                    </a:ext>
                  </a:extLst>
                </a:hlinkClick>
              </a:rPr>
              <a:t>CC BY</a:t>
            </a:r>
            <a:endParaRPr lang="en-US" sz="700">
              <a:solidFill>
                <a:srgbClr val="FFFFFF"/>
              </a:solidFill>
            </a:endParaRPr>
          </a:p>
        </p:txBody>
      </p:sp>
    </p:spTree>
    <p:extLst>
      <p:ext uri="{BB962C8B-B14F-4D97-AF65-F5344CB8AC3E}">
        <p14:creationId xmlns:p14="http://schemas.microsoft.com/office/powerpoint/2010/main" val="27599572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1C7D3-34E6-4BF7-823A-450648E92D0F}"/>
              </a:ext>
            </a:extLst>
          </p:cNvPr>
          <p:cNvSpPr>
            <a:spLocks noGrp="1"/>
          </p:cNvSpPr>
          <p:nvPr>
            <p:ph type="title"/>
          </p:nvPr>
        </p:nvSpPr>
        <p:spPr>
          <a:xfrm>
            <a:off x="1097280" y="286603"/>
            <a:ext cx="10058400" cy="1450757"/>
          </a:xfrm>
        </p:spPr>
        <p:txBody>
          <a:bodyPr anchor="b">
            <a:normAutofit/>
          </a:bodyPr>
          <a:lstStyle/>
          <a:p>
            <a:r>
              <a:rPr lang="en-US" dirty="0"/>
              <a:t>Reconnaissance</a:t>
            </a:r>
          </a:p>
        </p:txBody>
      </p:sp>
      <p:sp>
        <p:nvSpPr>
          <p:cNvPr id="3" name="Content Placeholder 2">
            <a:extLst>
              <a:ext uri="{FF2B5EF4-FFF2-40B4-BE49-F238E27FC236}">
                <a16:creationId xmlns:a16="http://schemas.microsoft.com/office/drawing/2014/main" id="{1D25F94D-D079-4870-A63A-44D386BD342D}"/>
              </a:ext>
            </a:extLst>
          </p:cNvPr>
          <p:cNvSpPr>
            <a:spLocks noGrp="1"/>
          </p:cNvSpPr>
          <p:nvPr>
            <p:ph sz="half" idx="2"/>
          </p:nvPr>
        </p:nvSpPr>
        <p:spPr>
          <a:xfrm>
            <a:off x="1097280" y="2111473"/>
            <a:ext cx="10058400" cy="3748194"/>
          </a:xfrm>
        </p:spPr>
        <p:txBody>
          <a:bodyPr>
            <a:normAutofit/>
          </a:bodyPr>
          <a:lstStyle/>
          <a:p>
            <a:pPr>
              <a:lnSpc>
                <a:spcPct val="100000"/>
              </a:lnSpc>
              <a:buFont typeface="Arial" panose="020B0604020202020204" pitchFamily="34" charset="0"/>
              <a:buChar char="•"/>
            </a:pPr>
            <a:r>
              <a:rPr lang="en-US" sz="2800" dirty="0"/>
              <a:t>When examining the application directly.  Always be aware of the URLs/paths.  They frequently tell you something about the internal structure of the machine and/or network.</a:t>
            </a:r>
          </a:p>
          <a:p>
            <a:pPr>
              <a:buFont typeface="Arial" panose="020B0604020202020204" pitchFamily="34" charset="0"/>
              <a:buChar char="•"/>
            </a:pPr>
            <a:r>
              <a:rPr lang="en-US" sz="2600" dirty="0"/>
              <a:t>For example, what does the following URL tell you about the filesystem?</a:t>
            </a:r>
          </a:p>
        </p:txBody>
      </p:sp>
      <p:pic>
        <p:nvPicPr>
          <p:cNvPr id="5" name="Picture 4">
            <a:extLst>
              <a:ext uri="{FF2B5EF4-FFF2-40B4-BE49-F238E27FC236}">
                <a16:creationId xmlns:a16="http://schemas.microsoft.com/office/drawing/2014/main" id="{30B45977-5039-4D9F-8FEB-BF9DBAC9AA84}"/>
              </a:ext>
            </a:extLst>
          </p:cNvPr>
          <p:cNvPicPr>
            <a:picLocks noChangeAspect="1"/>
          </p:cNvPicPr>
          <p:nvPr/>
        </p:nvPicPr>
        <p:blipFill>
          <a:blip r:embed="rId2"/>
          <a:stretch>
            <a:fillRect/>
          </a:stretch>
        </p:blipFill>
        <p:spPr>
          <a:xfrm>
            <a:off x="2013057" y="4752890"/>
            <a:ext cx="8056884" cy="598037"/>
          </a:xfrm>
          <a:prstGeom prst="rect">
            <a:avLst/>
          </a:prstGeom>
        </p:spPr>
      </p:pic>
    </p:spTree>
    <p:extLst>
      <p:ext uri="{BB962C8B-B14F-4D97-AF65-F5344CB8AC3E}">
        <p14:creationId xmlns:p14="http://schemas.microsoft.com/office/powerpoint/2010/main" val="36571829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1C7D3-34E6-4BF7-823A-450648E92D0F}"/>
              </a:ext>
            </a:extLst>
          </p:cNvPr>
          <p:cNvSpPr>
            <a:spLocks noGrp="1"/>
          </p:cNvSpPr>
          <p:nvPr>
            <p:ph type="title"/>
          </p:nvPr>
        </p:nvSpPr>
        <p:spPr>
          <a:xfrm>
            <a:off x="1097280" y="286603"/>
            <a:ext cx="10058400" cy="1450757"/>
          </a:xfrm>
        </p:spPr>
        <p:txBody>
          <a:bodyPr anchor="b">
            <a:normAutofit/>
          </a:bodyPr>
          <a:lstStyle/>
          <a:p>
            <a:r>
              <a:rPr lang="en-US" dirty="0"/>
              <a:t>Reconnaissance</a:t>
            </a:r>
          </a:p>
        </p:txBody>
      </p:sp>
      <p:pic>
        <p:nvPicPr>
          <p:cNvPr id="6" name="Picture 5" descr="Graphical user interface, text&#10;&#10;Description automatically generated">
            <a:extLst>
              <a:ext uri="{FF2B5EF4-FFF2-40B4-BE49-F238E27FC236}">
                <a16:creationId xmlns:a16="http://schemas.microsoft.com/office/drawing/2014/main" id="{771B96A0-AB43-4948-8E11-0144445CF4D8}"/>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097280" y="3148245"/>
            <a:ext cx="4639736" cy="1693503"/>
          </a:xfrm>
          <a:prstGeom prst="rect">
            <a:avLst/>
          </a:prstGeom>
          <a:noFill/>
        </p:spPr>
      </p:pic>
      <p:sp>
        <p:nvSpPr>
          <p:cNvPr id="3" name="Content Placeholder 2">
            <a:extLst>
              <a:ext uri="{FF2B5EF4-FFF2-40B4-BE49-F238E27FC236}">
                <a16:creationId xmlns:a16="http://schemas.microsoft.com/office/drawing/2014/main" id="{1D25F94D-D079-4870-A63A-44D386BD342D}"/>
              </a:ext>
            </a:extLst>
          </p:cNvPr>
          <p:cNvSpPr>
            <a:spLocks noGrp="1"/>
          </p:cNvSpPr>
          <p:nvPr>
            <p:ph sz="half" idx="2"/>
          </p:nvPr>
        </p:nvSpPr>
        <p:spPr>
          <a:xfrm>
            <a:off x="6515944" y="2120900"/>
            <a:ext cx="4639736" cy="3748194"/>
          </a:xfrm>
        </p:spPr>
        <p:txBody>
          <a:bodyPr>
            <a:normAutofit lnSpcReduction="10000"/>
          </a:bodyPr>
          <a:lstStyle/>
          <a:p>
            <a:pPr>
              <a:buFont typeface="Arial" panose="020B0604020202020204" pitchFamily="34" charset="0"/>
              <a:buChar char="•"/>
            </a:pPr>
            <a:r>
              <a:rPr lang="en-US" sz="2400" dirty="0"/>
              <a:t>Always examine the HTML of the application carefully.</a:t>
            </a:r>
          </a:p>
          <a:p>
            <a:pPr lvl="1">
              <a:buFont typeface="Arial" panose="020B0604020202020204" pitchFamily="34" charset="0"/>
              <a:buChar char="•"/>
            </a:pPr>
            <a:r>
              <a:rPr lang="en-US" sz="2400" dirty="0"/>
              <a:t>URLs tell you something about the document or filesystem structure?</a:t>
            </a:r>
          </a:p>
          <a:p>
            <a:pPr lvl="1">
              <a:buFont typeface="Arial" panose="020B0604020202020204" pitchFamily="34" charset="0"/>
              <a:buChar char="•"/>
            </a:pPr>
            <a:r>
              <a:rPr lang="en-US" sz="2400" dirty="0"/>
              <a:t>Look for form fields.</a:t>
            </a:r>
          </a:p>
          <a:p>
            <a:pPr lvl="1">
              <a:buFont typeface="Arial" panose="020B0604020202020204" pitchFamily="34" charset="0"/>
              <a:buChar char="•"/>
            </a:pPr>
            <a:r>
              <a:rPr lang="en-US" sz="2400" dirty="0"/>
              <a:t>Look for cookies being set.</a:t>
            </a:r>
          </a:p>
          <a:p>
            <a:pPr lvl="1">
              <a:buFont typeface="Arial" panose="020B0604020202020204" pitchFamily="34" charset="0"/>
              <a:buChar char="•"/>
            </a:pPr>
            <a:r>
              <a:rPr lang="en-US" sz="2400" dirty="0"/>
              <a:t>Look for any information about the programming languages or frameworks being used.</a:t>
            </a:r>
          </a:p>
        </p:txBody>
      </p:sp>
      <p:sp>
        <p:nvSpPr>
          <p:cNvPr id="7" name="TextBox 6">
            <a:extLst>
              <a:ext uri="{FF2B5EF4-FFF2-40B4-BE49-F238E27FC236}">
                <a16:creationId xmlns:a16="http://schemas.microsoft.com/office/drawing/2014/main" id="{CB3EA742-4453-4E63-81CC-CA8A7EFE74D8}"/>
              </a:ext>
            </a:extLst>
          </p:cNvPr>
          <p:cNvSpPr txBox="1"/>
          <p:nvPr/>
        </p:nvSpPr>
        <p:spPr>
          <a:xfrm>
            <a:off x="3497300" y="4641693"/>
            <a:ext cx="2239716" cy="200055"/>
          </a:xfrm>
          <a:prstGeom prst="rect">
            <a:avLst/>
          </a:prstGeom>
          <a:solidFill>
            <a:srgbClr val="000000"/>
          </a:solidFill>
        </p:spPr>
        <p:txBody>
          <a:bodyPr wrap="none" rtlCol="0">
            <a:spAutoFit/>
          </a:bodyPr>
          <a:lstStyle/>
          <a:p>
            <a:pPr algn="r">
              <a:spcAft>
                <a:spcPts val="600"/>
              </a:spcAft>
            </a:pPr>
            <a:r>
              <a:rPr lang="en-US" sz="700">
                <a:solidFill>
                  <a:srgbClr val="FFFFFF"/>
                </a:solidFill>
                <a:hlinkClick r:id="rId3" tooltip="http://www.blacklistednews.com/US_Cyber_Command:_Documents_Reveal_Pentagon_Launching_Covert_Cyber_Attacks/29312/0/38/38/Y/M.html">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4" tooltip="https://creativecommons.org/licenses/by/3.0/">
                  <a:extLst>
                    <a:ext uri="{A12FA001-AC4F-418D-AE19-62706E023703}">
                      <ahyp:hlinkClr xmlns:ahyp="http://schemas.microsoft.com/office/drawing/2018/hyperlinkcolor" val="tx"/>
                    </a:ext>
                  </a:extLst>
                </a:hlinkClick>
              </a:rPr>
              <a:t>CC BY</a:t>
            </a:r>
            <a:endParaRPr lang="en-US" sz="700">
              <a:solidFill>
                <a:srgbClr val="FFFFFF"/>
              </a:solidFill>
            </a:endParaRPr>
          </a:p>
        </p:txBody>
      </p:sp>
    </p:spTree>
    <p:extLst>
      <p:ext uri="{BB962C8B-B14F-4D97-AF65-F5344CB8AC3E}">
        <p14:creationId xmlns:p14="http://schemas.microsoft.com/office/powerpoint/2010/main" val="15309434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1C7D3-34E6-4BF7-823A-450648E92D0F}"/>
              </a:ext>
            </a:extLst>
          </p:cNvPr>
          <p:cNvSpPr>
            <a:spLocks noGrp="1"/>
          </p:cNvSpPr>
          <p:nvPr>
            <p:ph type="title"/>
          </p:nvPr>
        </p:nvSpPr>
        <p:spPr>
          <a:xfrm>
            <a:off x="1097280" y="286603"/>
            <a:ext cx="10058400" cy="1450757"/>
          </a:xfrm>
        </p:spPr>
        <p:txBody>
          <a:bodyPr anchor="b">
            <a:normAutofit/>
          </a:bodyPr>
          <a:lstStyle/>
          <a:p>
            <a:r>
              <a:rPr lang="en-US" dirty="0"/>
              <a:t>Reconnaissance</a:t>
            </a:r>
          </a:p>
        </p:txBody>
      </p:sp>
      <p:sp>
        <p:nvSpPr>
          <p:cNvPr id="3" name="Content Placeholder 2">
            <a:extLst>
              <a:ext uri="{FF2B5EF4-FFF2-40B4-BE49-F238E27FC236}">
                <a16:creationId xmlns:a16="http://schemas.microsoft.com/office/drawing/2014/main" id="{1D25F94D-D079-4870-A63A-44D386BD342D}"/>
              </a:ext>
            </a:extLst>
          </p:cNvPr>
          <p:cNvSpPr>
            <a:spLocks noGrp="1"/>
          </p:cNvSpPr>
          <p:nvPr>
            <p:ph sz="half" idx="1"/>
          </p:nvPr>
        </p:nvSpPr>
        <p:spPr>
          <a:xfrm>
            <a:off x="1097280" y="2120900"/>
            <a:ext cx="4639736" cy="3748193"/>
          </a:xfrm>
        </p:spPr>
        <p:txBody>
          <a:bodyPr>
            <a:normAutofit lnSpcReduction="10000"/>
          </a:bodyPr>
          <a:lstStyle/>
          <a:p>
            <a:pPr lvl="1">
              <a:buFont typeface="Arial" panose="020B0604020202020204" pitchFamily="34" charset="0"/>
              <a:buChar char="•"/>
            </a:pPr>
            <a:r>
              <a:rPr lang="en-US" sz="2000" dirty="0"/>
              <a:t>Other questions!</a:t>
            </a:r>
          </a:p>
          <a:p>
            <a:pPr lvl="1">
              <a:buFont typeface="Arial" panose="020B0604020202020204" pitchFamily="34" charset="0"/>
              <a:buChar char="•"/>
            </a:pPr>
            <a:r>
              <a:rPr lang="en-US" sz="2000" dirty="0"/>
              <a:t>Is packaged software being used? (i.e. </a:t>
            </a:r>
            <a:r>
              <a:rPr lang="en-US" sz="2000" dirty="0" err="1"/>
              <a:t>wordpress</a:t>
            </a:r>
            <a:r>
              <a:rPr lang="en-US" sz="2000" dirty="0"/>
              <a:t>)</a:t>
            </a:r>
          </a:p>
          <a:p>
            <a:pPr lvl="2">
              <a:buFont typeface="Arial" panose="020B0604020202020204" pitchFamily="34" charset="0"/>
              <a:buChar char="•"/>
            </a:pPr>
            <a:r>
              <a:rPr lang="en-US" sz="2000" dirty="0"/>
              <a:t>What are the known flaws?</a:t>
            </a:r>
          </a:p>
          <a:p>
            <a:pPr lvl="2">
              <a:buFont typeface="Arial" panose="020B0604020202020204" pitchFamily="34" charset="0"/>
              <a:buChar char="•"/>
            </a:pPr>
            <a:r>
              <a:rPr lang="en-US" sz="2000" dirty="0">
                <a:hlinkClick r:id="rId2"/>
              </a:rPr>
              <a:t>https://cve.mitre.org/</a:t>
            </a:r>
            <a:endParaRPr lang="en-US" sz="2000" dirty="0"/>
          </a:p>
          <a:p>
            <a:pPr lvl="1">
              <a:buFont typeface="Arial" panose="020B0604020202020204" pitchFamily="34" charset="0"/>
              <a:buChar char="•"/>
            </a:pPr>
            <a:r>
              <a:rPr lang="en-US" sz="2000" dirty="0"/>
              <a:t>Is there information about higher privileged accounts?</a:t>
            </a:r>
          </a:p>
          <a:p>
            <a:pPr lvl="1">
              <a:buFont typeface="Arial" panose="020B0604020202020204" pitchFamily="34" charset="0"/>
              <a:buChar char="•"/>
            </a:pPr>
            <a:r>
              <a:rPr lang="en-US" sz="2000" dirty="0"/>
              <a:t>Does any part of the website let you know other peoples account names?  Can you derive them from their email addresses?</a:t>
            </a:r>
          </a:p>
        </p:txBody>
      </p:sp>
      <p:pic>
        <p:nvPicPr>
          <p:cNvPr id="6" name="Picture 5" descr="Graphical user interface, text&#10;&#10;Description automatically generated">
            <a:extLst>
              <a:ext uri="{FF2B5EF4-FFF2-40B4-BE49-F238E27FC236}">
                <a16:creationId xmlns:a16="http://schemas.microsoft.com/office/drawing/2014/main" id="{771B96A0-AB43-4948-8E11-0144445CF4D8}"/>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6515944" y="3148245"/>
            <a:ext cx="4639736" cy="1693503"/>
          </a:xfrm>
          <a:prstGeom prst="rect">
            <a:avLst/>
          </a:prstGeom>
          <a:noFill/>
        </p:spPr>
      </p:pic>
      <p:sp>
        <p:nvSpPr>
          <p:cNvPr id="7" name="TextBox 6">
            <a:extLst>
              <a:ext uri="{FF2B5EF4-FFF2-40B4-BE49-F238E27FC236}">
                <a16:creationId xmlns:a16="http://schemas.microsoft.com/office/drawing/2014/main" id="{CB3EA742-4453-4E63-81CC-CA8A7EFE74D8}"/>
              </a:ext>
            </a:extLst>
          </p:cNvPr>
          <p:cNvSpPr txBox="1"/>
          <p:nvPr/>
        </p:nvSpPr>
        <p:spPr>
          <a:xfrm>
            <a:off x="8915964" y="4641693"/>
            <a:ext cx="2239716" cy="200055"/>
          </a:xfrm>
          <a:prstGeom prst="rect">
            <a:avLst/>
          </a:prstGeom>
          <a:solidFill>
            <a:srgbClr val="000000"/>
          </a:solidFill>
        </p:spPr>
        <p:txBody>
          <a:bodyPr wrap="none" rtlCol="0">
            <a:spAutoFit/>
          </a:bodyPr>
          <a:lstStyle/>
          <a:p>
            <a:pPr algn="r">
              <a:spcAft>
                <a:spcPts val="600"/>
              </a:spcAft>
            </a:pPr>
            <a:r>
              <a:rPr lang="en-US" sz="700">
                <a:solidFill>
                  <a:srgbClr val="FFFFFF"/>
                </a:solidFill>
                <a:hlinkClick r:id="rId4" tooltip="http://www.blacklistednews.com/US_Cyber_Command:_Documents_Reveal_Pentagon_Launching_Covert_Cyber_Attacks/29312/0/38/38/Y/M.html">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5" tooltip="https://creativecommons.org/licenses/by/3.0/">
                  <a:extLst>
                    <a:ext uri="{A12FA001-AC4F-418D-AE19-62706E023703}">
                      <ahyp:hlinkClr xmlns:ahyp="http://schemas.microsoft.com/office/drawing/2018/hyperlinkcolor" val="tx"/>
                    </a:ext>
                  </a:extLst>
                </a:hlinkClick>
              </a:rPr>
              <a:t>CC BY</a:t>
            </a:r>
            <a:endParaRPr lang="en-US" sz="700">
              <a:solidFill>
                <a:srgbClr val="FFFFFF"/>
              </a:solidFill>
            </a:endParaRPr>
          </a:p>
        </p:txBody>
      </p:sp>
    </p:spTree>
    <p:extLst>
      <p:ext uri="{BB962C8B-B14F-4D97-AF65-F5344CB8AC3E}">
        <p14:creationId xmlns:p14="http://schemas.microsoft.com/office/powerpoint/2010/main" val="42839276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1C7D3-34E6-4BF7-823A-450648E92D0F}"/>
              </a:ext>
            </a:extLst>
          </p:cNvPr>
          <p:cNvSpPr>
            <a:spLocks noGrp="1"/>
          </p:cNvSpPr>
          <p:nvPr>
            <p:ph type="title"/>
          </p:nvPr>
        </p:nvSpPr>
        <p:spPr>
          <a:xfrm>
            <a:off x="1097280" y="286603"/>
            <a:ext cx="10058400" cy="1450757"/>
          </a:xfrm>
        </p:spPr>
        <p:txBody>
          <a:bodyPr anchor="b">
            <a:normAutofit/>
          </a:bodyPr>
          <a:lstStyle/>
          <a:p>
            <a:r>
              <a:rPr lang="en-US" dirty="0"/>
              <a:t>Reconnaissance</a:t>
            </a:r>
          </a:p>
        </p:txBody>
      </p:sp>
      <p:sp>
        <p:nvSpPr>
          <p:cNvPr id="3" name="Content Placeholder 2">
            <a:extLst>
              <a:ext uri="{FF2B5EF4-FFF2-40B4-BE49-F238E27FC236}">
                <a16:creationId xmlns:a16="http://schemas.microsoft.com/office/drawing/2014/main" id="{1D25F94D-D079-4870-A63A-44D386BD342D}"/>
              </a:ext>
            </a:extLst>
          </p:cNvPr>
          <p:cNvSpPr>
            <a:spLocks noGrp="1"/>
          </p:cNvSpPr>
          <p:nvPr>
            <p:ph sz="half" idx="1"/>
          </p:nvPr>
        </p:nvSpPr>
        <p:spPr>
          <a:xfrm>
            <a:off x="1097280" y="2120900"/>
            <a:ext cx="4639736" cy="3748193"/>
          </a:xfrm>
        </p:spPr>
        <p:txBody>
          <a:bodyPr>
            <a:noAutofit/>
          </a:bodyPr>
          <a:lstStyle/>
          <a:p>
            <a:pPr lvl="1">
              <a:buFont typeface="Arial" panose="020B0604020202020204" pitchFamily="34" charset="0"/>
              <a:buChar char="•"/>
            </a:pPr>
            <a:r>
              <a:rPr lang="en-US" sz="2000" dirty="0"/>
              <a:t>When you start doing active recon.  Make sure you send information to their servers in the most innocent way possible.</a:t>
            </a:r>
          </a:p>
          <a:p>
            <a:pPr lvl="1">
              <a:buFont typeface="Arial" panose="020B0604020202020204" pitchFamily="34" charset="0"/>
              <a:buChar char="•"/>
            </a:pPr>
            <a:r>
              <a:rPr lang="en-US" sz="2000" dirty="0"/>
              <a:t>Find hidden documents – attempt non standard URLs (but use standard names like </a:t>
            </a:r>
            <a:r>
              <a:rPr lang="en-US" sz="2000" dirty="0" err="1"/>
              <a:t>admin.php</a:t>
            </a:r>
            <a:r>
              <a:rPr lang="en-US" sz="2000" dirty="0"/>
              <a:t>.</a:t>
            </a:r>
          </a:p>
          <a:p>
            <a:pPr lvl="1">
              <a:buFont typeface="Arial" panose="020B0604020202020204" pitchFamily="34" charset="0"/>
              <a:buChar char="•"/>
            </a:pPr>
            <a:r>
              <a:rPr lang="en-US" sz="2000" dirty="0"/>
              <a:t>If that doesn’t work, there are tools for finding hidden URLs/directories. Like </a:t>
            </a:r>
            <a:r>
              <a:rPr lang="en-US" sz="2000" dirty="0" err="1"/>
              <a:t>DirBuster</a:t>
            </a:r>
            <a:r>
              <a:rPr lang="en-US" sz="2000" dirty="0"/>
              <a:t> in Kali Linux.</a:t>
            </a:r>
          </a:p>
        </p:txBody>
      </p:sp>
      <p:pic>
        <p:nvPicPr>
          <p:cNvPr id="6" name="Picture 5" descr="Graphical user interface, text&#10;&#10;Description automatically generated">
            <a:extLst>
              <a:ext uri="{FF2B5EF4-FFF2-40B4-BE49-F238E27FC236}">
                <a16:creationId xmlns:a16="http://schemas.microsoft.com/office/drawing/2014/main" id="{771B96A0-AB43-4948-8E11-0144445CF4D8}"/>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6515944" y="3148245"/>
            <a:ext cx="4639736" cy="1693503"/>
          </a:xfrm>
          <a:prstGeom prst="rect">
            <a:avLst/>
          </a:prstGeom>
          <a:noFill/>
        </p:spPr>
      </p:pic>
      <p:sp>
        <p:nvSpPr>
          <p:cNvPr id="7" name="TextBox 6">
            <a:extLst>
              <a:ext uri="{FF2B5EF4-FFF2-40B4-BE49-F238E27FC236}">
                <a16:creationId xmlns:a16="http://schemas.microsoft.com/office/drawing/2014/main" id="{CB3EA742-4453-4E63-81CC-CA8A7EFE74D8}"/>
              </a:ext>
            </a:extLst>
          </p:cNvPr>
          <p:cNvSpPr txBox="1"/>
          <p:nvPr/>
        </p:nvSpPr>
        <p:spPr>
          <a:xfrm>
            <a:off x="8915964" y="4641693"/>
            <a:ext cx="2239716" cy="200055"/>
          </a:xfrm>
          <a:prstGeom prst="rect">
            <a:avLst/>
          </a:prstGeom>
          <a:solidFill>
            <a:srgbClr val="000000"/>
          </a:solidFill>
        </p:spPr>
        <p:txBody>
          <a:bodyPr wrap="none" rtlCol="0">
            <a:spAutoFit/>
          </a:bodyPr>
          <a:lstStyle/>
          <a:p>
            <a:pPr algn="r">
              <a:spcAft>
                <a:spcPts val="600"/>
              </a:spcAft>
            </a:pPr>
            <a:r>
              <a:rPr lang="en-US" sz="700">
                <a:solidFill>
                  <a:srgbClr val="FFFFFF"/>
                </a:solidFill>
                <a:hlinkClick r:id="rId3" tooltip="http://www.blacklistednews.com/US_Cyber_Command:_Documents_Reveal_Pentagon_Launching_Covert_Cyber_Attacks/29312/0/38/38/Y/M.html">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4" tooltip="https://creativecommons.org/licenses/by/3.0/">
                  <a:extLst>
                    <a:ext uri="{A12FA001-AC4F-418D-AE19-62706E023703}">
                      <ahyp:hlinkClr xmlns:ahyp="http://schemas.microsoft.com/office/drawing/2018/hyperlinkcolor" val="tx"/>
                    </a:ext>
                  </a:extLst>
                </a:hlinkClick>
              </a:rPr>
              <a:t>CC BY</a:t>
            </a:r>
            <a:endParaRPr lang="en-US" sz="700">
              <a:solidFill>
                <a:srgbClr val="FFFFFF"/>
              </a:solidFill>
            </a:endParaRPr>
          </a:p>
        </p:txBody>
      </p:sp>
    </p:spTree>
    <p:extLst>
      <p:ext uri="{BB962C8B-B14F-4D97-AF65-F5344CB8AC3E}">
        <p14:creationId xmlns:p14="http://schemas.microsoft.com/office/powerpoint/2010/main" val="2627550680"/>
      </p:ext>
    </p:extLst>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769520F8-BFE5-4C8C-A7AA-375C025A91CE}" vid="{AEAFD717-D3C8-4034-8F7E-D5220B0CCEB8}"/>
    </a:ext>
  </a:extLst>
</a:theme>
</file>

<file path=docProps/app.xml><?xml version="1.0" encoding="utf-8"?>
<Properties xmlns="http://schemas.openxmlformats.org/officeDocument/2006/extended-properties" xmlns:vt="http://schemas.openxmlformats.org/officeDocument/2006/docPropsVTypes">
  <TotalTime>2701</TotalTime>
  <Words>1418</Words>
  <Application>Microsoft Office PowerPoint</Application>
  <PresentationFormat>Widescreen</PresentationFormat>
  <Paragraphs>126</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Bookman Old Style</vt:lpstr>
      <vt:lpstr>Calibri</vt:lpstr>
      <vt:lpstr>Franklin Gothic Book</vt:lpstr>
      <vt:lpstr>1_RetrospectVTI</vt:lpstr>
      <vt:lpstr>Software Development &amp; Best Practices</vt:lpstr>
      <vt:lpstr>How do I attack a system?</vt:lpstr>
      <vt:lpstr>Reconnaissance</vt:lpstr>
      <vt:lpstr>Reconnaissance</vt:lpstr>
      <vt:lpstr>Reconnaissance</vt:lpstr>
      <vt:lpstr>Reconnaissance</vt:lpstr>
      <vt:lpstr>Reconnaissance</vt:lpstr>
      <vt:lpstr>Reconnaissance</vt:lpstr>
      <vt:lpstr>Reconnaissance</vt:lpstr>
      <vt:lpstr>Reconnaissance</vt:lpstr>
      <vt:lpstr>Reconnaissance</vt:lpstr>
      <vt:lpstr>Reconnaissance</vt:lpstr>
      <vt:lpstr>Reconnaissance</vt:lpstr>
      <vt:lpstr>Weaponization Delivery Exploitation</vt:lpstr>
      <vt:lpstr>Weaponization Delivery Exploitation</vt:lpstr>
      <vt:lpstr>Weaponization Delivery Exploitation</vt:lpstr>
      <vt:lpstr>Installation Command &amp; Control Actions</vt:lpstr>
      <vt:lpstr>Installation Command &amp; Control Actions</vt:lpstr>
      <vt:lpstr>Installation Command &amp; Control Actions</vt:lpstr>
      <vt:lpstr>Installation Command &amp; Control Actions</vt:lpstr>
      <vt:lpstr>Lab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Development &amp; Best Practices</dc:title>
  <dc:creator>Graham, Jonathan</dc:creator>
  <cp:lastModifiedBy>Graham, Jonathan</cp:lastModifiedBy>
  <cp:revision>112</cp:revision>
  <dcterms:created xsi:type="dcterms:W3CDTF">2021-02-03T04:04:27Z</dcterms:created>
  <dcterms:modified xsi:type="dcterms:W3CDTF">2023-05-08T04:25:44Z</dcterms:modified>
</cp:coreProperties>
</file>