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57" r:id="rId4"/>
    <p:sldId id="258" r:id="rId5"/>
    <p:sldId id="259" r:id="rId6"/>
    <p:sldId id="260" r:id="rId7"/>
    <p:sldId id="264" r:id="rId8"/>
    <p:sldId id="265" r:id="rId9"/>
    <p:sldId id="261" r:id="rId10"/>
    <p:sldId id="262" r:id="rId11"/>
    <p:sldId id="263" r:id="rId12"/>
    <p:sldId id="267" r:id="rId13"/>
    <p:sldId id="269" r:id="rId14"/>
    <p:sldId id="270" r:id="rId15"/>
    <p:sldId id="273" r:id="rId16"/>
    <p:sldId id="274" r:id="rId17"/>
    <p:sldId id="275" r:id="rId18"/>
    <p:sldId id="277" r:id="rId19"/>
    <p:sldId id="278" r:id="rId20"/>
    <p:sldId id="272" r:id="rId21"/>
    <p:sldId id="271" r:id="rId22"/>
    <p:sldId id="279" r:id="rId23"/>
    <p:sldId id="280" r:id="rId24"/>
    <p:sldId id="281" r:id="rId25"/>
    <p:sldId id="282" r:id="rId26"/>
    <p:sldId id="283" r:id="rId27"/>
    <p:sldId id="285" r:id="rId28"/>
    <p:sldId id="286"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59" autoAdjust="0"/>
    <p:restoredTop sz="94660"/>
  </p:normalViewPr>
  <p:slideViewPr>
    <p:cSldViewPr snapToGrid="0">
      <p:cViewPr varScale="1">
        <p:scale>
          <a:sx n="72" d="100"/>
          <a:sy n="72" d="100"/>
        </p:scale>
        <p:origin x="40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5/4/2024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virtualbox.org/"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s://apps.mohawkcollege.c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coveryourtracks.eff.org/" TargetMode="External"/><Relationship Id="rId4" Type="http://schemas.openxmlformats.org/officeDocument/2006/relationships/hyperlink" Target="https://www.maxpixel.net/Network-Digital-Internet-Data-Technology-Matrix-340725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AFBA14-FF68-4469-83DD-1125BDA94D96}"/>
              </a:ext>
            </a:extLst>
          </p:cNvPr>
          <p:cNvSpPr>
            <a:spLocks noGrp="1"/>
          </p:cNvSpPr>
          <p:nvPr>
            <p:ph type="ctrTitle"/>
          </p:nvPr>
        </p:nvSpPr>
        <p:spPr>
          <a:xfrm>
            <a:off x="1993805" y="1354668"/>
            <a:ext cx="8204391" cy="2346475"/>
          </a:xfrm>
        </p:spPr>
        <p:txBody>
          <a:bodyPr>
            <a:normAutofit/>
          </a:bodyPr>
          <a:lstStyle/>
          <a:p>
            <a:pPr algn="ctr">
              <a:lnSpc>
                <a:spcPct val="90000"/>
              </a:lnSpc>
            </a:pPr>
            <a:br>
              <a:rPr lang="en-US" sz="5100"/>
            </a:br>
            <a:r>
              <a:rPr lang="en-US" sz="5100"/>
              <a:t>Software Development &amp; Best Practices</a:t>
            </a:r>
          </a:p>
        </p:txBody>
      </p:sp>
      <p:sp>
        <p:nvSpPr>
          <p:cNvPr id="3" name="Subtitle 2">
            <a:extLst>
              <a:ext uri="{FF2B5EF4-FFF2-40B4-BE49-F238E27FC236}">
                <a16:creationId xmlns:a16="http://schemas.microsoft.com/office/drawing/2014/main" id="{E1EED8B0-E171-4E19-9626-8E9FC8B3E4C0}"/>
              </a:ext>
            </a:extLst>
          </p:cNvPr>
          <p:cNvSpPr>
            <a:spLocks noGrp="1"/>
          </p:cNvSpPr>
          <p:nvPr>
            <p:ph type="subTitle" idx="1"/>
          </p:nvPr>
        </p:nvSpPr>
        <p:spPr>
          <a:xfrm>
            <a:off x="2497137" y="3940629"/>
            <a:ext cx="7197726" cy="1240970"/>
          </a:xfrm>
        </p:spPr>
        <p:txBody>
          <a:bodyPr>
            <a:normAutofit/>
          </a:bodyPr>
          <a:lstStyle/>
          <a:p>
            <a:pPr algn="ctr"/>
            <a:r>
              <a:rPr lang="en-US"/>
              <a:t>Lecture 1 </a:t>
            </a:r>
            <a:r>
              <a:rPr lang="en-US" dirty="0"/>
              <a:t>– purpose and apparatus</a:t>
            </a:r>
            <a:endParaRPr lang="en-US"/>
          </a:p>
        </p:txBody>
      </p:sp>
      <p:cxnSp>
        <p:nvCxnSpPr>
          <p:cNvPr id="10" name="Straight Connector 9">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075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67E094-3DEF-4C79-B020-E9A19B617026}"/>
              </a:ext>
            </a:extLst>
          </p:cNvPr>
          <p:cNvSpPr>
            <a:spLocks noGrp="1"/>
          </p:cNvSpPr>
          <p:nvPr>
            <p:ph type="title"/>
          </p:nvPr>
        </p:nvSpPr>
        <p:spPr>
          <a:xfrm>
            <a:off x="685799" y="1150076"/>
            <a:ext cx="3659389" cy="4557849"/>
          </a:xfrm>
        </p:spPr>
        <p:txBody>
          <a:bodyPr>
            <a:normAutofit/>
          </a:bodyPr>
          <a:lstStyle/>
          <a:p>
            <a:pPr algn="r"/>
            <a:r>
              <a:rPr lang="en-US" dirty="0"/>
              <a:t>Our tools</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42B798F1-C28A-4412-B451-EB14941F293F}"/>
              </a:ext>
            </a:extLst>
          </p:cNvPr>
          <p:cNvSpPr>
            <a:spLocks noGrp="1"/>
          </p:cNvSpPr>
          <p:nvPr>
            <p:ph idx="1"/>
          </p:nvPr>
        </p:nvSpPr>
        <p:spPr>
          <a:xfrm>
            <a:off x="4988658" y="1150076"/>
            <a:ext cx="6517543" cy="4557849"/>
          </a:xfrm>
        </p:spPr>
        <p:txBody>
          <a:bodyPr>
            <a:normAutofit/>
          </a:bodyPr>
          <a:lstStyle/>
          <a:p>
            <a:r>
              <a:rPr lang="en-US" dirty="0"/>
              <a:t>We will be building and examining web applications using the TURNKEY Linux LAMP system.</a:t>
            </a:r>
          </a:p>
          <a:p>
            <a:r>
              <a:rPr lang="en-US" dirty="0"/>
              <a:t>LAMP – Operating System (Linux), Web Server (Apache), Database (MySQL) and Programming Language (PHP)</a:t>
            </a:r>
          </a:p>
          <a:p>
            <a:r>
              <a:rPr lang="en-US" dirty="0"/>
              <a:t>The Linux systems we will be examining will be running on a Virtual Machine on Oracle’s VirtualBox platform.</a:t>
            </a:r>
          </a:p>
          <a:p>
            <a:pPr marL="0" indent="0">
              <a:buNone/>
            </a:pPr>
            <a:endParaRPr lang="en-US" dirty="0"/>
          </a:p>
          <a:p>
            <a:endParaRPr lang="en-US" dirty="0"/>
          </a:p>
        </p:txBody>
      </p:sp>
    </p:spTree>
    <p:extLst>
      <p:ext uri="{BB962C8B-B14F-4D97-AF65-F5344CB8AC3E}">
        <p14:creationId xmlns:p14="http://schemas.microsoft.com/office/powerpoint/2010/main" val="11798445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825909" y="808055"/>
            <a:ext cx="3979205" cy="1453363"/>
          </a:xfrm>
        </p:spPr>
        <p:txBody>
          <a:bodyPr>
            <a:normAutofit/>
          </a:bodyPr>
          <a:lstStyle/>
          <a:p>
            <a:r>
              <a:rPr lang="en-US" dirty="0"/>
              <a:t>LAB 0</a:t>
            </a:r>
          </a:p>
        </p:txBody>
      </p: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802178" y="2261420"/>
            <a:ext cx="4002936" cy="3637935"/>
          </a:xfrm>
        </p:spPr>
        <p:txBody>
          <a:bodyPr>
            <a:normAutofit/>
          </a:bodyPr>
          <a:lstStyle/>
          <a:p>
            <a:r>
              <a:rPr lang="en-US" dirty="0"/>
              <a:t>Step 1: Download and install the current version of </a:t>
            </a:r>
            <a:r>
              <a:rPr lang="en-US" dirty="0" err="1"/>
              <a:t>virtualbox</a:t>
            </a:r>
            <a:r>
              <a:rPr lang="en-US" dirty="0"/>
              <a:t>: </a:t>
            </a:r>
            <a:r>
              <a:rPr lang="en-US" dirty="0">
                <a:hlinkClick r:id="rId3"/>
              </a:rPr>
              <a:t>https://www.virtualbox.org/</a:t>
            </a:r>
            <a:r>
              <a:rPr lang="en-US" dirty="0"/>
              <a:t> or use the one from mohawk apps: </a:t>
            </a:r>
            <a:r>
              <a:rPr lang="en-US" dirty="0">
                <a:hlinkClick r:id="rId4"/>
              </a:rPr>
              <a:t>https://apps.mohawkcollege.ca</a:t>
            </a:r>
            <a:endParaRPr lang="en-US" dirty="0"/>
          </a:p>
          <a:p>
            <a:r>
              <a:rPr lang="en-US" dirty="0"/>
              <a:t>Step 2: Download the </a:t>
            </a:r>
            <a:r>
              <a:rPr lang="en-US" dirty="0" err="1"/>
              <a:t>TurnKey</a:t>
            </a:r>
            <a:r>
              <a:rPr lang="en-US" dirty="0"/>
              <a:t> Linux LAMP VM ova image from Canvas</a:t>
            </a:r>
          </a:p>
          <a:p>
            <a:pPr lvl="1"/>
            <a:endParaRPr lang="en-US" dirty="0"/>
          </a:p>
        </p:txBody>
      </p:sp>
      <p:pic>
        <p:nvPicPr>
          <p:cNvPr id="5" name="Picture 4">
            <a:extLst>
              <a:ext uri="{FF2B5EF4-FFF2-40B4-BE49-F238E27FC236}">
                <a16:creationId xmlns:a16="http://schemas.microsoft.com/office/drawing/2014/main" id="{D88FF972-45D6-45B3-9B9A-A5DFB871B005}"/>
              </a:ext>
            </a:extLst>
          </p:cNvPr>
          <p:cNvPicPr>
            <a:picLocks noChangeAspect="1"/>
          </p:cNvPicPr>
          <p:nvPr/>
        </p:nvPicPr>
        <p:blipFill rotWithShape="1">
          <a:blip r:embed="rId5"/>
          <a:srcRect t="412" r="-2" b="1159"/>
          <a:stretch/>
        </p:blipFill>
        <p:spPr>
          <a:xfrm>
            <a:off x="5527525" y="796413"/>
            <a:ext cx="5620046" cy="510294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0089212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5" name="Picture 4">
            <a:extLst>
              <a:ext uri="{FF2B5EF4-FFF2-40B4-BE49-F238E27FC236}">
                <a16:creationId xmlns:a16="http://schemas.microsoft.com/office/drawing/2014/main" id="{D11FB887-6AEC-F1EF-5137-2C839586E45E}"/>
              </a:ext>
            </a:extLst>
          </p:cNvPr>
          <p:cNvPicPr>
            <a:picLocks noChangeAspect="1"/>
          </p:cNvPicPr>
          <p:nvPr/>
        </p:nvPicPr>
        <p:blipFill>
          <a:blip r:embed="rId3"/>
          <a:stretch>
            <a:fillRect/>
          </a:stretch>
        </p:blipFill>
        <p:spPr>
          <a:xfrm>
            <a:off x="643464" y="1303922"/>
            <a:ext cx="6897878" cy="425943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3: Open the VM using VirtualBox (usually just double-click on it) and click ‘finish’ (or ‘import’ if you’re using an older version)</a:t>
            </a:r>
          </a:p>
          <a:p>
            <a:endParaRPr lang="en-US" dirty="0"/>
          </a:p>
          <a:p>
            <a:endParaRPr lang="en-US" dirty="0"/>
          </a:p>
          <a:p>
            <a:pPr lvl="1"/>
            <a:endParaRPr lang="en-US" dirty="0"/>
          </a:p>
        </p:txBody>
      </p:sp>
    </p:spTree>
    <p:extLst>
      <p:ext uri="{BB962C8B-B14F-4D97-AF65-F5344CB8AC3E}">
        <p14:creationId xmlns:p14="http://schemas.microsoft.com/office/powerpoint/2010/main" val="38946033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3C7BCC2D-16BC-44C1-A1BE-335B2BA52A96}"/>
              </a:ext>
            </a:extLst>
          </p:cNvPr>
          <p:cNvPicPr>
            <a:picLocks noChangeAspect="1"/>
          </p:cNvPicPr>
          <p:nvPr/>
        </p:nvPicPr>
        <p:blipFill rotWithShape="1">
          <a:blip r:embed="rId3"/>
          <a:srcRect l="22941" r="13181" b="-1"/>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4: The machine you just imported should be selected.  Just click “Start” to begin.</a:t>
            </a:r>
          </a:p>
          <a:p>
            <a:endParaRPr lang="en-US" dirty="0"/>
          </a:p>
          <a:p>
            <a:endParaRPr lang="en-US" dirty="0"/>
          </a:p>
          <a:p>
            <a:pPr lvl="1"/>
            <a:endParaRPr lang="en-US" dirty="0"/>
          </a:p>
        </p:txBody>
      </p:sp>
    </p:spTree>
    <p:extLst>
      <p:ext uri="{BB962C8B-B14F-4D97-AF65-F5344CB8AC3E}">
        <p14:creationId xmlns:p14="http://schemas.microsoft.com/office/powerpoint/2010/main" val="1309089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5266892" y="609600"/>
            <a:ext cx="5550334" cy="1456267"/>
          </a:xfrm>
        </p:spPr>
        <p:txBody>
          <a:bodyPr>
            <a:normAutofit/>
          </a:bodyPr>
          <a:lstStyle/>
          <a:p>
            <a:r>
              <a:rPr lang="en-US" dirty="0"/>
              <a:t>LAB 0</a:t>
            </a:r>
          </a:p>
        </p:txBody>
      </p:sp>
      <p:pic>
        <p:nvPicPr>
          <p:cNvPr id="5" name="Picture 4" descr="Graphical user interface&#10;&#10;Description automatically generated">
            <a:extLst>
              <a:ext uri="{FF2B5EF4-FFF2-40B4-BE49-F238E27FC236}">
                <a16:creationId xmlns:a16="http://schemas.microsoft.com/office/drawing/2014/main" id="{69E06FFB-5C9B-4C2A-B525-60E8F10B98B5}"/>
              </a:ext>
            </a:extLst>
          </p:cNvPr>
          <p:cNvPicPr>
            <a:picLocks noChangeAspect="1"/>
          </p:cNvPicPr>
          <p:nvPr/>
        </p:nvPicPr>
        <p:blipFill rotWithShape="1">
          <a:blip r:embed="rId3"/>
          <a:srcRect b="1381"/>
          <a:stretch/>
        </p:blipFill>
        <p:spPr>
          <a:xfrm>
            <a:off x="20" y="1"/>
            <a:ext cx="4635988" cy="3429000"/>
          </a:xfrm>
          <a:prstGeom prst="rect">
            <a:avLst/>
          </a:prstGeom>
        </p:spPr>
      </p:pic>
      <p:pic>
        <p:nvPicPr>
          <p:cNvPr id="8" name="Picture 7" descr="Graphical user interface&#10;&#10;Description automatically generated">
            <a:extLst>
              <a:ext uri="{FF2B5EF4-FFF2-40B4-BE49-F238E27FC236}">
                <a16:creationId xmlns:a16="http://schemas.microsoft.com/office/drawing/2014/main" id="{0282DE83-D70D-4421-962C-A55EADF1FB46}"/>
              </a:ext>
            </a:extLst>
          </p:cNvPr>
          <p:cNvPicPr>
            <a:picLocks noChangeAspect="1"/>
          </p:cNvPicPr>
          <p:nvPr/>
        </p:nvPicPr>
        <p:blipFill rotWithShape="1">
          <a:blip r:embed="rId4"/>
          <a:srcRect b="1352"/>
          <a:stretch/>
        </p:blipFill>
        <p:spPr>
          <a:xfrm>
            <a:off x="20" y="3429001"/>
            <a:ext cx="4635988" cy="3429974"/>
          </a:xfrm>
          <a:prstGeom prst="rect">
            <a:avLst/>
          </a:prstGeom>
        </p:spPr>
      </p:pic>
      <p:cxnSp>
        <p:nvCxnSpPr>
          <p:cNvPr id="20" name="Straight Connector 19">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5266892" y="2142067"/>
            <a:ext cx="5550334" cy="3649133"/>
          </a:xfrm>
        </p:spPr>
        <p:txBody>
          <a:bodyPr>
            <a:normAutofit/>
          </a:bodyPr>
          <a:lstStyle/>
          <a:p>
            <a:r>
              <a:rPr lang="en-US" dirty="0"/>
              <a:t>Step 5: Allow the machine to boot</a:t>
            </a:r>
          </a:p>
          <a:p>
            <a:r>
              <a:rPr lang="en-US" dirty="0"/>
              <a:t>Step 6: Enter a root password when prompted.</a:t>
            </a:r>
          </a:p>
          <a:p>
            <a:r>
              <a:rPr lang="en-US" dirty="0"/>
              <a:t>Step 7: Enter it again to confirm.</a:t>
            </a:r>
          </a:p>
          <a:p>
            <a:pPr marL="0" indent="0">
              <a:buNone/>
            </a:pPr>
            <a:endParaRPr lang="en-US" dirty="0"/>
          </a:p>
          <a:p>
            <a:endParaRPr lang="en-US" dirty="0"/>
          </a:p>
          <a:p>
            <a:pPr lvl="1"/>
            <a:endParaRPr lang="en-US" dirty="0"/>
          </a:p>
        </p:txBody>
      </p:sp>
      <p:cxnSp>
        <p:nvCxnSpPr>
          <p:cNvPr id="22" name="Straight Connector 21">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81544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5266892" y="609600"/>
            <a:ext cx="5550334" cy="1456267"/>
          </a:xfrm>
        </p:spPr>
        <p:txBody>
          <a:bodyPr>
            <a:normAutofit/>
          </a:bodyPr>
          <a:lstStyle/>
          <a:p>
            <a:r>
              <a:rPr lang="en-US" dirty="0"/>
              <a:t>LAB 0</a:t>
            </a:r>
          </a:p>
        </p:txBody>
      </p:sp>
      <p:pic>
        <p:nvPicPr>
          <p:cNvPr id="9" name="Picture 8" descr="Graphical user interface, application&#10;&#10;Description automatically generated">
            <a:extLst>
              <a:ext uri="{FF2B5EF4-FFF2-40B4-BE49-F238E27FC236}">
                <a16:creationId xmlns:a16="http://schemas.microsoft.com/office/drawing/2014/main" id="{5DC15C06-C346-424E-B523-569F6730B406}"/>
              </a:ext>
            </a:extLst>
          </p:cNvPr>
          <p:cNvPicPr>
            <a:picLocks noChangeAspect="1"/>
          </p:cNvPicPr>
          <p:nvPr/>
        </p:nvPicPr>
        <p:blipFill rotWithShape="1">
          <a:blip r:embed="rId3"/>
          <a:srcRect b="1381"/>
          <a:stretch/>
        </p:blipFill>
        <p:spPr>
          <a:xfrm>
            <a:off x="20" y="1"/>
            <a:ext cx="4635988" cy="3429000"/>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C6F352E5-BFC4-4302-84B8-A9A8C67E10AD}"/>
              </a:ext>
            </a:extLst>
          </p:cNvPr>
          <p:cNvPicPr>
            <a:picLocks noChangeAspect="1"/>
          </p:cNvPicPr>
          <p:nvPr/>
        </p:nvPicPr>
        <p:blipFill rotWithShape="1">
          <a:blip r:embed="rId4"/>
          <a:srcRect b="1352"/>
          <a:stretch/>
        </p:blipFill>
        <p:spPr>
          <a:xfrm>
            <a:off x="20" y="3429001"/>
            <a:ext cx="4635988" cy="3429974"/>
          </a:xfrm>
          <a:prstGeom prst="rect">
            <a:avLst/>
          </a:prstGeom>
        </p:spPr>
      </p:pic>
      <p:cxnSp>
        <p:nvCxnSpPr>
          <p:cNvPr id="27" name="Straight Connector 26">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5266892" y="2142067"/>
            <a:ext cx="5550334" cy="3649133"/>
          </a:xfrm>
        </p:spPr>
        <p:txBody>
          <a:bodyPr>
            <a:normAutofit/>
          </a:bodyPr>
          <a:lstStyle/>
          <a:p>
            <a:r>
              <a:rPr lang="en-US" dirty="0"/>
              <a:t>Step 8: Enter a MySQL </a:t>
            </a:r>
            <a:r>
              <a:rPr lang="en-US" dirty="0" err="1"/>
              <a:t>adminer</a:t>
            </a:r>
            <a:r>
              <a:rPr lang="en-US" dirty="0"/>
              <a:t> password (this can be the same as your root password in this case)</a:t>
            </a:r>
          </a:p>
          <a:p>
            <a:r>
              <a:rPr lang="en-US" dirty="0"/>
              <a:t>Step 9: Enter it again to confirm.</a:t>
            </a:r>
          </a:p>
          <a:p>
            <a:pPr marL="0" indent="0">
              <a:buNone/>
            </a:pPr>
            <a:endParaRPr lang="en-US" dirty="0"/>
          </a:p>
          <a:p>
            <a:endParaRPr lang="en-US" dirty="0"/>
          </a:p>
          <a:p>
            <a:pPr lvl="1"/>
            <a:endParaRPr lang="en-US" dirty="0"/>
          </a:p>
        </p:txBody>
      </p:sp>
      <p:cxnSp>
        <p:nvCxnSpPr>
          <p:cNvPr id="29" name="Straight Connector 28">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017620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5266892" y="609600"/>
            <a:ext cx="5550334" cy="1456267"/>
          </a:xfrm>
        </p:spPr>
        <p:txBody>
          <a:bodyPr>
            <a:normAutofit/>
          </a:bodyPr>
          <a:lstStyle/>
          <a:p>
            <a:r>
              <a:rPr lang="en-US" dirty="0"/>
              <a:t>LAB 0</a:t>
            </a:r>
          </a:p>
        </p:txBody>
      </p:sp>
      <p:pic>
        <p:nvPicPr>
          <p:cNvPr id="13" name="Picture 12" descr="Graphical user interface, application&#10;&#10;Description automatically generated">
            <a:extLst>
              <a:ext uri="{FF2B5EF4-FFF2-40B4-BE49-F238E27FC236}">
                <a16:creationId xmlns:a16="http://schemas.microsoft.com/office/drawing/2014/main" id="{4C9A36F5-6993-4932-8041-E0BC50E5945C}"/>
              </a:ext>
            </a:extLst>
          </p:cNvPr>
          <p:cNvPicPr>
            <a:picLocks noChangeAspect="1"/>
          </p:cNvPicPr>
          <p:nvPr/>
        </p:nvPicPr>
        <p:blipFill rotWithShape="1">
          <a:blip r:embed="rId3"/>
          <a:srcRect b="1381"/>
          <a:stretch/>
        </p:blipFill>
        <p:spPr>
          <a:xfrm>
            <a:off x="20" y="1"/>
            <a:ext cx="4635988" cy="3429000"/>
          </a:xfrm>
          <a:prstGeom prst="rect">
            <a:avLst/>
          </a:prstGeom>
        </p:spPr>
      </p:pic>
      <p:pic>
        <p:nvPicPr>
          <p:cNvPr id="11" name="Picture 10" descr="Graphical user interface, application&#10;&#10;Description automatically generated">
            <a:extLst>
              <a:ext uri="{FF2B5EF4-FFF2-40B4-BE49-F238E27FC236}">
                <a16:creationId xmlns:a16="http://schemas.microsoft.com/office/drawing/2014/main" id="{FB77A8B1-F893-4F94-B933-D7810F610290}"/>
              </a:ext>
            </a:extLst>
          </p:cNvPr>
          <p:cNvPicPr>
            <a:picLocks noChangeAspect="1"/>
          </p:cNvPicPr>
          <p:nvPr/>
        </p:nvPicPr>
        <p:blipFill rotWithShape="1">
          <a:blip r:embed="rId4"/>
          <a:srcRect b="1352"/>
          <a:stretch/>
        </p:blipFill>
        <p:spPr>
          <a:xfrm>
            <a:off x="20" y="3429001"/>
            <a:ext cx="4635988" cy="3429974"/>
          </a:xfrm>
          <a:prstGeom prst="rect">
            <a:avLst/>
          </a:prstGeom>
        </p:spPr>
      </p:pic>
      <p:cxnSp>
        <p:nvCxnSpPr>
          <p:cNvPr id="34" name="Straight Connector 33">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5266892" y="2142067"/>
            <a:ext cx="5550334" cy="3649133"/>
          </a:xfrm>
        </p:spPr>
        <p:txBody>
          <a:bodyPr>
            <a:normAutofit/>
          </a:bodyPr>
          <a:lstStyle/>
          <a:p>
            <a:r>
              <a:rPr lang="en-US" dirty="0"/>
              <a:t>Step 10: When prompted for an API key use the tab key to select “Skip” and hit “Enter”.</a:t>
            </a:r>
          </a:p>
          <a:p>
            <a:r>
              <a:rPr lang="en-US" dirty="0"/>
              <a:t>Step 11: When prompted for an email address for notifications.  Use the tab key to select “Skip” and hit “Enter”</a:t>
            </a:r>
          </a:p>
          <a:p>
            <a:pPr marL="0" indent="0">
              <a:buNone/>
            </a:pPr>
            <a:endParaRPr lang="en-US" dirty="0"/>
          </a:p>
          <a:p>
            <a:endParaRPr lang="en-US" dirty="0"/>
          </a:p>
          <a:p>
            <a:pPr lvl="1"/>
            <a:endParaRPr lang="en-US" dirty="0"/>
          </a:p>
        </p:txBody>
      </p:sp>
      <p:cxnSp>
        <p:nvCxnSpPr>
          <p:cNvPr id="36" name="Straight Connector 35">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2546781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5266892" y="609600"/>
            <a:ext cx="5550334" cy="1456267"/>
          </a:xfrm>
        </p:spPr>
        <p:txBody>
          <a:bodyPr>
            <a:normAutofit/>
          </a:bodyPr>
          <a:lstStyle/>
          <a:p>
            <a:r>
              <a:rPr lang="en-US" dirty="0"/>
              <a:t>LAB 0</a:t>
            </a:r>
          </a:p>
        </p:txBody>
      </p:sp>
      <p:pic>
        <p:nvPicPr>
          <p:cNvPr id="13" name="Picture 12">
            <a:extLst>
              <a:ext uri="{FF2B5EF4-FFF2-40B4-BE49-F238E27FC236}">
                <a16:creationId xmlns:a16="http://schemas.microsoft.com/office/drawing/2014/main" id="{4C9A36F5-6993-4932-8041-E0BC50E5945C}"/>
              </a:ext>
            </a:extLst>
          </p:cNvPr>
          <p:cNvPicPr>
            <a:picLocks noChangeAspect="1"/>
          </p:cNvPicPr>
          <p:nvPr/>
        </p:nvPicPr>
        <p:blipFill rotWithShape="1">
          <a:blip r:embed="rId3"/>
          <a:srcRect b="1381"/>
          <a:stretch/>
        </p:blipFill>
        <p:spPr>
          <a:xfrm>
            <a:off x="20" y="1"/>
            <a:ext cx="4635988" cy="3429000"/>
          </a:xfrm>
          <a:prstGeom prst="rect">
            <a:avLst/>
          </a:prstGeom>
        </p:spPr>
      </p:pic>
      <p:pic>
        <p:nvPicPr>
          <p:cNvPr id="11" name="Picture 10">
            <a:extLst>
              <a:ext uri="{FF2B5EF4-FFF2-40B4-BE49-F238E27FC236}">
                <a16:creationId xmlns:a16="http://schemas.microsoft.com/office/drawing/2014/main" id="{FB77A8B1-F893-4F94-B933-D7810F610290}"/>
              </a:ext>
            </a:extLst>
          </p:cNvPr>
          <p:cNvPicPr>
            <a:picLocks noChangeAspect="1"/>
          </p:cNvPicPr>
          <p:nvPr/>
        </p:nvPicPr>
        <p:blipFill rotWithShape="1">
          <a:blip r:embed="rId4"/>
          <a:srcRect b="1352"/>
          <a:stretch/>
        </p:blipFill>
        <p:spPr>
          <a:xfrm>
            <a:off x="20" y="3429001"/>
            <a:ext cx="4635988" cy="3429974"/>
          </a:xfrm>
          <a:prstGeom prst="rect">
            <a:avLst/>
          </a:prstGeom>
        </p:spPr>
      </p:pic>
      <p:cxnSp>
        <p:nvCxnSpPr>
          <p:cNvPr id="34" name="Straight Connector 33">
            <a:extLst>
              <a:ext uri="{FF2B5EF4-FFF2-40B4-BE49-F238E27FC236}">
                <a16:creationId xmlns:a16="http://schemas.microsoft.com/office/drawing/2014/main" id="{B4E57998-7D20-4BE8-9019-4A4122CE3E2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90" y="3429000"/>
            <a:ext cx="4637598" cy="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5266892" y="2142067"/>
            <a:ext cx="5550334" cy="3649133"/>
          </a:xfrm>
        </p:spPr>
        <p:txBody>
          <a:bodyPr>
            <a:normAutofit/>
          </a:bodyPr>
          <a:lstStyle/>
          <a:p>
            <a:r>
              <a:rPr lang="en-US" dirty="0"/>
              <a:t>Step 12: When prompted for security updates hit “Enter” to install.  This may take some time. (If you have issues installing the security updates.  They may be skipped without affecting this lab)</a:t>
            </a:r>
          </a:p>
          <a:p>
            <a:r>
              <a:rPr lang="en-US" dirty="0"/>
              <a:t>Step 13: If prompted to reboot.  Then hit “Enter”</a:t>
            </a:r>
          </a:p>
          <a:p>
            <a:pPr marL="0" indent="0">
              <a:buNone/>
            </a:pPr>
            <a:endParaRPr lang="en-US" dirty="0"/>
          </a:p>
          <a:p>
            <a:endParaRPr lang="en-US" dirty="0"/>
          </a:p>
          <a:p>
            <a:pPr lvl="1"/>
            <a:endParaRPr lang="en-US" dirty="0"/>
          </a:p>
        </p:txBody>
      </p:sp>
      <p:cxnSp>
        <p:nvCxnSpPr>
          <p:cNvPr id="36" name="Straight Connector 35">
            <a:extLst>
              <a:ext uri="{FF2B5EF4-FFF2-40B4-BE49-F238E27FC236}">
                <a16:creationId xmlns:a16="http://schemas.microsoft.com/office/drawing/2014/main" id="{1EC01BF1-FEAA-4AF6-96A5-24556C1F6B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42096" y="0"/>
            <a:ext cx="680" cy="6858000"/>
          </a:xfrm>
          <a:prstGeom prst="line">
            <a:avLst/>
          </a:prstGeom>
          <a:noFill/>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608399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DD52-E1EC-485C-9D0E-9B69C10481F1}"/>
              </a:ext>
            </a:extLst>
          </p:cNvPr>
          <p:cNvSpPr>
            <a:spLocks noGrp="1"/>
          </p:cNvSpPr>
          <p:nvPr>
            <p:ph type="title"/>
          </p:nvPr>
        </p:nvSpPr>
        <p:spPr>
          <a:xfrm>
            <a:off x="7865806" y="643463"/>
            <a:ext cx="3706762" cy="1608124"/>
          </a:xfrm>
        </p:spPr>
        <p:txBody>
          <a:bodyPr>
            <a:normAutofit/>
          </a:bodyPr>
          <a:lstStyle/>
          <a:p>
            <a:r>
              <a:rPr lang="en-US" dirty="0" err="1"/>
              <a:t>LaB</a:t>
            </a:r>
            <a:r>
              <a:rPr lang="en-US" dirty="0"/>
              <a:t> 0</a:t>
            </a:r>
          </a:p>
        </p:txBody>
      </p:sp>
      <p:pic>
        <p:nvPicPr>
          <p:cNvPr id="5" name="Content Placeholder 4">
            <a:extLst>
              <a:ext uri="{FF2B5EF4-FFF2-40B4-BE49-F238E27FC236}">
                <a16:creationId xmlns:a16="http://schemas.microsoft.com/office/drawing/2014/main" id="{56C3557F-A095-4E27-8A93-1FAB720DC37E}"/>
              </a:ext>
            </a:extLst>
          </p:cNvPr>
          <p:cNvPicPr>
            <a:picLocks noChangeAspect="1"/>
          </p:cNvPicPr>
          <p:nvPr/>
        </p:nvPicPr>
        <p:blipFill rotWithShape="1">
          <a:blip r:embed="rId3"/>
          <a:srcRect/>
          <a:stretch/>
        </p:blipFill>
        <p:spPr>
          <a:xfrm>
            <a:off x="20" y="984"/>
            <a:ext cx="7552924" cy="6857982"/>
          </a:xfrm>
          <a:prstGeom prst="rect">
            <a:avLst/>
          </a:prstGeom>
        </p:spPr>
      </p:pic>
      <p:sp>
        <p:nvSpPr>
          <p:cNvPr id="11" name="Content Placeholder 8">
            <a:extLst>
              <a:ext uri="{FF2B5EF4-FFF2-40B4-BE49-F238E27FC236}">
                <a16:creationId xmlns:a16="http://schemas.microsoft.com/office/drawing/2014/main" id="{F251F778-B828-4DF1-9896-D117E9F28A4C}"/>
              </a:ext>
            </a:extLst>
          </p:cNvPr>
          <p:cNvSpPr>
            <a:spLocks noGrp="1"/>
          </p:cNvSpPr>
          <p:nvPr>
            <p:ph idx="1"/>
          </p:nvPr>
        </p:nvSpPr>
        <p:spPr>
          <a:xfrm>
            <a:off x="7865806" y="2251587"/>
            <a:ext cx="3706762" cy="3972232"/>
          </a:xfrm>
        </p:spPr>
        <p:txBody>
          <a:bodyPr>
            <a:normAutofit/>
          </a:bodyPr>
          <a:lstStyle/>
          <a:p>
            <a:pPr marL="0" indent="0">
              <a:buNone/>
            </a:pPr>
            <a:r>
              <a:rPr lang="en-US" dirty="0"/>
              <a:t>Step 14:  Once the VM reboots you will see a screen like this.  If the VM does not automatically reboot.  Click the close button on the VM window and select “Power off the machine”.  The start the machine up again from the Virtual Box window.</a:t>
            </a:r>
          </a:p>
          <a:p>
            <a:pPr marL="0" indent="0">
              <a:buNone/>
            </a:pPr>
            <a:r>
              <a:rPr lang="en-US" dirty="0"/>
              <a:t>Step 15: Open a web browser and point it to the Web URL.</a:t>
            </a:r>
          </a:p>
        </p:txBody>
      </p:sp>
    </p:spTree>
    <p:extLst>
      <p:ext uri="{BB962C8B-B14F-4D97-AF65-F5344CB8AC3E}">
        <p14:creationId xmlns:p14="http://schemas.microsoft.com/office/powerpoint/2010/main" val="8248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EDD52-E1EC-485C-9D0E-9B69C10481F1}"/>
              </a:ext>
            </a:extLst>
          </p:cNvPr>
          <p:cNvSpPr>
            <a:spLocks noGrp="1"/>
          </p:cNvSpPr>
          <p:nvPr>
            <p:ph type="title"/>
          </p:nvPr>
        </p:nvSpPr>
        <p:spPr>
          <a:xfrm>
            <a:off x="7865806" y="643463"/>
            <a:ext cx="3706762" cy="1608124"/>
          </a:xfrm>
        </p:spPr>
        <p:txBody>
          <a:bodyPr>
            <a:normAutofit/>
          </a:bodyPr>
          <a:lstStyle/>
          <a:p>
            <a:r>
              <a:rPr lang="en-US" dirty="0" err="1"/>
              <a:t>LaB</a:t>
            </a:r>
            <a:r>
              <a:rPr lang="en-US" dirty="0"/>
              <a:t> 0</a:t>
            </a:r>
          </a:p>
        </p:txBody>
      </p:sp>
      <p:pic>
        <p:nvPicPr>
          <p:cNvPr id="4" name="Picture 3">
            <a:extLst>
              <a:ext uri="{FF2B5EF4-FFF2-40B4-BE49-F238E27FC236}">
                <a16:creationId xmlns:a16="http://schemas.microsoft.com/office/drawing/2014/main" id="{A6DC8A95-7A3C-4FDC-9FB6-5352598DDDE9}"/>
              </a:ext>
            </a:extLst>
          </p:cNvPr>
          <p:cNvPicPr>
            <a:picLocks noChangeAspect="1"/>
          </p:cNvPicPr>
          <p:nvPr/>
        </p:nvPicPr>
        <p:blipFill>
          <a:blip r:embed="rId3"/>
          <a:stretch>
            <a:fillRect/>
          </a:stretch>
        </p:blipFill>
        <p:spPr>
          <a:xfrm>
            <a:off x="643464" y="1286677"/>
            <a:ext cx="6897878" cy="4293928"/>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11" name="Content Placeholder 8">
            <a:extLst>
              <a:ext uri="{FF2B5EF4-FFF2-40B4-BE49-F238E27FC236}">
                <a16:creationId xmlns:a16="http://schemas.microsoft.com/office/drawing/2014/main" id="{F251F778-B828-4DF1-9896-D117E9F28A4C}"/>
              </a:ext>
            </a:extLst>
          </p:cNvPr>
          <p:cNvSpPr>
            <a:spLocks noGrp="1"/>
          </p:cNvSpPr>
          <p:nvPr>
            <p:ph idx="1"/>
          </p:nvPr>
        </p:nvSpPr>
        <p:spPr>
          <a:xfrm>
            <a:off x="7865806" y="2251587"/>
            <a:ext cx="3706762" cy="3972232"/>
          </a:xfrm>
        </p:spPr>
        <p:txBody>
          <a:bodyPr>
            <a:normAutofit/>
          </a:bodyPr>
          <a:lstStyle/>
          <a:p>
            <a:pPr marL="0" indent="0">
              <a:buNone/>
            </a:pPr>
            <a:r>
              <a:rPr lang="en-US" dirty="0"/>
              <a:t>Step 16:  You will probably now get a security warning.  If you’re using Firefox click on “Advanced” and then “Accept the Risk and Continue”</a:t>
            </a:r>
          </a:p>
          <a:p>
            <a:pPr marL="0" indent="0">
              <a:buNone/>
            </a:pPr>
            <a:endParaRPr lang="en-US" dirty="0"/>
          </a:p>
        </p:txBody>
      </p:sp>
    </p:spTree>
    <p:extLst>
      <p:ext uri="{BB962C8B-B14F-4D97-AF65-F5344CB8AC3E}">
        <p14:creationId xmlns:p14="http://schemas.microsoft.com/office/powerpoint/2010/main" val="3977630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1FC9CF-323C-421C-9B89-D655538B7905}"/>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Purpose</a:t>
            </a:r>
          </a:p>
        </p:txBody>
      </p:sp>
      <p:sp>
        <p:nvSpPr>
          <p:cNvPr id="3" name="Text Placeholder 2">
            <a:extLst>
              <a:ext uri="{FF2B5EF4-FFF2-40B4-BE49-F238E27FC236}">
                <a16:creationId xmlns:a16="http://schemas.microsoft.com/office/drawing/2014/main" id="{3F3A8940-719C-48B9-A770-B66D4D6CE1C5}"/>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2" name="Straight Connector 11">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53615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5" name="Picture 4" descr="A screenshot of a computer&#10;&#10;Description automatically generated">
            <a:extLst>
              <a:ext uri="{FF2B5EF4-FFF2-40B4-BE49-F238E27FC236}">
                <a16:creationId xmlns:a16="http://schemas.microsoft.com/office/drawing/2014/main" id="{CD4EB286-B9DA-4D5E-B086-35012FAAA6E3}"/>
              </a:ext>
            </a:extLst>
          </p:cNvPr>
          <p:cNvPicPr>
            <a:picLocks noChangeAspect="1"/>
          </p:cNvPicPr>
          <p:nvPr/>
        </p:nvPicPr>
        <p:blipFill rotWithShape="1">
          <a:blip r:embed="rId3"/>
          <a:srcRect l="8677" r="8677"/>
          <a:stretch/>
        </p:blipFill>
        <p:spPr>
          <a:xfrm>
            <a:off x="1017775" y="643463"/>
            <a:ext cx="6149256"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17: You should now be at the main web page.  Click on the icon marked “</a:t>
            </a:r>
            <a:r>
              <a:rPr lang="en-US" dirty="0" err="1"/>
              <a:t>Webmin</a:t>
            </a:r>
            <a:r>
              <a:rPr lang="en-US" dirty="0"/>
              <a:t>”</a:t>
            </a:r>
            <a:endParaRPr lang="en-US" dirty="0">
              <a:latin typeface="Courier New" panose="02070309020205020404" pitchFamily="49" charset="0"/>
              <a:cs typeface="Courier New" panose="02070309020205020404" pitchFamily="49" charset="0"/>
            </a:endParaRPr>
          </a:p>
          <a:p>
            <a:endParaRPr lang="en-US" dirty="0"/>
          </a:p>
          <a:p>
            <a:endParaRPr lang="en-US" dirty="0"/>
          </a:p>
          <a:p>
            <a:pPr lvl="1"/>
            <a:endParaRPr lang="en-US" dirty="0"/>
          </a:p>
        </p:txBody>
      </p:sp>
    </p:spTree>
    <p:extLst>
      <p:ext uri="{BB962C8B-B14F-4D97-AF65-F5344CB8AC3E}">
        <p14:creationId xmlns:p14="http://schemas.microsoft.com/office/powerpoint/2010/main" val="42559173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5" name="Picture 4">
            <a:extLst>
              <a:ext uri="{FF2B5EF4-FFF2-40B4-BE49-F238E27FC236}">
                <a16:creationId xmlns:a16="http://schemas.microsoft.com/office/drawing/2014/main" id="{2F7A6F8F-5078-4080-817B-71A8E3DE574F}"/>
              </a:ext>
            </a:extLst>
          </p:cNvPr>
          <p:cNvPicPr>
            <a:picLocks noChangeAspect="1"/>
          </p:cNvPicPr>
          <p:nvPr/>
        </p:nvPicPr>
        <p:blipFill rotWithShape="1">
          <a:blip r:embed="rId3"/>
          <a:srcRect t="8428" r="2" b="10309"/>
          <a:stretch/>
        </p:blipFill>
        <p:spPr>
          <a:xfrm>
            <a:off x="1019469" y="643463"/>
            <a:ext cx="6145868" cy="558035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18: You should now be at the login page (if you get another security warning take the same actions as in step 17).  Enter Root and the root password you selected in step 6.</a:t>
            </a:r>
            <a:endParaRPr lang="en-US" dirty="0">
              <a:latin typeface="Courier New" panose="02070309020205020404" pitchFamily="49" charset="0"/>
              <a:cs typeface="Courier New" panose="02070309020205020404" pitchFamily="49" charset="0"/>
            </a:endParaRPr>
          </a:p>
          <a:p>
            <a:endParaRPr lang="en-US" dirty="0"/>
          </a:p>
          <a:p>
            <a:endParaRPr lang="en-US" dirty="0"/>
          </a:p>
          <a:p>
            <a:pPr lvl="1"/>
            <a:endParaRPr lang="en-US" dirty="0"/>
          </a:p>
        </p:txBody>
      </p:sp>
    </p:spTree>
    <p:extLst>
      <p:ext uri="{BB962C8B-B14F-4D97-AF65-F5344CB8AC3E}">
        <p14:creationId xmlns:p14="http://schemas.microsoft.com/office/powerpoint/2010/main" val="39139981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2101B5EE-3E60-4D7F-9667-983C8E475F16}"/>
              </a:ext>
            </a:extLst>
          </p:cNvPr>
          <p:cNvPicPr>
            <a:picLocks noChangeAspect="1"/>
          </p:cNvPicPr>
          <p:nvPr/>
        </p:nvPicPr>
        <p:blipFill rotWithShape="1">
          <a:blip r:embed="rId3"/>
          <a:srcRect l="3032" r="3630"/>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19: You are now at the main </a:t>
            </a:r>
            <a:r>
              <a:rPr lang="en-US" dirty="0" err="1"/>
              <a:t>webmin</a:t>
            </a:r>
            <a:r>
              <a:rPr lang="en-US" dirty="0"/>
              <a:t> console.  Select “Tools” from the left-hand menu and then “File Manager”</a:t>
            </a:r>
            <a:endParaRPr lang="en-US" dirty="0">
              <a:latin typeface="Courier New" panose="02070309020205020404" pitchFamily="49" charset="0"/>
              <a:cs typeface="Courier New" panose="02070309020205020404" pitchFamily="49" charset="0"/>
            </a:endParaRPr>
          </a:p>
          <a:p>
            <a:endParaRPr lang="en-US" dirty="0"/>
          </a:p>
          <a:p>
            <a:endParaRPr lang="en-US" dirty="0"/>
          </a:p>
          <a:p>
            <a:pPr lvl="1"/>
            <a:endParaRPr lang="en-US" dirty="0"/>
          </a:p>
        </p:txBody>
      </p:sp>
    </p:spTree>
    <p:extLst>
      <p:ext uri="{BB962C8B-B14F-4D97-AF65-F5344CB8AC3E}">
        <p14:creationId xmlns:p14="http://schemas.microsoft.com/office/powerpoint/2010/main" val="19423632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2101B5EE-3E60-4D7F-9667-983C8E475F16}"/>
              </a:ext>
            </a:extLst>
          </p:cNvPr>
          <p:cNvPicPr>
            <a:picLocks noChangeAspect="1"/>
          </p:cNvPicPr>
          <p:nvPr/>
        </p:nvPicPr>
        <p:blipFill rotWithShape="1">
          <a:blip r:embed="rId3"/>
          <a:srcRect t="5849" r="-1" b="5848"/>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20: Click on the small triangle next to “Var” to enter that directory.  Then repeat this for “www”.</a:t>
            </a:r>
          </a:p>
          <a:p>
            <a:endParaRPr lang="en-US" dirty="0"/>
          </a:p>
          <a:p>
            <a:pPr lvl="1"/>
            <a:endParaRPr lang="en-US" dirty="0"/>
          </a:p>
        </p:txBody>
      </p:sp>
    </p:spTree>
    <p:extLst>
      <p:ext uri="{BB962C8B-B14F-4D97-AF65-F5344CB8AC3E}">
        <p14:creationId xmlns:p14="http://schemas.microsoft.com/office/powerpoint/2010/main" val="3145392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2101B5EE-3E60-4D7F-9667-983C8E475F16}"/>
              </a:ext>
            </a:extLst>
          </p:cNvPr>
          <p:cNvPicPr>
            <a:picLocks noChangeAspect="1"/>
          </p:cNvPicPr>
          <p:nvPr/>
        </p:nvPicPr>
        <p:blipFill rotWithShape="1">
          <a:blip r:embed="rId3"/>
          <a:srcRect l="17400"/>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21: Now click on the “File” menu and then select “Create new file”.</a:t>
            </a:r>
          </a:p>
          <a:p>
            <a:endParaRPr lang="en-US" dirty="0"/>
          </a:p>
          <a:p>
            <a:pPr lvl="1"/>
            <a:endParaRPr lang="en-US" dirty="0"/>
          </a:p>
        </p:txBody>
      </p:sp>
    </p:spTree>
    <p:extLst>
      <p:ext uri="{BB962C8B-B14F-4D97-AF65-F5344CB8AC3E}">
        <p14:creationId xmlns:p14="http://schemas.microsoft.com/office/powerpoint/2010/main" val="1623247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2101B5EE-3E60-4D7F-9667-983C8E475F16}"/>
              </a:ext>
            </a:extLst>
          </p:cNvPr>
          <p:cNvPicPr>
            <a:picLocks noChangeAspect="1"/>
          </p:cNvPicPr>
          <p:nvPr/>
        </p:nvPicPr>
        <p:blipFill rotWithShape="1">
          <a:blip r:embed="rId3"/>
          <a:srcRect l="2805" r="7714" b="2"/>
          <a:stretch/>
        </p:blipFill>
        <p:spPr>
          <a:xfrm>
            <a:off x="20" y="9853"/>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22: You will now be prompted for a filename.  Enter “test.html” and then click “Create”</a:t>
            </a:r>
          </a:p>
          <a:p>
            <a:endParaRPr lang="en-US" dirty="0"/>
          </a:p>
          <a:p>
            <a:pPr lvl="1"/>
            <a:endParaRPr lang="en-US" dirty="0"/>
          </a:p>
        </p:txBody>
      </p:sp>
    </p:spTree>
    <p:extLst>
      <p:ext uri="{BB962C8B-B14F-4D97-AF65-F5344CB8AC3E}">
        <p14:creationId xmlns:p14="http://schemas.microsoft.com/office/powerpoint/2010/main" val="31132544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lnSpcReduction="10000"/>
          </a:bodyPr>
          <a:lstStyle/>
          <a:p>
            <a:r>
              <a:rPr lang="en-US" dirty="0"/>
              <a:t>Step 23: A black dialog box will now appear that you can type text into.  This is the file editor. Type the code you see in the picture to the left.  Replace “----------” (the series of dashes) with your own name.</a:t>
            </a:r>
          </a:p>
          <a:p>
            <a:r>
              <a:rPr lang="en-US" dirty="0"/>
              <a:t>Step 24: Click on the “disk” icon at the top of the editor window to save the file.</a:t>
            </a:r>
          </a:p>
          <a:p>
            <a:r>
              <a:rPr lang="en-US" dirty="0"/>
              <a:t>Step 25: Click on the “X” icon at the top of the editor window to close the file.</a:t>
            </a:r>
          </a:p>
          <a:p>
            <a:pPr lvl="1"/>
            <a:endParaRPr lang="en-US" dirty="0"/>
          </a:p>
        </p:txBody>
      </p:sp>
      <p:pic>
        <p:nvPicPr>
          <p:cNvPr id="5" name="Picture 4">
            <a:extLst>
              <a:ext uri="{FF2B5EF4-FFF2-40B4-BE49-F238E27FC236}">
                <a16:creationId xmlns:a16="http://schemas.microsoft.com/office/drawing/2014/main" id="{6817C3FF-5BCE-6D34-1A4B-A08119299406}"/>
              </a:ext>
            </a:extLst>
          </p:cNvPr>
          <p:cNvPicPr>
            <a:picLocks noChangeAspect="1"/>
          </p:cNvPicPr>
          <p:nvPr/>
        </p:nvPicPr>
        <p:blipFill>
          <a:blip r:embed="rId3"/>
          <a:stretch>
            <a:fillRect/>
          </a:stretch>
        </p:blipFill>
        <p:spPr>
          <a:xfrm>
            <a:off x="0" y="1354237"/>
            <a:ext cx="7635662" cy="4397323"/>
          </a:xfrm>
          <a:prstGeom prst="rect">
            <a:avLst/>
          </a:prstGeom>
        </p:spPr>
      </p:pic>
    </p:spTree>
    <p:extLst>
      <p:ext uri="{BB962C8B-B14F-4D97-AF65-F5344CB8AC3E}">
        <p14:creationId xmlns:p14="http://schemas.microsoft.com/office/powerpoint/2010/main" val="18752399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7865806" y="643463"/>
            <a:ext cx="3706762" cy="1608124"/>
          </a:xfrm>
        </p:spPr>
        <p:txBody>
          <a:bodyPr>
            <a:normAutofit/>
          </a:bodyPr>
          <a:lstStyle/>
          <a:p>
            <a:r>
              <a:rPr lang="en-US" dirty="0"/>
              <a:t>LAB 0</a:t>
            </a:r>
          </a:p>
        </p:txBody>
      </p:sp>
      <p:pic>
        <p:nvPicPr>
          <p:cNvPr id="6" name="Picture 5">
            <a:extLst>
              <a:ext uri="{FF2B5EF4-FFF2-40B4-BE49-F238E27FC236}">
                <a16:creationId xmlns:a16="http://schemas.microsoft.com/office/drawing/2014/main" id="{2101B5EE-3E60-4D7F-9667-983C8E475F16}"/>
              </a:ext>
            </a:extLst>
          </p:cNvPr>
          <p:cNvPicPr>
            <a:picLocks noChangeAspect="1"/>
          </p:cNvPicPr>
          <p:nvPr/>
        </p:nvPicPr>
        <p:blipFill rotWithShape="1">
          <a:blip r:embed="rId3"/>
          <a:srcRect l="120" r="120"/>
          <a:stretch/>
        </p:blipFill>
        <p:spPr>
          <a:xfrm>
            <a:off x="20" y="975"/>
            <a:ext cx="7552924" cy="6858000"/>
          </a:xfrm>
          <a:prstGeom prst="rect">
            <a:avLst/>
          </a:prstGeom>
        </p:spPr>
      </p:pic>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7865806" y="2251587"/>
            <a:ext cx="3706762" cy="3972232"/>
          </a:xfrm>
        </p:spPr>
        <p:txBody>
          <a:bodyPr>
            <a:normAutofit/>
          </a:bodyPr>
          <a:lstStyle/>
          <a:p>
            <a:r>
              <a:rPr lang="en-US" dirty="0"/>
              <a:t>Step 26: Go back to the browser tab with the File Manager and create a new file.  This time call it </a:t>
            </a:r>
            <a:r>
              <a:rPr lang="en-US" dirty="0" err="1"/>
              <a:t>test.php</a:t>
            </a:r>
            <a:r>
              <a:rPr lang="en-US" dirty="0"/>
              <a:t>.  Enter the code you see in the image on the left.  Make sure you replace “----------” with you own name.  Save the file and close the window.</a:t>
            </a:r>
          </a:p>
          <a:p>
            <a:pPr lvl="1"/>
            <a:endParaRPr lang="en-US" dirty="0"/>
          </a:p>
        </p:txBody>
      </p:sp>
    </p:spTree>
    <p:extLst>
      <p:ext uri="{BB962C8B-B14F-4D97-AF65-F5344CB8AC3E}">
        <p14:creationId xmlns:p14="http://schemas.microsoft.com/office/powerpoint/2010/main" val="4140757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55001-84A5-4DA6-B872-2736627B6D58}"/>
              </a:ext>
            </a:extLst>
          </p:cNvPr>
          <p:cNvSpPr>
            <a:spLocks noGrp="1"/>
          </p:cNvSpPr>
          <p:nvPr>
            <p:ph type="title"/>
          </p:nvPr>
        </p:nvSpPr>
        <p:spPr>
          <a:xfrm>
            <a:off x="6400800" y="609600"/>
            <a:ext cx="5147730" cy="1641987"/>
          </a:xfrm>
        </p:spPr>
        <p:txBody>
          <a:bodyPr>
            <a:normAutofit/>
          </a:bodyPr>
          <a:lstStyle/>
          <a:p>
            <a:r>
              <a:rPr lang="en-US" dirty="0"/>
              <a:t>LAB 0</a:t>
            </a:r>
          </a:p>
        </p:txBody>
      </p:sp>
      <p:sp>
        <p:nvSpPr>
          <p:cNvPr id="3" name="Content Placeholder 2">
            <a:extLst>
              <a:ext uri="{FF2B5EF4-FFF2-40B4-BE49-F238E27FC236}">
                <a16:creationId xmlns:a16="http://schemas.microsoft.com/office/drawing/2014/main" id="{EAC37B25-E71B-4648-9991-9ADB27C0AC2C}"/>
              </a:ext>
            </a:extLst>
          </p:cNvPr>
          <p:cNvSpPr>
            <a:spLocks noGrp="1"/>
          </p:cNvSpPr>
          <p:nvPr>
            <p:ph idx="1"/>
          </p:nvPr>
        </p:nvSpPr>
        <p:spPr>
          <a:xfrm>
            <a:off x="6273477" y="1610032"/>
            <a:ext cx="3857153" cy="3637935"/>
          </a:xfrm>
        </p:spPr>
        <p:txBody>
          <a:bodyPr>
            <a:normAutofit/>
          </a:bodyPr>
          <a:lstStyle/>
          <a:p>
            <a:r>
              <a:rPr lang="en-US" dirty="0"/>
              <a:t>Step 27: Open a new browser tab and point it at the web </a:t>
            </a:r>
            <a:r>
              <a:rPr lang="en-US" dirty="0" err="1"/>
              <a:t>url</a:t>
            </a:r>
            <a:r>
              <a:rPr lang="en-US" dirty="0"/>
              <a:t> but this time add the path “/test.html”.  If the result looks like the image on the left (but with your name), then take a screenshot and save it to a file. Do the same for “/</a:t>
            </a:r>
            <a:r>
              <a:rPr lang="en-US" dirty="0" err="1"/>
              <a:t>test.php</a:t>
            </a:r>
            <a:r>
              <a:rPr lang="en-US" dirty="0"/>
              <a:t>”.</a:t>
            </a:r>
          </a:p>
          <a:p>
            <a:r>
              <a:rPr lang="en-US" dirty="0"/>
              <a:t>Step 31: Upload both of </a:t>
            </a:r>
            <a:r>
              <a:rPr lang="en-US"/>
              <a:t>these image files </a:t>
            </a:r>
            <a:r>
              <a:rPr lang="en-US" dirty="0"/>
              <a:t>to Canvas in the </a:t>
            </a:r>
            <a:r>
              <a:rPr lang="en-US" dirty="0" err="1"/>
              <a:t>dropbox</a:t>
            </a:r>
            <a:r>
              <a:rPr lang="en-US" dirty="0"/>
              <a:t> marked Lab 0.</a:t>
            </a:r>
          </a:p>
          <a:p>
            <a:pPr lvl="1"/>
            <a:endParaRPr lang="en-US" dirty="0"/>
          </a:p>
        </p:txBody>
      </p:sp>
      <p:pic>
        <p:nvPicPr>
          <p:cNvPr id="5" name="Picture 4">
            <a:extLst>
              <a:ext uri="{FF2B5EF4-FFF2-40B4-BE49-F238E27FC236}">
                <a16:creationId xmlns:a16="http://schemas.microsoft.com/office/drawing/2014/main" id="{63922133-16D6-B87B-2081-4300B62CB88E}"/>
              </a:ext>
            </a:extLst>
          </p:cNvPr>
          <p:cNvPicPr>
            <a:picLocks noChangeAspect="1"/>
          </p:cNvPicPr>
          <p:nvPr/>
        </p:nvPicPr>
        <p:blipFill>
          <a:blip r:embed="rId3"/>
          <a:stretch>
            <a:fillRect/>
          </a:stretch>
        </p:blipFill>
        <p:spPr>
          <a:xfrm>
            <a:off x="648930" y="1575718"/>
            <a:ext cx="5447070" cy="3377183"/>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249621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FEDA0-42FD-43B3-83A6-51AE89967144}"/>
              </a:ext>
            </a:extLst>
          </p:cNvPr>
          <p:cNvSpPr>
            <a:spLocks noGrp="1"/>
          </p:cNvSpPr>
          <p:nvPr>
            <p:ph type="title"/>
          </p:nvPr>
        </p:nvSpPr>
        <p:spPr>
          <a:xfrm>
            <a:off x="4955458" y="639097"/>
            <a:ext cx="6593075" cy="1612490"/>
          </a:xfrm>
        </p:spPr>
        <p:txBody>
          <a:bodyPr>
            <a:normAutofit/>
          </a:bodyPr>
          <a:lstStyle/>
          <a:p>
            <a:r>
              <a:rPr lang="en-US" altLang="zh-CN" dirty="0"/>
              <a:t>Purpose – The problem is data</a:t>
            </a:r>
            <a:endParaRPr lang="en-US" dirty="0"/>
          </a:p>
        </p:txBody>
      </p:sp>
      <p:pic>
        <p:nvPicPr>
          <p:cNvPr id="5" name="Picture 4" descr="Background pattern&#10;&#10;Description automatically generated">
            <a:extLst>
              <a:ext uri="{FF2B5EF4-FFF2-40B4-BE49-F238E27FC236}">
                <a16:creationId xmlns:a16="http://schemas.microsoft.com/office/drawing/2014/main" id="{C8D75EBE-CA7D-49C7-BF44-3FBA396FA194}"/>
              </a:ext>
            </a:extLst>
          </p:cNvPr>
          <p:cNvPicPr>
            <a:picLocks noChangeAspect="1"/>
          </p:cNvPicPr>
          <p:nvPr/>
        </p:nvPicPr>
        <p:blipFill rotWithShape="1">
          <a:blip r:embed="rId3">
            <a:extLst>
              <a:ext uri="{837473B0-CC2E-450A-ABE3-18F120FF3D39}">
                <a1611:picAttrSrcUrl xmlns:a1611="http://schemas.microsoft.com/office/drawing/2016/11/main" r:id="rId4"/>
              </a:ext>
            </a:extLst>
          </a:blip>
          <a:srcRect l="24671" r="30205" b="-2"/>
          <a:stretch/>
        </p:blipFill>
        <p:spPr>
          <a:xfrm>
            <a:off x="20" y="975"/>
            <a:ext cx="4635988" cy="6858000"/>
          </a:xfrm>
          <a:prstGeom prst="rect">
            <a:avLst/>
          </a:prstGeom>
        </p:spPr>
      </p:pic>
      <p:sp>
        <p:nvSpPr>
          <p:cNvPr id="3" name="Content Placeholder 2">
            <a:extLst>
              <a:ext uri="{FF2B5EF4-FFF2-40B4-BE49-F238E27FC236}">
                <a16:creationId xmlns:a16="http://schemas.microsoft.com/office/drawing/2014/main" id="{9037AF86-B799-4C50-A13E-396A052B870F}"/>
              </a:ext>
            </a:extLst>
          </p:cNvPr>
          <p:cNvSpPr>
            <a:spLocks noGrp="1"/>
          </p:cNvSpPr>
          <p:nvPr>
            <p:ph idx="1"/>
          </p:nvPr>
        </p:nvSpPr>
        <p:spPr>
          <a:xfrm>
            <a:off x="4955458" y="2251587"/>
            <a:ext cx="6593075" cy="3972232"/>
          </a:xfrm>
        </p:spPr>
        <p:txBody>
          <a:bodyPr>
            <a:normAutofit/>
          </a:bodyPr>
          <a:lstStyle/>
          <a:p>
            <a:pPr>
              <a:lnSpc>
                <a:spcPct val="90000"/>
              </a:lnSpc>
            </a:pPr>
            <a:r>
              <a:rPr lang="en-US" sz="1500"/>
              <a:t>The rate that data is being created on the internet is nothing short of incredible.  In 2017 it was estimated to be 463,000,000,000 GB/day.</a:t>
            </a:r>
          </a:p>
          <a:p>
            <a:pPr>
              <a:lnSpc>
                <a:spcPct val="90000"/>
              </a:lnSpc>
            </a:pPr>
            <a:r>
              <a:rPr lang="en-US" sz="1500"/>
              <a:t>A significant amount of that data is PII – Personally Identifying Information</a:t>
            </a:r>
          </a:p>
          <a:p>
            <a:pPr>
              <a:lnSpc>
                <a:spcPct val="90000"/>
              </a:lnSpc>
            </a:pPr>
            <a:r>
              <a:rPr lang="en-US" sz="1500"/>
              <a:t>We convince ourselves that this is limited to data produced when we provide it to different services on the internet.</a:t>
            </a:r>
          </a:p>
          <a:p>
            <a:pPr>
              <a:lnSpc>
                <a:spcPct val="90000"/>
              </a:lnSpc>
            </a:pPr>
            <a:r>
              <a:rPr lang="en-US" sz="1500"/>
              <a:t>However, we are producing data </a:t>
            </a:r>
            <a:r>
              <a:rPr lang="en-US" sz="1500" i="1" u="sng"/>
              <a:t>RIGHT NOW</a:t>
            </a:r>
            <a:r>
              <a:rPr lang="en-US" sz="1500" i="1"/>
              <a:t>.   </a:t>
            </a:r>
            <a:r>
              <a:rPr lang="en-US" sz="1500"/>
              <a:t>Don’t believe me? Try going here: https://clickclickclick.click/ </a:t>
            </a:r>
          </a:p>
          <a:p>
            <a:pPr>
              <a:lnSpc>
                <a:spcPct val="90000"/>
              </a:lnSpc>
            </a:pPr>
            <a:r>
              <a:rPr lang="en-US" sz="1500"/>
              <a:t>Ok sure, that’s data but does it really identify me personally?</a:t>
            </a:r>
          </a:p>
          <a:p>
            <a:pPr>
              <a:lnSpc>
                <a:spcPct val="90000"/>
              </a:lnSpc>
            </a:pPr>
            <a:r>
              <a:rPr lang="en-US" sz="1500"/>
              <a:t>Actually.  Yes.  Take a look at: </a:t>
            </a:r>
            <a:r>
              <a:rPr lang="en-US" sz="1500">
                <a:hlinkClick r:id="rId5"/>
              </a:rPr>
              <a:t>https://coveryourtracks.eff.org/</a:t>
            </a:r>
            <a:endParaRPr lang="en-US" sz="1500"/>
          </a:p>
          <a:p>
            <a:pPr>
              <a:lnSpc>
                <a:spcPct val="90000"/>
              </a:lnSpc>
            </a:pPr>
            <a:r>
              <a:rPr lang="en-US" sz="1500"/>
              <a:t>What this website is demonstrating is browser fingerprinting.  Taking all the data from your browser and creating a single hash value from it.  This value can be collected by any website and even shared by related sites.  Along with any habits or information you generate on the site itself.</a:t>
            </a:r>
          </a:p>
          <a:p>
            <a:pPr>
              <a:lnSpc>
                <a:spcPct val="90000"/>
              </a:lnSpc>
            </a:pPr>
            <a:endParaRPr lang="en-US" sz="1500"/>
          </a:p>
          <a:p>
            <a:pPr marL="0" indent="0">
              <a:lnSpc>
                <a:spcPct val="90000"/>
              </a:lnSpc>
              <a:buNone/>
            </a:pPr>
            <a:endParaRPr lang="en-US" sz="1500"/>
          </a:p>
          <a:p>
            <a:pPr>
              <a:lnSpc>
                <a:spcPct val="90000"/>
              </a:lnSpc>
            </a:pPr>
            <a:endParaRPr lang="en-US" sz="1500" dirty="0"/>
          </a:p>
        </p:txBody>
      </p:sp>
    </p:spTree>
    <p:extLst>
      <p:ext uri="{BB962C8B-B14F-4D97-AF65-F5344CB8AC3E}">
        <p14:creationId xmlns:p14="http://schemas.microsoft.com/office/powerpoint/2010/main" val="234032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B7BBE-C455-446B-9089-D7675CCC0BB1}"/>
              </a:ext>
            </a:extLst>
          </p:cNvPr>
          <p:cNvSpPr>
            <a:spLocks noGrp="1"/>
          </p:cNvSpPr>
          <p:nvPr>
            <p:ph type="title"/>
          </p:nvPr>
        </p:nvSpPr>
        <p:spPr>
          <a:xfrm>
            <a:off x="4955458" y="639097"/>
            <a:ext cx="6593075" cy="1612490"/>
          </a:xfrm>
        </p:spPr>
        <p:txBody>
          <a:bodyPr>
            <a:normAutofit/>
          </a:bodyPr>
          <a:lstStyle/>
          <a:p>
            <a:r>
              <a:rPr lang="en-US" dirty="0"/>
              <a:t>Purpose – data breaches are common</a:t>
            </a:r>
            <a:endParaRPr lang="en-US"/>
          </a:p>
        </p:txBody>
      </p:sp>
      <p:pic>
        <p:nvPicPr>
          <p:cNvPr id="5" name="Content Placeholder 4">
            <a:extLst>
              <a:ext uri="{FF2B5EF4-FFF2-40B4-BE49-F238E27FC236}">
                <a16:creationId xmlns:a16="http://schemas.microsoft.com/office/drawing/2014/main" id="{C2338FE0-BEAE-4396-B395-80BE64198D29}"/>
              </a:ext>
            </a:extLst>
          </p:cNvPr>
          <p:cNvPicPr>
            <a:picLocks noChangeAspect="1"/>
          </p:cNvPicPr>
          <p:nvPr/>
        </p:nvPicPr>
        <p:blipFill rotWithShape="1">
          <a:blip r:embed="rId3"/>
          <a:srcRect l="30923" r="23109" b="-1"/>
          <a:stretch/>
        </p:blipFill>
        <p:spPr>
          <a:xfrm>
            <a:off x="20" y="975"/>
            <a:ext cx="4635988" cy="6858000"/>
          </a:xfrm>
          <a:prstGeom prst="rect">
            <a:avLst/>
          </a:prstGeom>
        </p:spPr>
      </p:pic>
      <p:sp>
        <p:nvSpPr>
          <p:cNvPr id="9" name="Content Placeholder 8">
            <a:extLst>
              <a:ext uri="{FF2B5EF4-FFF2-40B4-BE49-F238E27FC236}">
                <a16:creationId xmlns:a16="http://schemas.microsoft.com/office/drawing/2014/main" id="{C1C9933D-5D21-4B36-A9B1-8551FD0EF804}"/>
              </a:ext>
            </a:extLst>
          </p:cNvPr>
          <p:cNvSpPr>
            <a:spLocks noGrp="1"/>
          </p:cNvSpPr>
          <p:nvPr>
            <p:ph idx="1"/>
          </p:nvPr>
        </p:nvSpPr>
        <p:spPr>
          <a:xfrm>
            <a:off x="4955458" y="2251587"/>
            <a:ext cx="6593075" cy="3972232"/>
          </a:xfrm>
        </p:spPr>
        <p:txBody>
          <a:bodyPr>
            <a:normAutofit/>
          </a:bodyPr>
          <a:lstStyle/>
          <a:p>
            <a:r>
              <a:rPr lang="en-US" dirty="0"/>
              <a:t>A data breach is any unintentional release of sensitive data.</a:t>
            </a:r>
          </a:p>
          <a:p>
            <a:r>
              <a:rPr lang="en-US" dirty="0"/>
              <a:t>Over a hundred million records are exposed each year.</a:t>
            </a:r>
          </a:p>
          <a:p>
            <a:r>
              <a:rPr lang="en-US" dirty="0"/>
              <a:t>Based on Cyber-Insurance claims.  AIG in 2019 determined that about 14% of all claims were breaches by hackers and another 14% were breaches simply due to employee negligence</a:t>
            </a:r>
          </a:p>
        </p:txBody>
      </p:sp>
    </p:spTree>
    <p:extLst>
      <p:ext uri="{BB962C8B-B14F-4D97-AF65-F5344CB8AC3E}">
        <p14:creationId xmlns:p14="http://schemas.microsoft.com/office/powerpoint/2010/main" val="199419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80C76-670E-4815-AD8D-003338BD79FA}"/>
              </a:ext>
            </a:extLst>
          </p:cNvPr>
          <p:cNvSpPr>
            <a:spLocks noGrp="1"/>
          </p:cNvSpPr>
          <p:nvPr>
            <p:ph type="title"/>
          </p:nvPr>
        </p:nvSpPr>
        <p:spPr>
          <a:xfrm>
            <a:off x="4955458" y="639097"/>
            <a:ext cx="6593075" cy="1612490"/>
          </a:xfrm>
        </p:spPr>
        <p:txBody>
          <a:bodyPr>
            <a:normAutofit/>
          </a:bodyPr>
          <a:lstStyle/>
          <a:p>
            <a:r>
              <a:rPr lang="en-US" dirty="0"/>
              <a:t>Purpose – Software Needs to be audited</a:t>
            </a:r>
          </a:p>
        </p:txBody>
      </p:sp>
      <p:pic>
        <p:nvPicPr>
          <p:cNvPr id="24" name="Picture 11">
            <a:extLst>
              <a:ext uri="{FF2B5EF4-FFF2-40B4-BE49-F238E27FC236}">
                <a16:creationId xmlns:a16="http://schemas.microsoft.com/office/drawing/2014/main" id="{D5582935-0D9F-432F-9109-FB21C75056E4}"/>
              </a:ext>
            </a:extLst>
          </p:cNvPr>
          <p:cNvPicPr>
            <a:picLocks noChangeAspect="1"/>
          </p:cNvPicPr>
          <p:nvPr/>
        </p:nvPicPr>
        <p:blipFill rotWithShape="1">
          <a:blip r:embed="rId3"/>
          <a:srcRect l="7226" r="47651" b="-2"/>
          <a:stretch/>
        </p:blipFill>
        <p:spPr>
          <a:xfrm>
            <a:off x="20" y="975"/>
            <a:ext cx="4635988" cy="6858000"/>
          </a:xfrm>
          <a:prstGeom prst="rect">
            <a:avLst/>
          </a:prstGeom>
        </p:spPr>
      </p:pic>
      <p:sp>
        <p:nvSpPr>
          <p:cNvPr id="25" name="Content Placeholder 2">
            <a:extLst>
              <a:ext uri="{FF2B5EF4-FFF2-40B4-BE49-F238E27FC236}">
                <a16:creationId xmlns:a16="http://schemas.microsoft.com/office/drawing/2014/main" id="{0A1916BC-2DA7-49DF-8431-81DA34CA1488}"/>
              </a:ext>
            </a:extLst>
          </p:cNvPr>
          <p:cNvSpPr>
            <a:spLocks noGrp="1"/>
          </p:cNvSpPr>
          <p:nvPr>
            <p:ph idx="1"/>
          </p:nvPr>
        </p:nvSpPr>
        <p:spPr>
          <a:xfrm>
            <a:off x="4955458" y="2251587"/>
            <a:ext cx="6593075" cy="3972232"/>
          </a:xfrm>
        </p:spPr>
        <p:txBody>
          <a:bodyPr>
            <a:normAutofit/>
          </a:bodyPr>
          <a:lstStyle/>
          <a:p>
            <a:r>
              <a:rPr lang="en-US" dirty="0"/>
              <a:t>A Key feature in this is properly building out our security architecture.</a:t>
            </a:r>
          </a:p>
          <a:p>
            <a:r>
              <a:rPr lang="en-US" dirty="0"/>
              <a:t>In this program you should already have completed courses detailing the physical and network aspects to security.</a:t>
            </a:r>
          </a:p>
          <a:p>
            <a:r>
              <a:rPr lang="en-US" dirty="0"/>
              <a:t>We will now move on to handling how to secure software.  This includes both how secure software is built AND how to test for common security problems in software.</a:t>
            </a:r>
          </a:p>
        </p:txBody>
      </p:sp>
    </p:spTree>
    <p:extLst>
      <p:ext uri="{BB962C8B-B14F-4D97-AF65-F5344CB8AC3E}">
        <p14:creationId xmlns:p14="http://schemas.microsoft.com/office/powerpoint/2010/main" val="22845680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54309F57-B331-41A7-9154-15EC2AF45A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CA7721-DDF9-4588-B436-80195F71119B}"/>
              </a:ext>
            </a:extLst>
          </p:cNvPr>
          <p:cNvSpPr>
            <a:spLocks noGrp="1"/>
          </p:cNvSpPr>
          <p:nvPr>
            <p:ph type="title"/>
          </p:nvPr>
        </p:nvSpPr>
        <p:spPr>
          <a:xfrm>
            <a:off x="685801" y="500743"/>
            <a:ext cx="7402285" cy="1360714"/>
          </a:xfrm>
        </p:spPr>
        <p:txBody>
          <a:bodyPr>
            <a:normAutofit/>
          </a:bodyPr>
          <a:lstStyle/>
          <a:p>
            <a:r>
              <a:rPr lang="en-US"/>
              <a:t>Do I need to know how to code?</a:t>
            </a:r>
            <a:endParaRPr lang="en-US" dirty="0"/>
          </a:p>
        </p:txBody>
      </p:sp>
      <p:sp>
        <p:nvSpPr>
          <p:cNvPr id="13" name="Content Placeholder 2">
            <a:extLst>
              <a:ext uri="{FF2B5EF4-FFF2-40B4-BE49-F238E27FC236}">
                <a16:creationId xmlns:a16="http://schemas.microsoft.com/office/drawing/2014/main" id="{BAEFBE17-5A07-4508-A298-DC6B09D69AF6}"/>
              </a:ext>
            </a:extLst>
          </p:cNvPr>
          <p:cNvSpPr>
            <a:spLocks noGrp="1"/>
          </p:cNvSpPr>
          <p:nvPr>
            <p:ph idx="1"/>
          </p:nvPr>
        </p:nvSpPr>
        <p:spPr>
          <a:xfrm>
            <a:off x="685801" y="1861457"/>
            <a:ext cx="7402285" cy="3392110"/>
          </a:xfrm>
        </p:spPr>
        <p:txBody>
          <a:bodyPr>
            <a:normAutofit/>
          </a:bodyPr>
          <a:lstStyle/>
          <a:p>
            <a:r>
              <a:rPr lang="en-US" dirty="0"/>
              <a:t>No, but by the time you finish this course you should…</a:t>
            </a:r>
          </a:p>
          <a:p>
            <a:pPr lvl="1"/>
            <a:r>
              <a:rPr lang="en-US" dirty="0"/>
              <a:t>Have a clear understanding of the kinds of web application architectures that exist.</a:t>
            </a:r>
          </a:p>
          <a:p>
            <a:pPr lvl="1"/>
            <a:r>
              <a:rPr lang="en-US" dirty="0"/>
              <a:t>Have a reasonable handle on how to develop a simple web application in PHP.  If you are already familiar with PHP or web application development, we won’t be spending too much time on this.</a:t>
            </a:r>
          </a:p>
          <a:p>
            <a:pPr lvl="1"/>
            <a:r>
              <a:rPr lang="en-US" dirty="0"/>
              <a:t>Be familiar with how to examine an existing application for common security flaws both by examination of its behavior and to some degree by looking at its code.</a:t>
            </a:r>
          </a:p>
          <a:p>
            <a:endParaRPr lang="en-US" dirty="0"/>
          </a:p>
          <a:p>
            <a:endParaRPr lang="en-US" dirty="0"/>
          </a:p>
        </p:txBody>
      </p:sp>
    </p:spTree>
    <p:extLst>
      <p:ext uri="{BB962C8B-B14F-4D97-AF65-F5344CB8AC3E}">
        <p14:creationId xmlns:p14="http://schemas.microsoft.com/office/powerpoint/2010/main" val="2930788045"/>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359EEF71-E176-4221-8FAE-72D83D8275B3}"/>
              </a:ext>
            </a:extLst>
          </p:cNvPr>
          <p:cNvSpPr>
            <a:spLocks noGrp="1"/>
          </p:cNvSpPr>
          <p:nvPr>
            <p:ph type="title"/>
          </p:nvPr>
        </p:nvSpPr>
        <p:spPr>
          <a:xfrm>
            <a:off x="5260257" y="648929"/>
            <a:ext cx="6272981" cy="3736802"/>
          </a:xfrm>
        </p:spPr>
        <p:txBody>
          <a:bodyPr vert="horz" lIns="91440" tIns="45720" rIns="91440" bIns="45720" rtlCol="0" anchor="b">
            <a:normAutofit/>
          </a:bodyPr>
          <a:lstStyle/>
          <a:p>
            <a:pPr algn="r"/>
            <a:r>
              <a:rPr lang="en-US" sz="4800"/>
              <a:t>Evaluation</a:t>
            </a:r>
          </a:p>
        </p:txBody>
      </p:sp>
      <p:sp>
        <p:nvSpPr>
          <p:cNvPr id="3" name="Text Placeholder 2">
            <a:extLst>
              <a:ext uri="{FF2B5EF4-FFF2-40B4-BE49-F238E27FC236}">
                <a16:creationId xmlns:a16="http://schemas.microsoft.com/office/drawing/2014/main" id="{6988F6A8-9873-4238-ACC3-0455103A92D4}"/>
              </a:ext>
            </a:extLst>
          </p:cNvPr>
          <p:cNvSpPr>
            <a:spLocks noGrp="1"/>
          </p:cNvSpPr>
          <p:nvPr>
            <p:ph type="body" idx="1"/>
          </p:nvPr>
        </p:nvSpPr>
        <p:spPr>
          <a:xfrm>
            <a:off x="5260257" y="4385733"/>
            <a:ext cx="6272981" cy="1828804"/>
          </a:xfrm>
        </p:spPr>
        <p:txBody>
          <a:bodyPr vert="horz" lIns="91440" tIns="45720" rIns="91440" bIns="45720" rtlCol="0" anchor="t">
            <a:normAutofit/>
          </a:bodyPr>
          <a:lstStyle/>
          <a:p>
            <a:pPr algn="r"/>
            <a:endParaRPr lang="en-US" sz="1800"/>
          </a:p>
        </p:txBody>
      </p:sp>
      <p:pic>
        <p:nvPicPr>
          <p:cNvPr id="5" name="Picture 4" descr="Hand holding a pen shading number on a sheet">
            <a:extLst>
              <a:ext uri="{FF2B5EF4-FFF2-40B4-BE49-F238E27FC236}">
                <a16:creationId xmlns:a16="http://schemas.microsoft.com/office/drawing/2014/main" id="{6B95537A-0ED5-5EB1-5A56-9B24D1B551FA}"/>
              </a:ext>
            </a:extLst>
          </p:cNvPr>
          <p:cNvPicPr>
            <a:picLocks noChangeAspect="1"/>
          </p:cNvPicPr>
          <p:nvPr/>
        </p:nvPicPr>
        <p:blipFill rotWithShape="1">
          <a:blip r:embed="rId4"/>
          <a:srcRect l="50753" r="4123" b="-2"/>
          <a:stretch/>
        </p:blipFill>
        <p:spPr>
          <a:xfrm>
            <a:off x="754319" y="629265"/>
            <a:ext cx="3775651" cy="5585271"/>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Tree>
    <p:extLst>
      <p:ext uri="{BB962C8B-B14F-4D97-AF65-F5344CB8AC3E}">
        <p14:creationId xmlns:p14="http://schemas.microsoft.com/office/powerpoint/2010/main" val="1838361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3D2D40-C7BA-4BDF-8456-61CD7CC5BA2E}"/>
              </a:ext>
            </a:extLst>
          </p:cNvPr>
          <p:cNvSpPr>
            <a:spLocks noGrp="1"/>
          </p:cNvSpPr>
          <p:nvPr>
            <p:ph type="title"/>
          </p:nvPr>
        </p:nvSpPr>
        <p:spPr>
          <a:xfrm>
            <a:off x="685799" y="1150076"/>
            <a:ext cx="3659389" cy="4557849"/>
          </a:xfrm>
        </p:spPr>
        <p:txBody>
          <a:bodyPr>
            <a:normAutofit/>
          </a:bodyPr>
          <a:lstStyle/>
          <a:p>
            <a:pPr algn="r"/>
            <a:r>
              <a:rPr lang="en-US" dirty="0"/>
              <a:t>evaluation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327053C-27F5-4E75-8E7B-D0B11744DA88}"/>
              </a:ext>
            </a:extLst>
          </p:cNvPr>
          <p:cNvSpPr>
            <a:spLocks noGrp="1"/>
          </p:cNvSpPr>
          <p:nvPr>
            <p:ph idx="1"/>
          </p:nvPr>
        </p:nvSpPr>
        <p:spPr>
          <a:xfrm>
            <a:off x="4988658" y="1150076"/>
            <a:ext cx="6517543" cy="4557849"/>
          </a:xfrm>
        </p:spPr>
        <p:txBody>
          <a:bodyPr>
            <a:normAutofit/>
          </a:bodyPr>
          <a:lstStyle/>
          <a:p>
            <a:pPr>
              <a:lnSpc>
                <a:spcPct val="90000"/>
              </a:lnSpc>
            </a:pPr>
            <a:r>
              <a:rPr lang="en-US" sz="1700" b="1" dirty="0"/>
              <a:t>Lab 0  (1%) – </a:t>
            </a:r>
            <a:r>
              <a:rPr lang="en-US" sz="1700" dirty="0"/>
              <a:t>This is a simple exercise due by our next lecture which  simply demonstrates that you were able to set up the LAMP environment correctly.  It’s explained later in this slide deck.</a:t>
            </a:r>
          </a:p>
          <a:p>
            <a:pPr>
              <a:lnSpc>
                <a:spcPct val="90000"/>
              </a:lnSpc>
            </a:pPr>
            <a:r>
              <a:rPr lang="en-US" sz="1700" b="1" dirty="0"/>
              <a:t>Quizzes (35%) </a:t>
            </a:r>
            <a:r>
              <a:rPr lang="en-US" sz="1700" dirty="0"/>
              <a:t>- We will have five quizzes.  Staring in week two you will have one every week in class.  The quizzes will cover the material from the previous weeks lecture.  You will be given time in class to do the quiz, the quiz can be attempted multiple times (up to 10) -- only your highest mark will be kept.  If you miss a quiz, it can be made up during the final class.</a:t>
            </a:r>
          </a:p>
          <a:p>
            <a:pPr>
              <a:lnSpc>
                <a:spcPct val="90000"/>
              </a:lnSpc>
            </a:pPr>
            <a:r>
              <a:rPr lang="en-US" sz="1700" b="1" dirty="0"/>
              <a:t>Labs (32%) </a:t>
            </a:r>
            <a:r>
              <a:rPr lang="en-US" sz="1700" dirty="0"/>
              <a:t>– You will be given a VM containing a web application and a goal. You will attempt to achieve that using the techniques taught in this course while keeping careful notes.  These notes are what you will hand in.</a:t>
            </a:r>
          </a:p>
          <a:p>
            <a:pPr>
              <a:lnSpc>
                <a:spcPct val="90000"/>
              </a:lnSpc>
            </a:pPr>
            <a:r>
              <a:rPr lang="en-US" sz="1700" b="1" dirty="0"/>
              <a:t>Final Exam (32%) </a:t>
            </a:r>
            <a:r>
              <a:rPr lang="en-US" sz="1700" dirty="0"/>
              <a:t>– There’s no mid-term for this course but there is a comprehensive final exam.  It will be about 30 multiple-choice questions.</a:t>
            </a:r>
          </a:p>
        </p:txBody>
      </p:sp>
    </p:spTree>
    <p:extLst>
      <p:ext uri="{BB962C8B-B14F-4D97-AF65-F5344CB8AC3E}">
        <p14:creationId xmlns:p14="http://schemas.microsoft.com/office/powerpoint/2010/main" val="296770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3D1E5586-8BB5-40F6-96C3-2E87DD7CE5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B3CDE-0B2F-49E1-BF09-7E9611D7FF33}"/>
              </a:ext>
            </a:extLst>
          </p:cNvPr>
          <p:cNvSpPr>
            <a:spLocks noGrp="1"/>
          </p:cNvSpPr>
          <p:nvPr>
            <p:ph type="title"/>
          </p:nvPr>
        </p:nvSpPr>
        <p:spPr>
          <a:xfrm>
            <a:off x="1993805" y="1354668"/>
            <a:ext cx="8204391" cy="2346475"/>
          </a:xfrm>
        </p:spPr>
        <p:txBody>
          <a:bodyPr vert="horz" lIns="91440" tIns="45720" rIns="91440" bIns="45720" rtlCol="0" anchor="b">
            <a:normAutofit/>
          </a:bodyPr>
          <a:lstStyle/>
          <a:p>
            <a:pPr algn="ctr"/>
            <a:r>
              <a:rPr lang="en-US" sz="6000"/>
              <a:t>Apparatus</a:t>
            </a:r>
          </a:p>
        </p:txBody>
      </p:sp>
      <p:sp>
        <p:nvSpPr>
          <p:cNvPr id="3" name="Text Placeholder 2">
            <a:extLst>
              <a:ext uri="{FF2B5EF4-FFF2-40B4-BE49-F238E27FC236}">
                <a16:creationId xmlns:a16="http://schemas.microsoft.com/office/drawing/2014/main" id="{2202D84F-ABCD-46AD-AD5D-A148F08DC696}"/>
              </a:ext>
            </a:extLst>
          </p:cNvPr>
          <p:cNvSpPr>
            <a:spLocks noGrp="1"/>
          </p:cNvSpPr>
          <p:nvPr>
            <p:ph type="body" idx="1"/>
          </p:nvPr>
        </p:nvSpPr>
        <p:spPr>
          <a:xfrm>
            <a:off x="2497137" y="3940629"/>
            <a:ext cx="7197726" cy="1240970"/>
          </a:xfrm>
        </p:spPr>
        <p:txBody>
          <a:bodyPr vert="horz" lIns="91440" tIns="45720" rIns="91440" bIns="45720" rtlCol="0" anchor="t">
            <a:normAutofit/>
          </a:bodyPr>
          <a:lstStyle/>
          <a:p>
            <a:pPr algn="ctr"/>
            <a:endParaRPr lang="en-US" sz="1800"/>
          </a:p>
        </p:txBody>
      </p:sp>
      <p:cxnSp>
        <p:nvCxnSpPr>
          <p:cNvPr id="12" name="Straight Connector 11">
            <a:extLst>
              <a:ext uri="{FF2B5EF4-FFF2-40B4-BE49-F238E27FC236}">
                <a16:creationId xmlns:a16="http://schemas.microsoft.com/office/drawing/2014/main" id="{8A832D40-B9E2-4CE7-9E0A-B35591EA203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629" y="3810000"/>
            <a:ext cx="500743" cy="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206852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docProps/app.xml><?xml version="1.0" encoding="utf-8"?>
<Properties xmlns="http://schemas.openxmlformats.org/officeDocument/2006/extended-properties" xmlns:vt="http://schemas.openxmlformats.org/officeDocument/2006/docPropsVTypes">
  <TotalTime>2308</TotalTime>
  <Words>1449</Words>
  <Application>Microsoft Office PowerPoint</Application>
  <PresentationFormat>Widescreen</PresentationFormat>
  <Paragraphs>91</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Courier New</vt:lpstr>
      <vt:lpstr>Celestial</vt:lpstr>
      <vt:lpstr> Software Development &amp; Best Practices</vt:lpstr>
      <vt:lpstr>Purpose</vt:lpstr>
      <vt:lpstr>Purpose – The problem is data</vt:lpstr>
      <vt:lpstr>Purpose – data breaches are common</vt:lpstr>
      <vt:lpstr>Purpose – Software Needs to be audited</vt:lpstr>
      <vt:lpstr>Do I need to know how to code?</vt:lpstr>
      <vt:lpstr>Evaluation</vt:lpstr>
      <vt:lpstr>evaluation</vt:lpstr>
      <vt:lpstr>Apparatus</vt:lpstr>
      <vt:lpstr>Our tools</vt:lpstr>
      <vt:lpstr>LAB 0</vt:lpstr>
      <vt:lpstr>LAB 0</vt:lpstr>
      <vt:lpstr>LAB 0</vt:lpstr>
      <vt:lpstr>LAB 0</vt:lpstr>
      <vt:lpstr>LAB 0</vt:lpstr>
      <vt:lpstr>LAB 0</vt:lpstr>
      <vt:lpstr>LAB 0</vt:lpstr>
      <vt:lpstr>LaB 0</vt:lpstr>
      <vt:lpstr>LaB 0</vt:lpstr>
      <vt:lpstr>LAB 0</vt:lpstr>
      <vt:lpstr>LAB 0</vt:lpstr>
      <vt:lpstr>LAB 0</vt:lpstr>
      <vt:lpstr>LAB 0</vt:lpstr>
      <vt:lpstr>LAB 0</vt:lpstr>
      <vt:lpstr>LAB 0</vt:lpstr>
      <vt:lpstr>LAB 0</vt:lpstr>
      <vt:lpstr>LAB 0</vt:lpstr>
      <vt:lpstr>LAB 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CYBR 10010 Software Development &amp; Best Practices</dc:title>
  <dc:creator>Graham, Jonathan</dc:creator>
  <cp:lastModifiedBy>Graham, Jonathan</cp:lastModifiedBy>
  <cp:revision>21</cp:revision>
  <dcterms:created xsi:type="dcterms:W3CDTF">2021-01-08T22:45:41Z</dcterms:created>
  <dcterms:modified xsi:type="dcterms:W3CDTF">2024-05-05T00:52:09Z</dcterms:modified>
</cp:coreProperties>
</file>