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59" r:id="rId5"/>
    <p:sldId id="272" r:id="rId6"/>
    <p:sldId id="262" r:id="rId7"/>
    <p:sldId id="315" r:id="rId8"/>
    <p:sldId id="264" r:id="rId9"/>
    <p:sldId id="270" r:id="rId10"/>
    <p:sldId id="267" r:id="rId11"/>
    <p:sldId id="278" r:id="rId12"/>
    <p:sldId id="279" r:id="rId13"/>
    <p:sldId id="280" r:id="rId14"/>
    <p:sldId id="281" r:id="rId15"/>
    <p:sldId id="282" r:id="rId16"/>
    <p:sldId id="265" r:id="rId17"/>
    <p:sldId id="296" r:id="rId18"/>
    <p:sldId id="273" r:id="rId19"/>
    <p:sldId id="269" r:id="rId20"/>
    <p:sldId id="274" r:id="rId21"/>
    <p:sldId id="275" r:id="rId22"/>
    <p:sldId id="283" r:id="rId23"/>
    <p:sldId id="316" r:id="rId24"/>
    <p:sldId id="293" r:id="rId25"/>
    <p:sldId id="294" r:id="rId26"/>
    <p:sldId id="295" r:id="rId27"/>
    <p:sldId id="297" r:id="rId28"/>
    <p:sldId id="285" r:id="rId29"/>
    <p:sldId id="298" r:id="rId30"/>
    <p:sldId id="299" r:id="rId31"/>
    <p:sldId id="300" r:id="rId32"/>
    <p:sldId id="301" r:id="rId33"/>
    <p:sldId id="305" r:id="rId34"/>
    <p:sldId id="311" r:id="rId35"/>
    <p:sldId id="312" r:id="rId36"/>
    <p:sldId id="306" r:id="rId37"/>
    <p:sldId id="314" r:id="rId38"/>
    <p:sldId id="313"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172.16.0.242/" TargetMode="External"/><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www.test.com/"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172.16.0.242/" TargetMode="External"/><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hashemian.com/tools/form-post-tester.php?code=mypostvariable&amp;b=View" TargetMode="Externa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TP/Status/404"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31026" r="1" b="4362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Software Development &amp; Best Practices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dirty="0"/>
              <a:t>Lecture 2 – Web Architecture Part I</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idx="1"/>
          </p:nvPr>
        </p:nvSpPr>
        <p:spPr>
          <a:xfrm>
            <a:off x="1097280" y="2108201"/>
            <a:ext cx="10058400" cy="3760891"/>
          </a:xfrm>
        </p:spPr>
        <p:txBody>
          <a:bodyPr>
            <a:normAutofit/>
          </a:bodyPr>
          <a:lstStyle/>
          <a:p>
            <a:pPr>
              <a:buFont typeface="Arial" panose="020B0604020202020204" pitchFamily="34" charset="0"/>
              <a:buChar char="•"/>
            </a:pPr>
            <a:r>
              <a:rPr lang="en-US" dirty="0"/>
              <a:t>In the original definition for HTML (sometimes called HTML 1.0) documents could only be fetched.   Web pages were primarily made up of text and links to other documents.</a:t>
            </a:r>
          </a:p>
          <a:p>
            <a:pPr>
              <a:buFont typeface="Arial" panose="020B0604020202020204" pitchFamily="34" charset="0"/>
              <a:buChar char="•"/>
            </a:pPr>
            <a:r>
              <a:rPr lang="en-US" dirty="0"/>
              <a:t>This all changed when the HTTP 1.0 spec introduced a new Request-method: “POST” which allowed data to be sent to the server by placing it in the body of the HTTP request.  Similar to the way that the contents of the file you are fetching are in the body of the HTTP Response.</a:t>
            </a:r>
          </a:p>
          <a:p>
            <a:pPr>
              <a:buFont typeface="Arial" panose="020B0604020202020204" pitchFamily="34" charset="0"/>
              <a:buChar char="•"/>
            </a:pPr>
            <a:r>
              <a:rPr lang="en-US" dirty="0"/>
              <a:t>POST didn’t get used very much until the next specification (HTTP 1.1). When a new concept was added: HTML forms. Forms allowed programmers to create an HTML page with fields that allow users to enter data and send this data to the web server by clicking a “SUBMIT” button.</a:t>
            </a:r>
          </a:p>
          <a:p>
            <a:pPr marL="0" indent="0">
              <a:buNone/>
            </a:pPr>
            <a:endParaRPr lang="en-US" dirty="0"/>
          </a:p>
        </p:txBody>
      </p:sp>
    </p:spTree>
    <p:extLst>
      <p:ext uri="{BB962C8B-B14F-4D97-AF65-F5344CB8AC3E}">
        <p14:creationId xmlns:p14="http://schemas.microsoft.com/office/powerpoint/2010/main" val="135549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7199-2A74-43F6-810A-CBA2C6DDF2D5}"/>
              </a:ext>
            </a:extLst>
          </p:cNvPr>
          <p:cNvSpPr>
            <a:spLocks noGrp="1"/>
          </p:cNvSpPr>
          <p:nvPr>
            <p:ph type="title"/>
          </p:nvPr>
        </p:nvSpPr>
        <p:spPr/>
        <p:txBody>
          <a:bodyPr/>
          <a:lstStyle/>
          <a:p>
            <a:r>
              <a:rPr lang="en-US" dirty="0"/>
              <a:t>HTML FORMS</a:t>
            </a:r>
          </a:p>
        </p:txBody>
      </p:sp>
      <p:sp>
        <p:nvSpPr>
          <p:cNvPr id="3" name="Text Placeholder 2">
            <a:extLst>
              <a:ext uri="{FF2B5EF4-FFF2-40B4-BE49-F238E27FC236}">
                <a16:creationId xmlns:a16="http://schemas.microsoft.com/office/drawing/2014/main" id="{1C25D460-76D3-4AD9-8C36-C65EBFDE8F31}"/>
              </a:ext>
            </a:extLst>
          </p:cNvPr>
          <p:cNvSpPr>
            <a:spLocks noGrp="1"/>
          </p:cNvSpPr>
          <p:nvPr>
            <p:ph type="body" idx="1"/>
          </p:nvPr>
        </p:nvSpPr>
        <p:spPr>
          <a:xfrm>
            <a:off x="6859905" y="2209800"/>
            <a:ext cx="4639736" cy="736282"/>
          </a:xfrm>
        </p:spPr>
        <p:txBody>
          <a:bodyPr/>
          <a:lstStyle/>
          <a:p>
            <a:r>
              <a:rPr lang="en-US" dirty="0"/>
              <a:t>Resulting form</a:t>
            </a:r>
          </a:p>
        </p:txBody>
      </p:sp>
      <p:sp>
        <p:nvSpPr>
          <p:cNvPr id="4" name="Content Placeholder 3">
            <a:extLst>
              <a:ext uri="{FF2B5EF4-FFF2-40B4-BE49-F238E27FC236}">
                <a16:creationId xmlns:a16="http://schemas.microsoft.com/office/drawing/2014/main" id="{B9350B2A-F747-4073-9B81-2932E2AA674E}"/>
              </a:ext>
            </a:extLst>
          </p:cNvPr>
          <p:cNvSpPr>
            <a:spLocks noGrp="1"/>
          </p:cNvSpPr>
          <p:nvPr>
            <p:ph sz="half" idx="2"/>
          </p:nvPr>
        </p:nvSpPr>
        <p:spPr>
          <a:xfrm>
            <a:off x="1097280" y="2958274"/>
            <a:ext cx="6113146" cy="3213926"/>
          </a:xfrm>
        </p:spPr>
        <p:txBody>
          <a:bodyPr>
            <a:noAutofit/>
          </a:bodyPr>
          <a:lstStyle/>
          <a:p>
            <a:pPr>
              <a:lnSpc>
                <a:spcPct val="100000"/>
              </a:lnSpc>
              <a:spcBef>
                <a:spcPts val="600"/>
              </a:spcBef>
            </a:pPr>
            <a:r>
              <a:rPr lang="en-US" sz="1600" b="1" dirty="0">
                <a:latin typeface="Courier New" panose="02070309020205020404" pitchFamily="49" charset="0"/>
                <a:cs typeface="Courier New" panose="02070309020205020404" pitchFamily="49" charset="0"/>
              </a:rPr>
              <a:t>&lt;!DOCTYPE html&gt;</a:t>
            </a:r>
          </a:p>
          <a:p>
            <a:pPr>
              <a:lnSpc>
                <a:spcPct val="100000"/>
              </a:lnSpc>
              <a:spcBef>
                <a:spcPts val="600"/>
              </a:spcBef>
            </a:pPr>
            <a:r>
              <a:rPr lang="en-US" sz="1600" b="1" dirty="0">
                <a:solidFill>
                  <a:srgbClr val="C00000"/>
                </a:solidFill>
                <a:latin typeface="Courier New" panose="02070309020205020404" pitchFamily="49" charset="0"/>
                <a:cs typeface="Courier New" panose="02070309020205020404" pitchFamily="49" charset="0"/>
              </a:rPr>
              <a:t>&lt;html&gt;</a:t>
            </a:r>
            <a:r>
              <a:rPr lang="en-US" sz="1600" b="1" dirty="0">
                <a:solidFill>
                  <a:srgbClr val="92D050"/>
                </a:solidFill>
                <a:latin typeface="Courier New" panose="02070309020205020404" pitchFamily="49" charset="0"/>
                <a:cs typeface="Courier New" panose="02070309020205020404" pitchFamily="49" charset="0"/>
              </a:rPr>
              <a:t>&lt;body&gt;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&lt;h2&gt;</a:t>
            </a:r>
            <a:r>
              <a:rPr lang="en-US" sz="1600" b="1" dirty="0">
                <a:latin typeface="Courier New" panose="02070309020205020404" pitchFamily="49" charset="0"/>
                <a:cs typeface="Courier New" panose="02070309020205020404" pitchFamily="49" charset="0"/>
              </a:rPr>
              <a:t>Enter Your Name!</a:t>
            </a:r>
            <a:r>
              <a:rPr lang="en-US" sz="1600" b="1" dirty="0">
                <a:solidFill>
                  <a:srgbClr val="0070C0"/>
                </a:solidFill>
                <a:latin typeface="Courier New" panose="02070309020205020404" pitchFamily="49" charset="0"/>
                <a:cs typeface="Courier New" panose="02070309020205020404" pitchFamily="49" charset="0"/>
              </a:rPr>
              <a:t>&lt;/h2&gt;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&lt;form action="http://172.16.1.242/webapp"&gt;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&lt;label for="name"&gt;</a:t>
            </a:r>
            <a:r>
              <a:rPr lang="en-US" sz="1600" b="1" dirty="0">
                <a:latin typeface="Courier New" panose="02070309020205020404" pitchFamily="49" charset="0"/>
                <a:cs typeface="Courier New" panose="02070309020205020404" pitchFamily="49" charset="0"/>
              </a:rPr>
              <a:t>Name:</a:t>
            </a:r>
            <a:r>
              <a:rPr lang="en-US" sz="1600" b="1" dirty="0">
                <a:solidFill>
                  <a:srgbClr val="7030A0"/>
                </a:solidFill>
                <a:latin typeface="Courier New" panose="02070309020205020404" pitchFamily="49" charset="0"/>
                <a:cs typeface="Courier New" panose="02070309020205020404" pitchFamily="49" charset="0"/>
              </a:rPr>
              <a:t>&lt;/label&gt;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&lt;input type="text" id="name" name="name" value="Jonathan"&gt;</a:t>
            </a:r>
          </a:p>
          <a:p>
            <a:pPr>
              <a:lnSpc>
                <a:spcPct val="100000"/>
              </a:lnSpc>
              <a:spcBef>
                <a:spcPts val="600"/>
              </a:spcBef>
            </a:pPr>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&lt;input type="submit" value="Submit"&gt;</a:t>
            </a:r>
          </a:p>
          <a:p>
            <a:pPr>
              <a:lnSpc>
                <a:spcPct val="100000"/>
              </a:lnSpc>
              <a:spcBef>
                <a:spcPts val="600"/>
              </a:spcBef>
            </a:pPr>
            <a:r>
              <a:rPr lang="en-US" sz="1600" b="1" dirty="0">
                <a:solidFill>
                  <a:srgbClr val="0070C0"/>
                </a:solidFill>
                <a:latin typeface="Courier New" panose="02070309020205020404" pitchFamily="49" charset="0"/>
                <a:cs typeface="Courier New" panose="02070309020205020404" pitchFamily="49" charset="0"/>
              </a:rPr>
              <a:t>&lt;/form&gt;</a:t>
            </a:r>
            <a:r>
              <a:rPr lang="en-US" sz="1600" b="1" dirty="0">
                <a:solidFill>
                  <a:srgbClr val="92D050"/>
                </a:solidFill>
                <a:latin typeface="Courier New" panose="02070309020205020404" pitchFamily="49" charset="0"/>
                <a:cs typeface="Courier New" panose="02070309020205020404" pitchFamily="49" charset="0"/>
              </a:rPr>
              <a:t>&lt;/body&gt;</a:t>
            </a:r>
            <a:r>
              <a:rPr lang="en-US" sz="1600" b="1" dirty="0">
                <a:solidFill>
                  <a:srgbClr val="C00000"/>
                </a:solidFill>
                <a:latin typeface="Courier New" panose="02070309020205020404" pitchFamily="49" charset="0"/>
                <a:cs typeface="Courier New" panose="02070309020205020404" pitchFamily="49" charset="0"/>
              </a:rPr>
              <a:t>&lt;/html&gt;</a:t>
            </a:r>
          </a:p>
        </p:txBody>
      </p:sp>
      <p:pic>
        <p:nvPicPr>
          <p:cNvPr id="17" name="Picture 16">
            <a:extLst>
              <a:ext uri="{FF2B5EF4-FFF2-40B4-BE49-F238E27FC236}">
                <a16:creationId xmlns:a16="http://schemas.microsoft.com/office/drawing/2014/main" id="{EB8AC924-7D66-469F-B9E0-D35BCA9E3261}"/>
              </a:ext>
            </a:extLst>
          </p:cNvPr>
          <p:cNvPicPr>
            <a:picLocks noChangeAspect="1"/>
          </p:cNvPicPr>
          <p:nvPr/>
        </p:nvPicPr>
        <p:blipFill>
          <a:blip r:embed="rId2"/>
          <a:stretch>
            <a:fillRect/>
          </a:stretch>
        </p:blipFill>
        <p:spPr>
          <a:xfrm>
            <a:off x="7324428" y="3429000"/>
            <a:ext cx="4248743" cy="1381318"/>
          </a:xfrm>
          <a:prstGeom prst="rect">
            <a:avLst/>
          </a:prstGeom>
        </p:spPr>
      </p:pic>
      <p:sp>
        <p:nvSpPr>
          <p:cNvPr id="18" name="Text Placeholder 2">
            <a:extLst>
              <a:ext uri="{FF2B5EF4-FFF2-40B4-BE49-F238E27FC236}">
                <a16:creationId xmlns:a16="http://schemas.microsoft.com/office/drawing/2014/main" id="{07D84B77-A930-4D20-82BF-5EEA54D13AB8}"/>
              </a:ext>
            </a:extLst>
          </p:cNvPr>
          <p:cNvSpPr txBox="1">
            <a:spLocks/>
          </p:cNvSpPr>
          <p:nvPr/>
        </p:nvSpPr>
        <p:spPr>
          <a:xfrm>
            <a:off x="1249680" y="2209800"/>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a:t>HTML form CODE</a:t>
            </a:r>
            <a:endParaRPr lang="en-US" dirty="0"/>
          </a:p>
        </p:txBody>
      </p:sp>
    </p:spTree>
    <p:extLst>
      <p:ext uri="{BB962C8B-B14F-4D97-AF65-F5344CB8AC3E}">
        <p14:creationId xmlns:p14="http://schemas.microsoft.com/office/powerpoint/2010/main" val="191930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By default, if the user fills out the HTML form and clicks the “submit” button.  The browser makes another GET request but this time it only sends the form data to the web server.</a:t>
            </a:r>
          </a:p>
          <a:p>
            <a:pPr>
              <a:buFont typeface="Arial" panose="020B0604020202020204" pitchFamily="34" charset="0"/>
              <a:buChar char="•"/>
            </a:pPr>
            <a:r>
              <a:rPr lang="en-US" dirty="0"/>
              <a:t>However, if you recall the </a:t>
            </a:r>
            <a:r>
              <a:rPr lang="en-US" u="sng" dirty="0"/>
              <a:t>ONLY</a:t>
            </a:r>
            <a:r>
              <a:rPr lang="en-US" dirty="0"/>
              <a:t> information passed from the user to the webserver in the GET method is in the URL.</a:t>
            </a:r>
          </a:p>
          <a:p>
            <a:pPr>
              <a:buFont typeface="Arial" panose="020B0604020202020204" pitchFamily="34" charset="0"/>
              <a:buChar char="•"/>
            </a:pPr>
            <a:r>
              <a:rPr lang="en-US" dirty="0"/>
              <a:t>So how does the browser send the form data back?</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27325" y="1926454"/>
            <a:ext cx="7337349" cy="1730713"/>
          </a:xfrm>
          <a:prstGeom prst="rect">
            <a:avLst/>
          </a:prstGeom>
        </p:spPr>
      </p:pic>
      <p:sp>
        <p:nvSpPr>
          <p:cNvPr id="3" name="Rectangle 1">
            <a:extLst>
              <a:ext uri="{FF2B5EF4-FFF2-40B4-BE49-F238E27FC236}">
                <a16:creationId xmlns:a16="http://schemas.microsoft.com/office/drawing/2014/main" id="{EFBF1F31-6B25-4AB3-89C2-8F4A1AC936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hlinkClick r:id="rId3"/>
              </a:rPr>
              <a:t>404 Not Found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659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http://172.16.1.242/webapp?name=Jonathan</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044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HTML FORMS</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51184"/>
            <a:ext cx="10742321" cy="2620835"/>
          </a:xfrm>
        </p:spPr>
        <p:txBody>
          <a:bodyPr>
            <a:noAutofit/>
          </a:bodyPr>
          <a:lstStyle/>
          <a:p>
            <a:pPr>
              <a:buFont typeface="Arial" panose="020B0604020202020204" pitchFamily="34" charset="0"/>
              <a:buChar char="•"/>
            </a:pPr>
            <a:r>
              <a:rPr lang="en-US" dirty="0"/>
              <a:t>Sending data in the URL line wasn’t considered a great idea.  It was visible for anyone to see and there was a hard limit on the number of characters (around 2000 bytes).  So, it wasn’t good for sending large amounts of data. </a:t>
            </a:r>
          </a:p>
          <a:p>
            <a:pPr>
              <a:buFont typeface="Arial" panose="020B0604020202020204" pitchFamily="34" charset="0"/>
              <a:buChar char="•"/>
            </a:pPr>
            <a:r>
              <a:rPr lang="en-US" dirty="0"/>
              <a:t>This was solved by using the POST method.  As defined in HTTP 1.0, POST allowed data to be placed into the HTTP Request AFTER the headers. Similar to how a HTTP response returns HTML.</a:t>
            </a:r>
          </a:p>
          <a:p>
            <a:pPr>
              <a:buFont typeface="Arial" panose="020B0604020202020204" pitchFamily="34" charset="0"/>
              <a:buChar char="•"/>
            </a:pPr>
            <a:r>
              <a:rPr lang="en-US" dirty="0"/>
              <a:t>This is accomplished with the following changed to the HTML</a:t>
            </a:r>
            <a:br>
              <a:rPr lang="en-US" dirty="0"/>
            </a:br>
            <a:r>
              <a:rPr lang="en-US" sz="2000" b="1" dirty="0">
                <a:solidFill>
                  <a:srgbClr val="0070C0"/>
                </a:solidFill>
                <a:latin typeface="Courier New" panose="02070309020205020404" pitchFamily="49" charset="0"/>
                <a:cs typeface="Courier New" panose="02070309020205020404" pitchFamily="49" charset="0"/>
              </a:rPr>
              <a:t>&lt;form action="http://172.16.1.242/webapp" method="POST"&gt;</a:t>
            </a:r>
          </a:p>
          <a:p>
            <a:pPr>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27325" y="1926454"/>
            <a:ext cx="7337349" cy="1730712"/>
          </a:xfrm>
          <a:prstGeom prst="rect">
            <a:avLst/>
          </a:prstGeom>
        </p:spPr>
      </p:pic>
      <p:sp>
        <p:nvSpPr>
          <p:cNvPr id="3" name="Rectangle 1">
            <a:extLst>
              <a:ext uri="{FF2B5EF4-FFF2-40B4-BE49-F238E27FC236}">
                <a16:creationId xmlns:a16="http://schemas.microsoft.com/office/drawing/2014/main" id="{EFBF1F31-6B25-4AB3-89C2-8F4A1AC936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hlinkClick r:id="rId3"/>
              </a:rPr>
              <a:t>404 Not Found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00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fontScale="85000" lnSpcReduction="20000"/>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POST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/webapp</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HTTP/1.1</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Host: 172.16.1.242</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Content-Length: 130</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Content-Type: multipart/form-data; boundary=----WebKitFormBoundary7MA4YWxkTrZu0gW</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&lt;CR&gt;&lt;LF&gt;</a:t>
            </a: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----WebKitFormBoundary7MA4YWxkTrZu0gW</a:t>
            </a: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Content-Disposition: form-data; name="name"</a:t>
            </a:r>
          </a:p>
          <a:p>
            <a:pPr marL="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a:t>
            </a: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&gt;</a:t>
            </a: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Jonathan</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----WebKitFormBoundary7MA4YWxkTrZu0gW&lt;CR&gt;&lt;LF&gt;</a:t>
            </a: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&lt;CR&gt;&lt;LF&gt;</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393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HTTP Request Methods (Verbs)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829145877"/>
              </p:ext>
            </p:extLst>
          </p:nvPr>
        </p:nvGraphicFramePr>
        <p:xfrm>
          <a:off x="1096963" y="2108200"/>
          <a:ext cx="10058400" cy="3754120"/>
        </p:xfrm>
        <a:graphic>
          <a:graphicData uri="http://schemas.openxmlformats.org/drawingml/2006/table">
            <a:tbl>
              <a:tblPr firstRow="1" bandRow="1">
                <a:tableStyleId>{5C22544A-7EE6-4342-B048-85BDC9FD1C3A}</a:tableStyleId>
              </a:tblPr>
              <a:tblGrid>
                <a:gridCol w="1770524">
                  <a:extLst>
                    <a:ext uri="{9D8B030D-6E8A-4147-A177-3AD203B41FA5}">
                      <a16:colId xmlns:a16="http://schemas.microsoft.com/office/drawing/2014/main" val="551967581"/>
                    </a:ext>
                  </a:extLst>
                </a:gridCol>
                <a:gridCol w="8287876">
                  <a:extLst>
                    <a:ext uri="{9D8B030D-6E8A-4147-A177-3AD203B41FA5}">
                      <a16:colId xmlns:a16="http://schemas.microsoft.com/office/drawing/2014/main" val="936038674"/>
                    </a:ext>
                  </a:extLst>
                </a:gridCol>
              </a:tblGrid>
              <a:tr h="370840">
                <a:tc>
                  <a:txBody>
                    <a:bodyPr/>
                    <a:lstStyle/>
                    <a:p>
                      <a:r>
                        <a:rPr lang="en-US" dirty="0"/>
                        <a:t>Method/Verb</a:t>
                      </a:r>
                    </a:p>
                  </a:txBody>
                  <a:tcPr/>
                </a:tc>
                <a:tc>
                  <a:txBody>
                    <a:bodyPr/>
                    <a:lstStyle/>
                    <a:p>
                      <a:r>
                        <a:rPr lang="en-US" dirty="0"/>
                        <a:t>Result</a:t>
                      </a:r>
                    </a:p>
                  </a:txBody>
                  <a:tcPr/>
                </a:tc>
                <a:extLst>
                  <a:ext uri="{0D108BD9-81ED-4DB2-BD59-A6C34878D82A}">
                    <a16:rowId xmlns:a16="http://schemas.microsoft.com/office/drawing/2014/main" val="184437925"/>
                  </a:ext>
                </a:extLst>
              </a:tr>
              <a:tr h="370840">
                <a:tc>
                  <a:txBody>
                    <a:bodyPr/>
                    <a:lstStyle/>
                    <a:p>
                      <a:r>
                        <a:rPr lang="en-US" dirty="0"/>
                        <a:t>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Retrieve information from the specified path on the webserver.  The only information the user can send is in the URL. They can be cached, are part of your browser history, display sent data on the URL line (not good for sensitive data), have length restrictions.  Generally used for retrieving data.</a:t>
                      </a:r>
                    </a:p>
                  </a:txBody>
                  <a:tcPr/>
                </a:tc>
                <a:extLst>
                  <a:ext uri="{0D108BD9-81ED-4DB2-BD59-A6C34878D82A}">
                    <a16:rowId xmlns:a16="http://schemas.microsoft.com/office/drawing/2014/main" val="4156132120"/>
                  </a:ext>
                </a:extLst>
              </a:tr>
              <a:tr h="370840">
                <a:tc>
                  <a:txBody>
                    <a:bodyPr/>
                    <a:lstStyle/>
                    <a:p>
                      <a:r>
                        <a:rPr lang="en-US" dirty="0"/>
                        <a:t>POST</a:t>
                      </a:r>
                    </a:p>
                  </a:txBody>
                  <a:tcPr/>
                </a:tc>
                <a:tc>
                  <a:txBody>
                    <a:bodyPr/>
                    <a:lstStyle/>
                    <a:p>
                      <a:r>
                        <a:rPr lang="en-US" dirty="0"/>
                        <a:t>Send information to the specified path on the webserver.  Information can be sent in the HTTP Request header. They are never cached POST, do not remain in the browser history, no restrictions on data length.  Generally used for creating data.</a:t>
                      </a:r>
                    </a:p>
                  </a:txBody>
                  <a:tcPr/>
                </a:tc>
                <a:extLst>
                  <a:ext uri="{0D108BD9-81ED-4DB2-BD59-A6C34878D82A}">
                    <a16:rowId xmlns:a16="http://schemas.microsoft.com/office/drawing/2014/main" val="2430937425"/>
                  </a:ext>
                </a:extLst>
              </a:tr>
              <a:tr h="370840">
                <a:tc>
                  <a:txBody>
                    <a:bodyPr/>
                    <a:lstStyle/>
                    <a:p>
                      <a:r>
                        <a:rPr lang="en-US" dirty="0"/>
                        <a:t>PUT</a:t>
                      </a:r>
                    </a:p>
                  </a:txBody>
                  <a:tcPr/>
                </a:tc>
                <a:tc>
                  <a:txBody>
                    <a:bodyPr/>
                    <a:lstStyle/>
                    <a:p>
                      <a:r>
                        <a:rPr lang="en-US" dirty="0"/>
                        <a:t>Send information to the specified path on the webserver.  Often used for updating data.</a:t>
                      </a:r>
                    </a:p>
                  </a:txBody>
                  <a:tcPr/>
                </a:tc>
                <a:extLst>
                  <a:ext uri="{0D108BD9-81ED-4DB2-BD59-A6C34878D82A}">
                    <a16:rowId xmlns:a16="http://schemas.microsoft.com/office/drawing/2014/main" val="1362756713"/>
                  </a:ext>
                </a:extLst>
              </a:tr>
              <a:tr h="370840">
                <a:tc>
                  <a:txBody>
                    <a:bodyPr/>
                    <a:lstStyle/>
                    <a:p>
                      <a:r>
                        <a:rPr lang="en-US" dirty="0"/>
                        <a:t>DELETE</a:t>
                      </a:r>
                    </a:p>
                  </a:txBody>
                  <a:tcPr/>
                </a:tc>
                <a:tc>
                  <a:txBody>
                    <a:bodyPr/>
                    <a:lstStyle/>
                    <a:p>
                      <a:r>
                        <a:rPr lang="en-US" dirty="0"/>
                        <a:t>Send a delete request to the specified path on the webserver.  Generally used for deleting data.</a:t>
                      </a:r>
                    </a:p>
                  </a:txBody>
                  <a:tcPr/>
                </a:tc>
                <a:extLst>
                  <a:ext uri="{0D108BD9-81ED-4DB2-BD59-A6C34878D82A}">
                    <a16:rowId xmlns:a16="http://schemas.microsoft.com/office/drawing/2014/main" val="3319167184"/>
                  </a:ext>
                </a:extLst>
              </a:tr>
            </a:tbl>
          </a:graphicData>
        </a:graphic>
      </p:graphicFrame>
      <p:sp>
        <p:nvSpPr>
          <p:cNvPr id="5" name="TextBox 4">
            <a:extLst>
              <a:ext uri="{FF2B5EF4-FFF2-40B4-BE49-F238E27FC236}">
                <a16:creationId xmlns:a16="http://schemas.microsoft.com/office/drawing/2014/main" id="{C1E76819-008C-486D-BD72-CE97D84E3517}"/>
              </a:ext>
            </a:extLst>
          </p:cNvPr>
          <p:cNvSpPr txBox="1"/>
          <p:nvPr/>
        </p:nvSpPr>
        <p:spPr>
          <a:xfrm>
            <a:off x="1096963" y="5925066"/>
            <a:ext cx="10058400" cy="369332"/>
          </a:xfrm>
          <a:prstGeom prst="rect">
            <a:avLst/>
          </a:prstGeom>
          <a:noFill/>
        </p:spPr>
        <p:txBody>
          <a:bodyPr wrap="square" rtlCol="0">
            <a:spAutoFit/>
          </a:bodyPr>
          <a:lstStyle/>
          <a:p>
            <a:pPr algn="ctr"/>
            <a:r>
              <a:rPr lang="en-US" dirty="0"/>
              <a:t>It’s important to understand that there is nothing FORCING a web application to behave in these ways!</a:t>
            </a:r>
          </a:p>
        </p:txBody>
      </p:sp>
    </p:spTree>
    <p:extLst>
      <p:ext uri="{BB962C8B-B14F-4D97-AF65-F5344CB8AC3E}">
        <p14:creationId xmlns:p14="http://schemas.microsoft.com/office/powerpoint/2010/main" val="7478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95E6-12E5-4595-8E01-757D28FAC80C}"/>
              </a:ext>
            </a:extLst>
          </p:cNvPr>
          <p:cNvSpPr>
            <a:spLocks noGrp="1"/>
          </p:cNvSpPr>
          <p:nvPr>
            <p:ph type="title"/>
          </p:nvPr>
        </p:nvSpPr>
        <p:spPr/>
        <p:txBody>
          <a:bodyPr/>
          <a:lstStyle/>
          <a:p>
            <a:r>
              <a:rPr lang="en-US" dirty="0"/>
              <a:t>HTTP Status Codes</a:t>
            </a:r>
          </a:p>
        </p:txBody>
      </p:sp>
      <p:graphicFrame>
        <p:nvGraphicFramePr>
          <p:cNvPr id="4" name="Table 4">
            <a:extLst>
              <a:ext uri="{FF2B5EF4-FFF2-40B4-BE49-F238E27FC236}">
                <a16:creationId xmlns:a16="http://schemas.microsoft.com/office/drawing/2014/main" id="{D9852407-3711-4573-91FA-78491613F000}"/>
              </a:ext>
            </a:extLst>
          </p:cNvPr>
          <p:cNvGraphicFramePr>
            <a:graphicFrameLocks noGrp="1"/>
          </p:cNvGraphicFramePr>
          <p:nvPr>
            <p:ph idx="1"/>
            <p:extLst>
              <p:ext uri="{D42A27DB-BD31-4B8C-83A1-F6EECF244321}">
                <p14:modId xmlns:p14="http://schemas.microsoft.com/office/powerpoint/2010/main" val="1780016707"/>
              </p:ext>
            </p:extLst>
          </p:nvPr>
        </p:nvGraphicFramePr>
        <p:xfrm>
          <a:off x="1096963" y="2108200"/>
          <a:ext cx="10058399" cy="3724429"/>
        </p:xfrm>
        <a:graphic>
          <a:graphicData uri="http://schemas.openxmlformats.org/drawingml/2006/table">
            <a:tbl>
              <a:tblPr firstRow="1" bandRow="1">
                <a:tableStyleId>{5C22544A-7EE6-4342-B048-85BDC9FD1C3A}</a:tableStyleId>
              </a:tblPr>
              <a:tblGrid>
                <a:gridCol w="970695">
                  <a:extLst>
                    <a:ext uri="{9D8B030D-6E8A-4147-A177-3AD203B41FA5}">
                      <a16:colId xmlns:a16="http://schemas.microsoft.com/office/drawing/2014/main" val="551967581"/>
                    </a:ext>
                  </a:extLst>
                </a:gridCol>
                <a:gridCol w="2619752">
                  <a:extLst>
                    <a:ext uri="{9D8B030D-6E8A-4147-A177-3AD203B41FA5}">
                      <a16:colId xmlns:a16="http://schemas.microsoft.com/office/drawing/2014/main" val="936038674"/>
                    </a:ext>
                  </a:extLst>
                </a:gridCol>
                <a:gridCol w="6467952">
                  <a:extLst>
                    <a:ext uri="{9D8B030D-6E8A-4147-A177-3AD203B41FA5}">
                      <a16:colId xmlns:a16="http://schemas.microsoft.com/office/drawing/2014/main" val="2049904151"/>
                    </a:ext>
                  </a:extLst>
                </a:gridCol>
              </a:tblGrid>
              <a:tr h="202796">
                <a:tc>
                  <a:txBody>
                    <a:bodyPr/>
                    <a:lstStyle/>
                    <a:p>
                      <a:r>
                        <a:rPr lang="en-US" dirty="0"/>
                        <a:t>Code</a:t>
                      </a:r>
                    </a:p>
                  </a:txBody>
                  <a:tcPr/>
                </a:tc>
                <a:tc>
                  <a:txBody>
                    <a:bodyPr/>
                    <a:lstStyle/>
                    <a:p>
                      <a:r>
                        <a:rPr lang="en-US" dirty="0"/>
                        <a:t>Message</a:t>
                      </a:r>
                    </a:p>
                  </a:txBody>
                  <a:tcPr/>
                </a:tc>
                <a:tc>
                  <a:txBody>
                    <a:bodyPr/>
                    <a:lstStyle/>
                    <a:p>
                      <a:r>
                        <a:rPr lang="en-US" dirty="0"/>
                        <a:t>Description</a:t>
                      </a:r>
                    </a:p>
                  </a:txBody>
                  <a:tcPr/>
                </a:tc>
                <a:extLst>
                  <a:ext uri="{0D108BD9-81ED-4DB2-BD59-A6C34878D82A}">
                    <a16:rowId xmlns:a16="http://schemas.microsoft.com/office/drawing/2014/main" val="184437925"/>
                  </a:ext>
                </a:extLst>
              </a:tr>
              <a:tr h="615469">
                <a:tc>
                  <a:txBody>
                    <a:bodyPr/>
                    <a:lstStyle/>
                    <a:p>
                      <a:r>
                        <a:rPr lang="en-US" dirty="0"/>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Standard response for a successful request</a:t>
                      </a:r>
                    </a:p>
                  </a:txBody>
                  <a:tcPr/>
                </a:tc>
                <a:extLst>
                  <a:ext uri="{0D108BD9-81ED-4DB2-BD59-A6C34878D82A}">
                    <a16:rowId xmlns:a16="http://schemas.microsoft.com/office/drawing/2014/main" val="4156132120"/>
                  </a:ext>
                </a:extLst>
              </a:tr>
              <a:tr h="754602">
                <a:tc>
                  <a:txBody>
                    <a:bodyPr/>
                    <a:lstStyle/>
                    <a:p>
                      <a:r>
                        <a:rPr lang="en-US" dirty="0"/>
                        <a:t>403</a:t>
                      </a:r>
                    </a:p>
                  </a:txBody>
                  <a:tcPr/>
                </a:tc>
                <a:tc>
                  <a:txBody>
                    <a:bodyPr/>
                    <a:lstStyle/>
                    <a:p>
                      <a:r>
                        <a:rPr lang="en-US" dirty="0"/>
                        <a:t>FORBIDDEN</a:t>
                      </a:r>
                    </a:p>
                  </a:txBody>
                  <a:tcPr/>
                </a:tc>
                <a:tc>
                  <a:txBody>
                    <a:bodyPr/>
                    <a:lstStyle/>
                    <a:p>
                      <a:r>
                        <a:rPr lang="en-US" dirty="0"/>
                        <a:t>Server understood the request but is taking no action.  This is often results from attempting to access a page that requires a username and password.</a:t>
                      </a:r>
                    </a:p>
                  </a:txBody>
                  <a:tcPr/>
                </a:tc>
                <a:extLst>
                  <a:ext uri="{0D108BD9-81ED-4DB2-BD59-A6C34878D82A}">
                    <a16:rowId xmlns:a16="http://schemas.microsoft.com/office/drawing/2014/main" val="2430937425"/>
                  </a:ext>
                </a:extLst>
              </a:tr>
              <a:tr h="354893">
                <a:tc>
                  <a:txBody>
                    <a:bodyPr/>
                    <a:lstStyle/>
                    <a:p>
                      <a:r>
                        <a:rPr lang="en-US" dirty="0"/>
                        <a:t>404</a:t>
                      </a:r>
                    </a:p>
                  </a:txBody>
                  <a:tcPr/>
                </a:tc>
                <a:tc>
                  <a:txBody>
                    <a:bodyPr/>
                    <a:lstStyle/>
                    <a:p>
                      <a:r>
                        <a:rPr lang="en-US" dirty="0"/>
                        <a:t>NOT FOUND</a:t>
                      </a:r>
                    </a:p>
                  </a:txBody>
                  <a:tcPr/>
                </a:tc>
                <a:tc>
                  <a:txBody>
                    <a:bodyPr/>
                    <a:lstStyle/>
                    <a:p>
                      <a:r>
                        <a:rPr lang="en-US" dirty="0"/>
                        <a:t>The requested URL could not be found.  Frequently the result of entering a URL which doesn’t point to an actual document.</a:t>
                      </a:r>
                    </a:p>
                  </a:txBody>
                  <a:tcPr/>
                </a:tc>
                <a:extLst>
                  <a:ext uri="{0D108BD9-81ED-4DB2-BD59-A6C34878D82A}">
                    <a16:rowId xmlns:a16="http://schemas.microsoft.com/office/drawing/2014/main" val="1362756713"/>
                  </a:ext>
                </a:extLst>
              </a:tr>
              <a:tr h="506990">
                <a:tc>
                  <a:txBody>
                    <a:bodyPr/>
                    <a:lstStyle/>
                    <a:p>
                      <a:r>
                        <a:rPr lang="en-US" dirty="0"/>
                        <a:t>405</a:t>
                      </a:r>
                    </a:p>
                  </a:txBody>
                  <a:tcPr/>
                </a:tc>
                <a:tc>
                  <a:txBody>
                    <a:bodyPr/>
                    <a:lstStyle/>
                    <a:p>
                      <a:r>
                        <a:rPr lang="en-US" dirty="0"/>
                        <a:t>METHOD NOT ALLOWED</a:t>
                      </a:r>
                    </a:p>
                  </a:txBody>
                  <a:tcPr/>
                </a:tc>
                <a:tc>
                  <a:txBody>
                    <a:bodyPr/>
                    <a:lstStyle/>
                    <a:p>
                      <a:r>
                        <a:rPr lang="en-US" dirty="0"/>
                        <a:t>The server is telling you that the HTTP Request method you used is not allowed to access this resource.  Frequently this is used by a web application that is trying to force the use of POST instead of GET for submitting form data.</a:t>
                      </a:r>
                    </a:p>
                  </a:txBody>
                  <a:tcPr/>
                </a:tc>
                <a:extLst>
                  <a:ext uri="{0D108BD9-81ED-4DB2-BD59-A6C34878D82A}">
                    <a16:rowId xmlns:a16="http://schemas.microsoft.com/office/drawing/2014/main" val="3319167184"/>
                  </a:ext>
                </a:extLst>
              </a:tr>
            </a:tbl>
          </a:graphicData>
        </a:graphic>
      </p:graphicFrame>
      <p:sp>
        <p:nvSpPr>
          <p:cNvPr id="5" name="TextBox 4">
            <a:extLst>
              <a:ext uri="{FF2B5EF4-FFF2-40B4-BE49-F238E27FC236}">
                <a16:creationId xmlns:a16="http://schemas.microsoft.com/office/drawing/2014/main" id="{C1E76819-008C-486D-BD72-CE97D84E3517}"/>
              </a:ext>
            </a:extLst>
          </p:cNvPr>
          <p:cNvSpPr txBox="1"/>
          <p:nvPr/>
        </p:nvSpPr>
        <p:spPr>
          <a:xfrm>
            <a:off x="1096963" y="5925066"/>
            <a:ext cx="10058400" cy="369332"/>
          </a:xfrm>
          <a:prstGeom prst="rect">
            <a:avLst/>
          </a:prstGeom>
          <a:noFill/>
        </p:spPr>
        <p:txBody>
          <a:bodyPr wrap="square" rtlCol="0">
            <a:spAutoFit/>
          </a:bodyPr>
          <a:lstStyle/>
          <a:p>
            <a:pPr algn="ctr"/>
            <a:r>
              <a:rPr lang="en-US" dirty="0"/>
              <a:t>These are just a few of the status codes.  There are many more.</a:t>
            </a:r>
          </a:p>
        </p:txBody>
      </p:sp>
    </p:spTree>
    <p:extLst>
      <p:ext uri="{BB962C8B-B14F-4D97-AF65-F5344CB8AC3E}">
        <p14:creationId xmlns:p14="http://schemas.microsoft.com/office/powerpoint/2010/main" val="139370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DYNAMIC HTML (SERVER 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Dynamic pages change the paradigm so that the HTTP Request is telling the web server to run a program instead of sending a file.</a:t>
            </a:r>
          </a:p>
          <a:p>
            <a:pPr>
              <a:buFont typeface="Arial" panose="020B0604020202020204" pitchFamily="34" charset="0"/>
              <a:buChar char="•"/>
            </a:pPr>
            <a:r>
              <a:rPr lang="en-US" dirty="0"/>
              <a:t>The program can be written in one of many programming languages (PHP, Python, Ruby, Java, C#).</a:t>
            </a:r>
          </a:p>
          <a:p>
            <a:pPr>
              <a:buFont typeface="Arial" panose="020B0604020202020204" pitchFamily="34" charset="0"/>
              <a:buChar char="•"/>
            </a:pPr>
            <a:r>
              <a:rPr lang="en-US" dirty="0"/>
              <a:t>The output of the program is an HTTP Response.  This can include HTTP headers and HTML.</a:t>
            </a:r>
          </a:p>
          <a:p>
            <a:pPr>
              <a:buFont typeface="Arial" panose="020B0604020202020204" pitchFamily="34" charset="0"/>
              <a:buChar char="•"/>
            </a:pPr>
            <a:r>
              <a:rPr lang="en-US" dirty="0"/>
              <a:t>Because all this processing is done on the web server.  This is often referred to as a </a:t>
            </a:r>
            <a:r>
              <a:rPr lang="en-US" b="1" u="sng" dirty="0"/>
              <a:t>“server-side script”</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084478"/>
            <a:ext cx="7630392" cy="1645920"/>
          </a:xfrm>
          <a:prstGeom prst="rect">
            <a:avLst/>
          </a:prstGeom>
        </p:spPr>
      </p:pic>
    </p:spTree>
    <p:extLst>
      <p:ext uri="{BB962C8B-B14F-4D97-AF65-F5344CB8AC3E}">
        <p14:creationId xmlns:p14="http://schemas.microsoft.com/office/powerpoint/2010/main" val="2674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/var/www/</a:t>
            </a:r>
            <a:r>
              <a:rPr lang="en-US" sz="1800" dirty="0" err="1">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test.php</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 (VERB)</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USER INPUT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BROWSER INFORMATION</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9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69EC-B444-4EF1-A3F0-96F74B94E0B4}"/>
              </a:ext>
            </a:extLst>
          </p:cNvPr>
          <p:cNvSpPr>
            <a:spLocks noGrp="1"/>
          </p:cNvSpPr>
          <p:nvPr>
            <p:ph type="ctrTitle"/>
          </p:nvPr>
        </p:nvSpPr>
        <p:spPr/>
        <p:txBody>
          <a:bodyPr/>
          <a:lstStyle/>
          <a:p>
            <a:r>
              <a:rPr lang="en-US" dirty="0"/>
              <a:t>Web Application Architectures</a:t>
            </a:r>
          </a:p>
        </p:txBody>
      </p:sp>
      <p:sp>
        <p:nvSpPr>
          <p:cNvPr id="3" name="Subtitle 2">
            <a:extLst>
              <a:ext uri="{FF2B5EF4-FFF2-40B4-BE49-F238E27FC236}">
                <a16:creationId xmlns:a16="http://schemas.microsoft.com/office/drawing/2014/main" id="{F45D6928-3002-486A-8AC3-346DF621FFD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98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(SERVER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PHP CODE</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80" y="2609850"/>
            <a:ext cx="4639736" cy="3259246"/>
          </a:xfrm>
        </p:spPr>
        <p:txBody>
          <a:bodyPr>
            <a:normAutofit/>
          </a:bodyPr>
          <a:lstStyle/>
          <a:p>
            <a:pPr marL="0" marR="0">
              <a:lnSpc>
                <a:spcPct val="80000"/>
              </a:lnSpc>
              <a:spcBef>
                <a:spcPts val="0"/>
              </a:spcBef>
              <a:spcAft>
                <a:spcPts val="800"/>
              </a:spcAft>
            </a:pPr>
            <a:r>
              <a:rPr lang="en-US" sz="2000" b="1" dirty="0">
                <a:solidFill>
                  <a:srgbClr val="C00000"/>
                </a:solidFill>
                <a:latin typeface="Courier New" panose="02070309020205020404" pitchFamily="49" charset="0"/>
                <a:ea typeface="DengXian" panose="02010600030101010101" pitchFamily="2" charset="-122"/>
                <a:cs typeface="Times New Roman" panose="02020603050405020304" pitchFamily="18" charset="0"/>
              </a:rPr>
              <a:t>&lt;?PHP</a:t>
            </a:r>
          </a:p>
          <a:p>
            <a:pPr marL="0" marR="0">
              <a:lnSpc>
                <a:spcPct val="80000"/>
              </a:lnSpc>
              <a:spcBef>
                <a:spcPts val="0"/>
              </a:spcBef>
              <a:spcAft>
                <a:spcPts val="800"/>
              </a:spcAft>
            </a:pP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$message =</a:t>
            </a:r>
            <a:r>
              <a:rPr lang="en-US" sz="2000" b="1" dirty="0">
                <a:latin typeface="Courier New" panose="02070309020205020404" pitchFamily="49" charset="0"/>
                <a:ea typeface="DengXian" panose="02010600030101010101" pitchFamily="2" charset="-122"/>
                <a:cs typeface="Times New Roman" panose="02020603050405020304" pitchFamily="18" charset="0"/>
              </a:rPr>
              <a:t> "This HTML is generated by PHP!</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a:t>
            </a:r>
          </a:p>
          <a:p>
            <a:pPr marL="0" marR="0">
              <a:lnSpc>
                <a:spcPct val="80000"/>
              </a:lnSpc>
              <a:spcBef>
                <a:spcPts val="0"/>
              </a:spcBef>
              <a:spcAft>
                <a:spcPts val="800"/>
              </a:spcAft>
            </a:pP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echo "</a:t>
            </a:r>
            <a:r>
              <a:rPr lang="en-US" sz="2000" b="1" dirty="0">
                <a:latin typeface="Courier New" panose="02070309020205020404" pitchFamily="49" charset="0"/>
                <a:ea typeface="DengXian" panose="02010600030101010101" pitchFamily="2" charset="-122"/>
                <a:cs typeface="Times New Roman" panose="02020603050405020304" pitchFamily="18" charset="0"/>
              </a:rPr>
              <a:t>&lt;!DOCTYPE html&gt;&lt;html&gt;&lt;body&gt;&lt;h2&gt;PHP Demonstration&lt;/h2&gt;</a:t>
            </a:r>
          </a:p>
          <a:p>
            <a:pPr marL="0" marR="0" indent="0">
              <a:lnSpc>
                <a:spcPct val="80000"/>
              </a:lnSpc>
              <a:spcBef>
                <a:spcPts val="0"/>
              </a:spcBef>
              <a:spcAft>
                <a:spcPts val="800"/>
              </a:spcAft>
              <a:buNone/>
            </a:pPr>
            <a:r>
              <a:rPr lang="en-US" sz="2000" b="1" dirty="0">
                <a:latin typeface="Courier New" panose="02070309020205020404" pitchFamily="49" charset="0"/>
                <a:ea typeface="DengXian" panose="02010600030101010101" pitchFamily="2" charset="-122"/>
                <a:cs typeface="Times New Roman" panose="02020603050405020304" pitchFamily="18" charset="0"/>
              </a:rPr>
              <a:t>&lt;div style='background-color:lightgrey;border:15px solid green;'&gt;</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".$message."</a:t>
            </a:r>
            <a:r>
              <a:rPr lang="en-US" sz="2000" b="1" dirty="0">
                <a:latin typeface="Courier New" panose="02070309020205020404" pitchFamily="49" charset="0"/>
                <a:ea typeface="DengXian" panose="02010600030101010101" pitchFamily="2" charset="-122"/>
                <a:cs typeface="Times New Roman" panose="02020603050405020304" pitchFamily="18" charset="0"/>
              </a:rPr>
              <a:t>&lt;/div&gt;&lt;/body&gt;&lt;/html&gt;</a:t>
            </a:r>
            <a:r>
              <a:rPr lang="en-US" sz="2000" b="1" dirty="0">
                <a:solidFill>
                  <a:srgbClr val="00B050"/>
                </a:solidFill>
                <a:latin typeface="Courier New" panose="02070309020205020404" pitchFamily="49" charset="0"/>
                <a:ea typeface="DengXian" panose="02010600030101010101" pitchFamily="2" charset="-122"/>
                <a:cs typeface="Times New Roman" panose="02020603050405020304" pitchFamily="18" charset="0"/>
              </a:rPr>
              <a:t>";</a:t>
            </a:r>
            <a:r>
              <a:rPr lang="en-US" sz="2000" b="1" dirty="0">
                <a:solidFill>
                  <a:srgbClr val="C00000"/>
                </a:solidFill>
                <a:latin typeface="Courier New" panose="02070309020205020404" pitchFamily="49" charset="0"/>
                <a:ea typeface="DengXian" panose="02010600030101010101" pitchFamily="2" charset="-122"/>
                <a:cs typeface="Times New Roman" panose="02020603050405020304" pitchFamily="18" charset="0"/>
              </a:rPr>
              <a:t>?&gt;</a:t>
            </a:r>
            <a:endParaRPr lang="en-US" dirty="0">
              <a:solidFill>
                <a:srgbClr val="C00000"/>
              </a:solidFill>
            </a:endParaRP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HTML</a:t>
            </a:r>
          </a:p>
        </p:txBody>
      </p:sp>
      <p:sp>
        <p:nvSpPr>
          <p:cNvPr id="17" name="Content Placeholder 5">
            <a:extLst>
              <a:ext uri="{FF2B5EF4-FFF2-40B4-BE49-F238E27FC236}">
                <a16:creationId xmlns:a16="http://schemas.microsoft.com/office/drawing/2014/main" id="{0E97DF12-0419-4BDA-9250-CB462E870BD6}"/>
              </a:ext>
            </a:extLst>
          </p:cNvPr>
          <p:cNvSpPr>
            <a:spLocks noGrp="1"/>
          </p:cNvSpPr>
          <p:nvPr>
            <p:ph sz="quarter" idx="4"/>
          </p:nvPr>
        </p:nvSpPr>
        <p:spPr>
          <a:xfrm>
            <a:off x="6515944" y="2609849"/>
            <a:ext cx="4639736" cy="3259246"/>
          </a:xfrm>
        </p:spPr>
        <p:txBody>
          <a:bodyPr>
            <a:normAutofit/>
          </a:bodyPr>
          <a:lstStyle/>
          <a:p>
            <a:r>
              <a:rPr lang="en-US" b="1" dirty="0">
                <a:latin typeface="Courier New" panose="02070309020205020404" pitchFamily="49" charset="0"/>
                <a:cs typeface="Courier New" panose="02070309020205020404" pitchFamily="49" charset="0"/>
              </a:rPr>
              <a:t>&lt;!DOCTYPE html&gt;</a:t>
            </a:r>
            <a:br>
              <a:rPr lang="en-US" b="1" dirty="0">
                <a:latin typeface="Courier New" panose="02070309020205020404" pitchFamily="49" charset="0"/>
                <a:cs typeface="Courier New" panose="02070309020205020404" pitchFamily="49" charset="0"/>
              </a:rPr>
            </a:br>
            <a:r>
              <a:rPr lang="en-US" b="1" dirty="0">
                <a:solidFill>
                  <a:srgbClr val="FF0000"/>
                </a:solidFill>
                <a:latin typeface="Courier New" panose="02070309020205020404" pitchFamily="49" charset="0"/>
                <a:cs typeface="Courier New" panose="02070309020205020404" pitchFamily="49" charset="0"/>
              </a:rPr>
              <a:t>&lt;html&gt;</a:t>
            </a:r>
            <a:r>
              <a:rPr lang="en-US" b="1" dirty="0">
                <a:solidFill>
                  <a:srgbClr val="00B050"/>
                </a:solidFill>
                <a:latin typeface="Courier New" panose="02070309020205020404" pitchFamily="49" charset="0"/>
                <a:cs typeface="Courier New" panose="02070309020205020404" pitchFamily="49" charset="0"/>
              </a:rPr>
              <a:t>&lt;body&gt;</a:t>
            </a:r>
            <a:br>
              <a:rPr lang="en-US" b="1" dirty="0">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&lt;h2&gt;</a:t>
            </a:r>
            <a:r>
              <a:rPr lang="en-US" b="1" dirty="0">
                <a:latin typeface="Courier New" panose="02070309020205020404" pitchFamily="49" charset="0"/>
                <a:cs typeface="Courier New" panose="02070309020205020404" pitchFamily="49" charset="0"/>
              </a:rPr>
              <a:t>PHP Demonstration</a:t>
            </a:r>
            <a:r>
              <a:rPr lang="en-US" b="1" dirty="0">
                <a:solidFill>
                  <a:srgbClr val="0070C0"/>
                </a:solidFill>
                <a:latin typeface="Courier New" panose="02070309020205020404" pitchFamily="49" charset="0"/>
                <a:cs typeface="Courier New" panose="02070309020205020404" pitchFamily="49" charset="0"/>
              </a:rPr>
              <a:t>&lt;/h2&gt;</a:t>
            </a:r>
            <a:br>
              <a:rPr lang="en-US" b="1" dirty="0">
                <a:solidFill>
                  <a:srgbClr val="0070C0"/>
                </a:solidFill>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&lt;div style='background-color:</a:t>
            </a:r>
            <a:r>
              <a:rPr lang="en-US" sz="2000" b="1" dirty="0">
                <a:solidFill>
                  <a:srgbClr val="0070C0"/>
                </a:solidFill>
                <a:latin typeface="Courier New" panose="02070309020205020404" pitchFamily="49" charset="0"/>
                <a:cs typeface="Courier New" panose="02070309020205020404" pitchFamily="49" charset="0"/>
              </a:rPr>
              <a:t>lightgrey</a:t>
            </a:r>
            <a:r>
              <a:rPr lang="en-US" b="1" dirty="0">
                <a:solidFill>
                  <a:srgbClr val="0070C0"/>
                </a:solidFill>
                <a:latin typeface="Courier New" panose="02070309020205020404" pitchFamily="49" charset="0"/>
                <a:cs typeface="Courier New" panose="02070309020205020404" pitchFamily="49" charset="0"/>
              </a:rPr>
              <a:t>;border:15px solid green;’&gt;</a:t>
            </a:r>
            <a:br>
              <a:rPr lang="en-US" b="1" dirty="0">
                <a:solidFill>
                  <a:srgbClr val="0070C0"/>
                </a:solidFill>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This HTML is generated by PHP!</a:t>
            </a:r>
            <a:br>
              <a:rPr lang="en-US" b="1" dirty="0">
                <a:latin typeface="Courier New" panose="02070309020205020404" pitchFamily="49" charset="0"/>
                <a:cs typeface="Courier New" panose="02070309020205020404" pitchFamily="49" charset="0"/>
              </a:rPr>
            </a:br>
            <a:r>
              <a:rPr lang="en-US" b="1" dirty="0">
                <a:solidFill>
                  <a:srgbClr val="0070C0"/>
                </a:solidFill>
                <a:latin typeface="Courier New" panose="02070309020205020404" pitchFamily="49" charset="0"/>
                <a:cs typeface="Courier New" panose="02070309020205020404" pitchFamily="49" charset="0"/>
              </a:rPr>
              <a:t>&lt;/div&gt;</a:t>
            </a:r>
            <a:br>
              <a:rPr lang="en-US" b="1" dirty="0">
                <a:solidFill>
                  <a:srgbClr val="0070C0"/>
                </a:solidFill>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&lt;/body&gt;</a:t>
            </a:r>
            <a:r>
              <a:rPr lang="en-US" b="1" dirty="0">
                <a:solidFill>
                  <a:srgbClr val="FF000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44756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(SERVER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HTML</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80" y="2609850"/>
            <a:ext cx="4639736" cy="3259246"/>
          </a:xfrm>
        </p:spPr>
        <p:txBody>
          <a:bodyPr>
            <a:normAutofit lnSpcReduction="10000"/>
          </a:bodyPr>
          <a:lstStyle/>
          <a:p>
            <a:r>
              <a:rPr lang="en-US" sz="2000" b="1" dirty="0">
                <a:latin typeface="Courier New" panose="02070309020205020404" pitchFamily="49" charset="0"/>
                <a:cs typeface="Courier New" panose="02070309020205020404" pitchFamily="49" charset="0"/>
              </a:rPr>
              <a:t>&lt;!DOCTYPE html&gt;</a:t>
            </a:r>
            <a:br>
              <a:rPr lang="en-US" sz="2000" b="1" dirty="0">
                <a:latin typeface="Courier New" panose="02070309020205020404" pitchFamily="49" charset="0"/>
                <a:cs typeface="Courier New" panose="02070309020205020404" pitchFamily="49" charset="0"/>
              </a:rPr>
            </a:br>
            <a:r>
              <a:rPr lang="en-US" sz="2000" b="1" dirty="0">
                <a:solidFill>
                  <a:srgbClr val="FF0000"/>
                </a:solidFill>
                <a:latin typeface="Courier New" panose="02070309020205020404" pitchFamily="49" charset="0"/>
                <a:cs typeface="Courier New" panose="02070309020205020404" pitchFamily="49" charset="0"/>
              </a:rPr>
              <a:t>&lt;html&gt;</a:t>
            </a:r>
            <a:r>
              <a:rPr lang="en-US" sz="2000" b="1" dirty="0">
                <a:solidFill>
                  <a:srgbClr val="00B050"/>
                </a:solidFill>
                <a:latin typeface="Courier New" panose="02070309020205020404" pitchFamily="49" charset="0"/>
                <a:cs typeface="Courier New" panose="02070309020205020404" pitchFamily="49" charset="0"/>
              </a:rPr>
              <a:t>&lt;body&gt;</a:t>
            </a:r>
            <a:br>
              <a:rPr lang="en-US" sz="2000" b="1" dirty="0">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&lt;h2&gt;</a:t>
            </a:r>
            <a:r>
              <a:rPr lang="en-US" sz="2000" b="1" dirty="0">
                <a:latin typeface="Courier New" panose="02070309020205020404" pitchFamily="49" charset="0"/>
                <a:cs typeface="Courier New" panose="02070309020205020404" pitchFamily="49" charset="0"/>
              </a:rPr>
              <a:t>PHP Demonstration</a:t>
            </a:r>
            <a:r>
              <a:rPr lang="en-US" sz="2000" b="1" dirty="0">
                <a:solidFill>
                  <a:srgbClr val="0070C0"/>
                </a:solidFill>
                <a:latin typeface="Courier New" panose="02070309020205020404" pitchFamily="49" charset="0"/>
                <a:cs typeface="Courier New" panose="02070309020205020404" pitchFamily="49" charset="0"/>
              </a:rPr>
              <a:t>&lt;/h2&gt;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&lt;div style='background-color:</a:t>
            </a:r>
            <a:r>
              <a:rPr lang="en-US" sz="2400" b="1" dirty="0">
                <a:solidFill>
                  <a:srgbClr val="0070C0"/>
                </a:solidFill>
                <a:latin typeface="Courier New" panose="02070309020205020404" pitchFamily="49" charset="0"/>
                <a:cs typeface="Courier New" panose="02070309020205020404" pitchFamily="49" charset="0"/>
              </a:rPr>
              <a:t>lightgrey</a:t>
            </a:r>
            <a:r>
              <a:rPr lang="en-US" sz="2000" b="1" dirty="0">
                <a:solidFill>
                  <a:srgbClr val="0070C0"/>
                </a:solidFill>
                <a:latin typeface="Courier New" panose="02070309020205020404" pitchFamily="49" charset="0"/>
                <a:cs typeface="Courier New" panose="02070309020205020404" pitchFamily="49" charset="0"/>
              </a:rPr>
              <a:t>;border:15px solid green;’&gt;</a:t>
            </a:r>
            <a:br>
              <a:rPr lang="en-US" sz="2000" b="1" dirty="0">
                <a:solidFill>
                  <a:srgbClr val="0070C0"/>
                </a:solidFill>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This HTML is generated by PHP!</a:t>
            </a:r>
            <a:br>
              <a:rPr lang="en-US" sz="2000" b="1" dirty="0">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&lt;/div&gt;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FF0000"/>
                </a:solidFill>
                <a:latin typeface="Courier New" panose="02070309020205020404" pitchFamily="49" charset="0"/>
                <a:cs typeface="Courier New" panose="02070309020205020404" pitchFamily="49" charset="0"/>
              </a:rPr>
              <a:t>&lt;/html&gt;</a:t>
            </a: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WEB PAGE</a:t>
            </a:r>
          </a:p>
        </p:txBody>
      </p:sp>
      <p:pic>
        <p:nvPicPr>
          <p:cNvPr id="3" name="Content Placeholder 2">
            <a:extLst>
              <a:ext uri="{FF2B5EF4-FFF2-40B4-BE49-F238E27FC236}">
                <a16:creationId xmlns:a16="http://schemas.microsoft.com/office/drawing/2014/main" id="{B209ABE6-D65A-4A01-A64C-8B96F790973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905939" y="3358968"/>
            <a:ext cx="3860173" cy="1760902"/>
          </a:xfrm>
        </p:spPr>
      </p:pic>
    </p:spTree>
    <p:extLst>
      <p:ext uri="{BB962C8B-B14F-4D97-AF65-F5344CB8AC3E}">
        <p14:creationId xmlns:p14="http://schemas.microsoft.com/office/powerpoint/2010/main" val="1442979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DYNAMIC HTML (CLIENT 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In 1995, as an effort to make HTML pages more interactive Netscape Inc. created a programming language that ran inside the browser which they called JavaScript.</a:t>
            </a:r>
          </a:p>
          <a:p>
            <a:pPr>
              <a:buFont typeface="Arial" panose="020B0604020202020204" pitchFamily="34" charset="0"/>
              <a:buChar char="•"/>
            </a:pPr>
            <a:r>
              <a:rPr lang="en-US" dirty="0"/>
              <a:t>The idea was that a browser could make a HTTP GET request to a web server and the response could contain HTML as well as a program written in this new language.</a:t>
            </a:r>
          </a:p>
          <a:p>
            <a:pPr>
              <a:buFont typeface="Arial" panose="020B0604020202020204" pitchFamily="34" charset="0"/>
              <a:buChar char="•"/>
            </a:pPr>
            <a:r>
              <a:rPr lang="en-US" dirty="0"/>
              <a:t>The program would run on the user's machine which would allow some things to be done more efficiently.  </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105831"/>
            <a:ext cx="7630392" cy="1603214"/>
          </a:xfrm>
          <a:prstGeom prst="rect">
            <a:avLst/>
          </a:prstGeom>
        </p:spPr>
      </p:pic>
    </p:spTree>
    <p:extLst>
      <p:ext uri="{BB962C8B-B14F-4D97-AF65-F5344CB8AC3E}">
        <p14:creationId xmlns:p14="http://schemas.microsoft.com/office/powerpoint/2010/main" val="3026975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DYNAMIC HTML (CLIENT SIDE)</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755319" y="3760062"/>
            <a:ext cx="10742321" cy="2620835"/>
          </a:xfrm>
        </p:spPr>
        <p:txBody>
          <a:bodyPr>
            <a:noAutofit/>
          </a:bodyPr>
          <a:lstStyle/>
          <a:p>
            <a:pPr>
              <a:buFont typeface="Arial" panose="020B0604020202020204" pitchFamily="34" charset="0"/>
              <a:buChar char="•"/>
            </a:pPr>
            <a:r>
              <a:rPr lang="en-US" dirty="0"/>
              <a:t>For example, if you had a HTML form that people could fill out.  So, your company could email them some information. It would likely have a field called “</a:t>
            </a:r>
            <a:r>
              <a:rPr lang="en-US" dirty="0" err="1"/>
              <a:t>EmailAddress</a:t>
            </a:r>
            <a:r>
              <a:rPr lang="en-US" dirty="0"/>
              <a:t>”. Since you can’t email anything to someone who doesn’t provide their address. You might want to make sure that people entered </a:t>
            </a:r>
            <a:r>
              <a:rPr lang="en-US" u="sng" dirty="0"/>
              <a:t>something</a:t>
            </a:r>
            <a:r>
              <a:rPr lang="en-US" dirty="0"/>
              <a:t> in that field.</a:t>
            </a:r>
          </a:p>
          <a:p>
            <a:pPr>
              <a:buFont typeface="Arial" panose="020B0604020202020204" pitchFamily="34" charset="0"/>
              <a:buChar char="•"/>
            </a:pPr>
            <a:r>
              <a:rPr lang="en-US" dirty="0"/>
              <a:t>The previous way to validate this input was to wait until the user submitted the form, have the server side script check it and then respond with an error message.</a:t>
            </a:r>
          </a:p>
          <a:p>
            <a:pPr>
              <a:buFont typeface="Arial" panose="020B0604020202020204" pitchFamily="34" charset="0"/>
              <a:buChar char="•"/>
            </a:pPr>
            <a:r>
              <a:rPr lang="en-US" dirty="0"/>
              <a:t>With JavaScript, you could check the contents of the field before it is sent to the web server.</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804" y="2105831"/>
            <a:ext cx="7630392" cy="1603214"/>
          </a:xfrm>
          <a:prstGeom prst="rect">
            <a:avLst/>
          </a:prstGeom>
        </p:spPr>
      </p:pic>
    </p:spTree>
    <p:extLst>
      <p:ext uri="{BB962C8B-B14F-4D97-AF65-F5344CB8AC3E}">
        <p14:creationId xmlns:p14="http://schemas.microsoft.com/office/powerpoint/2010/main" val="34792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(CLIENT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lstStyle/>
          <a:p>
            <a:r>
              <a:rPr lang="en-US" dirty="0"/>
              <a:t>HTML + </a:t>
            </a:r>
            <a:r>
              <a:rPr lang="en-US" dirty="0" err="1"/>
              <a:t>Javascript</a:t>
            </a:r>
            <a:endParaRPr lang="en-US" dirty="0"/>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79" y="2609850"/>
            <a:ext cx="4833003" cy="3259246"/>
          </a:xfrm>
        </p:spPr>
        <p:txBody>
          <a:bodyPr>
            <a:normAutofit fontScale="85000" lnSpcReduction="10000"/>
          </a:bodyPr>
          <a:lstStyle/>
          <a:p>
            <a:r>
              <a:rPr lang="en-US" sz="2000" b="1" dirty="0">
                <a:latin typeface="Courier New" panose="02070309020205020404" pitchFamily="49" charset="0"/>
                <a:cs typeface="Courier New" panose="02070309020205020404" pitchFamily="49" charset="0"/>
              </a:rPr>
              <a:t>&lt;!DOCTYPE html&gt;</a:t>
            </a:r>
            <a:br>
              <a:rPr lang="en-US" sz="2000" b="1" dirty="0">
                <a:latin typeface="Courier New" panose="02070309020205020404" pitchFamily="49" charset="0"/>
                <a:cs typeface="Courier New" panose="02070309020205020404" pitchFamily="49" charset="0"/>
              </a:rPr>
            </a:br>
            <a:r>
              <a:rPr lang="en-US" sz="2000" b="1" dirty="0">
                <a:solidFill>
                  <a:srgbClr val="FF0000"/>
                </a:solidFill>
                <a:latin typeface="Courier New" panose="02070309020205020404" pitchFamily="49" charset="0"/>
                <a:cs typeface="Courier New" panose="02070309020205020404" pitchFamily="49" charset="0"/>
              </a:rPr>
              <a:t>&lt;html&gt;</a:t>
            </a: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7030A0"/>
                </a:solidFill>
                <a:latin typeface="Courier New" panose="02070309020205020404" pitchFamily="49" charset="0"/>
                <a:cs typeface="Courier New" panose="02070309020205020404" pitchFamily="49" charset="0"/>
              </a:rPr>
              <a:t>&lt;form name="Form1" action="/</a:t>
            </a:r>
            <a:r>
              <a:rPr lang="en-US" sz="2000" b="1" dirty="0" err="1">
                <a:solidFill>
                  <a:srgbClr val="7030A0"/>
                </a:solidFill>
                <a:latin typeface="Courier New" panose="02070309020205020404" pitchFamily="49" charset="0"/>
                <a:cs typeface="Courier New" panose="02070309020205020404" pitchFamily="49" charset="0"/>
              </a:rPr>
              <a:t>action_page.php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onsubmit</a:t>
            </a:r>
            <a:r>
              <a:rPr lang="en-US" sz="2000" b="1" dirty="0">
                <a:solidFill>
                  <a:srgbClr val="7030A0"/>
                </a:solidFill>
                <a:latin typeface="Courier New" panose="02070309020205020404" pitchFamily="49" charset="0"/>
                <a:cs typeface="Courier New" panose="02070309020205020404" pitchFamily="49" charset="0"/>
              </a:rPr>
              <a:t>="if (</a:t>
            </a:r>
            <a:r>
              <a:rPr lang="en-US" sz="2000" b="1" dirty="0" err="1">
                <a:solidFill>
                  <a:srgbClr val="7030A0"/>
                </a:solidFill>
                <a:latin typeface="Courier New" panose="02070309020205020404" pitchFamily="49" charset="0"/>
                <a:cs typeface="Courier New" panose="02070309020205020404" pitchFamily="49" charset="0"/>
              </a:rPr>
              <a:t>document.forms</a:t>
            </a:r>
            <a:r>
              <a:rPr lang="en-US" sz="2000" b="1" dirty="0">
                <a:solidFill>
                  <a:srgbClr val="7030A0"/>
                </a:solidFill>
                <a:latin typeface="Courier New" panose="02070309020205020404" pitchFamily="49" charset="0"/>
                <a:cs typeface="Courier New" panose="02070309020205020404" pitchFamily="49" charset="0"/>
              </a:rPr>
              <a:t>['Form1']['</a:t>
            </a:r>
            <a:r>
              <a:rPr lang="en-US" sz="2000" b="1" dirty="0" err="1">
                <a:solidFill>
                  <a:srgbClr val="7030A0"/>
                </a:solidFill>
                <a:latin typeface="Courier New" panose="02070309020205020404" pitchFamily="49" charset="0"/>
                <a:cs typeface="Courier New" panose="02070309020205020404" pitchFamily="49" charset="0"/>
              </a:rPr>
              <a:t>emailaddress</a:t>
            </a:r>
            <a:r>
              <a:rPr lang="en-US" sz="2000" b="1" dirty="0">
                <a:solidFill>
                  <a:srgbClr val="7030A0"/>
                </a:solidFill>
                <a:latin typeface="Courier New" panose="02070309020205020404" pitchFamily="49" charset="0"/>
                <a:cs typeface="Courier New" panose="02070309020205020404" pitchFamily="49" charset="0"/>
              </a:rPr>
              <a:t>'].value=='') { alert('I need an address');return false;}" &gt;</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Email Address: &lt;input type="text" name="</a:t>
            </a:r>
            <a:r>
              <a:rPr lang="en-US" sz="2000" b="1" dirty="0" err="1">
                <a:latin typeface="Courier New" panose="02070309020205020404" pitchFamily="49" charset="0"/>
                <a:cs typeface="Courier New" panose="02070309020205020404" pitchFamily="49" charset="0"/>
              </a:rPr>
              <a:t>emailaddress</a:t>
            </a:r>
            <a:r>
              <a:rPr lang="en-US" sz="2000" b="1" dirty="0">
                <a:latin typeface="Courier New" panose="02070309020205020404" pitchFamily="49" charset="0"/>
                <a:cs typeface="Courier New" panose="02070309020205020404" pitchFamily="49" charset="0"/>
              </a:rPr>
              <a:t>"&gt;</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&lt;input type="submit" value="Submit" &gt;</a:t>
            </a:r>
            <a:br>
              <a:rPr lang="en-US" sz="2000" b="1" dirty="0">
                <a:latin typeface="Courier New" panose="02070309020205020404" pitchFamily="49" charset="0"/>
                <a:cs typeface="Courier New" panose="02070309020205020404" pitchFamily="49" charset="0"/>
              </a:rPr>
            </a:br>
            <a:r>
              <a:rPr lang="en-US" sz="2000" b="1" dirty="0">
                <a:solidFill>
                  <a:srgbClr val="7030A0"/>
                </a:solidFill>
                <a:latin typeface="Courier New" panose="02070309020205020404" pitchFamily="49" charset="0"/>
                <a:cs typeface="Courier New" panose="02070309020205020404" pitchFamily="49" charset="0"/>
              </a:rPr>
              <a:t>&lt;/form&gt;</a:t>
            </a:r>
            <a:r>
              <a:rPr lang="en-US" sz="2000" b="1" dirty="0">
                <a:solidFill>
                  <a:srgbClr val="00B050"/>
                </a:solidFill>
                <a:latin typeface="Courier New" panose="02070309020205020404" pitchFamily="49" charset="0"/>
                <a:cs typeface="Courier New" panose="02070309020205020404" pitchFamily="49" charset="0"/>
              </a:rPr>
              <a:t>&lt;/body&gt;</a:t>
            </a:r>
            <a:r>
              <a:rPr lang="en-US" sz="2000" b="1" dirty="0">
                <a:solidFill>
                  <a:srgbClr val="FF0000"/>
                </a:solidFill>
                <a:latin typeface="Courier New" panose="02070309020205020404" pitchFamily="49" charset="0"/>
                <a:cs typeface="Courier New" panose="02070309020205020404" pitchFamily="49" charset="0"/>
              </a:rPr>
              <a:t>&lt;/html&gt;</a:t>
            </a:r>
          </a:p>
        </p:txBody>
      </p:sp>
      <p:sp>
        <p:nvSpPr>
          <p:cNvPr id="15" name="Text Placeholder 4">
            <a:extLst>
              <a:ext uri="{FF2B5EF4-FFF2-40B4-BE49-F238E27FC236}">
                <a16:creationId xmlns:a16="http://schemas.microsoft.com/office/drawing/2014/main" id="{F94DAB75-239D-48E0-84FD-9F280F0BB620}"/>
              </a:ext>
            </a:extLst>
          </p:cNvPr>
          <p:cNvSpPr>
            <a:spLocks noGrp="1"/>
          </p:cNvSpPr>
          <p:nvPr>
            <p:ph type="body" sz="quarter" idx="3"/>
          </p:nvPr>
        </p:nvSpPr>
        <p:spPr>
          <a:xfrm>
            <a:off x="6515944" y="2057400"/>
            <a:ext cx="4639736" cy="438150"/>
          </a:xfrm>
        </p:spPr>
        <p:txBody>
          <a:bodyPr/>
          <a:lstStyle/>
          <a:p>
            <a:r>
              <a:rPr lang="en-US" dirty="0"/>
              <a:t>RESULTING WEB PAGE</a:t>
            </a:r>
          </a:p>
        </p:txBody>
      </p:sp>
      <p:pic>
        <p:nvPicPr>
          <p:cNvPr id="5" name="Picture 4">
            <a:extLst>
              <a:ext uri="{FF2B5EF4-FFF2-40B4-BE49-F238E27FC236}">
                <a16:creationId xmlns:a16="http://schemas.microsoft.com/office/drawing/2014/main" id="{E44FA2C2-5B06-FD0D-2905-83AFFA674F01}"/>
              </a:ext>
            </a:extLst>
          </p:cNvPr>
          <p:cNvPicPr>
            <a:picLocks noChangeAspect="1"/>
          </p:cNvPicPr>
          <p:nvPr/>
        </p:nvPicPr>
        <p:blipFill>
          <a:blip r:embed="rId2"/>
          <a:stretch>
            <a:fillRect/>
          </a:stretch>
        </p:blipFill>
        <p:spPr>
          <a:xfrm>
            <a:off x="6515944" y="3429000"/>
            <a:ext cx="4833003" cy="1012997"/>
          </a:xfrm>
          <a:prstGeom prst="rect">
            <a:avLst/>
          </a:prstGeom>
        </p:spPr>
      </p:pic>
    </p:spTree>
    <p:extLst>
      <p:ext uri="{BB962C8B-B14F-4D97-AF65-F5344CB8AC3E}">
        <p14:creationId xmlns:p14="http://schemas.microsoft.com/office/powerpoint/2010/main" val="370642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85A6BE-7EC9-4E5D-AD6F-1ABD74787C75}"/>
              </a:ext>
            </a:extLst>
          </p:cNvPr>
          <p:cNvSpPr>
            <a:spLocks noGrp="1"/>
          </p:cNvSpPr>
          <p:nvPr>
            <p:ph type="title"/>
          </p:nvPr>
        </p:nvSpPr>
        <p:spPr>
          <a:xfrm>
            <a:off x="1097280" y="286603"/>
            <a:ext cx="10058400" cy="1450757"/>
          </a:xfrm>
        </p:spPr>
        <p:txBody>
          <a:bodyPr/>
          <a:lstStyle/>
          <a:p>
            <a:r>
              <a:rPr lang="en-US" dirty="0"/>
              <a:t>DYNAMIC HTML (CLIENT SIDE)</a:t>
            </a:r>
          </a:p>
        </p:txBody>
      </p:sp>
      <p:sp>
        <p:nvSpPr>
          <p:cNvPr id="11" name="Text Placeholder 2">
            <a:extLst>
              <a:ext uri="{FF2B5EF4-FFF2-40B4-BE49-F238E27FC236}">
                <a16:creationId xmlns:a16="http://schemas.microsoft.com/office/drawing/2014/main" id="{CD6493ED-2FD2-448F-A118-BB97BD3CDE2B}"/>
              </a:ext>
            </a:extLst>
          </p:cNvPr>
          <p:cNvSpPr>
            <a:spLocks noGrp="1"/>
          </p:cNvSpPr>
          <p:nvPr>
            <p:ph type="body" idx="1"/>
          </p:nvPr>
        </p:nvSpPr>
        <p:spPr>
          <a:xfrm>
            <a:off x="1097280" y="2057400"/>
            <a:ext cx="4639736" cy="438150"/>
          </a:xfrm>
        </p:spPr>
        <p:txBody>
          <a:bodyPr>
            <a:normAutofit fontScale="70000" lnSpcReduction="20000"/>
          </a:bodyPr>
          <a:lstStyle/>
          <a:p>
            <a:r>
              <a:rPr lang="en-US" dirty="0"/>
              <a:t>Closer look at the </a:t>
            </a:r>
            <a:r>
              <a:rPr lang="en-US" dirty="0" err="1"/>
              <a:t>Javascript</a:t>
            </a:r>
            <a:r>
              <a:rPr lang="en-US" dirty="0"/>
              <a:t> in the form TAG</a:t>
            </a:r>
          </a:p>
        </p:txBody>
      </p:sp>
      <p:sp>
        <p:nvSpPr>
          <p:cNvPr id="13" name="Content Placeholder 3">
            <a:extLst>
              <a:ext uri="{FF2B5EF4-FFF2-40B4-BE49-F238E27FC236}">
                <a16:creationId xmlns:a16="http://schemas.microsoft.com/office/drawing/2014/main" id="{2C175BC4-ABE5-4F2C-8320-94443E8102E5}"/>
              </a:ext>
            </a:extLst>
          </p:cNvPr>
          <p:cNvSpPr>
            <a:spLocks noGrp="1"/>
          </p:cNvSpPr>
          <p:nvPr>
            <p:ph sz="half" idx="2"/>
          </p:nvPr>
        </p:nvSpPr>
        <p:spPr>
          <a:xfrm>
            <a:off x="1097279" y="2609850"/>
            <a:ext cx="9973175" cy="3259246"/>
          </a:xfrm>
        </p:spPr>
        <p:txBody>
          <a:bodyPr>
            <a:normAutofit lnSpcReduction="10000"/>
          </a:bodyPr>
          <a:lstStyle/>
          <a:p>
            <a:r>
              <a:rPr lang="en-US" sz="2000" b="1" dirty="0">
                <a:solidFill>
                  <a:schemeClr val="tx1"/>
                </a:solidFill>
                <a:latin typeface="Courier New" panose="02070309020205020404" pitchFamily="49" charset="0"/>
                <a:cs typeface="Courier New" panose="02070309020205020404" pitchFamily="49" charset="0"/>
              </a:rPr>
              <a:t>&lt;form </a:t>
            </a:r>
            <a:r>
              <a:rPr lang="en-US" sz="2000" b="1" dirty="0">
                <a:solidFill>
                  <a:srgbClr val="C00000"/>
                </a:solidFill>
                <a:latin typeface="Courier New" panose="02070309020205020404" pitchFamily="49" charset="0"/>
                <a:cs typeface="Courier New" panose="02070309020205020404" pitchFamily="49" charset="0"/>
              </a:rPr>
              <a:t>name="</a:t>
            </a:r>
            <a:r>
              <a:rPr lang="en-US" sz="2000" b="1" dirty="0">
                <a:solidFill>
                  <a:schemeClr val="tx1"/>
                </a:solidFill>
                <a:latin typeface="Courier New" panose="02070309020205020404" pitchFamily="49" charset="0"/>
                <a:cs typeface="Courier New" panose="02070309020205020404" pitchFamily="49" charset="0"/>
              </a:rPr>
              <a:t>Form1</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action="</a:t>
            </a:r>
            <a:r>
              <a:rPr lang="en-US" sz="2000" b="1" dirty="0">
                <a:solidFill>
                  <a:schemeClr val="tx1"/>
                </a:solidFill>
                <a:latin typeface="Courier New" panose="02070309020205020404" pitchFamily="49" charset="0"/>
                <a:cs typeface="Courier New" panose="02070309020205020404" pitchFamily="49" charset="0"/>
              </a:rPr>
              <a:t>/</a:t>
            </a:r>
            <a:r>
              <a:rPr lang="en-US" sz="2000" b="1" dirty="0" err="1">
                <a:solidFill>
                  <a:schemeClr val="tx1"/>
                </a:solidFill>
                <a:latin typeface="Courier New" panose="02070309020205020404" pitchFamily="49" charset="0"/>
                <a:cs typeface="Courier New" panose="02070309020205020404" pitchFamily="49" charset="0"/>
              </a:rPr>
              <a:t>action_page.php</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err="1">
                <a:solidFill>
                  <a:srgbClr val="C00000"/>
                </a:solidFill>
                <a:latin typeface="Courier New" panose="02070309020205020404" pitchFamily="49" charset="0"/>
                <a:cs typeface="Courier New" panose="02070309020205020404" pitchFamily="49" charset="0"/>
              </a:rPr>
              <a:t>onsubmit</a:t>
            </a: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if</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err="1">
                <a:solidFill>
                  <a:schemeClr val="tx1"/>
                </a:solidFill>
                <a:latin typeface="Courier New" panose="02070309020205020404" pitchFamily="49" charset="0"/>
                <a:cs typeface="Courier New" panose="02070309020205020404" pitchFamily="49" charset="0"/>
              </a:rPr>
              <a:t>document.forms</a:t>
            </a:r>
            <a:r>
              <a:rPr lang="en-US" sz="2000" b="1" dirty="0">
                <a:solidFill>
                  <a:schemeClr val="tx1"/>
                </a:solidFill>
                <a:latin typeface="Courier New" panose="02070309020205020404" pitchFamily="49" charset="0"/>
                <a:cs typeface="Courier New" panose="02070309020205020404" pitchFamily="49" charset="0"/>
              </a:rPr>
              <a:t>['Form1']['name'].value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B05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   alert(</a:t>
            </a:r>
            <a:r>
              <a:rPr lang="en-US" sz="2000" b="1" dirty="0">
                <a:solidFill>
                  <a:srgbClr val="0070C0"/>
                </a:solidFill>
                <a:latin typeface="Courier New" panose="02070309020205020404" pitchFamily="49" charset="0"/>
                <a:cs typeface="Courier New" panose="02070309020205020404" pitchFamily="49" charset="0"/>
              </a:rPr>
              <a:t>'I need a name’</a:t>
            </a: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return false;</a:t>
            </a:r>
            <a:br>
              <a:rPr lang="en-US" sz="2000" b="1" dirty="0">
                <a:solidFill>
                  <a:srgbClr val="00B050"/>
                </a:solidFill>
                <a:latin typeface="Courier New" panose="02070309020205020404" pitchFamily="49" charset="0"/>
                <a:cs typeface="Courier New" panose="02070309020205020404" pitchFamily="49" charset="0"/>
              </a:rPr>
            </a:br>
            <a:r>
              <a:rPr lang="en-US" sz="2000" b="1" dirty="0">
                <a:solidFill>
                  <a:srgbClr val="00B05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rgbClr val="C00000"/>
                </a:solidFill>
                <a:latin typeface="Courier New" panose="02070309020205020404" pitchFamily="49" charset="0"/>
                <a:cs typeface="Courier New" panose="02070309020205020404" pitchFamily="49" charset="0"/>
              </a:rPr>
              <a:t>"</a:t>
            </a:r>
            <a:br>
              <a:rPr lang="en-US" sz="2000" b="1" dirty="0">
                <a:solidFill>
                  <a:srgbClr val="0070C0"/>
                </a:solidFill>
                <a:latin typeface="Courier New" panose="02070309020205020404" pitchFamily="49" charset="0"/>
                <a:cs typeface="Courier New" panose="02070309020205020404" pitchFamily="49" charset="0"/>
              </a:rPr>
            </a:br>
            <a:r>
              <a:rPr lang="en-US" sz="2000" b="1" dirty="0">
                <a:solidFill>
                  <a:schemeClr val="tx1"/>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612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WEB ARCHITECTURE OVERVIEW</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There are several ways to interact with web pages. The simplest is to use HTTP to fetch a file from a web server.  This file can contain just about anything: HTML, image or application data.</a:t>
            </a:r>
          </a:p>
          <a:p>
            <a:pPr>
              <a:buFont typeface="Wingdings" panose="05000000000000000000" pitchFamily="2" charset="2"/>
              <a:buChar char="§"/>
            </a:pPr>
            <a:r>
              <a:rPr lang="en-US" dirty="0"/>
              <a:t>The web server replies with an HTTP Response message. and a status code.  If the request is processed without an error.  This code is usually “200”.  If there are problems the code will be different. For example, if the file doesn’t exist, the web server could return a status code of “404”.</a:t>
            </a:r>
          </a:p>
          <a:p>
            <a:pPr>
              <a:buFont typeface="Wingdings" panose="05000000000000000000" pitchFamily="2" charset="2"/>
              <a:buChar char="§"/>
            </a:pPr>
            <a:r>
              <a:rPr lang="en-US" dirty="0"/>
              <a:t>The HTTP Response message, the server sets a field called “response-type” to indicate the kind of data it’s sending you.  Depending on the contents of this field the web browser might take different actions: render the HTML, draw an image, start your PDF reader.</a:t>
            </a:r>
          </a:p>
          <a:p>
            <a:pPr>
              <a:buFont typeface="Wingdings" panose="05000000000000000000" pitchFamily="2" charset="2"/>
              <a:buChar char="§"/>
            </a:pPr>
            <a:r>
              <a:rPr lang="en-US" dirty="0"/>
              <a:t>If the browser sees a response-type of “text/html” it is going to assume that the HTTP Response contains HTML which will describe how the web page is supposed to look.</a:t>
            </a:r>
          </a:p>
        </p:txBody>
      </p:sp>
    </p:spTree>
    <p:extLst>
      <p:ext uri="{BB962C8B-B14F-4D97-AF65-F5344CB8AC3E}">
        <p14:creationId xmlns:p14="http://schemas.microsoft.com/office/powerpoint/2010/main" val="185916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B54D-4AA2-40AE-8766-800D65D4E874}"/>
              </a:ext>
            </a:extLst>
          </p:cNvPr>
          <p:cNvSpPr>
            <a:spLocks noGrp="1"/>
          </p:cNvSpPr>
          <p:nvPr>
            <p:ph type="title"/>
          </p:nvPr>
        </p:nvSpPr>
        <p:spPr/>
        <p:txBody>
          <a:bodyPr/>
          <a:lstStyle/>
          <a:p>
            <a:r>
              <a:rPr lang="en-US" dirty="0"/>
              <a:t>WEB ARCHITECTURE OVERVIEW</a:t>
            </a:r>
          </a:p>
        </p:txBody>
      </p:sp>
      <p:sp>
        <p:nvSpPr>
          <p:cNvPr id="3" name="Content Placeholder 2">
            <a:extLst>
              <a:ext uri="{FF2B5EF4-FFF2-40B4-BE49-F238E27FC236}">
                <a16:creationId xmlns:a16="http://schemas.microsoft.com/office/drawing/2014/main" id="{5C248320-B0A8-4121-9ACF-7074B64BDEF7}"/>
              </a:ext>
            </a:extLst>
          </p:cNvPr>
          <p:cNvSpPr>
            <a:spLocks noGrp="1"/>
          </p:cNvSpPr>
          <p:nvPr>
            <p:ph idx="1"/>
          </p:nvPr>
        </p:nvSpPr>
        <p:spPr/>
        <p:txBody>
          <a:bodyPr>
            <a:normAutofit/>
          </a:bodyPr>
          <a:lstStyle/>
          <a:p>
            <a:pPr>
              <a:buFont typeface="Wingdings" panose="05000000000000000000" pitchFamily="2" charset="2"/>
              <a:buChar char="§"/>
            </a:pPr>
            <a:r>
              <a:rPr lang="en-US" dirty="0"/>
              <a:t>The HTML could contain a web form which allows a user to send data back to a web application.</a:t>
            </a:r>
          </a:p>
          <a:p>
            <a:pPr>
              <a:buFont typeface="Wingdings" panose="05000000000000000000" pitchFamily="2" charset="2"/>
              <a:buChar char="§"/>
            </a:pPr>
            <a:r>
              <a:rPr lang="en-US" dirty="0"/>
              <a:t>The web forms can use either the GET or POST method to send data.</a:t>
            </a:r>
          </a:p>
          <a:p>
            <a:pPr>
              <a:buFont typeface="Wingdings" panose="05000000000000000000" pitchFamily="2" charset="2"/>
              <a:buChar char="§"/>
            </a:pPr>
            <a:r>
              <a:rPr lang="en-US" dirty="0"/>
              <a:t>Using the GET method to send data exposes data on the URL line and has data length limitations.  POST does not do this.</a:t>
            </a:r>
          </a:p>
          <a:p>
            <a:pPr>
              <a:buFont typeface="Wingdings" panose="05000000000000000000" pitchFamily="2" charset="2"/>
              <a:buChar char="§"/>
            </a:pPr>
            <a:r>
              <a:rPr lang="en-US" dirty="0"/>
              <a:t>HTML sent from a web server could also contain JavaScript.  JavaScript is a programing language which can alter the behavior of the web page.  Such as changing an image or stopping a form from being submitted.</a:t>
            </a:r>
          </a:p>
          <a:p>
            <a:pPr>
              <a:buFont typeface="Wingdings" panose="05000000000000000000" pitchFamily="2" charset="2"/>
              <a:buChar char="§"/>
            </a:pPr>
            <a:r>
              <a:rPr lang="en-US" dirty="0"/>
              <a:t>HTML sent from a web server does not have to be from a static file.  It could be dynamically generated by a programming language such as PHP, Python, Ruby, Java or C#.</a:t>
            </a:r>
          </a:p>
        </p:txBody>
      </p:sp>
    </p:spTree>
    <p:extLst>
      <p:ext uri="{BB962C8B-B14F-4D97-AF65-F5344CB8AC3E}">
        <p14:creationId xmlns:p14="http://schemas.microsoft.com/office/powerpoint/2010/main" val="97554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BA1A-FF09-4D3F-9D7E-1F45706839FE}"/>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E31102B5-1A0B-49F0-8E25-D0AC097C2C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41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stretch>
            <a:fillRect/>
          </a:stretch>
        </p:blipFill>
        <p:spPr>
          <a:xfrm>
            <a:off x="4887483" y="714375"/>
            <a:ext cx="8685715" cy="5596439"/>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lnSpcReduction="10000"/>
          </a:bodyPr>
          <a:lstStyle/>
          <a:p>
            <a:pPr>
              <a:lnSpc>
                <a:spcPct val="100000"/>
              </a:lnSpc>
            </a:pPr>
            <a:r>
              <a:rPr lang="en-US" sz="1200" dirty="0"/>
              <a:t>The simplest way to make a GET request and observe the response it to simply use a web browser. Most modern web browsers have a way to get a detailed look as to what is going on.</a:t>
            </a:r>
          </a:p>
          <a:p>
            <a:pPr>
              <a:lnSpc>
                <a:spcPct val="100000"/>
              </a:lnSpc>
            </a:pPr>
            <a:r>
              <a:rPr lang="en-US" sz="1200" b="1" u="sng" dirty="0"/>
              <a:t>On Chrome:</a:t>
            </a:r>
          </a:p>
          <a:p>
            <a:pPr marL="285750" indent="-285750">
              <a:lnSpc>
                <a:spcPct val="100000"/>
              </a:lnSpc>
              <a:buFont typeface="Arial" panose="020B0604020202020204" pitchFamily="34" charset="0"/>
              <a:buChar char="•"/>
            </a:pPr>
            <a:r>
              <a:rPr lang="en-US" sz="1200" dirty="0"/>
              <a:t>Type &lt;Ctrl&gt;+&lt;Shift&gt;+I to open up the “Developer tools” panel.</a:t>
            </a:r>
          </a:p>
          <a:p>
            <a:pPr marL="285750" indent="-285750">
              <a:lnSpc>
                <a:spcPct val="100000"/>
              </a:lnSpc>
              <a:buFont typeface="Arial" panose="020B0604020202020204" pitchFamily="34" charset="0"/>
              <a:buChar char="•"/>
            </a:pPr>
            <a:r>
              <a:rPr lang="en-US" sz="1200" dirty="0"/>
              <a:t>Type the address of a simple website in the URL bar.  Such as your VM from Lab 0.  The URL of mine was </a:t>
            </a:r>
            <a:r>
              <a:rPr lang="en-US" sz="1200" dirty="0">
                <a:hlinkClick r:id="rId3"/>
              </a:rPr>
              <a:t>http://172.16.0.242</a:t>
            </a:r>
            <a:endParaRPr lang="en-US" sz="1200" dirty="0"/>
          </a:p>
          <a:p>
            <a:pPr marL="285750" indent="-285750">
              <a:lnSpc>
                <a:spcPct val="100000"/>
              </a:lnSpc>
              <a:buFont typeface="Arial" panose="020B0604020202020204" pitchFamily="34" charset="0"/>
              <a:buChar char="•"/>
            </a:pPr>
            <a:r>
              <a:rPr lang="en-US" sz="1200" dirty="0"/>
              <a:t>Look at the first entry on the list of HTTP requests.  This is the initial HTTP Request made by your browser.</a:t>
            </a:r>
          </a:p>
        </p:txBody>
      </p:sp>
    </p:spTree>
    <p:extLst>
      <p:ext uri="{BB962C8B-B14F-4D97-AF65-F5344CB8AC3E}">
        <p14:creationId xmlns:p14="http://schemas.microsoft.com/office/powerpoint/2010/main" val="405647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097280" y="3496225"/>
            <a:ext cx="4639736" cy="997542"/>
          </a:xfrm>
          <a:prstGeom prst="rect">
            <a:avLst/>
          </a:prstGeom>
          <a:noFill/>
        </p:spPr>
      </p:pic>
      <p:sp>
        <p:nvSpPr>
          <p:cNvPr id="12" name="Content Placeholder 3">
            <a:extLst>
              <a:ext uri="{FF2B5EF4-FFF2-40B4-BE49-F238E27FC236}">
                <a16:creationId xmlns:a16="http://schemas.microsoft.com/office/drawing/2014/main" id="{6AD9610F-D690-4AF0-B345-DCCD388739CA}"/>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sz="1600" dirty="0"/>
              <a:t>The oldest kind of web application is a static HTML page.  It effectively treats the web server like a file server</a:t>
            </a:r>
          </a:p>
          <a:p>
            <a:pPr>
              <a:lnSpc>
                <a:spcPct val="100000"/>
              </a:lnSpc>
              <a:buFont typeface="Arial" panose="020B0604020202020204" pitchFamily="34" charset="0"/>
              <a:buChar char="•"/>
            </a:pPr>
            <a:r>
              <a:rPr lang="en-US" sz="1600" dirty="0"/>
              <a:t>The user requests a file by typing a URL into a web browser.  The first part of the address </a:t>
            </a:r>
            <a:r>
              <a:rPr lang="en-US" sz="1600" dirty="0">
                <a:hlinkClick r:id="rId3"/>
              </a:rPr>
              <a:t>www.test.com</a:t>
            </a:r>
            <a:r>
              <a:rPr lang="en-US" sz="1600" dirty="0"/>
              <a:t> tells the browser what computer to send the request to. The part after the first slash is where in the server's directory structure the file is located.  This is also known as a “</a:t>
            </a:r>
            <a:r>
              <a:rPr lang="en-US" sz="1600" u="sng" dirty="0"/>
              <a:t>pathname</a:t>
            </a:r>
            <a:r>
              <a:rPr lang="en-US" sz="1600" dirty="0"/>
              <a:t>”.</a:t>
            </a:r>
          </a:p>
          <a:p>
            <a:pPr>
              <a:lnSpc>
                <a:spcPct val="100000"/>
              </a:lnSpc>
              <a:buFont typeface="Arial" panose="020B0604020202020204" pitchFamily="34" charset="0"/>
              <a:buChar char="•"/>
            </a:pPr>
            <a:r>
              <a:rPr lang="en-US" sz="1600" dirty="0"/>
              <a:t>The browser requests the file by sending the word GET, the pathname and the version of HTTP protocol we are using (in this case 1.1)  to the webserver in </a:t>
            </a:r>
            <a:r>
              <a:rPr lang="en-US" sz="1600" u="sng" dirty="0"/>
              <a:t>plain text</a:t>
            </a:r>
            <a:r>
              <a:rPr lang="en-US" sz="1600" dirty="0"/>
              <a:t>.  </a:t>
            </a:r>
          </a:p>
          <a:p>
            <a:pPr>
              <a:lnSpc>
                <a:spcPct val="100000"/>
              </a:lnSpc>
              <a:buFont typeface="Arial" panose="020B0604020202020204" pitchFamily="34" charset="0"/>
              <a:buChar char="•"/>
            </a:pPr>
            <a:r>
              <a:rPr lang="en-US" sz="1600" dirty="0"/>
              <a:t>The next slide shows exactly what is sent. </a:t>
            </a:r>
          </a:p>
        </p:txBody>
      </p:sp>
    </p:spTree>
    <p:extLst>
      <p:ext uri="{BB962C8B-B14F-4D97-AF65-F5344CB8AC3E}">
        <p14:creationId xmlns:p14="http://schemas.microsoft.com/office/powerpoint/2010/main" val="302858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9944" y="948074"/>
            <a:ext cx="7284809" cy="4710006"/>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marL="171450" indent="-171450">
              <a:lnSpc>
                <a:spcPct val="100000"/>
              </a:lnSpc>
              <a:buFont typeface="Arial" panose="020B0604020202020204" pitchFamily="34" charset="0"/>
              <a:buChar char="•"/>
            </a:pPr>
            <a:r>
              <a:rPr lang="en-US" sz="1200" dirty="0"/>
              <a:t>Clicking on the initial request reveals the ALL the data from the HTTP Request.</a:t>
            </a:r>
          </a:p>
        </p:txBody>
      </p:sp>
    </p:spTree>
    <p:extLst>
      <p:ext uri="{BB962C8B-B14F-4D97-AF65-F5344CB8AC3E}">
        <p14:creationId xmlns:p14="http://schemas.microsoft.com/office/powerpoint/2010/main" val="3530709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02176" y="948074"/>
            <a:ext cx="7240344" cy="4710006"/>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100" b="1" u="sng" dirty="0"/>
              <a:t>On Firefox:</a:t>
            </a:r>
          </a:p>
          <a:p>
            <a:pPr marL="285750" indent="-285750">
              <a:lnSpc>
                <a:spcPct val="100000"/>
              </a:lnSpc>
              <a:buFont typeface="Arial" panose="020B0604020202020204" pitchFamily="34" charset="0"/>
              <a:buChar char="•"/>
            </a:pPr>
            <a:r>
              <a:rPr lang="en-US" sz="1100" dirty="0"/>
              <a:t>Type &lt;Ctrl&gt;+&lt;Shift&gt;+I to open up the “Developer tools” panel.</a:t>
            </a:r>
          </a:p>
          <a:p>
            <a:pPr marL="285750" indent="-285750">
              <a:lnSpc>
                <a:spcPct val="100000"/>
              </a:lnSpc>
              <a:buFont typeface="Arial" panose="020B0604020202020204" pitchFamily="34" charset="0"/>
              <a:buChar char="•"/>
            </a:pPr>
            <a:r>
              <a:rPr lang="en-US" sz="1100" dirty="0"/>
              <a:t>Click on the tab marked “Network”</a:t>
            </a:r>
          </a:p>
          <a:p>
            <a:pPr marL="285750" indent="-285750">
              <a:lnSpc>
                <a:spcPct val="100000"/>
              </a:lnSpc>
              <a:buFont typeface="Arial" panose="020B0604020202020204" pitchFamily="34" charset="0"/>
              <a:buChar char="•"/>
            </a:pPr>
            <a:r>
              <a:rPr lang="en-US" sz="1100" dirty="0"/>
              <a:t>Type the address of a simple website in the URL bar.  Such as your VM from Lab 0.  The URL of mine was </a:t>
            </a:r>
            <a:r>
              <a:rPr lang="en-US" sz="1100" dirty="0">
                <a:hlinkClick r:id="rId3"/>
              </a:rPr>
              <a:t>http://172.16.0.242</a:t>
            </a:r>
            <a:endParaRPr lang="en-US" sz="1100" dirty="0"/>
          </a:p>
          <a:p>
            <a:pPr marL="285750" indent="-285750">
              <a:lnSpc>
                <a:spcPct val="100000"/>
              </a:lnSpc>
              <a:buFont typeface="Arial" panose="020B0604020202020204" pitchFamily="34" charset="0"/>
              <a:buChar char="•"/>
            </a:pPr>
            <a:r>
              <a:rPr lang="en-US" sz="1100" dirty="0"/>
              <a:t>Look at the first entry on the list of HTTP requests.  This is the initial HTTP Request made by your browser.</a:t>
            </a:r>
          </a:p>
        </p:txBody>
      </p:sp>
    </p:spTree>
    <p:extLst>
      <p:ext uri="{BB962C8B-B14F-4D97-AF65-F5344CB8AC3E}">
        <p14:creationId xmlns:p14="http://schemas.microsoft.com/office/powerpoint/2010/main" val="334444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GET requests</a:t>
            </a:r>
          </a:p>
        </p:txBody>
      </p:sp>
      <p:pic>
        <p:nvPicPr>
          <p:cNvPr id="7" name="Picture 6">
            <a:extLst>
              <a:ext uri="{FF2B5EF4-FFF2-40B4-BE49-F238E27FC236}">
                <a16:creationId xmlns:a16="http://schemas.microsoft.com/office/drawing/2014/main" id="{7128AC93-F206-4BDE-9479-1B2FA481BD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9944" y="1281472"/>
            <a:ext cx="7284809" cy="4043209"/>
          </a:xfrm>
          <a:prstGeom prst="rect">
            <a:avLst/>
          </a:prstGeom>
          <a:noFill/>
        </p:spPr>
      </p:pic>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marL="171450" indent="-171450">
              <a:lnSpc>
                <a:spcPct val="100000"/>
              </a:lnSpc>
              <a:buFont typeface="Arial" panose="020B0604020202020204" pitchFamily="34" charset="0"/>
              <a:buChar char="•"/>
            </a:pPr>
            <a:r>
              <a:rPr lang="en-US" sz="1200" dirty="0"/>
              <a:t>Clicking on the initial request reveals the ALL the data from the HTTP Request.</a:t>
            </a:r>
          </a:p>
        </p:txBody>
      </p:sp>
    </p:spTree>
    <p:extLst>
      <p:ext uri="{BB962C8B-B14F-4D97-AF65-F5344CB8AC3E}">
        <p14:creationId xmlns:p14="http://schemas.microsoft.com/office/powerpoint/2010/main" val="329491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fontScale="92500" lnSpcReduction="10000"/>
          </a:bodyPr>
          <a:lstStyle/>
          <a:p>
            <a:pPr>
              <a:lnSpc>
                <a:spcPct val="100000"/>
              </a:lnSpc>
            </a:pPr>
            <a:r>
              <a:rPr lang="en-US" sz="1200" dirty="0"/>
              <a:t>If you recall a POST request, which sends its data inside the HTTP Response rather than as part of the URL is much more complicated to construct.</a:t>
            </a:r>
          </a:p>
          <a:p>
            <a:pPr>
              <a:lnSpc>
                <a:spcPct val="100000"/>
              </a:lnSpc>
            </a:pPr>
            <a:r>
              <a:rPr lang="en-US" sz="1200" dirty="0"/>
              <a:t>To create POST requests, we will be using a tool called POSTMAN.  There are several ways to install this tool.  One of the easiest is to use the PORTABLE version available in Canvas.</a:t>
            </a:r>
          </a:p>
          <a:p>
            <a:pPr>
              <a:lnSpc>
                <a:spcPct val="100000"/>
              </a:lnSpc>
            </a:pPr>
            <a:r>
              <a:rPr lang="en-US" sz="1200" dirty="0"/>
              <a:t>Just unzip the file into a directory and click on the postman-portable.exe file.  If you have another version, you may need your professors help to install it.</a:t>
            </a:r>
          </a:p>
          <a:p>
            <a:pPr>
              <a:lnSpc>
                <a:spcPct val="100000"/>
              </a:lnSpc>
            </a:pPr>
            <a:r>
              <a:rPr lang="en-US" sz="1200" dirty="0"/>
              <a:t>Once it is up and running you should see a screen like the one on the right.</a:t>
            </a:r>
          </a:p>
          <a:p>
            <a:pPr>
              <a:lnSpc>
                <a:spcPct val="100000"/>
              </a:lnSpc>
            </a:pPr>
            <a:r>
              <a:rPr lang="en-US" sz="1200" dirty="0"/>
              <a:t>With the portable version there is no need to create an account.  So just click “Skip and go to the app”.</a:t>
            </a:r>
          </a:p>
          <a:p>
            <a:pPr>
              <a:lnSpc>
                <a:spcPct val="100000"/>
              </a:lnSpc>
            </a:pPr>
            <a:endParaRPr lang="en-US" sz="1200" dirty="0"/>
          </a:p>
        </p:txBody>
      </p:sp>
      <p:pic>
        <p:nvPicPr>
          <p:cNvPr id="6" name="Picture 5">
            <a:extLst>
              <a:ext uri="{FF2B5EF4-FFF2-40B4-BE49-F238E27FC236}">
                <a16:creationId xmlns:a16="http://schemas.microsoft.com/office/drawing/2014/main" id="{3DD03BDF-A89B-C3AD-D95F-941F0F3A9B63}"/>
              </a:ext>
            </a:extLst>
          </p:cNvPr>
          <p:cNvPicPr>
            <a:picLocks noChangeAspect="1"/>
          </p:cNvPicPr>
          <p:nvPr/>
        </p:nvPicPr>
        <p:blipFill>
          <a:blip r:embed="rId2"/>
          <a:stretch>
            <a:fillRect/>
          </a:stretch>
        </p:blipFill>
        <p:spPr>
          <a:xfrm>
            <a:off x="5504329" y="0"/>
            <a:ext cx="6044205" cy="6858000"/>
          </a:xfrm>
          <a:prstGeom prst="rect">
            <a:avLst/>
          </a:prstGeom>
        </p:spPr>
      </p:pic>
    </p:spTree>
    <p:extLst>
      <p:ext uri="{BB962C8B-B14F-4D97-AF65-F5344CB8AC3E}">
        <p14:creationId xmlns:p14="http://schemas.microsoft.com/office/powerpoint/2010/main" val="401343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In the top right corner, there should be a button marked “new”.  Click on this. </a:t>
            </a:r>
          </a:p>
        </p:txBody>
      </p:sp>
      <p:pic>
        <p:nvPicPr>
          <p:cNvPr id="10" name="Picture 9">
            <a:extLst>
              <a:ext uri="{FF2B5EF4-FFF2-40B4-BE49-F238E27FC236}">
                <a16:creationId xmlns:a16="http://schemas.microsoft.com/office/drawing/2014/main" id="{0427E649-978D-A0A1-253B-8190862FB4C7}"/>
              </a:ext>
            </a:extLst>
          </p:cNvPr>
          <p:cNvPicPr>
            <a:picLocks noChangeAspect="1"/>
          </p:cNvPicPr>
          <p:nvPr/>
        </p:nvPicPr>
        <p:blipFill>
          <a:blip r:embed="rId2"/>
          <a:stretch>
            <a:fillRect/>
          </a:stretch>
        </p:blipFill>
        <p:spPr>
          <a:xfrm>
            <a:off x="4749260" y="0"/>
            <a:ext cx="6999079" cy="6858000"/>
          </a:xfrm>
          <a:prstGeom prst="rect">
            <a:avLst/>
          </a:prstGeom>
        </p:spPr>
      </p:pic>
    </p:spTree>
    <p:extLst>
      <p:ext uri="{BB962C8B-B14F-4D97-AF65-F5344CB8AC3E}">
        <p14:creationId xmlns:p14="http://schemas.microsoft.com/office/powerpoint/2010/main" val="3108152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The “create new” panel should appear.  Select the “HTTP Request” option.</a:t>
            </a:r>
          </a:p>
        </p:txBody>
      </p:sp>
      <p:pic>
        <p:nvPicPr>
          <p:cNvPr id="10" name="Picture 9">
            <a:extLst>
              <a:ext uri="{FF2B5EF4-FFF2-40B4-BE49-F238E27FC236}">
                <a16:creationId xmlns:a16="http://schemas.microsoft.com/office/drawing/2014/main" id="{0427E649-978D-A0A1-253B-8190862FB4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2014" y="0"/>
            <a:ext cx="5693569" cy="6858000"/>
          </a:xfrm>
          <a:prstGeom prst="rect">
            <a:avLst/>
          </a:prstGeom>
        </p:spPr>
      </p:pic>
    </p:spTree>
    <p:extLst>
      <p:ext uri="{BB962C8B-B14F-4D97-AF65-F5344CB8AC3E}">
        <p14:creationId xmlns:p14="http://schemas.microsoft.com/office/powerpoint/2010/main" val="2944777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lnSpcReduction="10000"/>
          </a:bodyPr>
          <a:lstStyle/>
          <a:p>
            <a:pPr>
              <a:lnSpc>
                <a:spcPct val="100000"/>
              </a:lnSpc>
            </a:pPr>
            <a:r>
              <a:rPr lang="en-US" sz="1200" dirty="0"/>
              <a:t>From here we can create our POST request as follows:</a:t>
            </a:r>
          </a:p>
          <a:p>
            <a:pPr marL="171450" indent="-171450">
              <a:lnSpc>
                <a:spcPct val="100000"/>
              </a:lnSpc>
              <a:buFont typeface="Arial" panose="020B0604020202020204" pitchFamily="34" charset="0"/>
              <a:buChar char="•"/>
            </a:pPr>
            <a:r>
              <a:rPr lang="en-US" sz="1200" dirty="0"/>
              <a:t>First click on drop-down menu with the word “GET” on it.  This tells POSTMAN what kind of request we want to send.  Change it to POST</a:t>
            </a:r>
          </a:p>
          <a:p>
            <a:pPr marL="171450" indent="-171450">
              <a:lnSpc>
                <a:spcPct val="100000"/>
              </a:lnSpc>
              <a:buFont typeface="Arial" panose="020B0604020202020204" pitchFamily="34" charset="0"/>
              <a:buChar char="•"/>
            </a:pPr>
            <a:r>
              <a:rPr lang="en-US" sz="1200" dirty="0"/>
              <a:t>Enter the full URL of the site you are sending information to in the spot marked “Enter Request URL”.   </a:t>
            </a:r>
          </a:p>
          <a:p>
            <a:pPr marL="171450" indent="-171450">
              <a:lnSpc>
                <a:spcPct val="100000"/>
              </a:lnSpc>
              <a:buFont typeface="Arial" panose="020B0604020202020204" pitchFamily="34" charset="0"/>
              <a:buChar char="•"/>
            </a:pPr>
            <a:r>
              <a:rPr lang="en-US" sz="1200" dirty="0"/>
              <a:t>For this example we will use a HTTP POST test site: </a:t>
            </a:r>
            <a:r>
              <a:rPr lang="en-US" sz="1200" dirty="0">
                <a:hlinkClick r:id="rId2"/>
              </a:rPr>
              <a:t>https://www.hashemian.com/tools/form-post-tester.php?code=mypostvariable&amp;b=View</a:t>
            </a:r>
            <a:endParaRPr lang="en-US" sz="1200" dirty="0"/>
          </a:p>
          <a:p>
            <a:pPr marL="171450" indent="-171450">
              <a:lnSpc>
                <a:spcPct val="100000"/>
              </a:lnSpc>
              <a:buFont typeface="Arial" panose="020B0604020202020204" pitchFamily="34" charset="0"/>
              <a:buChar char="•"/>
            </a:pPr>
            <a:r>
              <a:rPr lang="en-US" sz="1200" dirty="0"/>
              <a:t>Whatever we send this site in the form field “</a:t>
            </a:r>
            <a:r>
              <a:rPr lang="en-US" sz="1200" dirty="0" err="1"/>
              <a:t>mypostvariable</a:t>
            </a:r>
            <a:r>
              <a:rPr lang="en-US" sz="1200" dirty="0"/>
              <a:t>” it will send back to us.</a:t>
            </a:r>
          </a:p>
          <a:p>
            <a:pPr>
              <a:lnSpc>
                <a:spcPct val="100000"/>
              </a:lnSpc>
            </a:pPr>
            <a:endParaRPr lang="en-US" sz="1200" dirty="0"/>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31057" y="1199422"/>
            <a:ext cx="6579798" cy="3993355"/>
          </a:xfrm>
          <a:prstGeom prst="rect">
            <a:avLst/>
          </a:prstGeom>
        </p:spPr>
      </p:pic>
    </p:spTree>
    <p:extLst>
      <p:ext uri="{BB962C8B-B14F-4D97-AF65-F5344CB8AC3E}">
        <p14:creationId xmlns:p14="http://schemas.microsoft.com/office/powerpoint/2010/main" val="326424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From here we can create our POST request as follows:</a:t>
            </a:r>
          </a:p>
          <a:p>
            <a:pPr marL="171450" indent="-171450">
              <a:lnSpc>
                <a:spcPct val="100000"/>
              </a:lnSpc>
              <a:buFont typeface="Arial" panose="020B0604020202020204" pitchFamily="34" charset="0"/>
              <a:buChar char="•"/>
            </a:pPr>
            <a:r>
              <a:rPr lang="en-US" sz="1200" dirty="0"/>
              <a:t>Click on the “Body” tab and make sure the “x-www-form-</a:t>
            </a:r>
            <a:r>
              <a:rPr lang="en-US" sz="1200" dirty="0" err="1"/>
              <a:t>urlencoded</a:t>
            </a:r>
            <a:r>
              <a:rPr lang="en-US" sz="1200" dirty="0"/>
              <a:t>” is selected.</a:t>
            </a:r>
          </a:p>
          <a:p>
            <a:pPr marL="171450" indent="-171450">
              <a:lnSpc>
                <a:spcPct val="100000"/>
              </a:lnSpc>
              <a:buFont typeface="Arial" panose="020B0604020202020204" pitchFamily="34" charset="0"/>
              <a:buChar char="•"/>
            </a:pPr>
            <a:r>
              <a:rPr lang="en-US" sz="1200" dirty="0"/>
              <a:t>Then enter the name of the field we are sending to our test site as “</a:t>
            </a:r>
            <a:r>
              <a:rPr lang="en-US" sz="1200" dirty="0" err="1"/>
              <a:t>mypostvariable</a:t>
            </a:r>
            <a:r>
              <a:rPr lang="en-US" sz="1200" dirty="0"/>
              <a:t>” in the value field you can enter anything you want.</a:t>
            </a:r>
          </a:p>
          <a:p>
            <a:pPr marL="171450" indent="-171450">
              <a:lnSpc>
                <a:spcPct val="100000"/>
              </a:lnSpc>
              <a:buFont typeface="Arial" panose="020B0604020202020204" pitchFamily="34" charset="0"/>
              <a:buChar char="•"/>
            </a:pPr>
            <a:r>
              <a:rPr lang="en-US" sz="1200" dirty="0"/>
              <a:t>Now you can click the blue “Send” button.  If you have done everything correctly you should see output at the bottom of your screen which says “The </a:t>
            </a:r>
            <a:r>
              <a:rPr lang="en-US" sz="1200" dirty="0" err="1"/>
              <a:t>POSTed</a:t>
            </a:r>
            <a:r>
              <a:rPr lang="en-US" sz="1200" dirty="0"/>
              <a:t> value is” and the value you sent.</a:t>
            </a:r>
          </a:p>
          <a:p>
            <a:pPr>
              <a:lnSpc>
                <a:spcPct val="100000"/>
              </a:lnSpc>
            </a:pPr>
            <a:endParaRPr lang="en-US" sz="1200" dirty="0"/>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31057" y="1199422"/>
            <a:ext cx="6579798" cy="3993355"/>
          </a:xfrm>
          <a:prstGeom prst="rect">
            <a:avLst/>
          </a:prstGeom>
        </p:spPr>
      </p:pic>
    </p:spTree>
    <p:extLst>
      <p:ext uri="{BB962C8B-B14F-4D97-AF65-F5344CB8AC3E}">
        <p14:creationId xmlns:p14="http://schemas.microsoft.com/office/powerpoint/2010/main" val="639055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7D11-53D3-40F2-9A68-17C6B3979612}"/>
              </a:ext>
            </a:extLst>
          </p:cNvPr>
          <p:cNvSpPr>
            <a:spLocks noGrp="1"/>
          </p:cNvSpPr>
          <p:nvPr>
            <p:ph type="title"/>
          </p:nvPr>
        </p:nvSpPr>
        <p:spPr>
          <a:xfrm>
            <a:off x="643466" y="786383"/>
            <a:ext cx="3517567" cy="2093975"/>
          </a:xfrm>
        </p:spPr>
        <p:txBody>
          <a:bodyPr anchor="b">
            <a:normAutofit/>
          </a:bodyPr>
          <a:lstStyle/>
          <a:p>
            <a:r>
              <a:rPr lang="en-US" dirty="0"/>
              <a:t>Making POST requests</a:t>
            </a:r>
          </a:p>
        </p:txBody>
      </p:sp>
      <p:sp>
        <p:nvSpPr>
          <p:cNvPr id="3" name="Content Placeholder 2">
            <a:extLst>
              <a:ext uri="{FF2B5EF4-FFF2-40B4-BE49-F238E27FC236}">
                <a16:creationId xmlns:a16="http://schemas.microsoft.com/office/drawing/2014/main" id="{35CF2348-D6F0-4941-8349-A67B3218C057}"/>
              </a:ext>
            </a:extLst>
          </p:cNvPr>
          <p:cNvSpPr>
            <a:spLocks noGrp="1"/>
          </p:cNvSpPr>
          <p:nvPr>
            <p:ph type="body" sz="half" idx="2"/>
          </p:nvPr>
        </p:nvSpPr>
        <p:spPr>
          <a:xfrm>
            <a:off x="643465" y="3043050"/>
            <a:ext cx="3517567" cy="3064505"/>
          </a:xfrm>
        </p:spPr>
        <p:txBody>
          <a:bodyPr>
            <a:normAutofit/>
          </a:bodyPr>
          <a:lstStyle/>
          <a:p>
            <a:pPr>
              <a:lnSpc>
                <a:spcPct val="100000"/>
              </a:lnSpc>
            </a:pPr>
            <a:r>
              <a:rPr lang="en-US" sz="1200" dirty="0"/>
              <a:t>If you would like to see exactly what the data, we sent the server looks like.  Click on the &lt;/&gt; icon on the right-hand side of the POSTMAN panel.</a:t>
            </a:r>
          </a:p>
          <a:p>
            <a:pPr>
              <a:lnSpc>
                <a:spcPct val="100000"/>
              </a:lnSpc>
            </a:pPr>
            <a:r>
              <a:rPr lang="en-US" sz="1200" dirty="0"/>
              <a:t>By default, POSTMAN shows you this data in </a:t>
            </a:r>
            <a:r>
              <a:rPr lang="en-US" sz="1200" dirty="0" err="1"/>
              <a:t>cURL</a:t>
            </a:r>
            <a:r>
              <a:rPr lang="en-US" sz="1200" dirty="0"/>
              <a:t> format.  Click on the drop-down menu and select “HTTP”.</a:t>
            </a:r>
          </a:p>
          <a:p>
            <a:pPr>
              <a:lnSpc>
                <a:spcPct val="100000"/>
              </a:lnSpc>
            </a:pPr>
            <a:r>
              <a:rPr lang="en-US" sz="1200" dirty="0"/>
              <a:t>This should resemble the examples from earlier in this lesson.</a:t>
            </a:r>
          </a:p>
        </p:txBody>
      </p:sp>
      <p:pic>
        <p:nvPicPr>
          <p:cNvPr id="5" name="Picture 4">
            <a:extLst>
              <a:ext uri="{FF2B5EF4-FFF2-40B4-BE49-F238E27FC236}">
                <a16:creationId xmlns:a16="http://schemas.microsoft.com/office/drawing/2014/main" id="{A27E6240-F363-481D-B21F-5CA1080DEF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39869" y="1199422"/>
            <a:ext cx="5562173" cy="3993355"/>
          </a:xfrm>
          <a:prstGeom prst="rect">
            <a:avLst/>
          </a:prstGeom>
        </p:spPr>
      </p:pic>
    </p:spTree>
    <p:extLst>
      <p:ext uri="{BB962C8B-B14F-4D97-AF65-F5344CB8AC3E}">
        <p14:creationId xmlns:p14="http://schemas.microsoft.com/office/powerpoint/2010/main" val="3745546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9814-E89B-4C2E-BE06-180AB93DD3A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4ABB8E3-8879-4B8D-8977-34C4647CF3A5}"/>
              </a:ext>
            </a:extLst>
          </p:cNvPr>
          <p:cNvSpPr>
            <a:spLocks noGrp="1"/>
          </p:cNvSpPr>
          <p:nvPr>
            <p:ph idx="1"/>
          </p:nvPr>
        </p:nvSpPr>
        <p:spPr/>
        <p:txBody>
          <a:bodyPr/>
          <a:lstStyle/>
          <a:p>
            <a:r>
              <a:rPr lang="en-US" dirty="0"/>
              <a:t>There are several ways to create and examine an HTTP Requests.  The main two that we will be using for this course are:</a:t>
            </a:r>
          </a:p>
          <a:p>
            <a:pPr>
              <a:buFont typeface="Arial" panose="020B0604020202020204" pitchFamily="34" charset="0"/>
              <a:buChar char="•"/>
            </a:pPr>
            <a:r>
              <a:rPr lang="en-US" dirty="0"/>
              <a:t>POSTMAN</a:t>
            </a:r>
          </a:p>
          <a:p>
            <a:pPr>
              <a:buFont typeface="Arial" panose="020B0604020202020204" pitchFamily="34" charset="0"/>
              <a:buChar char="•"/>
            </a:pPr>
            <a:r>
              <a:rPr lang="en-US" dirty="0"/>
              <a:t>Chrome/Firefox developer tools</a:t>
            </a:r>
          </a:p>
          <a:p>
            <a:pPr>
              <a:buFont typeface="Arial" panose="020B0604020202020204" pitchFamily="34" charset="0"/>
              <a:buChar char="•"/>
            </a:pPr>
            <a:r>
              <a:rPr lang="en-US" dirty="0"/>
              <a:t>As we move forward in this course, we well be using these not just to examine what’s happening behind the scenes, but we will learn to use this information to forge or trick applications into working differently than their authors intended them to.</a:t>
            </a:r>
          </a:p>
        </p:txBody>
      </p:sp>
    </p:spTree>
    <p:extLst>
      <p:ext uri="{BB962C8B-B14F-4D97-AF65-F5344CB8AC3E}">
        <p14:creationId xmlns:p14="http://schemas.microsoft.com/office/powerpoint/2010/main" val="200386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a:bodyPr>
          <a:lstStyle/>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GET</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/var/www/hello.html</a:t>
            </a:r>
            <a:r>
              <a:rPr lang="en-US" sz="1800" dirty="0">
                <a:effectLst/>
                <a:latin typeface="Courier New" panose="02070309020205020404" pitchFamily="49" charset="0"/>
                <a:ea typeface="DengXian" panose="02010600030101010101" pitchFamily="2" charset="-122"/>
                <a:cs typeface="Times New Roman" panose="02020603050405020304" pitchFamily="18" charset="0"/>
              </a:rPr>
              <a:t> </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HTTP/1.1</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User-Agent: Mozilla/4.0 (compatible; MSIE5.01; Windows 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Host: www.test.com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Accept-Language: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en</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-us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Accept-Encoding: </a:t>
            </a:r>
            <a:r>
              <a:rPr lang="en-US" sz="1800" dirty="0" err="1">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gzip</a:t>
            </a: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 deflate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Connection: Keep-Alive</a:t>
            </a:r>
          </a:p>
          <a:p>
            <a:pPr marL="0" marR="0">
              <a:lnSpc>
                <a:spcPct val="80000"/>
              </a:lnSpc>
              <a:spcBef>
                <a:spcPts val="0"/>
              </a:spcBef>
              <a:spcAft>
                <a:spcPts val="800"/>
              </a:spcAft>
            </a:pPr>
            <a:r>
              <a:rPr lang="en-US" sz="1800" dirty="0">
                <a:effectLst/>
                <a:latin typeface="Courier New" panose="02070309020205020404" pitchFamily="49" charset="0"/>
                <a:ea typeface="DengXian" panose="02010600030101010101" pitchFamily="2" charset="-122"/>
                <a:cs typeface="Times New Roman" panose="02020603050405020304" pitchFamily="18" charset="0"/>
              </a:rPr>
              <a:t>(there are two &lt;CR&gt;&lt;LF&gt; sequences here)</a:t>
            </a:r>
          </a:p>
          <a:p>
            <a:pPr marL="0" marR="0">
              <a:lnSpc>
                <a:spcPct val="80000"/>
              </a:lnSpc>
              <a:spcBef>
                <a:spcPts val="0"/>
              </a:spcBef>
              <a:spcAft>
                <a:spcPts val="800"/>
              </a:spcAft>
            </a:pPr>
            <a:endParaRPr lang="en-US" sz="1800" dirty="0">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highlight>
                  <a:srgbClr val="FFFF00"/>
                </a:highlight>
                <a:latin typeface="Courier New" panose="02070309020205020404" pitchFamily="49" charset="0"/>
                <a:ea typeface="DengXian" panose="02010600030101010101" pitchFamily="2" charset="-122"/>
                <a:cs typeface="Times New Roman" panose="02020603050405020304" pitchFamily="18" charset="0"/>
              </a:rPr>
              <a:t>D</a:t>
            </a: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ata entered by the USER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HTTP Request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C0C0C0"/>
                </a:highlight>
                <a:latin typeface="Courier New" panose="02070309020205020404" pitchFamily="49" charset="0"/>
                <a:ea typeface="DengXian" panose="02010600030101010101" pitchFamily="2" charset="-122"/>
                <a:cs typeface="Times New Roman" panose="02020603050405020304" pitchFamily="18" charset="0"/>
              </a:rPr>
              <a:t>Information supplied by the Browser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111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1"/>
          </p:nvPr>
        </p:nvSpPr>
        <p:spPr>
          <a:xfrm>
            <a:off x="1097280" y="2120900"/>
            <a:ext cx="4639736" cy="3748193"/>
          </a:xfrm>
        </p:spPr>
        <p:txBody>
          <a:bodyPr>
            <a:normAutofit fontScale="92500" lnSpcReduction="20000"/>
          </a:bodyPr>
          <a:lstStyle/>
          <a:p>
            <a:pPr>
              <a:lnSpc>
                <a:spcPct val="100000"/>
              </a:lnSpc>
              <a:buFont typeface="Arial" panose="020B0604020202020204" pitchFamily="34" charset="0"/>
              <a:buChar char="•"/>
            </a:pPr>
            <a:r>
              <a:rPr lang="en-US" sz="1600" dirty="0"/>
              <a:t>What the web server does next is look for the file in the specified directory</a:t>
            </a:r>
          </a:p>
          <a:p>
            <a:pPr>
              <a:lnSpc>
                <a:spcPct val="100000"/>
              </a:lnSpc>
              <a:buFont typeface="Arial" panose="020B0604020202020204" pitchFamily="34" charset="0"/>
              <a:buChar char="•"/>
            </a:pPr>
            <a:r>
              <a:rPr lang="en-US" sz="1600" dirty="0"/>
              <a:t>If the file is found (and the web server has access to it) a HTTP response is sent.</a:t>
            </a:r>
          </a:p>
          <a:p>
            <a:pPr>
              <a:lnSpc>
                <a:spcPct val="100000"/>
              </a:lnSpc>
              <a:buFont typeface="Arial" panose="020B0604020202020204" pitchFamily="34" charset="0"/>
              <a:buChar char="•"/>
            </a:pPr>
            <a:r>
              <a:rPr lang="en-US" sz="1600" dirty="0"/>
              <a:t>This starts by sending (in plain text) the HTTP version, then the response code and a short message explaining it.  </a:t>
            </a:r>
          </a:p>
          <a:p>
            <a:pPr>
              <a:lnSpc>
                <a:spcPct val="100000"/>
              </a:lnSpc>
              <a:buFont typeface="Arial" panose="020B0604020202020204" pitchFamily="34" charset="0"/>
              <a:buChar char="•"/>
            </a:pPr>
            <a:r>
              <a:rPr lang="en-US" sz="1600" dirty="0"/>
              <a:t>Since the server found our file without any problems it sends the code “200” and the message “OK”.  Then it adds to the end of the response the contents of the file.</a:t>
            </a:r>
          </a:p>
          <a:p>
            <a:pPr>
              <a:lnSpc>
                <a:spcPct val="100000"/>
              </a:lnSpc>
              <a:buFont typeface="Arial" panose="020B0604020202020204" pitchFamily="34" charset="0"/>
              <a:buChar char="•"/>
            </a:pPr>
            <a:r>
              <a:rPr lang="en-US" sz="1600" dirty="0"/>
              <a:t>If it isn’t found, the error code “404” is sent followed by the message “Not found”.</a:t>
            </a:r>
          </a:p>
          <a:p>
            <a:pPr>
              <a:lnSpc>
                <a:spcPct val="100000"/>
              </a:lnSpc>
              <a:buFont typeface="Arial" panose="020B0604020202020204" pitchFamily="34" charset="0"/>
              <a:buChar char="•"/>
            </a:pPr>
            <a:r>
              <a:rPr lang="en-US" sz="1600" dirty="0"/>
              <a:t>Your computer receives this response and sends it to your web browser.</a:t>
            </a:r>
          </a:p>
        </p:txBody>
      </p:sp>
      <p:pic>
        <p:nvPicPr>
          <p:cNvPr id="11" name="Picture 10">
            <a:extLst>
              <a:ext uri="{FF2B5EF4-FFF2-40B4-BE49-F238E27FC236}">
                <a16:creationId xmlns:a16="http://schemas.microsoft.com/office/drawing/2014/main" id="{657AF304-BE83-432B-894E-6868A8C6BCC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15944" y="3560022"/>
            <a:ext cx="4639736" cy="869950"/>
          </a:xfrm>
          <a:prstGeom prst="rect">
            <a:avLst/>
          </a:prstGeom>
          <a:noFill/>
        </p:spPr>
      </p:pic>
      <p:sp>
        <p:nvSpPr>
          <p:cNvPr id="3" name="Rectangle 1">
            <a:extLst>
              <a:ext uri="{FF2B5EF4-FFF2-40B4-BE49-F238E27FC236}">
                <a16:creationId xmlns:a16="http://schemas.microsoft.com/office/drawing/2014/main" id="{EFBF1F31-6B25-4AB3-89C2-8F4A1AC936CB}"/>
              </a:ext>
            </a:extLst>
          </p:cNvPr>
          <p:cNvSpPr>
            <a:spLocks noChangeArrowheads="1"/>
          </p:cNvSpPr>
          <p:nvPr/>
        </p:nvSpPr>
        <p:spPr bwMode="auto">
          <a:xfrm>
            <a:off x="0" y="-123110"/>
            <a:ext cx="12192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chemeClr val="tx1"/>
                </a:solidFill>
                <a:effectLst/>
                <a:latin typeface="Arial Unicode MS"/>
                <a:hlinkClick r:id="rId3"/>
              </a:rPr>
              <a:t>404 Not Found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41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1"/>
          </p:nvPr>
        </p:nvSpPr>
        <p:spPr>
          <a:xfrm>
            <a:off x="1097280" y="2120900"/>
            <a:ext cx="4639736" cy="3748193"/>
          </a:xfrm>
        </p:spPr>
        <p:txBody>
          <a:bodyPr>
            <a:noAutofit/>
          </a:bodyPr>
          <a:lstStyle/>
          <a:p>
            <a:pPr>
              <a:lnSpc>
                <a:spcPct val="100000"/>
              </a:lnSpc>
              <a:buFont typeface="Arial" panose="020B0604020202020204" pitchFamily="34" charset="0"/>
              <a:buChar char="•"/>
            </a:pPr>
            <a:r>
              <a:rPr lang="en-US" sz="1400" dirty="0"/>
              <a:t>To determine what to do with the data in the file the webserver sends a “hint” in the response as to what kind of file it is sending you. This is known as a “Content-Type”</a:t>
            </a:r>
          </a:p>
          <a:p>
            <a:pPr>
              <a:lnSpc>
                <a:spcPct val="100000"/>
              </a:lnSpc>
              <a:buFont typeface="Arial" panose="020B0604020202020204" pitchFamily="34" charset="0"/>
              <a:buChar char="•"/>
            </a:pPr>
            <a:r>
              <a:rPr lang="en-US" sz="1400" dirty="0"/>
              <a:t>If the “Content-Type” is “text/html” then the web browser starts interpreting it as HTML.  If it is something else like “image/jpeg” then it treats the data like a .jpeg image file.</a:t>
            </a:r>
          </a:p>
          <a:p>
            <a:pPr>
              <a:lnSpc>
                <a:spcPct val="100000"/>
              </a:lnSpc>
              <a:buFont typeface="Arial" panose="020B0604020202020204" pitchFamily="34" charset="0"/>
              <a:buChar char="•"/>
            </a:pPr>
            <a:r>
              <a:rPr lang="en-US" sz="1400" dirty="0"/>
              <a:t>Sometimes the browser needs another application to interpret the data and tells the operating system to open it. “application/pdf” can be used to invoke your PDF reader.</a:t>
            </a:r>
          </a:p>
        </p:txBody>
      </p:sp>
      <p:pic>
        <p:nvPicPr>
          <p:cNvPr id="9" name="Picture 8">
            <a:extLst>
              <a:ext uri="{FF2B5EF4-FFF2-40B4-BE49-F238E27FC236}">
                <a16:creationId xmlns:a16="http://schemas.microsoft.com/office/drawing/2014/main" id="{4A492768-EDD9-4DE5-B4D1-8B3C6AADC01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862404" y="2120900"/>
            <a:ext cx="3946816" cy="3748194"/>
          </a:xfrm>
          <a:prstGeom prst="rect">
            <a:avLst/>
          </a:prstGeom>
          <a:noFill/>
        </p:spPr>
      </p:pic>
    </p:spTree>
    <p:extLst>
      <p:ext uri="{BB962C8B-B14F-4D97-AF65-F5344CB8AC3E}">
        <p14:creationId xmlns:p14="http://schemas.microsoft.com/office/powerpoint/2010/main" val="358532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8C3-DB4F-4578-8A1A-2F92860AB177}"/>
              </a:ext>
            </a:extLst>
          </p:cNvPr>
          <p:cNvSpPr>
            <a:spLocks noGrp="1"/>
          </p:cNvSpPr>
          <p:nvPr>
            <p:ph type="title"/>
          </p:nvPr>
        </p:nvSpPr>
        <p:spPr>
          <a:xfrm>
            <a:off x="1097280" y="286603"/>
            <a:ext cx="10058400" cy="1450757"/>
          </a:xfrm>
        </p:spPr>
        <p:txBody>
          <a:bodyPr anchor="b">
            <a:normAutofit/>
          </a:bodyPr>
          <a:lstStyle/>
          <a:p>
            <a:r>
              <a:rPr lang="en-US" dirty="0"/>
              <a:t>STATIC HTML (legacy)</a:t>
            </a:r>
          </a:p>
        </p:txBody>
      </p:sp>
      <p:sp>
        <p:nvSpPr>
          <p:cNvPr id="12" name="Content Placeholder 3">
            <a:extLst>
              <a:ext uri="{FF2B5EF4-FFF2-40B4-BE49-F238E27FC236}">
                <a16:creationId xmlns:a16="http://schemas.microsoft.com/office/drawing/2014/main" id="{6AD9610F-D690-4AF0-B345-DCCD388739CA}"/>
              </a:ext>
            </a:extLst>
          </p:cNvPr>
          <p:cNvSpPr>
            <a:spLocks noGrp="1"/>
          </p:cNvSpPr>
          <p:nvPr>
            <p:ph sz="half" idx="1"/>
          </p:nvPr>
        </p:nvSpPr>
        <p:spPr>
          <a:xfrm>
            <a:off x="1097280" y="2120900"/>
            <a:ext cx="4639736" cy="3748193"/>
          </a:xfrm>
        </p:spPr>
        <p:txBody>
          <a:bodyPr>
            <a:noAutofit/>
          </a:bodyPr>
          <a:lstStyle/>
          <a:p>
            <a:pPr>
              <a:lnSpc>
                <a:spcPct val="100000"/>
              </a:lnSpc>
              <a:buFont typeface="Arial" panose="020B0604020202020204" pitchFamily="34" charset="0"/>
              <a:buChar char="•"/>
            </a:pPr>
            <a:r>
              <a:rPr lang="en-US" sz="1400" dirty="0"/>
              <a:t>It’s also possible for the browser to just save the attached file in a directory.  When you download a file from the internet. The webserver generally sets the Content-Type to “</a:t>
            </a:r>
            <a:r>
              <a:rPr lang="en-CA" sz="1400" dirty="0"/>
              <a:t>application/octet-stream” which is just a way of saying “A bunch of bytes”.  Browsers will see this and simply save the file on your machine.</a:t>
            </a:r>
          </a:p>
          <a:p>
            <a:pPr>
              <a:lnSpc>
                <a:spcPct val="100000"/>
              </a:lnSpc>
              <a:buFont typeface="Arial" panose="020B0604020202020204" pitchFamily="34" charset="0"/>
              <a:buChar char="•"/>
            </a:pPr>
            <a:r>
              <a:rPr lang="en-CA" sz="1400" dirty="0"/>
              <a:t>An example of what an HTTP Response looks like is on the next slide.</a:t>
            </a:r>
            <a:endParaRPr lang="en-US" sz="1400" dirty="0"/>
          </a:p>
        </p:txBody>
      </p:sp>
      <p:pic>
        <p:nvPicPr>
          <p:cNvPr id="9" name="Picture 8">
            <a:extLst>
              <a:ext uri="{FF2B5EF4-FFF2-40B4-BE49-F238E27FC236}">
                <a16:creationId xmlns:a16="http://schemas.microsoft.com/office/drawing/2014/main" id="{4A492768-EDD9-4DE5-B4D1-8B3C6AADC01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862404" y="2120900"/>
            <a:ext cx="3946816" cy="3748194"/>
          </a:xfrm>
          <a:prstGeom prst="rect">
            <a:avLst/>
          </a:prstGeom>
          <a:noFill/>
        </p:spPr>
      </p:pic>
    </p:spTree>
    <p:extLst>
      <p:ext uri="{BB962C8B-B14F-4D97-AF65-F5344CB8AC3E}">
        <p14:creationId xmlns:p14="http://schemas.microsoft.com/office/powerpoint/2010/main" val="276906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p:txBody>
          <a:bodyPr/>
          <a:lstStyle/>
          <a:p>
            <a:r>
              <a:rPr lang="en-US" dirty="0"/>
              <a:t>HTTP Response</a:t>
            </a:r>
          </a:p>
        </p:txBody>
      </p:sp>
      <p:sp>
        <p:nvSpPr>
          <p:cNvPr id="3" name="Content Placeholder 2">
            <a:extLst>
              <a:ext uri="{FF2B5EF4-FFF2-40B4-BE49-F238E27FC236}">
                <a16:creationId xmlns:a16="http://schemas.microsoft.com/office/drawing/2014/main" id="{FCA51D87-E48E-44AC-B04B-716DD26CDECA}"/>
              </a:ext>
            </a:extLst>
          </p:cNvPr>
          <p:cNvSpPr>
            <a:spLocks noGrp="1"/>
          </p:cNvSpPr>
          <p:nvPr>
            <p:ph idx="1"/>
          </p:nvPr>
        </p:nvSpPr>
        <p:spPr/>
        <p:txBody>
          <a:bodyPr>
            <a:normAutofit fontScale="85000" lnSpcReduction="20000"/>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Date: Tue, 27 Dec 2020 10:28:53 GMT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Server: Apache/2.2.14 (Win32)</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Last-Modified: Mon, 15 Jul 2020 19:15:56 GMT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Content-Length: 88</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Content-Type: text/html</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Connection: Closed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&lt;html&gt;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&lt;h1 style="</a:t>
            </a:r>
            <a:r>
              <a:rPr lang="en-US" sz="1800" dirty="0" err="1">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color:green</a:t>
            </a: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;"&gt;Important things!&lt;/h1&gt;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&lt;p style="</a:t>
            </a:r>
            <a:r>
              <a:rPr lang="en-US" sz="1800" dirty="0" err="1">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color:purple</a:t>
            </a: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;"&gt;Not-so-important things.&lt;/p&gt;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800" dirty="0">
              <a:highlight>
                <a:srgbClr val="00FF00"/>
              </a:highligh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FFFF00"/>
                </a:highlight>
                <a:latin typeface="Courier New" panose="02070309020205020404" pitchFamily="49" charset="0"/>
                <a:ea typeface="DengXian" panose="02010600030101010101" pitchFamily="2" charset="-122"/>
                <a:cs typeface="Times New Roman" panose="02020603050405020304" pitchFamily="18" charset="0"/>
              </a:rPr>
              <a:t>The part highlighted in YELLOW is the HTTP HEADER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80000"/>
              </a:lnSpc>
              <a:spcBef>
                <a:spcPts val="0"/>
              </a:spcBef>
              <a:spcAft>
                <a:spcPts val="800"/>
              </a:spcAft>
            </a:pPr>
            <a:r>
              <a:rPr lang="en-US" sz="1800" dirty="0">
                <a:effectLst/>
                <a:highlight>
                  <a:srgbClr val="00FF00"/>
                </a:highlight>
                <a:latin typeface="Courier New" panose="02070309020205020404" pitchFamily="49" charset="0"/>
                <a:ea typeface="DengXian" panose="02010600030101010101" pitchFamily="2" charset="-122"/>
                <a:cs typeface="Times New Roman" panose="02020603050405020304" pitchFamily="18" charset="0"/>
              </a:rPr>
              <a:t>The part highlighted in GREEN is the HTML 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0102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48C4-50FC-4486-8F46-662B7A222B9F}"/>
              </a:ext>
            </a:extLst>
          </p:cNvPr>
          <p:cNvSpPr>
            <a:spLocks noGrp="1"/>
          </p:cNvSpPr>
          <p:nvPr>
            <p:ph type="title"/>
          </p:nvPr>
        </p:nvSpPr>
        <p:spPr>
          <a:xfrm>
            <a:off x="1097280" y="286603"/>
            <a:ext cx="10058400" cy="1450757"/>
          </a:xfrm>
        </p:spPr>
        <p:txBody>
          <a:bodyPr anchor="b">
            <a:normAutofit/>
          </a:bodyPr>
          <a:lstStyle/>
          <a:p>
            <a:r>
              <a:rPr lang="en-US" dirty="0"/>
              <a:t>HTML Interpretation</a:t>
            </a:r>
          </a:p>
        </p:txBody>
      </p:sp>
      <p:sp>
        <p:nvSpPr>
          <p:cNvPr id="17" name="Text Placeholder 2">
            <a:extLst>
              <a:ext uri="{FF2B5EF4-FFF2-40B4-BE49-F238E27FC236}">
                <a16:creationId xmlns:a16="http://schemas.microsoft.com/office/drawing/2014/main" id="{46DC719B-CD1C-4697-A311-02E469FD629F}"/>
              </a:ext>
            </a:extLst>
          </p:cNvPr>
          <p:cNvSpPr>
            <a:spLocks noGrp="1"/>
          </p:cNvSpPr>
          <p:nvPr>
            <p:ph type="body" idx="1"/>
          </p:nvPr>
        </p:nvSpPr>
        <p:spPr>
          <a:xfrm>
            <a:off x="1097280" y="2057400"/>
            <a:ext cx="4639736" cy="736282"/>
          </a:xfrm>
        </p:spPr>
        <p:txBody>
          <a:bodyPr/>
          <a:lstStyle/>
          <a:p>
            <a:r>
              <a:rPr lang="en-US" u="sng" dirty="0"/>
              <a:t>BROWSER OUTPUT</a:t>
            </a:r>
          </a:p>
        </p:txBody>
      </p:sp>
      <p:pic>
        <p:nvPicPr>
          <p:cNvPr id="7" name="Picture 6">
            <a:extLst>
              <a:ext uri="{FF2B5EF4-FFF2-40B4-BE49-F238E27FC236}">
                <a16:creationId xmlns:a16="http://schemas.microsoft.com/office/drawing/2014/main" id="{A364A000-2D12-4387-B6B9-94FEC16ED6BD}"/>
              </a:ext>
            </a:extLst>
          </p:cNvPr>
          <p:cNvPicPr>
            <a:picLocks noChangeAspect="1"/>
          </p:cNvPicPr>
          <p:nvPr/>
        </p:nvPicPr>
        <p:blipFill>
          <a:blip r:embed="rId2"/>
          <a:stretch>
            <a:fillRect/>
          </a:stretch>
        </p:blipFill>
        <p:spPr>
          <a:xfrm>
            <a:off x="1097280" y="3184154"/>
            <a:ext cx="4639736" cy="2459060"/>
          </a:xfrm>
          <a:prstGeom prst="rect">
            <a:avLst/>
          </a:prstGeom>
          <a:noFill/>
        </p:spPr>
      </p:pic>
      <p:sp>
        <p:nvSpPr>
          <p:cNvPr id="19" name="Text Placeholder 4">
            <a:extLst>
              <a:ext uri="{FF2B5EF4-FFF2-40B4-BE49-F238E27FC236}">
                <a16:creationId xmlns:a16="http://schemas.microsoft.com/office/drawing/2014/main" id="{D750D5ED-6EC7-4432-AB21-21203DB2F4AB}"/>
              </a:ext>
            </a:extLst>
          </p:cNvPr>
          <p:cNvSpPr>
            <a:spLocks noGrp="1"/>
          </p:cNvSpPr>
          <p:nvPr>
            <p:ph type="body" sz="quarter" idx="3"/>
          </p:nvPr>
        </p:nvSpPr>
        <p:spPr>
          <a:xfrm>
            <a:off x="6515944" y="2057400"/>
            <a:ext cx="4639736" cy="736282"/>
          </a:xfrm>
        </p:spPr>
        <p:txBody>
          <a:bodyPr/>
          <a:lstStyle/>
          <a:p>
            <a:r>
              <a:rPr lang="en-US" u="sng" dirty="0"/>
              <a:t>HTML CODE</a:t>
            </a:r>
          </a:p>
        </p:txBody>
      </p:sp>
      <p:sp>
        <p:nvSpPr>
          <p:cNvPr id="12" name="Content Placeholder 2">
            <a:extLst>
              <a:ext uri="{FF2B5EF4-FFF2-40B4-BE49-F238E27FC236}">
                <a16:creationId xmlns:a16="http://schemas.microsoft.com/office/drawing/2014/main" id="{157E9226-2FF0-4B5E-8A8E-376269E29428}"/>
              </a:ext>
            </a:extLst>
          </p:cNvPr>
          <p:cNvSpPr>
            <a:spLocks noGrp="1"/>
          </p:cNvSpPr>
          <p:nvPr>
            <p:ph sz="quarter" idx="4"/>
          </p:nvPr>
        </p:nvSpPr>
        <p:spPr>
          <a:xfrm>
            <a:off x="6515944" y="2958273"/>
            <a:ext cx="4639736" cy="2910821"/>
          </a:xfrm>
        </p:spPr>
        <p:txBody>
          <a:bodyPr>
            <a:normAutofit/>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&lt;!DOCTYPE html&gt;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Courier New" panose="02070309020205020404" pitchFamily="49" charset="0"/>
                <a:cs typeface="Courier New" panose="02070309020205020404" pitchFamily="49" charset="0"/>
              </a:rPr>
              <a:t>&lt;html&gt;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92D050"/>
                </a:solidFill>
                <a:effectLst/>
                <a:latin typeface="Courier New" panose="02070309020205020404" pitchFamily="49" charset="0"/>
                <a:cs typeface="Courier New" panose="02070309020205020404" pitchFamily="49" charset="0"/>
              </a:rPr>
              <a:t>&lt;body&gt;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70C0"/>
                </a:solidFill>
                <a:effectLst/>
                <a:latin typeface="Courier New" panose="02070309020205020404" pitchFamily="49" charset="0"/>
                <a:cs typeface="Courier New" panose="02070309020205020404" pitchFamily="49" charset="0"/>
              </a:rPr>
              <a:t>&lt;h1 style="</a:t>
            </a:r>
            <a:r>
              <a:rPr lang="en-US" b="1" dirty="0" err="1">
                <a:solidFill>
                  <a:srgbClr val="0070C0"/>
                </a:solidFill>
                <a:effectLst/>
                <a:latin typeface="Courier New" panose="02070309020205020404" pitchFamily="49" charset="0"/>
                <a:cs typeface="Courier New" panose="02070309020205020404" pitchFamily="49" charset="0"/>
              </a:rPr>
              <a:t>color:green</a:t>
            </a:r>
            <a:r>
              <a:rPr lang="en-US" b="1" dirty="0">
                <a:solidFill>
                  <a:srgbClr val="0070C0"/>
                </a:solidFill>
                <a:effectLst/>
                <a:latin typeface="Courier New" panose="02070309020205020404" pitchFamily="49" charset="0"/>
                <a:cs typeface="Courier New" panose="02070309020205020404" pitchFamily="49" charset="0"/>
              </a:rPr>
              <a:t>;"&gt;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Important things!</a:t>
            </a:r>
            <a:r>
              <a:rPr lang="en-US" b="1" dirty="0">
                <a:solidFill>
                  <a:srgbClr val="0070C0"/>
                </a:solidFill>
                <a:effectLst/>
                <a:latin typeface="Courier New" panose="02070309020205020404" pitchFamily="49" charset="0"/>
                <a:cs typeface="Courier New" panose="02070309020205020404" pitchFamily="49" charset="0"/>
              </a:rPr>
              <a:t>&lt;/h1&gt;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70C0"/>
                </a:solidFill>
                <a:effectLst/>
                <a:latin typeface="Courier New" panose="02070309020205020404" pitchFamily="49" charset="0"/>
                <a:cs typeface="Courier New" panose="02070309020205020404" pitchFamily="49" charset="0"/>
              </a:rPr>
              <a:t>&lt;p style="</a:t>
            </a:r>
            <a:r>
              <a:rPr lang="en-US" b="1" dirty="0" err="1">
                <a:solidFill>
                  <a:srgbClr val="0070C0"/>
                </a:solidFill>
                <a:effectLst/>
                <a:latin typeface="Courier New" panose="02070309020205020404" pitchFamily="49" charset="0"/>
                <a:cs typeface="Courier New" panose="02070309020205020404" pitchFamily="49" charset="0"/>
              </a:rPr>
              <a:t>color:purple</a:t>
            </a:r>
            <a:r>
              <a:rPr lang="en-US" b="1" dirty="0">
                <a:solidFill>
                  <a:srgbClr val="0070C0"/>
                </a:solidFill>
                <a:effectLst/>
                <a:latin typeface="Courier New" panose="02070309020205020404" pitchFamily="49" charset="0"/>
                <a:cs typeface="Courier New" panose="02070309020205020404" pitchFamily="49" charset="0"/>
              </a:rPr>
              <a:t>;"&gt;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effectLst/>
                <a:latin typeface="Courier New" panose="02070309020205020404" pitchFamily="49" charset="0"/>
                <a:cs typeface="Courier New" panose="02070309020205020404" pitchFamily="49" charset="0"/>
              </a:rPr>
              <a:t>Not-so-important things.</a:t>
            </a:r>
            <a:r>
              <a:rPr lang="en-US" b="1" dirty="0">
                <a:solidFill>
                  <a:srgbClr val="0070C0"/>
                </a:solidFill>
                <a:effectLst/>
                <a:latin typeface="Courier New" panose="02070309020205020404" pitchFamily="49" charset="0"/>
                <a:cs typeface="Courier New" panose="02070309020205020404" pitchFamily="49" charset="0"/>
              </a:rPr>
              <a:t>&lt;/p&gt;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92D050"/>
                </a:solidFill>
                <a:effectLst/>
                <a:latin typeface="Courier New" panose="02070309020205020404" pitchFamily="49" charset="0"/>
                <a:cs typeface="Courier New" panose="02070309020205020404" pitchFamily="49" charset="0"/>
              </a:rPr>
              <a:t>&lt;/body&gt;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FF0000"/>
                </a:solidFill>
                <a:effectLst/>
                <a:latin typeface="Courier New" panose="02070309020205020404" pitchFamily="49" charset="0"/>
                <a:cs typeface="Courier New" panose="02070309020205020404" pitchFamily="49" charset="0"/>
              </a:rPr>
              <a:t>&lt;/html&gt;</a:t>
            </a:r>
            <a:endParaRPr lang="en-US" b="1" dirty="0">
              <a:solidFill>
                <a:srgbClr val="FF0000"/>
              </a:solidFill>
              <a:latin typeface="Courier New" panose="02070309020205020404" pitchFamily="49" charset="0"/>
              <a:cs typeface="Courier New" panose="02070309020205020404" pitchFamily="49" charset="0"/>
            </a:endParaRPr>
          </a:p>
          <a:p>
            <a:pPr marL="0" indent="0">
              <a:lnSpc>
                <a:spcPct val="100000"/>
              </a:lnSpc>
              <a:buNone/>
            </a:pPr>
            <a:endParaRPr lang="en-US" b="1" dirty="0"/>
          </a:p>
        </p:txBody>
      </p:sp>
    </p:spTree>
    <p:extLst>
      <p:ext uri="{BB962C8B-B14F-4D97-AF65-F5344CB8AC3E}">
        <p14:creationId xmlns:p14="http://schemas.microsoft.com/office/powerpoint/2010/main" val="270259884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1815</TotalTime>
  <Words>3391</Words>
  <Application>Microsoft Office PowerPoint</Application>
  <PresentationFormat>Widescreen</PresentationFormat>
  <Paragraphs>248</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 Unicode MS</vt:lpstr>
      <vt:lpstr>Arial</vt:lpstr>
      <vt:lpstr>Bookman Old Style</vt:lpstr>
      <vt:lpstr>Calibri</vt:lpstr>
      <vt:lpstr>Courier New</vt:lpstr>
      <vt:lpstr>Franklin Gothic Book</vt:lpstr>
      <vt:lpstr>Wingdings</vt:lpstr>
      <vt:lpstr>1_RetrospectVTI</vt:lpstr>
      <vt:lpstr>Software Development &amp; Best Practices</vt:lpstr>
      <vt:lpstr>Web Application Architectures</vt:lpstr>
      <vt:lpstr>STATIC HTML (legacy)</vt:lpstr>
      <vt:lpstr>HTTP Request</vt:lpstr>
      <vt:lpstr>STATIC HTML (legacy)</vt:lpstr>
      <vt:lpstr>STATIC HTML (legacy)</vt:lpstr>
      <vt:lpstr>STATIC HTML (legacy)</vt:lpstr>
      <vt:lpstr>HTTP Response</vt:lpstr>
      <vt:lpstr>HTML Interpretation</vt:lpstr>
      <vt:lpstr>HTML FORMS</vt:lpstr>
      <vt:lpstr>HTML FORMS</vt:lpstr>
      <vt:lpstr>HTML FORMS</vt:lpstr>
      <vt:lpstr>HTTP Request</vt:lpstr>
      <vt:lpstr>HTML FORMS</vt:lpstr>
      <vt:lpstr>HTTP Request</vt:lpstr>
      <vt:lpstr>HTTP Request Methods (Verbs)</vt:lpstr>
      <vt:lpstr>HTTP Status Codes</vt:lpstr>
      <vt:lpstr>DYNAMIC HTML (SERVER SIDE)</vt:lpstr>
      <vt:lpstr>HTTP Request</vt:lpstr>
      <vt:lpstr>DYNAMIC HTML (SERVER SIDE)</vt:lpstr>
      <vt:lpstr>DYNAMIC HTML (SERVER SIDE)</vt:lpstr>
      <vt:lpstr>DYNAMIC HTML (CLIENT SIDE)</vt:lpstr>
      <vt:lpstr>DYNAMIC HTML (CLIENT SIDE)</vt:lpstr>
      <vt:lpstr>DYNAMIC HTML (CLIENT SIDE)</vt:lpstr>
      <vt:lpstr>DYNAMIC HTML (CLIENT SIDE)</vt:lpstr>
      <vt:lpstr>WEB ARCHITECTURE OVERVIEW</vt:lpstr>
      <vt:lpstr>WEB ARCHITECTURE OVERVIEW</vt:lpstr>
      <vt:lpstr>Examples</vt:lpstr>
      <vt:lpstr>Making GET requests</vt:lpstr>
      <vt:lpstr>Making GET requests</vt:lpstr>
      <vt:lpstr>Making GET requests</vt:lpstr>
      <vt:lpstr>Making GET requests</vt:lpstr>
      <vt:lpstr>Making POST requests</vt:lpstr>
      <vt:lpstr>Making POST requests</vt:lpstr>
      <vt:lpstr>Making POST requests</vt:lpstr>
      <vt:lpstr>Making POST requests</vt:lpstr>
      <vt:lpstr>Making POST requests</vt:lpstr>
      <vt:lpstr>Making POST requests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Jonathan Graham</cp:lastModifiedBy>
  <cp:revision>46</cp:revision>
  <dcterms:created xsi:type="dcterms:W3CDTF">2021-01-10T03:19:45Z</dcterms:created>
  <dcterms:modified xsi:type="dcterms:W3CDTF">2024-05-04T12:41:40Z</dcterms:modified>
</cp:coreProperties>
</file>