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93" r:id="rId3"/>
    <p:sldId id="295" r:id="rId4"/>
    <p:sldId id="296" r:id="rId5"/>
    <p:sldId id="286" r:id="rId6"/>
    <p:sldId id="297" r:id="rId7"/>
    <p:sldId id="308" r:id="rId8"/>
    <p:sldId id="309" r:id="rId9"/>
    <p:sldId id="299" r:id="rId10"/>
    <p:sldId id="300" r:id="rId11"/>
    <p:sldId id="310" r:id="rId12"/>
    <p:sldId id="302" r:id="rId13"/>
    <p:sldId id="305" r:id="rId14"/>
    <p:sldId id="312" r:id="rId15"/>
    <p:sldId id="314" r:id="rId16"/>
    <p:sldId id="317" r:id="rId17"/>
    <p:sldId id="318" r:id="rId18"/>
    <p:sldId id="325" r:id="rId19"/>
    <p:sldId id="326" r:id="rId20"/>
    <p:sldId id="319" r:id="rId21"/>
    <p:sldId id="320" r:id="rId22"/>
    <p:sldId id="323" r:id="rId23"/>
    <p:sldId id="324" r:id="rId24"/>
    <p:sldId id="327" r:id="rId25"/>
    <p:sldId id="330" r:id="rId26"/>
    <p:sldId id="329" r:id="rId27"/>
    <p:sldId id="315" r:id="rId28"/>
    <p:sldId id="331" r:id="rId29"/>
    <p:sldId id="33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7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erlund.blogspot.com/2015/07/top-12-computer-programming-languages.html"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guyhaas.com/bfoit/itp/Operators.html" TargetMode="External"/><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Programming_language" TargetMode="External"/><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cherlund.blogspot.com/2015/07/top-12-computer-programming-languages.html"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groundreport.com/picking-right-programming-language-programming-career/"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digitalocean.com/community/tutorials/how-to-use-variables-in-python-3" TargetMode="External"/><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1163" b="11163"/>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Software Development &amp; Best Practices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dirty="0"/>
              <a:t>Lecture 3 – Programming and PHP</a:t>
            </a:r>
          </a:p>
        </p:txBody>
      </p:sp>
      <p:sp>
        <p:nvSpPr>
          <p:cNvPr id="4" name="TextBox 3">
            <a:extLst>
              <a:ext uri="{FF2B5EF4-FFF2-40B4-BE49-F238E27FC236}">
                <a16:creationId xmlns:a16="http://schemas.microsoft.com/office/drawing/2014/main" id="{A4B72F1D-508F-4277-BDAF-F3007776F672}"/>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cherlund.blogspot.com/2015/07/top-12-computer-programming-languages.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p:txBody>
          <a:bodyPr>
            <a:normAutofit fontScale="92500" lnSpcReduction="20000"/>
          </a:bodyPr>
          <a:lstStyle/>
          <a:p>
            <a:pPr>
              <a:buFont typeface="Arial" panose="020B0604020202020204" pitchFamily="34" charset="0"/>
              <a:buChar char="•"/>
            </a:pPr>
            <a:r>
              <a:rPr lang="en-US" sz="2000" dirty="0"/>
              <a:t>As you can see, we can assign data to long names.  Variable names have a few rules:</a:t>
            </a:r>
          </a:p>
          <a:p>
            <a:pPr>
              <a:buFont typeface="Arial" panose="020B0604020202020204" pitchFamily="34" charset="0"/>
              <a:buChar char="•"/>
            </a:pPr>
            <a:r>
              <a:rPr lang="en-US" sz="2000" dirty="0"/>
              <a:t>Names must start with a $ and then either a letter or an underscore (_).</a:t>
            </a:r>
          </a:p>
          <a:p>
            <a:pPr>
              <a:buFont typeface="Arial" panose="020B0604020202020204" pitchFamily="34" charset="0"/>
              <a:buChar char="•"/>
            </a:pPr>
            <a:r>
              <a:rPr lang="en-US" sz="2000" dirty="0"/>
              <a:t>Names can only contain letters, numbers and underscores.</a:t>
            </a:r>
          </a:p>
          <a:p>
            <a:pPr>
              <a:buFont typeface="Arial" panose="020B0604020202020204" pitchFamily="34" charset="0"/>
              <a:buChar char="•"/>
            </a:pPr>
            <a:r>
              <a:rPr lang="en-US" sz="2000" dirty="0"/>
              <a:t>Assigning a name to another name copies the variable from one name to the other.</a:t>
            </a:r>
          </a:p>
          <a:p>
            <a:pPr>
              <a:buFont typeface="Arial" panose="020B0604020202020204" pitchFamily="34" charset="0"/>
              <a:buChar char="•"/>
            </a:pPr>
            <a:r>
              <a:rPr lang="en-US" sz="2000" dirty="0"/>
              <a:t>Names are “case sensitive”, meaning that $NAME and $name represent two different variables.</a:t>
            </a:r>
          </a:p>
        </p:txBody>
      </p:sp>
      <p:sp>
        <p:nvSpPr>
          <p:cNvPr id="12" name="Content Placeholder 3">
            <a:extLst>
              <a:ext uri="{FF2B5EF4-FFF2-40B4-BE49-F238E27FC236}">
                <a16:creationId xmlns:a16="http://schemas.microsoft.com/office/drawing/2014/main" id="{1FF4A3E4-6F60-42F0-8B08-360F2D5CADA8}"/>
              </a:ext>
            </a:extLst>
          </p:cNvPr>
          <p:cNvSpPr txBox="1">
            <a:spLocks/>
          </p:cNvSpPr>
          <p:nvPr/>
        </p:nvSpPr>
        <p:spPr>
          <a:xfrm>
            <a:off x="6517417" y="2120900"/>
            <a:ext cx="4639736" cy="374819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t>PHP Code Examples:</a:t>
            </a:r>
          </a:p>
          <a:p>
            <a:r>
              <a:rPr lang="en-US" b="1" dirty="0">
                <a:latin typeface="Courier New" panose="02070309020205020404" pitchFamily="49" charset="0"/>
                <a:cs typeface="Courier New" panose="02070309020205020404" pitchFamily="49" charset="0"/>
              </a:rPr>
              <a:t>$name = "My name is Jonathan“;</a:t>
            </a: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a:t>
            </a:r>
          </a:p>
          <a:p>
            <a:r>
              <a:rPr lang="en-US" b="1" dirty="0">
                <a:latin typeface="Courier New" panose="02070309020205020404" pitchFamily="49" charset="0"/>
                <a:cs typeface="Courier New" panose="02070309020205020404" pitchFamily="49" charset="0"/>
              </a:rPr>
              <a:t>$NAME = "DAVE";</a:t>
            </a:r>
          </a:p>
          <a:p>
            <a:r>
              <a:rPr lang="en-US" b="1" dirty="0">
                <a:latin typeface="Courier New" panose="02070309020205020404" pitchFamily="49" charset="0"/>
                <a:cs typeface="Courier New" panose="02070309020205020404" pitchFamily="49" charset="0"/>
              </a:rPr>
              <a:t>$prod = array("</a:t>
            </a:r>
            <a:r>
              <a:rPr lang="en-US" b="1" dirty="0" err="1">
                <a:latin typeface="Courier New" panose="02070309020205020404" pitchFamily="49" charset="0"/>
                <a:cs typeface="Courier New" panose="02070309020205020404" pitchFamily="49" charset="0"/>
              </a:rPr>
              <a:t>Table","Chair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$prices = array(12.99,10.50);</a:t>
            </a:r>
          </a:p>
        </p:txBody>
      </p:sp>
    </p:spTree>
    <p:extLst>
      <p:ext uri="{BB962C8B-B14F-4D97-AF65-F5344CB8AC3E}">
        <p14:creationId xmlns:p14="http://schemas.microsoft.com/office/powerpoint/2010/main" val="370761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Array Assignment</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p:txBody>
          <a:bodyPr>
            <a:normAutofit/>
          </a:bodyPr>
          <a:lstStyle/>
          <a:p>
            <a:pPr>
              <a:buFont typeface="Arial" panose="020B0604020202020204" pitchFamily="34" charset="0"/>
              <a:buChar char="•"/>
            </a:pPr>
            <a:r>
              <a:rPr lang="en-US" sz="2000" dirty="0"/>
              <a:t>As you saw in the previous example, PHP uses a special structure to create an array. You can even use it to create an empty array.</a:t>
            </a:r>
          </a:p>
          <a:p>
            <a:pPr>
              <a:buFont typeface="Arial" panose="020B0604020202020204" pitchFamily="34" charset="0"/>
              <a:buChar char="•"/>
            </a:pPr>
            <a:r>
              <a:rPr lang="en-US" sz="2000" dirty="0"/>
              <a:t>Once an array is created you can assign data to any index in the array by putting the index inside square brackets [ ]</a:t>
            </a:r>
          </a:p>
          <a:p>
            <a:pPr>
              <a:buFont typeface="Arial" panose="020B0604020202020204" pitchFamily="34" charset="0"/>
              <a:buChar char="•"/>
            </a:pPr>
            <a:r>
              <a:rPr lang="en-US" sz="2000" dirty="0"/>
              <a:t>You can also use this to add elements to the array </a:t>
            </a:r>
          </a:p>
        </p:txBody>
      </p:sp>
      <p:sp>
        <p:nvSpPr>
          <p:cNvPr id="11" name="Content Placeholder 3">
            <a:extLst>
              <a:ext uri="{FF2B5EF4-FFF2-40B4-BE49-F238E27FC236}">
                <a16:creationId xmlns:a16="http://schemas.microsoft.com/office/drawing/2014/main" id="{393B8905-634F-4B6C-A88E-1A9224068D14}"/>
              </a:ext>
            </a:extLst>
          </p:cNvPr>
          <p:cNvSpPr>
            <a:spLocks noGrp="1"/>
          </p:cNvSpPr>
          <p:nvPr>
            <p:ph sz="half" idx="2"/>
          </p:nvPr>
        </p:nvSpPr>
        <p:spPr>
          <a:xfrm>
            <a:off x="6515944" y="2120900"/>
            <a:ext cx="4639736" cy="3853772"/>
          </a:xfrm>
        </p:spPr>
        <p:txBody>
          <a:bodyPr/>
          <a:lstStyle/>
          <a:p>
            <a:r>
              <a:rPr lang="en-US" b="1" dirty="0"/>
              <a:t>PHP Code Examples:</a:t>
            </a:r>
          </a:p>
          <a:p>
            <a:pPr marL="0" indent="0">
              <a:buNone/>
            </a:pPr>
            <a:r>
              <a:rPr lang="en-US" b="1" dirty="0">
                <a:latin typeface="Courier New" panose="02070309020205020404" pitchFamily="49" charset="0"/>
                <a:cs typeface="Courier New" panose="02070309020205020404" pitchFamily="49" charset="0"/>
              </a:rPr>
              <a:t>$prod = array("</a:t>
            </a:r>
            <a:r>
              <a:rPr lang="en-US" b="1" dirty="0" err="1">
                <a:latin typeface="Courier New" panose="02070309020205020404" pitchFamily="49" charset="0"/>
                <a:cs typeface="Courier New" panose="02070309020205020404" pitchFamily="49" charset="0"/>
              </a:rPr>
              <a:t>Table","Chair</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$prices = array(12.99,10.50);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$empty = array();</a:t>
            </a:r>
          </a:p>
          <a:p>
            <a:pPr marL="0" indent="0">
              <a:buNone/>
            </a:pPr>
            <a:r>
              <a:rPr lang="en-US" b="1" dirty="0">
                <a:latin typeface="Courier New" panose="02070309020205020404" pitchFamily="49" charset="0"/>
                <a:cs typeface="Courier New" panose="02070309020205020404" pitchFamily="49" charset="0"/>
              </a:rPr>
              <a:t>$prod[0] = "Desk";</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$prices[0] = 15.50;</a:t>
            </a:r>
          </a:p>
          <a:p>
            <a:pPr marL="0" indent="0">
              <a:buNone/>
            </a:pPr>
            <a:r>
              <a:rPr lang="en-US" b="1" dirty="0">
                <a:latin typeface="Courier New" panose="02070309020205020404" pitchFamily="49" charset="0"/>
                <a:cs typeface="Courier New" panose="02070309020205020404" pitchFamily="49" charset="0"/>
              </a:rPr>
              <a:t>$empty[0] = "Sarah";</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$empty[1] = 22;</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$empty[2] = "Xiao Li";</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$empty[3] = False;</a:t>
            </a:r>
          </a:p>
        </p:txBody>
      </p:sp>
    </p:spTree>
    <p:extLst>
      <p:ext uri="{BB962C8B-B14F-4D97-AF65-F5344CB8AC3E}">
        <p14:creationId xmlns:p14="http://schemas.microsoft.com/office/powerpoint/2010/main" val="2199841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1097280" y="2619269"/>
            <a:ext cx="4639736" cy="1445050"/>
          </a:xfrm>
        </p:spPr>
        <p:txBody>
          <a:bodyPr/>
          <a:lstStyle/>
          <a:p>
            <a:pPr marL="0" indent="0">
              <a:buNone/>
            </a:pPr>
            <a:r>
              <a:rPr lang="en-US" b="1" dirty="0">
                <a:latin typeface="Courier New" panose="02070309020205020404" pitchFamily="49" charset="0"/>
                <a:cs typeface="Courier New" panose="02070309020205020404" pitchFamily="49" charset="0"/>
              </a:rPr>
              <a:t>name = "My name is Jonathan"</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 = "Larry"</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NAME = "DAVE"</a:t>
            </a: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p:txBody>
          <a:bodyPr/>
          <a:lstStyle/>
          <a:p>
            <a:r>
              <a:rPr lang="en-US" dirty="0"/>
              <a:t>C</a:t>
            </a:r>
          </a:p>
        </p:txBody>
      </p:sp>
      <p:sp>
        <p:nvSpPr>
          <p:cNvPr id="6" name="Content Placeholder 5">
            <a:extLst>
              <a:ext uri="{FF2B5EF4-FFF2-40B4-BE49-F238E27FC236}">
                <a16:creationId xmlns:a16="http://schemas.microsoft.com/office/drawing/2014/main" id="{011C1262-7F2F-464E-90B9-EF74409BDE53}"/>
              </a:ext>
            </a:extLst>
          </p:cNvPr>
          <p:cNvSpPr>
            <a:spLocks noGrp="1"/>
          </p:cNvSpPr>
          <p:nvPr>
            <p:ph sz="quarter" idx="4"/>
          </p:nvPr>
        </p:nvSpPr>
        <p:spPr>
          <a:xfrm>
            <a:off x="6515944" y="2619269"/>
            <a:ext cx="5264725" cy="1445050"/>
          </a:xfrm>
        </p:spPr>
        <p:txBody>
          <a:bodyPr/>
          <a:lstStyle/>
          <a:p>
            <a:pPr marL="0" indent="0">
              <a:buNone/>
            </a:pPr>
            <a:r>
              <a:rPr lang="en-US" b="1" dirty="0" err="1">
                <a:latin typeface="Courier New" panose="02070309020205020404" pitchFamily="49" charset="0"/>
                <a:cs typeface="Courier New" panose="02070309020205020404" pitchFamily="49" charset="0"/>
              </a:rPr>
              <a:t>strcpy</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name,"My</a:t>
            </a:r>
            <a:r>
              <a:rPr lang="en-US" b="1" dirty="0">
                <a:latin typeface="Courier New" panose="02070309020205020404" pitchFamily="49" charset="0"/>
                <a:cs typeface="Courier New" panose="02070309020205020404" pitchFamily="49" charset="0"/>
              </a:rPr>
              <a:t> name is Jonathan");</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price = </a:t>
            </a:r>
            <a:r>
              <a:rPr lang="en-US" b="1" dirty="0" err="1">
                <a:latin typeface="Courier New" panose="02070309020205020404" pitchFamily="49" charset="0"/>
                <a:cs typeface="Courier New" panose="02070309020205020404" pitchFamily="49" charset="0"/>
              </a:rPr>
              <a:t>old_price</a:t>
            </a:r>
            <a:r>
              <a:rPr lang="en-US" b="1" dirty="0">
                <a:latin typeface="Courier New" panose="02070309020205020404" pitchFamily="49" charset="0"/>
                <a:cs typeface="Courier New" panose="02070309020205020404" pitchFamily="49" charset="0"/>
              </a:rPr>
              <a:t> = 5;</a:t>
            </a:r>
            <a:endParaRPr lang="en-US" dirty="0"/>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80"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1097280" y="4707008"/>
            <a:ext cx="4639736" cy="14450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Courier New" panose="02070309020205020404" pitchFamily="49" charset="0"/>
                <a:cs typeface="Courier New" panose="02070309020205020404" pitchFamily="49" charset="0"/>
              </a:rPr>
              <a:t>name = "My name is Jonathan"</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 = "Larry"</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NAME = "DAVE"</a:t>
            </a: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6515944"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6515944" y="4707008"/>
            <a:ext cx="5264725" cy="14450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Courier New" panose="02070309020205020404" pitchFamily="49" charset="0"/>
                <a:cs typeface="Courier New" panose="02070309020205020404" pitchFamily="49" charset="0"/>
              </a:rPr>
              <a:t>name = "My name is Jonathan";</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 = "</a:t>
            </a:r>
            <a:r>
              <a:rPr lang="en-US" b="1" dirty="0" err="1">
                <a:latin typeface="Courier New" panose="02070309020205020404" pitchFamily="49" charset="0"/>
                <a:cs typeface="Courier New" panose="02070309020205020404" pitchFamily="49" charset="0"/>
              </a:rPr>
              <a:t>larry</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NAME = name;</a:t>
            </a:r>
            <a:endParaRPr lang="en-US" dirty="0"/>
          </a:p>
        </p:txBody>
      </p:sp>
    </p:spTree>
    <p:extLst>
      <p:ext uri="{BB962C8B-B14F-4D97-AF65-F5344CB8AC3E}">
        <p14:creationId xmlns:p14="http://schemas.microsoft.com/office/powerpoint/2010/main" val="2692807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646726-BA55-464B-AF69-9BE89F8B92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574" b="14574"/>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3B47793B-9404-4BBE-ACEE-1D151B9B9DF0}"/>
              </a:ext>
            </a:extLst>
          </p:cNvPr>
          <p:cNvSpPr>
            <a:spLocks noGrp="1"/>
          </p:cNvSpPr>
          <p:nvPr>
            <p:ph type="title"/>
          </p:nvPr>
        </p:nvSpPr>
        <p:spPr>
          <a:xfrm>
            <a:off x="1097279" y="4799362"/>
            <a:ext cx="10113645" cy="743682"/>
          </a:xfrm>
        </p:spPr>
        <p:txBody>
          <a:bodyPr anchor="b">
            <a:normAutofit/>
          </a:bodyPr>
          <a:lstStyle/>
          <a:p>
            <a:r>
              <a:rPr lang="en-US" dirty="0"/>
              <a:t>Operators and Expressions</a:t>
            </a:r>
          </a:p>
        </p:txBody>
      </p:sp>
      <p:sp>
        <p:nvSpPr>
          <p:cNvPr id="14" name="Text Placeholder 3">
            <a:extLst>
              <a:ext uri="{FF2B5EF4-FFF2-40B4-BE49-F238E27FC236}">
                <a16:creationId xmlns:a16="http://schemas.microsoft.com/office/drawing/2014/main" id="{DE1A3F8A-39D0-42F3-8AAF-07874D07FD78}"/>
              </a:ext>
            </a:extLst>
          </p:cNvPr>
          <p:cNvSpPr>
            <a:spLocks noGrp="1"/>
          </p:cNvSpPr>
          <p:nvPr>
            <p:ph type="body" sz="half" idx="2"/>
          </p:nvPr>
        </p:nvSpPr>
        <p:spPr>
          <a:xfrm>
            <a:off x="1097279" y="5715000"/>
            <a:ext cx="10113264" cy="609600"/>
          </a:xfrm>
        </p:spPr>
        <p:txBody>
          <a:bodyPr/>
          <a:lstStyle/>
          <a:p>
            <a:endParaRPr lang="en-US"/>
          </a:p>
        </p:txBody>
      </p:sp>
    </p:spTree>
    <p:extLst>
      <p:ext uri="{BB962C8B-B14F-4D97-AF65-F5344CB8AC3E}">
        <p14:creationId xmlns:p14="http://schemas.microsoft.com/office/powerpoint/2010/main" val="414928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Operators</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a:xfrm>
            <a:off x="1097280" y="2120901"/>
            <a:ext cx="10058400" cy="1740886"/>
          </a:xfrm>
        </p:spPr>
        <p:txBody>
          <a:bodyPr>
            <a:normAutofit lnSpcReduction="10000"/>
          </a:bodyPr>
          <a:lstStyle/>
          <a:p>
            <a:pPr marL="0" indent="0" algn="just">
              <a:buNone/>
            </a:pPr>
            <a:r>
              <a:rPr lang="en-US" sz="2000" dirty="0"/>
              <a:t>Computers don’t just store data; they also change and manipulate it.  Whenever we want to directly change the data in a variable, we use a symbol to tell the computer what we want it to do.  This symbol is called an </a:t>
            </a:r>
            <a:r>
              <a:rPr lang="en-US" sz="2000" b="1" u="sng" dirty="0"/>
              <a:t>operator</a:t>
            </a:r>
            <a:r>
              <a:rPr lang="en-US" sz="2000" dirty="0"/>
              <a:t>.  Whenever we combine a variable with one or more operators.  We call this an </a:t>
            </a:r>
            <a:r>
              <a:rPr lang="en-US" sz="2000" b="1" u="sng" dirty="0"/>
              <a:t>expression!</a:t>
            </a:r>
            <a:r>
              <a:rPr lang="en-US" sz="2000" dirty="0"/>
              <a:t>  There are dozens of operators in PHP, we will be focusing on a subset of them.</a:t>
            </a:r>
          </a:p>
          <a:p>
            <a:pPr algn="just">
              <a:buFont typeface="Arial" panose="020B0604020202020204" pitchFamily="34" charset="0"/>
              <a:buChar char="•"/>
            </a:pPr>
            <a:endParaRPr lang="en-US" sz="2000" dirty="0"/>
          </a:p>
        </p:txBody>
      </p:sp>
      <p:graphicFrame>
        <p:nvGraphicFramePr>
          <p:cNvPr id="4" name="Table 4">
            <a:extLst>
              <a:ext uri="{FF2B5EF4-FFF2-40B4-BE49-F238E27FC236}">
                <a16:creationId xmlns:a16="http://schemas.microsoft.com/office/drawing/2014/main" id="{626F5A20-8756-463F-AC49-170E1BEC7FB0}"/>
              </a:ext>
            </a:extLst>
          </p:cNvPr>
          <p:cNvGraphicFramePr>
            <a:graphicFrameLocks noGrp="1"/>
          </p:cNvGraphicFramePr>
          <p:nvPr>
            <p:extLst>
              <p:ext uri="{D42A27DB-BD31-4B8C-83A1-F6EECF244321}">
                <p14:modId xmlns:p14="http://schemas.microsoft.com/office/powerpoint/2010/main" val="297988908"/>
              </p:ext>
            </p:extLst>
          </p:nvPr>
        </p:nvGraphicFramePr>
        <p:xfrm>
          <a:off x="430925" y="3968319"/>
          <a:ext cx="11330150" cy="2160809"/>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dirty="0"/>
                        <a:t>Operator Name</a:t>
                      </a:r>
                    </a:p>
                  </a:txBody>
                  <a:tcPr/>
                </a:tc>
                <a:tc>
                  <a:txBody>
                    <a:bodyPr/>
                    <a:lstStyle/>
                    <a:p>
                      <a:pPr algn="ctr"/>
                      <a:r>
                        <a:rPr lang="en-US" dirty="0"/>
                        <a:t>Symbol</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Result (assume $a=2 and $b=3)</a:t>
                      </a:r>
                    </a:p>
                  </a:txBody>
                  <a:tcPr/>
                </a:tc>
                <a:extLst>
                  <a:ext uri="{0D108BD9-81ED-4DB2-BD59-A6C34878D82A}">
                    <a16:rowId xmlns:a16="http://schemas.microsoft.com/office/drawing/2014/main" val="3516067339"/>
                  </a:ext>
                </a:extLst>
              </a:tr>
              <a:tr h="370840">
                <a:tc>
                  <a:txBody>
                    <a:bodyPr/>
                    <a:lstStyle/>
                    <a:p>
                      <a:r>
                        <a:rPr lang="en-US" dirty="0"/>
                        <a:t>Addition</a:t>
                      </a:r>
                    </a:p>
                  </a:txBody>
                  <a:tcPr/>
                </a:tc>
                <a:tc>
                  <a:txBody>
                    <a:bodyPr/>
                    <a:lstStyle/>
                    <a:p>
                      <a:pPr algn="ctr"/>
                      <a:r>
                        <a:rPr lang="en-US" dirty="0"/>
                        <a:t>+</a:t>
                      </a:r>
                    </a:p>
                  </a:txBody>
                  <a:tcPr/>
                </a:tc>
                <a:tc>
                  <a:txBody>
                    <a:bodyPr/>
                    <a:lstStyle/>
                    <a:p>
                      <a:r>
                        <a:rPr lang="en-US" dirty="0"/>
                        <a:t>Adds together two numbers (either Integer or Float)</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5</a:t>
                      </a:r>
                    </a:p>
                  </a:txBody>
                  <a:tcPr/>
                </a:tc>
                <a:extLst>
                  <a:ext uri="{0D108BD9-81ED-4DB2-BD59-A6C34878D82A}">
                    <a16:rowId xmlns:a16="http://schemas.microsoft.com/office/drawing/2014/main" val="996215357"/>
                  </a:ext>
                </a:extLst>
              </a:tr>
              <a:tr h="408209">
                <a:tc>
                  <a:txBody>
                    <a:bodyPr/>
                    <a:lstStyle/>
                    <a:p>
                      <a:r>
                        <a:rPr lang="en-US" dirty="0"/>
                        <a:t>Subtraction</a:t>
                      </a:r>
                    </a:p>
                  </a:txBody>
                  <a:tcPr/>
                </a:tc>
                <a:tc>
                  <a:txBody>
                    <a:bodyPr/>
                    <a:lstStyle/>
                    <a:p>
                      <a:pPr algn="ctr"/>
                      <a:r>
                        <a:rPr lang="en-US" dirty="0"/>
                        <a:t>-</a:t>
                      </a:r>
                    </a:p>
                  </a:txBody>
                  <a:tcPr/>
                </a:tc>
                <a:tc>
                  <a:txBody>
                    <a:bodyPr/>
                    <a:lstStyle/>
                    <a:p>
                      <a:r>
                        <a:rPr lang="en-US" dirty="0"/>
                        <a:t>Subtracts two numbers (either Integer or Float) </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-1</a:t>
                      </a:r>
                    </a:p>
                  </a:txBody>
                  <a:tcPr/>
                </a:tc>
                <a:extLst>
                  <a:ext uri="{0D108BD9-81ED-4DB2-BD59-A6C34878D82A}">
                    <a16:rowId xmlns:a16="http://schemas.microsoft.com/office/drawing/2014/main" val="1655696811"/>
                  </a:ext>
                </a:extLst>
              </a:tr>
              <a:tr h="370840">
                <a:tc>
                  <a:txBody>
                    <a:bodyPr/>
                    <a:lstStyle/>
                    <a:p>
                      <a:r>
                        <a:rPr lang="en-US" dirty="0"/>
                        <a:t>Multiplication</a:t>
                      </a:r>
                    </a:p>
                  </a:txBody>
                  <a:tcPr/>
                </a:tc>
                <a:tc>
                  <a:txBody>
                    <a:bodyPr/>
                    <a:lstStyle/>
                    <a:p>
                      <a:pPr algn="ctr"/>
                      <a:r>
                        <a:rPr lang="en-US" dirty="0"/>
                        <a:t>*</a:t>
                      </a:r>
                    </a:p>
                  </a:txBody>
                  <a:tcPr/>
                </a:tc>
                <a:tc>
                  <a:txBody>
                    <a:bodyPr/>
                    <a:lstStyle/>
                    <a:p>
                      <a:r>
                        <a:rPr lang="en-US" dirty="0"/>
                        <a:t>Multiplies two numbers (either Integer or Float)</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6</a:t>
                      </a:r>
                    </a:p>
                  </a:txBody>
                  <a:tcPr/>
                </a:tc>
                <a:extLst>
                  <a:ext uri="{0D108BD9-81ED-4DB2-BD59-A6C34878D82A}">
                    <a16:rowId xmlns:a16="http://schemas.microsoft.com/office/drawing/2014/main" val="575766543"/>
                  </a:ext>
                </a:extLst>
              </a:tr>
              <a:tr h="370840">
                <a:tc>
                  <a:txBody>
                    <a:bodyPr/>
                    <a:lstStyle/>
                    <a:p>
                      <a:r>
                        <a:rPr lang="en-US" dirty="0"/>
                        <a:t>Division</a:t>
                      </a:r>
                    </a:p>
                  </a:txBody>
                  <a:tcPr/>
                </a:tc>
                <a:tc>
                  <a:txBody>
                    <a:bodyPr/>
                    <a:lstStyle/>
                    <a:p>
                      <a:pPr algn="ctr"/>
                      <a:r>
                        <a:rPr lang="en-US" dirty="0"/>
                        <a:t>/</a:t>
                      </a:r>
                    </a:p>
                  </a:txBody>
                  <a:tcPr/>
                </a:tc>
                <a:tc>
                  <a:txBody>
                    <a:bodyPr/>
                    <a:lstStyle/>
                    <a:p>
                      <a:r>
                        <a:rPr lang="en-US" dirty="0"/>
                        <a:t>Divides two numbers (either Integer or Float)</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0.6666666</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130782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Assignment Operators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97280" y="2120901"/>
            <a:ext cx="10058400" cy="1740886"/>
          </a:xfrm>
        </p:spPr>
        <p:txBody>
          <a:bodyPr>
            <a:normAutofit fontScale="92500" lnSpcReduction="20000"/>
          </a:bodyPr>
          <a:lstStyle/>
          <a:p>
            <a:pPr marL="0" indent="0" algn="just">
              <a:buNone/>
            </a:pPr>
            <a:r>
              <a:rPr lang="en-US" sz="2000" dirty="0"/>
              <a:t>When PHP sees an expression, it performs the function that the operator tells it to.  This is called “evaluating an expression”. However, unless we tell the computer to do something with the result.  It is immediately forgotten.  So,  </a:t>
            </a:r>
            <a:r>
              <a:rPr lang="en-US" sz="2000" b="1" dirty="0">
                <a:latin typeface="Courier New" panose="02070309020205020404" pitchFamily="49" charset="0"/>
                <a:cs typeface="Courier New" panose="02070309020205020404" pitchFamily="49" charset="0"/>
              </a:rPr>
              <a:t>$a + $b; </a:t>
            </a:r>
            <a:r>
              <a:rPr lang="en-US" sz="2000" dirty="0">
                <a:cs typeface="Courier New" panose="02070309020205020404" pitchFamily="49" charset="0"/>
              </a:rPr>
              <a:t>is a valid PHP statement but if we want to do something useful with the result, we need to keep it somewhere.  We already know how to do that by using the </a:t>
            </a:r>
            <a:r>
              <a:rPr lang="en-US" sz="2000" b="1" u="sng" dirty="0">
                <a:cs typeface="Courier New" panose="02070309020205020404" pitchFamily="49" charset="0"/>
              </a:rPr>
              <a:t>assignment</a:t>
            </a:r>
            <a:r>
              <a:rPr lang="en-US" sz="2000" dirty="0">
                <a:cs typeface="Courier New" panose="02070309020205020404" pitchFamily="49" charset="0"/>
              </a:rPr>
              <a:t> operator “=“ to put the result in a variable.  </a:t>
            </a:r>
            <a:r>
              <a:rPr lang="en-US" sz="2000" b="1" dirty="0">
                <a:latin typeface="Courier New" panose="02070309020205020404" pitchFamily="49" charset="0"/>
                <a:cs typeface="Courier New" panose="02070309020205020404" pitchFamily="49" charset="0"/>
              </a:rPr>
              <a:t>$c =  $a + $b; </a:t>
            </a:r>
            <a:r>
              <a:rPr lang="en-US" sz="2000" dirty="0">
                <a:cs typeface="Courier New" panose="02070309020205020404" pitchFamily="49" charset="0"/>
              </a:rPr>
              <a:t>Because this is needed so often, we have several “shortcut” operators that also do assignment.</a:t>
            </a:r>
          </a:p>
          <a:p>
            <a:pPr algn="just">
              <a:buFont typeface="Arial" panose="020B0604020202020204" pitchFamily="34" charset="0"/>
              <a:buChar char="•"/>
            </a:pPr>
            <a:endParaRPr lang="en-US" sz="2000" dirty="0"/>
          </a:p>
        </p:txBody>
      </p:sp>
      <p:graphicFrame>
        <p:nvGraphicFramePr>
          <p:cNvPr id="8" name="Table 4">
            <a:extLst>
              <a:ext uri="{FF2B5EF4-FFF2-40B4-BE49-F238E27FC236}">
                <a16:creationId xmlns:a16="http://schemas.microsoft.com/office/drawing/2014/main" id="{3786E2E3-8156-467F-AA95-06F2F9C7F13A}"/>
              </a:ext>
            </a:extLst>
          </p:cNvPr>
          <p:cNvGraphicFramePr>
            <a:graphicFrameLocks noGrp="1"/>
          </p:cNvGraphicFramePr>
          <p:nvPr>
            <p:extLst>
              <p:ext uri="{D42A27DB-BD31-4B8C-83A1-F6EECF244321}">
                <p14:modId xmlns:p14="http://schemas.microsoft.com/office/powerpoint/2010/main" val="1078411344"/>
              </p:ext>
            </p:extLst>
          </p:nvPr>
        </p:nvGraphicFramePr>
        <p:xfrm>
          <a:off x="430924" y="3968323"/>
          <a:ext cx="11330151" cy="2531649"/>
        </p:xfrm>
        <a:graphic>
          <a:graphicData uri="http://schemas.openxmlformats.org/drawingml/2006/table">
            <a:tbl>
              <a:tblPr firstRow="1" bandRow="1">
                <a:tableStyleId>{5C22544A-7EE6-4342-B048-85BDC9FD1C3A}</a:tableStyleId>
              </a:tblPr>
              <a:tblGrid>
                <a:gridCol w="1571349">
                  <a:extLst>
                    <a:ext uri="{9D8B030D-6E8A-4147-A177-3AD203B41FA5}">
                      <a16:colId xmlns:a16="http://schemas.microsoft.com/office/drawing/2014/main" val="1310874588"/>
                    </a:ext>
                  </a:extLst>
                </a:gridCol>
                <a:gridCol w="967666">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dirty="0"/>
                        <a:t>Operator Name</a:t>
                      </a:r>
                    </a:p>
                  </a:txBody>
                  <a:tcPr/>
                </a:tc>
                <a:tc>
                  <a:txBody>
                    <a:bodyPr/>
                    <a:lstStyle/>
                    <a:p>
                      <a:pPr algn="ctr"/>
                      <a:r>
                        <a:rPr lang="en-US" dirty="0"/>
                        <a:t>Symbol</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Result (assume $a=3 and $b=2)</a:t>
                      </a:r>
                    </a:p>
                  </a:txBody>
                  <a:tcPr/>
                </a:tc>
                <a:extLst>
                  <a:ext uri="{0D108BD9-81ED-4DB2-BD59-A6C34878D82A}">
                    <a16:rowId xmlns:a16="http://schemas.microsoft.com/office/drawing/2014/main" val="3516067339"/>
                  </a:ext>
                </a:extLst>
              </a:tr>
              <a:tr h="370840">
                <a:tc>
                  <a:txBody>
                    <a:bodyPr/>
                    <a:lstStyle/>
                    <a:p>
                      <a:r>
                        <a:rPr lang="en-US" dirty="0"/>
                        <a:t>Addition</a:t>
                      </a:r>
                    </a:p>
                  </a:txBody>
                  <a:tcPr/>
                </a:tc>
                <a:tc>
                  <a:txBody>
                    <a:bodyPr/>
                    <a:lstStyle/>
                    <a:p>
                      <a:pPr algn="ctr"/>
                      <a:r>
                        <a:rPr lang="en-US" dirty="0"/>
                        <a:t>+=</a:t>
                      </a:r>
                    </a:p>
                  </a:txBody>
                  <a:tcPr/>
                </a:tc>
                <a:tc>
                  <a:txBody>
                    <a:bodyPr/>
                    <a:lstStyle/>
                    <a:p>
                      <a:r>
                        <a:rPr lang="en-US" dirty="0"/>
                        <a:t>Adds a number to an existing variable.</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5</a:t>
                      </a:r>
                    </a:p>
                  </a:txBody>
                  <a:tcPr/>
                </a:tc>
                <a:extLst>
                  <a:ext uri="{0D108BD9-81ED-4DB2-BD59-A6C34878D82A}">
                    <a16:rowId xmlns:a16="http://schemas.microsoft.com/office/drawing/2014/main" val="996215357"/>
                  </a:ext>
                </a:extLst>
              </a:tr>
              <a:tr h="408209">
                <a:tc>
                  <a:txBody>
                    <a:bodyPr/>
                    <a:lstStyle/>
                    <a:p>
                      <a:r>
                        <a:rPr lang="en-US" dirty="0"/>
                        <a:t>Subtraction</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Subtracts a number from an existing variable.</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1</a:t>
                      </a:r>
                    </a:p>
                  </a:txBody>
                  <a:tcPr/>
                </a:tc>
                <a:extLst>
                  <a:ext uri="{0D108BD9-81ED-4DB2-BD59-A6C34878D82A}">
                    <a16:rowId xmlns:a16="http://schemas.microsoft.com/office/drawing/2014/main" val="1655696811"/>
                  </a:ext>
                </a:extLst>
              </a:tr>
              <a:tr h="370840">
                <a:tc>
                  <a:txBody>
                    <a:bodyPr/>
                    <a:lstStyle/>
                    <a:p>
                      <a:r>
                        <a:rPr lang="en-US" dirty="0"/>
                        <a:t>Multiplication</a:t>
                      </a:r>
                    </a:p>
                  </a:txBody>
                  <a:tcPr/>
                </a:tc>
                <a:tc>
                  <a:txBody>
                    <a:bodyPr/>
                    <a:lstStyle/>
                    <a:p>
                      <a:pPr algn="ctr"/>
                      <a:r>
                        <a:rPr lang="en-US" dirty="0"/>
                        <a:t>*=</a:t>
                      </a:r>
                    </a:p>
                  </a:txBody>
                  <a:tcPr/>
                </a:tc>
                <a:tc>
                  <a:txBody>
                    <a:bodyPr/>
                    <a:lstStyle/>
                    <a:p>
                      <a:r>
                        <a:rPr lang="en-US" dirty="0"/>
                        <a:t>Multiplies an existing variable by a number.</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6</a:t>
                      </a:r>
                    </a:p>
                  </a:txBody>
                  <a:tcPr/>
                </a:tc>
                <a:extLst>
                  <a:ext uri="{0D108BD9-81ED-4DB2-BD59-A6C34878D82A}">
                    <a16:rowId xmlns:a16="http://schemas.microsoft.com/office/drawing/2014/main" val="575766543"/>
                  </a:ext>
                </a:extLst>
              </a:tr>
              <a:tr h="370840">
                <a:tc>
                  <a:txBody>
                    <a:bodyPr/>
                    <a:lstStyle/>
                    <a:p>
                      <a:r>
                        <a:rPr lang="en-US" dirty="0"/>
                        <a:t>Division</a:t>
                      </a:r>
                    </a:p>
                  </a:txBody>
                  <a:tcPr/>
                </a:tc>
                <a:tc>
                  <a:txBody>
                    <a:bodyPr/>
                    <a:lstStyle/>
                    <a:p>
                      <a:pPr algn="ctr"/>
                      <a:r>
                        <a:rPr lang="en-US" dirty="0"/>
                        <a:t>/=</a:t>
                      </a:r>
                    </a:p>
                  </a:txBody>
                  <a:tcPr/>
                </a:tc>
                <a:tc>
                  <a:txBody>
                    <a:bodyPr/>
                    <a:lstStyle/>
                    <a:p>
                      <a:r>
                        <a:rPr lang="en-US" dirty="0"/>
                        <a:t>Divides an existing variable by a number.</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1.5</a:t>
                      </a:r>
                    </a:p>
                  </a:txBody>
                  <a:tcPr/>
                </a:tc>
                <a:extLst>
                  <a:ext uri="{0D108BD9-81ED-4DB2-BD59-A6C34878D82A}">
                    <a16:rowId xmlns:a16="http://schemas.microsoft.com/office/drawing/2014/main" val="2151634595"/>
                  </a:ext>
                </a:extLst>
              </a:tr>
              <a:tr h="370840">
                <a:tc>
                  <a:txBody>
                    <a:bodyPr/>
                    <a:lstStyle/>
                    <a:p>
                      <a:endParaRPr lang="en-US" dirty="0"/>
                    </a:p>
                  </a:txBody>
                  <a:tcPr/>
                </a:tc>
                <a:tc>
                  <a:txBody>
                    <a:bodyPr/>
                    <a:lstStyle/>
                    <a:p>
                      <a:pPr algn="ctr"/>
                      <a:endParaRPr lang="en-US" dirty="0"/>
                    </a:p>
                  </a:txBody>
                  <a:tcPr/>
                </a:tc>
                <a:tc>
                  <a:txBody>
                    <a:bodyPr/>
                    <a:lstStyle/>
                    <a:p>
                      <a:endParaRPr lang="en-US" dirty="0"/>
                    </a:p>
                  </a:txBody>
                  <a:tcPr/>
                </a:tc>
                <a:tc>
                  <a:txBody>
                    <a:bodyPr/>
                    <a:lstStyle/>
                    <a:p>
                      <a:pPr algn="ctr"/>
                      <a:endParaRPr lang="en-US" b="1" dirty="0">
                        <a:latin typeface="Courier New" panose="02070309020205020404" pitchFamily="49" charset="0"/>
                        <a:cs typeface="Courier New" panose="02070309020205020404" pitchFamily="49" charset="0"/>
                      </a:endParaRPr>
                    </a:p>
                  </a:txBody>
                  <a:tcPr/>
                </a:tc>
                <a:tc>
                  <a:txBody>
                    <a:bodyPr/>
                    <a:lstStyle/>
                    <a:p>
                      <a:pPr algn="ctr"/>
                      <a:endParaRPr lang="en-US"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60193985"/>
                  </a:ext>
                </a:extLst>
              </a:tr>
            </a:tbl>
          </a:graphicData>
        </a:graphic>
      </p:graphicFrame>
    </p:spTree>
    <p:extLst>
      <p:ext uri="{BB962C8B-B14F-4D97-AF65-F5344CB8AC3E}">
        <p14:creationId xmlns:p14="http://schemas.microsoft.com/office/powerpoint/2010/main" val="2023263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Comparison Operators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29131"/>
            <a:ext cx="10058400" cy="1740886"/>
          </a:xfrm>
        </p:spPr>
        <p:txBody>
          <a:bodyPr>
            <a:noAutofit/>
          </a:bodyPr>
          <a:lstStyle/>
          <a:p>
            <a:pPr marL="0" indent="0" algn="just">
              <a:buNone/>
            </a:pPr>
            <a:r>
              <a:rPr lang="en-US" sz="1950" dirty="0"/>
              <a:t>When you log into your Mohawk account, you type in a username and password. Ever wonder how the computer determines that you are who you say you are?  To do this, somewhere it needs to check to see if the data you entered matches the data it has on file.  The way you tell a programming language to do this is to use a </a:t>
            </a:r>
            <a:r>
              <a:rPr lang="en-US" sz="1950" u="sng" dirty="0"/>
              <a:t>comparison operator</a:t>
            </a:r>
            <a:r>
              <a:rPr lang="en-US" sz="1950" dirty="0"/>
              <a:t>.  It’s worth remembering that </a:t>
            </a:r>
            <a:r>
              <a:rPr lang="en-US" sz="1950" b="1" u="sng" dirty="0"/>
              <a:t>the result of using a comparison operator is always a Boolean.</a:t>
            </a:r>
            <a:endParaRPr lang="en-US" sz="1950" b="1" u="sng" dirty="0">
              <a:cs typeface="Courier New" panose="02070309020205020404" pitchFamily="49" charset="0"/>
            </a:endParaRPr>
          </a:p>
          <a:p>
            <a:pPr algn="just">
              <a:buFont typeface="Arial" panose="020B0604020202020204" pitchFamily="34" charset="0"/>
              <a:buChar char="•"/>
            </a:pPr>
            <a:endParaRPr lang="en-US" sz="1950" dirty="0"/>
          </a:p>
        </p:txBody>
      </p:sp>
      <p:graphicFrame>
        <p:nvGraphicFramePr>
          <p:cNvPr id="5" name="Table 4">
            <a:extLst>
              <a:ext uri="{FF2B5EF4-FFF2-40B4-BE49-F238E27FC236}">
                <a16:creationId xmlns:a16="http://schemas.microsoft.com/office/drawing/2014/main" id="{D978FEFB-2894-452B-86E5-99352CA22062}"/>
              </a:ext>
            </a:extLst>
          </p:cNvPr>
          <p:cNvGraphicFramePr>
            <a:graphicFrameLocks noGrp="1"/>
          </p:cNvGraphicFramePr>
          <p:nvPr>
            <p:extLst>
              <p:ext uri="{D42A27DB-BD31-4B8C-83A1-F6EECF244321}">
                <p14:modId xmlns:p14="http://schemas.microsoft.com/office/powerpoint/2010/main" val="2476279597"/>
              </p:ext>
            </p:extLst>
          </p:nvPr>
        </p:nvGraphicFramePr>
        <p:xfrm>
          <a:off x="430925" y="3625627"/>
          <a:ext cx="11330150" cy="2704369"/>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dirty="0"/>
                        <a:t>Operator Name</a:t>
                      </a:r>
                    </a:p>
                  </a:txBody>
                  <a:tcPr/>
                </a:tc>
                <a:tc>
                  <a:txBody>
                    <a:bodyPr/>
                    <a:lstStyle/>
                    <a:p>
                      <a:pPr algn="ctr"/>
                      <a:r>
                        <a:rPr lang="en-US" dirty="0"/>
                        <a:t>Symbol</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Result (assume $a=3 and $b=“3”)</a:t>
                      </a:r>
                    </a:p>
                  </a:txBody>
                  <a:tcPr/>
                </a:tc>
                <a:extLst>
                  <a:ext uri="{0D108BD9-81ED-4DB2-BD59-A6C34878D82A}">
                    <a16:rowId xmlns:a16="http://schemas.microsoft.com/office/drawing/2014/main" val="3516067339"/>
                  </a:ext>
                </a:extLst>
              </a:tr>
              <a:tr h="370840">
                <a:tc>
                  <a:txBody>
                    <a:bodyPr/>
                    <a:lstStyle/>
                    <a:p>
                      <a:r>
                        <a:rPr lang="en-US" dirty="0"/>
                        <a:t>Equal</a:t>
                      </a:r>
                    </a:p>
                  </a:txBody>
                  <a:tcPr/>
                </a:tc>
                <a:tc>
                  <a:txBody>
                    <a:bodyPr/>
                    <a:lstStyle/>
                    <a:p>
                      <a:pPr algn="ctr"/>
                      <a:r>
                        <a:rPr lang="en-US" dirty="0"/>
                        <a:t>==</a:t>
                      </a:r>
                    </a:p>
                  </a:txBody>
                  <a:tcPr/>
                </a:tc>
                <a:tc>
                  <a:txBody>
                    <a:bodyPr/>
                    <a:lstStyle/>
                    <a:p>
                      <a:r>
                        <a:rPr lang="en-US" dirty="0"/>
                        <a:t>True, if both values are equal.</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996215357"/>
                  </a:ext>
                </a:extLst>
              </a:tr>
              <a:tr h="408209">
                <a:tc>
                  <a:txBody>
                    <a:bodyPr/>
                    <a:lstStyle/>
                    <a:p>
                      <a:r>
                        <a:rPr lang="en-US" dirty="0"/>
                        <a:t>Identical</a:t>
                      </a:r>
                    </a:p>
                  </a:txBody>
                  <a:tcPr/>
                </a:tc>
                <a:tc>
                  <a:txBody>
                    <a:bodyPr/>
                    <a:lstStyle/>
                    <a:p>
                      <a:pPr algn="ctr"/>
                      <a:r>
                        <a:rPr lang="en-US" dirty="0"/>
                        <a:t>===</a:t>
                      </a:r>
                    </a:p>
                  </a:txBody>
                  <a:tcPr/>
                </a:tc>
                <a:tc>
                  <a:txBody>
                    <a:bodyPr/>
                    <a:lstStyle/>
                    <a:p>
                      <a:r>
                        <a:rPr lang="en-US" dirty="0"/>
                        <a:t>True, if values are equal value and the same type.</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1655696811"/>
                  </a:ext>
                </a:extLst>
              </a:tr>
              <a:tr h="370840">
                <a:tc>
                  <a:txBody>
                    <a:bodyPr/>
                    <a:lstStyle/>
                    <a:p>
                      <a:r>
                        <a:rPr lang="en-US" dirty="0"/>
                        <a:t>Not Equal</a:t>
                      </a:r>
                    </a:p>
                  </a:txBody>
                  <a:tcPr/>
                </a:tc>
                <a:tc>
                  <a:txBody>
                    <a:bodyPr/>
                    <a:lstStyle/>
                    <a:p>
                      <a:pPr algn="ctr"/>
                      <a:r>
                        <a:rPr lang="en-US" dirty="0"/>
                        <a:t>!=</a:t>
                      </a:r>
                      <a:br>
                        <a:rPr lang="en-US" dirty="0"/>
                      </a:br>
                      <a:r>
                        <a:rPr lang="en-US" dirty="0"/>
                        <a:t>&lt;&gt;</a:t>
                      </a:r>
                    </a:p>
                  </a:txBody>
                  <a:tcPr/>
                </a:tc>
                <a:tc>
                  <a:txBody>
                    <a:bodyPr/>
                    <a:lstStyle/>
                    <a:p>
                      <a:r>
                        <a:rPr lang="en-US" dirty="0"/>
                        <a:t>True, if both values are not equal.</a:t>
                      </a:r>
                    </a:p>
                  </a:txBody>
                  <a:tcPr/>
                </a:tc>
                <a:tc>
                  <a:txBody>
                    <a:bodyPr/>
                    <a:lstStyle/>
                    <a:p>
                      <a:pPr algn="ctr"/>
                      <a:r>
                        <a:rPr lang="en-US" b="1" dirty="0">
                          <a:latin typeface="Courier New" panose="02070309020205020404" pitchFamily="49" charset="0"/>
                          <a:cs typeface="Courier New" panose="02070309020205020404" pitchFamily="49" charset="0"/>
                        </a:rPr>
                        <a:t>$a != $b</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 &lt;&gt; $b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575766543"/>
                  </a:ext>
                </a:extLst>
              </a:tr>
              <a:tr h="370840">
                <a:tc>
                  <a:txBody>
                    <a:bodyPr/>
                    <a:lstStyle/>
                    <a:p>
                      <a:r>
                        <a:rPr lang="en-US" dirty="0"/>
                        <a:t>Not Identical</a:t>
                      </a:r>
                    </a:p>
                  </a:txBody>
                  <a:tcPr/>
                </a:tc>
                <a:tc>
                  <a:txBody>
                    <a:bodyPr/>
                    <a:lstStyle/>
                    <a:p>
                      <a:pPr algn="ctr"/>
                      <a:r>
                        <a:rPr lang="en-US" dirty="0"/>
                        <a:t>!==</a:t>
                      </a:r>
                    </a:p>
                  </a:txBody>
                  <a:tcPr/>
                </a:tc>
                <a:tc>
                  <a:txBody>
                    <a:bodyPr/>
                    <a:lstStyle/>
                    <a:p>
                      <a:r>
                        <a:rPr lang="en-US" dirty="0"/>
                        <a:t>True, if values are not equal or not the same type.</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4115291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Comparison Operators</a:t>
            </a:r>
          </a:p>
        </p:txBody>
      </p:sp>
      <p:graphicFrame>
        <p:nvGraphicFramePr>
          <p:cNvPr id="5" name="Table 4">
            <a:extLst>
              <a:ext uri="{FF2B5EF4-FFF2-40B4-BE49-F238E27FC236}">
                <a16:creationId xmlns:a16="http://schemas.microsoft.com/office/drawing/2014/main" id="{E39C9FCE-687A-482D-82AD-FF573C191DAA}"/>
              </a:ext>
            </a:extLst>
          </p:cNvPr>
          <p:cNvGraphicFramePr>
            <a:graphicFrameLocks noGrp="1"/>
          </p:cNvGraphicFramePr>
          <p:nvPr>
            <p:extLst>
              <p:ext uri="{D42A27DB-BD31-4B8C-83A1-F6EECF244321}">
                <p14:modId xmlns:p14="http://schemas.microsoft.com/office/powerpoint/2010/main" val="2150024347"/>
              </p:ext>
            </p:extLst>
          </p:nvPr>
        </p:nvGraphicFramePr>
        <p:xfrm>
          <a:off x="461405" y="2736543"/>
          <a:ext cx="11330150" cy="2699289"/>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a:t>Operator Name</a:t>
                      </a:r>
                      <a:endParaRPr lang="en-US" dirty="0"/>
                    </a:p>
                  </a:txBody>
                  <a:tcPr/>
                </a:tc>
                <a:tc>
                  <a:txBody>
                    <a:bodyPr/>
                    <a:lstStyle/>
                    <a:p>
                      <a:pPr algn="ctr"/>
                      <a:r>
                        <a:rPr lang="en-US"/>
                        <a:t>Symbol</a:t>
                      </a:r>
                      <a:endParaRPr lang="en-US" dirty="0"/>
                    </a:p>
                  </a:txBody>
                  <a:tcPr/>
                </a:tc>
                <a:tc>
                  <a:txBody>
                    <a:bodyPr/>
                    <a:lstStyle/>
                    <a:p>
                      <a:pPr algn="ctr"/>
                      <a:r>
                        <a:rPr lang="en-US" dirty="0"/>
                        <a:t>Description</a:t>
                      </a:r>
                    </a:p>
                  </a:txBody>
                  <a:tcPr/>
                </a:tc>
                <a:tc>
                  <a:txBody>
                    <a:bodyPr/>
                    <a:lstStyle/>
                    <a:p>
                      <a:pPr algn="ctr"/>
                      <a:r>
                        <a:rPr lang="en-US"/>
                        <a:t>Example</a:t>
                      </a:r>
                      <a:endParaRPr lang="en-US" dirty="0"/>
                    </a:p>
                  </a:txBody>
                  <a:tcPr/>
                </a:tc>
                <a:tc>
                  <a:txBody>
                    <a:bodyPr/>
                    <a:lstStyle/>
                    <a:p>
                      <a:pPr algn="ctr"/>
                      <a:r>
                        <a:rPr lang="en-US" dirty="0"/>
                        <a:t>Result (assume $a=3 and $b=4)</a:t>
                      </a:r>
                    </a:p>
                  </a:txBody>
                  <a:tcPr/>
                </a:tc>
                <a:extLst>
                  <a:ext uri="{0D108BD9-81ED-4DB2-BD59-A6C34878D82A}">
                    <a16:rowId xmlns:a16="http://schemas.microsoft.com/office/drawing/2014/main" val="3516067339"/>
                  </a:ext>
                </a:extLst>
              </a:tr>
              <a:tr h="370840">
                <a:tc>
                  <a:txBody>
                    <a:bodyPr/>
                    <a:lstStyle/>
                    <a:p>
                      <a:r>
                        <a:rPr lang="en-US"/>
                        <a:t>Greater Than</a:t>
                      </a:r>
                      <a:endParaRPr lang="en-US" dirty="0"/>
                    </a:p>
                  </a:txBody>
                  <a:tcPr/>
                </a:tc>
                <a:tc>
                  <a:txBody>
                    <a:bodyPr/>
                    <a:lstStyle/>
                    <a:p>
                      <a:pPr algn="ctr"/>
                      <a:r>
                        <a:rPr lang="en-US"/>
                        <a:t>&gt;</a:t>
                      </a:r>
                      <a:endParaRPr lang="en-US" dirty="0"/>
                    </a:p>
                  </a:txBody>
                  <a:tcPr/>
                </a:tc>
                <a:tc>
                  <a:txBody>
                    <a:bodyPr/>
                    <a:lstStyle/>
                    <a:p>
                      <a:r>
                        <a:rPr lang="en-US"/>
                        <a:t>True, if the first number is greater than the second.</a:t>
                      </a:r>
                      <a:endParaRPr lang="en-US" dirty="0"/>
                    </a:p>
                  </a:txBody>
                  <a:tcPr/>
                </a:tc>
                <a:tc>
                  <a:txBody>
                    <a:bodyPr/>
                    <a:lstStyle/>
                    <a:p>
                      <a:pPr algn="ctr"/>
                      <a:r>
                        <a:rPr lang="en-US" b="1" dirty="0">
                          <a:latin typeface="Courier New" panose="02070309020205020404" pitchFamily="49" charset="0"/>
                          <a:cs typeface="Courier New" panose="02070309020205020404" pitchFamily="49" charset="0"/>
                        </a:rPr>
                        <a:t>$a &gt; $b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996215357"/>
                  </a:ext>
                </a:extLst>
              </a:tr>
              <a:tr h="408209">
                <a:tc>
                  <a:txBody>
                    <a:bodyPr/>
                    <a:lstStyle/>
                    <a:p>
                      <a:r>
                        <a:rPr lang="en-US"/>
                        <a:t>Less Than</a:t>
                      </a:r>
                      <a:endParaRPr lang="en-US" dirty="0"/>
                    </a:p>
                  </a:txBody>
                  <a:tcPr/>
                </a:tc>
                <a:tc>
                  <a:txBody>
                    <a:bodyPr/>
                    <a:lstStyle/>
                    <a:p>
                      <a:pPr algn="ctr"/>
                      <a:r>
                        <a:rPr lang="en-US"/>
                        <a:t>&lt;</a:t>
                      </a:r>
                      <a:endParaRPr lang="en-US" dirty="0"/>
                    </a:p>
                  </a:txBody>
                  <a:tcPr/>
                </a:tc>
                <a:tc>
                  <a:txBody>
                    <a:bodyPr/>
                    <a:lstStyle/>
                    <a:p>
                      <a:r>
                        <a:rPr lang="en-US"/>
                        <a:t>True, if the first number is less than the second.</a:t>
                      </a:r>
                      <a:endParaRPr lang="en-US" dirty="0"/>
                    </a:p>
                  </a:txBody>
                  <a:tcPr/>
                </a:tc>
                <a:tc>
                  <a:txBody>
                    <a:bodyPr/>
                    <a:lstStyle/>
                    <a:p>
                      <a:pPr algn="ctr"/>
                      <a:r>
                        <a:rPr lang="en-US" b="1" dirty="0">
                          <a:latin typeface="Courier New" panose="02070309020205020404" pitchFamily="49" charset="0"/>
                          <a:cs typeface="Courier New" panose="02070309020205020404" pitchFamily="49" charset="0"/>
                        </a:rPr>
                        <a:t>$a &lt;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1655696811"/>
                  </a:ext>
                </a:extLst>
              </a:tr>
              <a:tr h="370840">
                <a:tc>
                  <a:txBody>
                    <a:bodyPr/>
                    <a:lstStyle/>
                    <a:p>
                      <a:r>
                        <a:rPr lang="en-US"/>
                        <a:t>Greater Than or Equal To</a:t>
                      </a:r>
                      <a:endParaRPr lang="en-US" dirty="0"/>
                    </a:p>
                  </a:txBody>
                  <a:tcPr/>
                </a:tc>
                <a:tc>
                  <a:txBody>
                    <a:bodyPr/>
                    <a:lstStyle/>
                    <a:p>
                      <a:pPr algn="ctr"/>
                      <a:r>
                        <a:rPr lang="en-US"/>
                        <a:t>&gt;=</a:t>
                      </a:r>
                      <a:endParaRPr lang="en-US" dirty="0"/>
                    </a:p>
                  </a:txBody>
                  <a:tcPr/>
                </a:tc>
                <a:tc>
                  <a:txBody>
                    <a:bodyPr/>
                    <a:lstStyle/>
                    <a:p>
                      <a:r>
                        <a:rPr lang="en-US"/>
                        <a:t>True, if the first number is greater than or equal to the second number. </a:t>
                      </a:r>
                      <a:r>
                        <a:rPr lang="en-US" b="1"/>
                        <a:t>Note:</a:t>
                      </a:r>
                      <a:r>
                        <a:rPr lang="en-US"/>
                        <a:t> You can’t use: </a:t>
                      </a:r>
                      <a:r>
                        <a:rPr lang="en-US" b="1">
                          <a:latin typeface="Courier New" panose="02070309020205020404" pitchFamily="49" charset="0"/>
                          <a:cs typeface="Courier New" panose="02070309020205020404" pitchFamily="49" charset="0"/>
                        </a:rPr>
                        <a:t>=&gt;</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latin typeface="Courier New" panose="02070309020205020404" pitchFamily="49" charset="0"/>
                          <a:cs typeface="Courier New" panose="02070309020205020404" pitchFamily="49" charset="0"/>
                        </a:rPr>
                        <a:t>$a &gt;= $b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575766543"/>
                  </a:ext>
                </a:extLst>
              </a:tr>
              <a:tr h="370840">
                <a:tc>
                  <a:txBody>
                    <a:bodyPr/>
                    <a:lstStyle/>
                    <a:p>
                      <a:r>
                        <a:rPr lang="en-US"/>
                        <a:t>Less than or Equal To</a:t>
                      </a:r>
                      <a:endParaRPr lang="en-US" dirty="0"/>
                    </a:p>
                  </a:txBody>
                  <a:tcPr/>
                </a:tc>
                <a:tc>
                  <a:txBody>
                    <a:bodyPr/>
                    <a:lstStyle/>
                    <a:p>
                      <a:pPr algn="ctr"/>
                      <a:r>
                        <a:rPr lang="en-US"/>
                        <a:t>&lt;=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 if the first number is less than or equal to the second number. </a:t>
                      </a:r>
                      <a:r>
                        <a:rPr lang="en-US" b="1" dirty="0"/>
                        <a:t>Note:</a:t>
                      </a:r>
                      <a:r>
                        <a:rPr lang="en-US" dirty="0"/>
                        <a:t> You can’t use: </a:t>
                      </a:r>
                      <a:r>
                        <a:rPr lang="en-US" b="1" dirty="0">
                          <a:latin typeface="Courier New" panose="02070309020205020404" pitchFamily="49" charset="0"/>
                          <a:cs typeface="Courier New" panose="02070309020205020404" pitchFamily="49" charset="0"/>
                        </a:rPr>
                        <a:t>=&lt;</a:t>
                      </a:r>
                      <a:endParaRPr lang="en-US" dirty="0"/>
                    </a:p>
                  </a:txBody>
                  <a:tcPr/>
                </a:tc>
                <a:tc>
                  <a:txBody>
                    <a:bodyPr/>
                    <a:lstStyle/>
                    <a:p>
                      <a:pPr algn="ctr"/>
                      <a:r>
                        <a:rPr lang="en-US" b="1" dirty="0">
                          <a:latin typeface="Courier New" panose="02070309020205020404" pitchFamily="49" charset="0"/>
                          <a:cs typeface="Courier New" panose="02070309020205020404" pitchFamily="49" charset="0"/>
                        </a:rPr>
                        <a:t>$a &lt;=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210073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Logical Operators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10058400" cy="1364485"/>
          </a:xfrm>
        </p:spPr>
        <p:txBody>
          <a:bodyPr>
            <a:noAutofit/>
          </a:bodyPr>
          <a:lstStyle/>
          <a:p>
            <a:pPr marL="0" indent="0" algn="just">
              <a:buNone/>
            </a:pPr>
            <a:r>
              <a:rPr lang="en-US" sz="1950" dirty="0"/>
              <a:t>There are some operators which function exclusively on Booleans.  These are called logical operators.  </a:t>
            </a:r>
          </a:p>
        </p:txBody>
      </p:sp>
      <p:graphicFrame>
        <p:nvGraphicFramePr>
          <p:cNvPr id="5" name="Table 4">
            <a:extLst>
              <a:ext uri="{FF2B5EF4-FFF2-40B4-BE49-F238E27FC236}">
                <a16:creationId xmlns:a16="http://schemas.microsoft.com/office/drawing/2014/main" id="{CE61F696-0530-46E9-BC7A-AA4B89A09AF7}"/>
              </a:ext>
            </a:extLst>
          </p:cNvPr>
          <p:cNvGraphicFramePr>
            <a:graphicFrameLocks noGrp="1"/>
          </p:cNvGraphicFramePr>
          <p:nvPr>
            <p:extLst>
              <p:ext uri="{D42A27DB-BD31-4B8C-83A1-F6EECF244321}">
                <p14:modId xmlns:p14="http://schemas.microsoft.com/office/powerpoint/2010/main" val="3443691073"/>
              </p:ext>
            </p:extLst>
          </p:nvPr>
        </p:nvGraphicFramePr>
        <p:xfrm>
          <a:off x="461405" y="2736543"/>
          <a:ext cx="11330150" cy="2435129"/>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a:t>Operator Name</a:t>
                      </a:r>
                      <a:endParaRPr lang="en-US" dirty="0"/>
                    </a:p>
                  </a:txBody>
                  <a:tcPr/>
                </a:tc>
                <a:tc>
                  <a:txBody>
                    <a:bodyPr/>
                    <a:lstStyle/>
                    <a:p>
                      <a:pPr algn="ctr"/>
                      <a:r>
                        <a:rPr lang="en-US"/>
                        <a:t>Symbol</a:t>
                      </a:r>
                      <a:endParaRPr lang="en-US" dirty="0"/>
                    </a:p>
                  </a:txBody>
                  <a:tcPr/>
                </a:tc>
                <a:tc>
                  <a:txBody>
                    <a:bodyPr/>
                    <a:lstStyle/>
                    <a:p>
                      <a:pPr algn="ctr"/>
                      <a:r>
                        <a:rPr lang="en-US" dirty="0"/>
                        <a:t>Description</a:t>
                      </a:r>
                    </a:p>
                  </a:txBody>
                  <a:tcPr/>
                </a:tc>
                <a:tc>
                  <a:txBody>
                    <a:bodyPr/>
                    <a:lstStyle/>
                    <a:p>
                      <a:pPr algn="ctr"/>
                      <a:r>
                        <a:rPr lang="en-US"/>
                        <a:t>Example</a:t>
                      </a:r>
                      <a:endParaRPr lang="en-US" dirty="0"/>
                    </a:p>
                  </a:txBody>
                  <a:tcPr/>
                </a:tc>
                <a:tc>
                  <a:txBody>
                    <a:bodyPr/>
                    <a:lstStyle/>
                    <a:p>
                      <a:pPr algn="ctr"/>
                      <a:r>
                        <a:rPr lang="en-US" dirty="0"/>
                        <a:t>Result (assume $a=True and $b=True)</a:t>
                      </a:r>
                    </a:p>
                  </a:txBody>
                  <a:tcPr/>
                </a:tc>
                <a:extLst>
                  <a:ext uri="{0D108BD9-81ED-4DB2-BD59-A6C34878D82A}">
                    <a16:rowId xmlns:a16="http://schemas.microsoft.com/office/drawing/2014/main" val="3516067339"/>
                  </a:ext>
                </a:extLst>
              </a:tr>
              <a:tr h="370840">
                <a:tc>
                  <a:txBody>
                    <a:bodyPr/>
                    <a:lstStyle/>
                    <a:p>
                      <a:r>
                        <a:rPr lang="en-US" dirty="0"/>
                        <a:t>And</a:t>
                      </a:r>
                    </a:p>
                  </a:txBody>
                  <a:tcPr/>
                </a:tc>
                <a:tc>
                  <a:txBody>
                    <a:bodyPr/>
                    <a:lstStyle/>
                    <a:p>
                      <a:pPr algn="ctr"/>
                      <a:r>
                        <a:rPr lang="en-US" dirty="0"/>
                        <a:t>and</a:t>
                      </a:r>
                    </a:p>
                  </a:txBody>
                  <a:tcPr/>
                </a:tc>
                <a:tc>
                  <a:txBody>
                    <a:bodyPr/>
                    <a:lstStyle/>
                    <a:p>
                      <a:r>
                        <a:rPr lang="en-US" dirty="0"/>
                        <a:t>True only if both inputs are true.</a:t>
                      </a:r>
                    </a:p>
                  </a:txBody>
                  <a:tcPr/>
                </a:tc>
                <a:tc>
                  <a:txBody>
                    <a:bodyPr/>
                    <a:lstStyle/>
                    <a:p>
                      <a:pPr algn="ctr"/>
                      <a:r>
                        <a:rPr lang="en-US" b="1" dirty="0">
                          <a:latin typeface="Courier New" panose="02070309020205020404" pitchFamily="49" charset="0"/>
                          <a:cs typeface="Courier New" panose="02070309020205020404" pitchFamily="49" charset="0"/>
                        </a:rPr>
                        <a:t>$a and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996215357"/>
                  </a:ext>
                </a:extLst>
              </a:tr>
              <a:tr h="408209">
                <a:tc>
                  <a:txBody>
                    <a:bodyPr/>
                    <a:lstStyle/>
                    <a:p>
                      <a:r>
                        <a:rPr lang="en-US" dirty="0"/>
                        <a:t>Or</a:t>
                      </a:r>
                    </a:p>
                  </a:txBody>
                  <a:tcPr/>
                </a:tc>
                <a:tc>
                  <a:txBody>
                    <a:bodyPr/>
                    <a:lstStyle/>
                    <a:p>
                      <a:pPr algn="ctr"/>
                      <a:r>
                        <a:rPr lang="en-US" dirty="0"/>
                        <a:t>or</a:t>
                      </a:r>
                    </a:p>
                  </a:txBody>
                  <a:tcPr/>
                </a:tc>
                <a:tc>
                  <a:txBody>
                    <a:bodyPr/>
                    <a:lstStyle/>
                    <a:p>
                      <a:r>
                        <a:rPr lang="en-US" dirty="0"/>
                        <a:t>True, if either input is true.</a:t>
                      </a:r>
                    </a:p>
                  </a:txBody>
                  <a:tcPr/>
                </a:tc>
                <a:tc>
                  <a:txBody>
                    <a:bodyPr/>
                    <a:lstStyle/>
                    <a:p>
                      <a:pPr algn="ctr"/>
                      <a:r>
                        <a:rPr lang="en-US" b="1" dirty="0">
                          <a:latin typeface="Courier New" panose="02070309020205020404" pitchFamily="49" charset="0"/>
                          <a:cs typeface="Courier New" panose="02070309020205020404" pitchFamily="49" charset="0"/>
                        </a:rPr>
                        <a:t>$a or $b</a:t>
                      </a:r>
                    </a:p>
                  </a:txBody>
                  <a:tcPr/>
                </a:tc>
                <a:tc>
                  <a:txBody>
                    <a:bodyPr/>
                    <a:lstStyle/>
                    <a:p>
                      <a:pPr algn="ctr"/>
                      <a:r>
                        <a:rPr lang="en-US" b="1" dirty="0">
                          <a:latin typeface="Courier New" panose="02070309020205020404" pitchFamily="49" charset="0"/>
                          <a:cs typeface="Courier New" panose="02070309020205020404" pitchFamily="49" charset="0"/>
                        </a:rPr>
                        <a:t>True</a:t>
                      </a:r>
                    </a:p>
                  </a:txBody>
                  <a:tcPr/>
                </a:tc>
                <a:extLst>
                  <a:ext uri="{0D108BD9-81ED-4DB2-BD59-A6C34878D82A}">
                    <a16:rowId xmlns:a16="http://schemas.microsoft.com/office/drawing/2014/main" val="1655696811"/>
                  </a:ext>
                </a:extLst>
              </a:tr>
              <a:tr h="370840">
                <a:tc>
                  <a:txBody>
                    <a:bodyPr/>
                    <a:lstStyle/>
                    <a:p>
                      <a:r>
                        <a:rPr lang="en-US" dirty="0"/>
                        <a:t>Exclusive Or</a:t>
                      </a:r>
                    </a:p>
                  </a:txBody>
                  <a:tcPr/>
                </a:tc>
                <a:tc>
                  <a:txBody>
                    <a:bodyPr/>
                    <a:lstStyle/>
                    <a:p>
                      <a:pPr algn="ctr"/>
                      <a:r>
                        <a:rPr lang="en-US" dirty="0" err="1"/>
                        <a:t>xor</a:t>
                      </a:r>
                      <a:endParaRPr lang="en-US" dirty="0"/>
                    </a:p>
                  </a:txBody>
                  <a:tcPr/>
                </a:tc>
                <a:tc>
                  <a:txBody>
                    <a:bodyPr/>
                    <a:lstStyle/>
                    <a:p>
                      <a:r>
                        <a:rPr lang="en-US" dirty="0"/>
                        <a:t>True, if either input </a:t>
                      </a:r>
                      <a:r>
                        <a:rPr lang="en-US" b="1" u="sng" dirty="0"/>
                        <a:t>but not both </a:t>
                      </a:r>
                      <a:r>
                        <a:rPr lang="en-US" dirty="0"/>
                        <a:t>are true.</a:t>
                      </a:r>
                      <a:endParaRPr lang="en-US" b="1" dirty="0">
                        <a:latin typeface="Courier New" panose="02070309020205020404" pitchFamily="49" charset="0"/>
                        <a:cs typeface="Courier New" panose="02070309020205020404" pitchFamily="49" charset="0"/>
                      </a:endParaRPr>
                    </a:p>
                  </a:txBody>
                  <a:tcPr/>
                </a:tc>
                <a:tc>
                  <a:txBody>
                    <a:bodyPr/>
                    <a:lstStyle/>
                    <a:p>
                      <a:pPr algn="ctr"/>
                      <a:r>
                        <a:rPr lang="en-US" b="1" dirty="0">
                          <a:latin typeface="Courier New" panose="02070309020205020404" pitchFamily="49" charset="0"/>
                          <a:cs typeface="Courier New" panose="02070309020205020404" pitchFamily="49" charset="0"/>
                        </a:rPr>
                        <a:t>$a </a:t>
                      </a:r>
                      <a:r>
                        <a:rPr lang="en-US" b="1" dirty="0" err="1">
                          <a:latin typeface="Courier New" panose="02070309020205020404" pitchFamily="49" charset="0"/>
                          <a:cs typeface="Courier New" panose="02070309020205020404" pitchFamily="49" charset="0"/>
                        </a:rPr>
                        <a:t>xor</a:t>
                      </a:r>
                      <a:r>
                        <a:rPr lang="en-US" b="1" dirty="0">
                          <a:latin typeface="Courier New" panose="02070309020205020404" pitchFamily="49" charset="0"/>
                          <a:cs typeface="Courier New" panose="02070309020205020404" pitchFamily="49" charset="0"/>
                        </a:rPr>
                        <a:t> $b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575766543"/>
                  </a:ext>
                </a:extLst>
              </a:tr>
              <a:tr h="370840">
                <a:tc>
                  <a:txBody>
                    <a:bodyPr/>
                    <a:lstStyle/>
                    <a:p>
                      <a:r>
                        <a:rPr lang="en-US" dirty="0"/>
                        <a:t>Not</a:t>
                      </a:r>
                    </a:p>
                  </a:txBody>
                  <a:tcPr/>
                </a:tc>
                <a:tc>
                  <a:txBody>
                    <a:bodyPr/>
                    <a:lstStyle/>
                    <a:p>
                      <a:pPr algn="ct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Inverts the output of the input.</a:t>
                      </a:r>
                    </a:p>
                  </a:txBody>
                  <a:tcPr/>
                </a:tc>
                <a:tc>
                  <a:txBody>
                    <a:bodyPr/>
                    <a:lstStyle/>
                    <a:p>
                      <a:pPr algn="ctr"/>
                      <a:r>
                        <a:rPr lang="en-US" b="1" dirty="0">
                          <a:latin typeface="Courier New" panose="02070309020205020404" pitchFamily="49" charset="0"/>
                          <a:cs typeface="Courier New" panose="02070309020205020404" pitchFamily="49" charset="0"/>
                        </a:rPr>
                        <a:t>!$b</a:t>
                      </a:r>
                    </a:p>
                  </a:txBody>
                  <a:tcPr/>
                </a:tc>
                <a:tc>
                  <a:txBody>
                    <a:bodyPr/>
                    <a:lstStyle/>
                    <a:p>
                      <a:pPr algn="ctr"/>
                      <a:r>
                        <a:rPr lang="en-US" b="1" dirty="0">
                          <a:latin typeface="Courier New" panose="02070309020205020404" pitchFamily="49" charset="0"/>
                          <a:cs typeface="Courier New" panose="02070309020205020404" pitchFamily="49" charset="0"/>
                        </a:rPr>
                        <a:t>False</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8651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Conditional Assignment Operator</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10088880" cy="4240850"/>
          </a:xfrm>
        </p:spPr>
        <p:txBody>
          <a:bodyPr>
            <a:noAutofit/>
          </a:bodyPr>
          <a:lstStyle/>
          <a:p>
            <a:pPr marL="0" indent="0">
              <a:buNone/>
            </a:pPr>
            <a:r>
              <a:rPr lang="en-US" sz="1950" dirty="0"/>
              <a:t>This is one of the more confusing operators.  It looks like this:</a:t>
            </a:r>
          </a:p>
          <a:p>
            <a:pPr marL="0" indent="0">
              <a:buNone/>
            </a:pPr>
            <a:r>
              <a:rPr lang="en-US" sz="1950" b="1" dirty="0">
                <a:latin typeface="Courier New" panose="02070309020205020404" pitchFamily="49" charset="0"/>
                <a:cs typeface="Courier New" panose="02070309020205020404" pitchFamily="49" charset="0"/>
              </a:rPr>
              <a:t>$a ? $b : $c</a:t>
            </a:r>
          </a:p>
          <a:p>
            <a:pPr marL="0" indent="0">
              <a:buNone/>
            </a:pPr>
            <a:r>
              <a:rPr lang="en-US" sz="1950" dirty="0"/>
              <a:t>As you can see it takes in three values, if the first value </a:t>
            </a:r>
            <a:r>
              <a:rPr lang="en-US" sz="1950" b="1" dirty="0">
                <a:latin typeface="Courier New" panose="02070309020205020404" pitchFamily="49" charset="0"/>
                <a:cs typeface="Courier New" panose="02070309020205020404" pitchFamily="49" charset="0"/>
              </a:rPr>
              <a:t>$a</a:t>
            </a:r>
            <a:r>
              <a:rPr lang="en-US" sz="1950" dirty="0"/>
              <a:t> is True then the expression evaluates to the second value </a:t>
            </a:r>
            <a:r>
              <a:rPr lang="en-US" sz="1950" b="1" dirty="0">
                <a:latin typeface="Courier New" panose="02070309020205020404" pitchFamily="49" charset="0"/>
                <a:cs typeface="Courier New" panose="02070309020205020404" pitchFamily="49" charset="0"/>
              </a:rPr>
              <a:t>$b</a:t>
            </a:r>
            <a:r>
              <a:rPr lang="en-US" sz="1950" dirty="0"/>
              <a:t>.  If the first value is false, then it evaluates to the third value </a:t>
            </a:r>
            <a:r>
              <a:rPr lang="en-US" sz="1950" b="1" dirty="0">
                <a:latin typeface="Courier New" panose="02070309020205020404" pitchFamily="49" charset="0"/>
                <a:cs typeface="Courier New" panose="02070309020205020404" pitchFamily="49" charset="0"/>
              </a:rPr>
              <a:t>$c</a:t>
            </a:r>
            <a:r>
              <a:rPr lang="en-US" sz="1950" dirty="0"/>
              <a:t>.  So, if we have…</a:t>
            </a:r>
          </a:p>
          <a:p>
            <a:pPr marL="0" indent="0">
              <a:buNone/>
            </a:pPr>
            <a:r>
              <a:rPr lang="en-US" sz="1950" b="1" dirty="0">
                <a:latin typeface="Courier New" panose="02070309020205020404" pitchFamily="49" charset="0"/>
                <a:cs typeface="Courier New" panose="02070309020205020404" pitchFamily="49" charset="0"/>
              </a:rPr>
              <a:t>$a = True;</a:t>
            </a:r>
            <a:br>
              <a:rPr lang="en-US" sz="1950" b="1" dirty="0">
                <a:latin typeface="Courier New" panose="02070309020205020404" pitchFamily="49" charset="0"/>
                <a:cs typeface="Courier New" panose="02070309020205020404" pitchFamily="49" charset="0"/>
              </a:rPr>
            </a:br>
            <a:r>
              <a:rPr lang="en-US" sz="1950" b="1" dirty="0">
                <a:latin typeface="Courier New" panose="02070309020205020404" pitchFamily="49" charset="0"/>
                <a:cs typeface="Courier New" panose="02070309020205020404" pitchFamily="49" charset="0"/>
              </a:rPr>
              <a:t>$b = "Dave";</a:t>
            </a:r>
            <a:br>
              <a:rPr lang="en-US" sz="1950" b="1" dirty="0">
                <a:latin typeface="Courier New" panose="02070309020205020404" pitchFamily="49" charset="0"/>
                <a:cs typeface="Courier New" panose="02070309020205020404" pitchFamily="49" charset="0"/>
              </a:rPr>
            </a:br>
            <a:r>
              <a:rPr lang="en-US" sz="1950" b="1" dirty="0">
                <a:latin typeface="Courier New" panose="02070309020205020404" pitchFamily="49" charset="0"/>
                <a:cs typeface="Courier New" panose="02070309020205020404" pitchFamily="49" charset="0"/>
              </a:rPr>
              <a:t>$c = 20;</a:t>
            </a:r>
          </a:p>
          <a:p>
            <a:pPr marL="0" indent="0">
              <a:buNone/>
            </a:pPr>
            <a:r>
              <a:rPr lang="en-US" sz="1950" dirty="0"/>
              <a:t>Then </a:t>
            </a:r>
            <a:r>
              <a:rPr lang="en-US" sz="1950" b="1" dirty="0">
                <a:latin typeface="Courier New" panose="02070309020205020404" pitchFamily="49" charset="0"/>
                <a:cs typeface="Courier New" panose="02070309020205020404" pitchFamily="49" charset="0"/>
              </a:rPr>
              <a:t>$a ? $b : $c </a:t>
            </a:r>
            <a:r>
              <a:rPr lang="en-US" sz="1950" dirty="0"/>
              <a:t>evaluates to “Dave”. However, if we had stated with </a:t>
            </a:r>
            <a:r>
              <a:rPr lang="en-US" sz="1950" b="1" dirty="0">
                <a:latin typeface="Courier New" panose="02070309020205020404" pitchFamily="49" charset="0"/>
                <a:cs typeface="Courier New" panose="02070309020205020404" pitchFamily="49" charset="0"/>
              </a:rPr>
              <a:t>$a = False;</a:t>
            </a:r>
            <a:r>
              <a:rPr lang="en-US" sz="1950" dirty="0"/>
              <a:t>.  It would have evaluated to 20. </a:t>
            </a:r>
          </a:p>
          <a:p>
            <a:pPr marL="0" indent="0">
              <a:buNone/>
            </a:pPr>
            <a:r>
              <a:rPr lang="en-US" sz="1950" dirty="0"/>
              <a:t>As most operators only use one or two inputs this sometimes gets called the </a:t>
            </a:r>
            <a:r>
              <a:rPr lang="en-US" sz="1950" b="1" u="sng" dirty="0"/>
              <a:t>ternary operator</a:t>
            </a:r>
            <a:r>
              <a:rPr lang="en-US" sz="1950" dirty="0"/>
              <a:t>.</a:t>
            </a:r>
          </a:p>
          <a:p>
            <a:pPr marL="0" indent="0">
              <a:buNone/>
            </a:pPr>
            <a:endParaRPr lang="en-US" sz="1950" dirty="0"/>
          </a:p>
        </p:txBody>
      </p:sp>
    </p:spTree>
    <p:extLst>
      <p:ext uri="{BB962C8B-B14F-4D97-AF65-F5344CB8AC3E}">
        <p14:creationId xmlns:p14="http://schemas.microsoft.com/office/powerpoint/2010/main" val="951922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9DA0-B9CF-4D11-899C-583C2A70EDC7}"/>
              </a:ext>
            </a:extLst>
          </p:cNvPr>
          <p:cNvSpPr>
            <a:spLocks noGrp="1"/>
          </p:cNvSpPr>
          <p:nvPr>
            <p:ph type="title"/>
          </p:nvPr>
        </p:nvSpPr>
        <p:spPr>
          <a:xfrm>
            <a:off x="1097280" y="286603"/>
            <a:ext cx="10058400" cy="1450757"/>
          </a:xfrm>
        </p:spPr>
        <p:txBody>
          <a:bodyPr anchor="b">
            <a:normAutofit/>
          </a:bodyPr>
          <a:lstStyle/>
          <a:p>
            <a:r>
              <a:rPr lang="en-US" dirty="0"/>
              <a:t>Programming</a:t>
            </a:r>
          </a:p>
        </p:txBody>
      </p:sp>
      <p:sp>
        <p:nvSpPr>
          <p:cNvPr id="3" name="Content Placeholder 2">
            <a:extLst>
              <a:ext uri="{FF2B5EF4-FFF2-40B4-BE49-F238E27FC236}">
                <a16:creationId xmlns:a16="http://schemas.microsoft.com/office/drawing/2014/main" id="{847A5DB6-228B-40EF-9282-111148CD89C9}"/>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u="sng" dirty="0"/>
              <a:t>Programming</a:t>
            </a:r>
            <a:r>
              <a:rPr lang="en-US" dirty="0"/>
              <a:t> is simply a word we use for: “Getting a computer to do what we want it to do”</a:t>
            </a:r>
          </a:p>
          <a:p>
            <a:pPr>
              <a:buFont typeface="Arial" panose="020B0604020202020204" pitchFamily="34" charset="0"/>
              <a:buChar char="•"/>
            </a:pPr>
            <a:r>
              <a:rPr lang="en-US" dirty="0"/>
              <a:t>A </a:t>
            </a:r>
            <a:r>
              <a:rPr lang="en-US" u="sng" dirty="0"/>
              <a:t>program</a:t>
            </a:r>
            <a:r>
              <a:rPr lang="en-US" dirty="0"/>
              <a:t> is a list of instructions which alters the computer’s behavior in a predictable way.</a:t>
            </a:r>
          </a:p>
          <a:p>
            <a:pPr>
              <a:buFont typeface="Arial" panose="020B0604020202020204" pitchFamily="34" charset="0"/>
              <a:buChar char="•"/>
            </a:pPr>
            <a:r>
              <a:rPr lang="en-US" dirty="0"/>
              <a:t>The tools we use to tell computers what to do are known as “</a:t>
            </a:r>
            <a:r>
              <a:rPr lang="en-US" u="sng" dirty="0"/>
              <a:t>programming languages</a:t>
            </a:r>
            <a:r>
              <a:rPr lang="en-US" dirty="0"/>
              <a:t>”.</a:t>
            </a:r>
          </a:p>
          <a:p>
            <a:pPr>
              <a:buFont typeface="Arial" panose="020B0604020202020204" pitchFamily="34" charset="0"/>
              <a:buChar char="•"/>
            </a:pPr>
            <a:r>
              <a:rPr lang="en-US" dirty="0"/>
              <a:t>These tools are, for the most part collection of “statements”</a:t>
            </a:r>
          </a:p>
          <a:p>
            <a:pPr>
              <a:buFont typeface="Arial" panose="020B0604020202020204" pitchFamily="34" charset="0"/>
              <a:buChar char="•"/>
            </a:pPr>
            <a:r>
              <a:rPr lang="en-US" dirty="0"/>
              <a:t>Any group of statements that are put together are called a “program”.</a:t>
            </a:r>
          </a:p>
          <a:p>
            <a:pPr marL="0" indent="0">
              <a:buNone/>
            </a:pPr>
            <a:endParaRPr lang="en-US" u="sng" dirty="0"/>
          </a:p>
        </p:txBody>
      </p:sp>
      <p:pic>
        <p:nvPicPr>
          <p:cNvPr id="5" name="Picture 4" descr="Text&#10;&#10;Description automatically generated">
            <a:extLst>
              <a:ext uri="{FF2B5EF4-FFF2-40B4-BE49-F238E27FC236}">
                <a16:creationId xmlns:a16="http://schemas.microsoft.com/office/drawing/2014/main" id="{6AEF0D21-6598-4FE5-8616-1F7BF27CB0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78312" y="2120900"/>
            <a:ext cx="4515000" cy="3748194"/>
          </a:xfrm>
          <a:prstGeom prst="rect">
            <a:avLst/>
          </a:prstGeom>
          <a:noFill/>
        </p:spPr>
      </p:pic>
      <p:sp>
        <p:nvSpPr>
          <p:cNvPr id="6" name="TextBox 5">
            <a:extLst>
              <a:ext uri="{FF2B5EF4-FFF2-40B4-BE49-F238E27FC236}">
                <a16:creationId xmlns:a16="http://schemas.microsoft.com/office/drawing/2014/main" id="{1A43D9BD-54B8-42F2-A07C-9D7A6EC31752}"/>
              </a:ext>
            </a:extLst>
          </p:cNvPr>
          <p:cNvSpPr txBox="1"/>
          <p:nvPr/>
        </p:nvSpPr>
        <p:spPr>
          <a:xfrm>
            <a:off x="8731768" y="5669039"/>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Programming_languag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208153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Increment Operators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29132"/>
            <a:ext cx="10058400" cy="1053766"/>
          </a:xfrm>
        </p:spPr>
        <p:txBody>
          <a:bodyPr>
            <a:noAutofit/>
          </a:bodyPr>
          <a:lstStyle/>
          <a:p>
            <a:pPr marL="0" indent="0" algn="just">
              <a:buNone/>
            </a:pPr>
            <a:r>
              <a:rPr lang="en-US" sz="1950" dirty="0"/>
              <a:t>This is another “shortcut” operator used for adding or subtracting a number by just one. Unlike the addition operator these affect the variable without using an assignment.  So </a:t>
            </a:r>
            <a:r>
              <a:rPr lang="en-US" sz="1950" b="1" dirty="0">
                <a:latin typeface="Courier New" panose="02070309020205020404" pitchFamily="49" charset="0"/>
                <a:cs typeface="Courier New" panose="02070309020205020404" pitchFamily="49" charset="0"/>
              </a:rPr>
              <a:t>++$a;</a:t>
            </a:r>
            <a:r>
              <a:rPr lang="en-US" sz="1950" dirty="0"/>
              <a:t> immediately adds one to </a:t>
            </a:r>
            <a:r>
              <a:rPr lang="en-US" sz="1950" b="1" dirty="0">
                <a:latin typeface="Courier New" panose="02070309020205020404" pitchFamily="49" charset="0"/>
                <a:cs typeface="Courier New" panose="02070309020205020404" pitchFamily="49" charset="0"/>
              </a:rPr>
              <a:t>$a</a:t>
            </a:r>
            <a:r>
              <a:rPr lang="en-US" sz="1950" dirty="0"/>
              <a:t>. You can choose if this affects the expression..</a:t>
            </a:r>
          </a:p>
        </p:txBody>
      </p:sp>
      <p:graphicFrame>
        <p:nvGraphicFramePr>
          <p:cNvPr id="5" name="Table 4">
            <a:extLst>
              <a:ext uri="{FF2B5EF4-FFF2-40B4-BE49-F238E27FC236}">
                <a16:creationId xmlns:a16="http://schemas.microsoft.com/office/drawing/2014/main" id="{C9A10E1F-E0FE-4CF4-A96D-602D671CD5E7}"/>
              </a:ext>
            </a:extLst>
          </p:cNvPr>
          <p:cNvGraphicFramePr>
            <a:graphicFrameLocks noGrp="1"/>
          </p:cNvGraphicFramePr>
          <p:nvPr>
            <p:extLst>
              <p:ext uri="{D42A27DB-BD31-4B8C-83A1-F6EECF244321}">
                <p14:modId xmlns:p14="http://schemas.microsoft.com/office/powerpoint/2010/main" val="1462705596"/>
              </p:ext>
            </p:extLst>
          </p:nvPr>
        </p:nvGraphicFramePr>
        <p:xfrm>
          <a:off x="430925" y="3058816"/>
          <a:ext cx="11330150" cy="3200400"/>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dirty="0"/>
                        <a:t>Operator Name</a:t>
                      </a:r>
                    </a:p>
                  </a:txBody>
                  <a:tcPr/>
                </a:tc>
                <a:tc>
                  <a:txBody>
                    <a:bodyPr/>
                    <a:lstStyle/>
                    <a:p>
                      <a:pPr algn="ctr"/>
                      <a:r>
                        <a:rPr lang="en-US" dirty="0"/>
                        <a:t>Symbol</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Result (assume $a=1)</a:t>
                      </a:r>
                    </a:p>
                  </a:txBody>
                  <a:tcPr/>
                </a:tc>
                <a:extLst>
                  <a:ext uri="{0D108BD9-81ED-4DB2-BD59-A6C34878D82A}">
                    <a16:rowId xmlns:a16="http://schemas.microsoft.com/office/drawing/2014/main" val="3516067339"/>
                  </a:ext>
                </a:extLst>
              </a:tr>
              <a:tr h="370840">
                <a:tc>
                  <a:txBody>
                    <a:bodyPr/>
                    <a:lstStyle/>
                    <a:p>
                      <a:r>
                        <a:rPr lang="en-US" dirty="0"/>
                        <a:t>Pre-increment</a:t>
                      </a:r>
                    </a:p>
                  </a:txBody>
                  <a:tcPr/>
                </a:tc>
                <a:tc>
                  <a:txBody>
                    <a:bodyPr/>
                    <a:lstStyle/>
                    <a:p>
                      <a:pPr algn="ctr"/>
                      <a:r>
                        <a:rPr lang="en-US" dirty="0"/>
                        <a:t>++</a:t>
                      </a:r>
                    </a:p>
                  </a:txBody>
                  <a:tcPr/>
                </a:tc>
                <a:tc>
                  <a:txBody>
                    <a:bodyPr/>
                    <a:lstStyle/>
                    <a:p>
                      <a:r>
                        <a:rPr lang="en-US" dirty="0"/>
                        <a:t>Adds 1 to the variable </a:t>
                      </a:r>
                      <a:r>
                        <a:rPr lang="en-US" b="1" u="sng" dirty="0"/>
                        <a:t>before</a:t>
                      </a:r>
                      <a:r>
                        <a:rPr lang="en-US" dirty="0"/>
                        <a:t> evaluating the expression.</a:t>
                      </a:r>
                    </a:p>
                  </a:txBody>
                  <a:tcPr/>
                </a:tc>
                <a:tc>
                  <a:txBody>
                    <a:bodyPr/>
                    <a:lstStyle/>
                    <a:p>
                      <a:pPr algn="ctr"/>
                      <a:r>
                        <a:rPr lang="en-US" b="1" dirty="0">
                          <a:latin typeface="Courier New" panose="02070309020205020404" pitchFamily="49" charset="0"/>
                          <a:cs typeface="Courier New" panose="02070309020205020404" pitchFamily="49" charset="0"/>
                        </a:rPr>
                        <a:t>$b = ++$a;</a:t>
                      </a:r>
                    </a:p>
                  </a:txBody>
                  <a:tcPr/>
                </a:tc>
                <a:tc>
                  <a:txBody>
                    <a:bodyPr/>
                    <a:lstStyle/>
                    <a:p>
                      <a:pPr algn="ctr"/>
                      <a:r>
                        <a:rPr lang="en-US" b="1" dirty="0">
                          <a:latin typeface="Courier New" panose="02070309020205020404" pitchFamily="49" charset="0"/>
                          <a:cs typeface="Courier New" panose="02070309020205020404" pitchFamily="49" charset="0"/>
                        </a:rPr>
                        <a:t>$a = 2</a:t>
                      </a:r>
                    </a:p>
                    <a:p>
                      <a:pPr algn="ctr"/>
                      <a:r>
                        <a:rPr lang="en-US" b="1" dirty="0">
                          <a:latin typeface="Courier New" panose="02070309020205020404" pitchFamily="49" charset="0"/>
                          <a:cs typeface="Courier New" panose="02070309020205020404" pitchFamily="49" charset="0"/>
                        </a:rPr>
                        <a:t>$b = 2</a:t>
                      </a:r>
                    </a:p>
                  </a:txBody>
                  <a:tcPr/>
                </a:tc>
                <a:extLst>
                  <a:ext uri="{0D108BD9-81ED-4DB2-BD59-A6C34878D82A}">
                    <a16:rowId xmlns:a16="http://schemas.microsoft.com/office/drawing/2014/main" val="996215357"/>
                  </a:ext>
                </a:extLst>
              </a:tr>
              <a:tr h="408209">
                <a:tc>
                  <a:txBody>
                    <a:bodyPr/>
                    <a:lstStyle/>
                    <a:p>
                      <a:r>
                        <a:rPr lang="en-US" dirty="0"/>
                        <a:t>Post-increment</a:t>
                      </a:r>
                    </a:p>
                  </a:txBody>
                  <a:tcPr/>
                </a:tc>
                <a:tc>
                  <a:txBody>
                    <a:bodyPr/>
                    <a:lstStyle/>
                    <a:p>
                      <a:pPr algn="ctr"/>
                      <a:r>
                        <a:rPr lang="en-US" dirty="0"/>
                        <a:t>++</a:t>
                      </a:r>
                    </a:p>
                  </a:txBody>
                  <a:tcPr/>
                </a:tc>
                <a:tc>
                  <a:txBody>
                    <a:bodyPr/>
                    <a:lstStyle/>
                    <a:p>
                      <a:r>
                        <a:rPr lang="en-US" dirty="0"/>
                        <a:t>Adds 1 to the variable </a:t>
                      </a:r>
                      <a:r>
                        <a:rPr lang="en-US" b="1" u="sng" dirty="0"/>
                        <a:t>after</a:t>
                      </a:r>
                      <a:r>
                        <a:rPr lang="en-US" dirty="0"/>
                        <a:t> evaluating the expression.</a:t>
                      </a:r>
                    </a:p>
                  </a:txBody>
                  <a:tcPr/>
                </a:tc>
                <a:tc>
                  <a:txBody>
                    <a:bodyPr/>
                    <a:lstStyle/>
                    <a:p>
                      <a:pPr algn="ctr"/>
                      <a:r>
                        <a:rPr lang="en-US" b="1" dirty="0">
                          <a:latin typeface="Courier New" panose="02070309020205020404" pitchFamily="49" charset="0"/>
                          <a:cs typeface="Courier New" panose="02070309020205020404" pitchFamily="49" charset="0"/>
                        </a:rPr>
                        <a:t>$b = $a++;</a:t>
                      </a:r>
                    </a:p>
                  </a:txBody>
                  <a:tcPr/>
                </a:tc>
                <a:tc>
                  <a:txBody>
                    <a:bodyPr/>
                    <a:lstStyle/>
                    <a:p>
                      <a:pPr algn="ctr"/>
                      <a:r>
                        <a:rPr lang="en-US" b="1" dirty="0">
                          <a:latin typeface="Courier New" panose="02070309020205020404" pitchFamily="49" charset="0"/>
                          <a:cs typeface="Courier New" panose="02070309020205020404" pitchFamily="49" charset="0"/>
                        </a:rPr>
                        <a:t>$a = 2</a:t>
                      </a:r>
                    </a:p>
                    <a:p>
                      <a:pPr algn="ctr"/>
                      <a:r>
                        <a:rPr lang="en-US" b="1" dirty="0">
                          <a:latin typeface="Courier New" panose="02070309020205020404" pitchFamily="49" charset="0"/>
                          <a:cs typeface="Courier New" panose="02070309020205020404" pitchFamily="49" charset="0"/>
                        </a:rPr>
                        <a:t>$b = 1</a:t>
                      </a:r>
                    </a:p>
                  </a:txBody>
                  <a:tcPr/>
                </a:tc>
                <a:extLst>
                  <a:ext uri="{0D108BD9-81ED-4DB2-BD59-A6C34878D82A}">
                    <a16:rowId xmlns:a16="http://schemas.microsoft.com/office/drawing/2014/main" val="1655696811"/>
                  </a:ext>
                </a:extLst>
              </a:tr>
              <a:tr h="370840">
                <a:tc>
                  <a:txBody>
                    <a:bodyPr/>
                    <a:lstStyle/>
                    <a:p>
                      <a:r>
                        <a:rPr lang="en-US" dirty="0"/>
                        <a:t>Pre-decrement</a:t>
                      </a:r>
                    </a:p>
                  </a:txBody>
                  <a:tcPr/>
                </a:tc>
                <a:tc>
                  <a:txBody>
                    <a:bodyPr/>
                    <a:lstStyle/>
                    <a:p>
                      <a:pPr algn="ctr"/>
                      <a:r>
                        <a:rPr lang="en-US" dirty="0"/>
                        <a:t>- -</a:t>
                      </a:r>
                    </a:p>
                  </a:txBody>
                  <a:tcPr/>
                </a:tc>
                <a:tc>
                  <a:txBody>
                    <a:bodyPr/>
                    <a:lstStyle/>
                    <a:p>
                      <a:r>
                        <a:rPr lang="en-US" dirty="0"/>
                        <a:t>Subtracts 1 from the variable </a:t>
                      </a:r>
                      <a:r>
                        <a:rPr lang="en-US" b="1" u="sng" dirty="0"/>
                        <a:t>before</a:t>
                      </a:r>
                      <a:r>
                        <a:rPr lang="en-US" dirty="0"/>
                        <a:t> evaluating the expression.</a:t>
                      </a:r>
                    </a:p>
                  </a:txBody>
                  <a:tcPr/>
                </a:tc>
                <a:tc>
                  <a:txBody>
                    <a:bodyPr/>
                    <a:lstStyle/>
                    <a:p>
                      <a:pPr algn="ctr"/>
                      <a:r>
                        <a:rPr lang="en-US" b="1" dirty="0">
                          <a:latin typeface="Courier New" panose="02070309020205020404" pitchFamily="49" charset="0"/>
                          <a:cs typeface="Courier New" panose="02070309020205020404" pitchFamily="49" charset="0"/>
                        </a:rPr>
                        <a:t>$b = --$a;</a:t>
                      </a:r>
                    </a:p>
                  </a:txBody>
                  <a:tcPr/>
                </a:tc>
                <a:tc>
                  <a:txBody>
                    <a:bodyPr/>
                    <a:lstStyle/>
                    <a:p>
                      <a:pPr algn="ctr"/>
                      <a:r>
                        <a:rPr lang="en-US" b="1" dirty="0">
                          <a:latin typeface="Courier New" panose="02070309020205020404" pitchFamily="49" charset="0"/>
                          <a:cs typeface="Courier New" panose="02070309020205020404" pitchFamily="49" charset="0"/>
                        </a:rPr>
                        <a:t>$a = 0</a:t>
                      </a:r>
                    </a:p>
                    <a:p>
                      <a:pPr algn="ctr"/>
                      <a:r>
                        <a:rPr lang="en-US" b="1" dirty="0">
                          <a:latin typeface="Courier New" panose="02070309020205020404" pitchFamily="49" charset="0"/>
                          <a:cs typeface="Courier New" panose="02070309020205020404" pitchFamily="49" charset="0"/>
                        </a:rPr>
                        <a:t>$b = 0</a:t>
                      </a:r>
                    </a:p>
                  </a:txBody>
                  <a:tcPr/>
                </a:tc>
                <a:extLst>
                  <a:ext uri="{0D108BD9-81ED-4DB2-BD59-A6C34878D82A}">
                    <a16:rowId xmlns:a16="http://schemas.microsoft.com/office/drawing/2014/main" val="575766543"/>
                  </a:ext>
                </a:extLst>
              </a:tr>
              <a:tr h="370840">
                <a:tc>
                  <a:txBody>
                    <a:bodyPr/>
                    <a:lstStyle/>
                    <a:p>
                      <a:r>
                        <a:rPr lang="en-US" dirty="0"/>
                        <a:t>Post-decrement</a:t>
                      </a:r>
                    </a:p>
                  </a:txBody>
                  <a:tcPr/>
                </a:tc>
                <a:tc>
                  <a:txBody>
                    <a:bodyPr/>
                    <a:lstStyle/>
                    <a:p>
                      <a:pPr algn="ctr"/>
                      <a:r>
                        <a:rPr lang="en-US" dirty="0"/>
                        <a:t>- -</a:t>
                      </a:r>
                    </a:p>
                  </a:txBody>
                  <a:tcPr/>
                </a:tc>
                <a:tc>
                  <a:txBody>
                    <a:bodyPr/>
                    <a:lstStyle/>
                    <a:p>
                      <a:r>
                        <a:rPr lang="en-US" dirty="0"/>
                        <a:t>Subtracts 1 from the variable </a:t>
                      </a:r>
                      <a:r>
                        <a:rPr lang="en-US" b="1" u="sng" dirty="0"/>
                        <a:t>after</a:t>
                      </a:r>
                      <a:r>
                        <a:rPr lang="en-US" dirty="0"/>
                        <a:t> evaluating the expression.</a:t>
                      </a:r>
                    </a:p>
                  </a:txBody>
                  <a:tcPr/>
                </a:tc>
                <a:tc>
                  <a:txBody>
                    <a:bodyPr/>
                    <a:lstStyle/>
                    <a:p>
                      <a:pPr algn="ctr"/>
                      <a:r>
                        <a:rPr lang="en-US" b="1" dirty="0">
                          <a:latin typeface="Courier New" panose="02070309020205020404" pitchFamily="49" charset="0"/>
                          <a:cs typeface="Courier New" panose="02070309020205020404" pitchFamily="49" charset="0"/>
                        </a:rPr>
                        <a:t>$b = $a--;</a:t>
                      </a:r>
                    </a:p>
                  </a:txBody>
                  <a:tcPr/>
                </a:tc>
                <a:tc>
                  <a:txBody>
                    <a:bodyPr/>
                    <a:lstStyle/>
                    <a:p>
                      <a:pPr algn="ctr"/>
                      <a:r>
                        <a:rPr lang="en-US" b="1" dirty="0">
                          <a:latin typeface="Courier New" panose="02070309020205020404" pitchFamily="49" charset="0"/>
                          <a:cs typeface="Courier New" panose="02070309020205020404" pitchFamily="49" charset="0"/>
                        </a:rPr>
                        <a:t>$a = 0</a:t>
                      </a:r>
                    </a:p>
                    <a:p>
                      <a:pPr algn="ctr"/>
                      <a:r>
                        <a:rPr lang="en-US" b="1" dirty="0">
                          <a:latin typeface="Courier New" panose="02070309020205020404" pitchFamily="49" charset="0"/>
                          <a:cs typeface="Courier New" panose="02070309020205020404" pitchFamily="49" charset="0"/>
                        </a:rPr>
                        <a:t>$b = 1</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3760657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String Operators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10058400" cy="1450757"/>
          </a:xfrm>
        </p:spPr>
        <p:txBody>
          <a:bodyPr>
            <a:noAutofit/>
          </a:bodyPr>
          <a:lstStyle/>
          <a:p>
            <a:pPr marL="0" indent="0" algn="just">
              <a:buNone/>
            </a:pPr>
            <a:r>
              <a:rPr lang="en-US" sz="1950" dirty="0"/>
              <a:t>Most of the operators we have delt with so far have to do with numbers (either integer or float).  Strings can only be either put together (concatenated) or taken apart (sliced).  Slicing lets you operate on individual characters in the string.  If </a:t>
            </a:r>
            <a:r>
              <a:rPr lang="en-US" sz="1950" b="1" dirty="0">
                <a:latin typeface="Courier New" panose="02070309020205020404" pitchFamily="49" charset="0"/>
                <a:cs typeface="Courier New" panose="02070309020205020404" pitchFamily="49" charset="0"/>
              </a:rPr>
              <a:t>$a = "Hello" </a:t>
            </a:r>
            <a:r>
              <a:rPr lang="en-US" sz="1950" dirty="0"/>
              <a:t>then </a:t>
            </a:r>
            <a:r>
              <a:rPr lang="en-US" sz="1950" b="1" dirty="0">
                <a:latin typeface="Courier New" panose="02070309020205020404" pitchFamily="49" charset="0"/>
                <a:cs typeface="Courier New" panose="02070309020205020404" pitchFamily="49" charset="0"/>
              </a:rPr>
              <a:t>$a[0]</a:t>
            </a:r>
            <a:r>
              <a:rPr lang="en-US" sz="1950" dirty="0"/>
              <a:t> returns “H” and </a:t>
            </a:r>
            <a:r>
              <a:rPr lang="en-US" sz="1950" b="1" dirty="0">
                <a:latin typeface="Courier New" panose="02070309020205020404" pitchFamily="49" charset="0"/>
                <a:cs typeface="Courier New" panose="02070309020205020404" pitchFamily="49" charset="0"/>
              </a:rPr>
              <a:t>$a[4] </a:t>
            </a:r>
            <a:r>
              <a:rPr lang="en-US" sz="1950" dirty="0"/>
              <a:t>returns “o”.  You can also use this function to change a specific character in a string.</a:t>
            </a:r>
          </a:p>
        </p:txBody>
      </p:sp>
      <p:graphicFrame>
        <p:nvGraphicFramePr>
          <p:cNvPr id="5" name="Table 4">
            <a:extLst>
              <a:ext uri="{FF2B5EF4-FFF2-40B4-BE49-F238E27FC236}">
                <a16:creationId xmlns:a16="http://schemas.microsoft.com/office/drawing/2014/main" id="{85BB5492-78AD-4819-899B-1E36EFC9ED69}"/>
              </a:ext>
            </a:extLst>
          </p:cNvPr>
          <p:cNvGraphicFramePr>
            <a:graphicFrameLocks noGrp="1"/>
          </p:cNvGraphicFramePr>
          <p:nvPr>
            <p:extLst>
              <p:ext uri="{D42A27DB-BD31-4B8C-83A1-F6EECF244321}">
                <p14:modId xmlns:p14="http://schemas.microsoft.com/office/powerpoint/2010/main" val="3942783364"/>
              </p:ext>
            </p:extLst>
          </p:nvPr>
        </p:nvGraphicFramePr>
        <p:xfrm>
          <a:off x="430925" y="3362132"/>
          <a:ext cx="11330150" cy="2931160"/>
        </p:xfrm>
        <a:graphic>
          <a:graphicData uri="http://schemas.openxmlformats.org/drawingml/2006/table">
            <a:tbl>
              <a:tblPr firstRow="1" bandRow="1">
                <a:tableStyleId>{5C22544A-7EE6-4342-B048-85BDC9FD1C3A}</a:tableStyleId>
              </a:tblPr>
              <a:tblGrid>
                <a:gridCol w="1580225">
                  <a:extLst>
                    <a:ext uri="{9D8B030D-6E8A-4147-A177-3AD203B41FA5}">
                      <a16:colId xmlns:a16="http://schemas.microsoft.com/office/drawing/2014/main" val="1310874588"/>
                    </a:ext>
                  </a:extLst>
                </a:gridCol>
                <a:gridCol w="958789">
                  <a:extLst>
                    <a:ext uri="{9D8B030D-6E8A-4147-A177-3AD203B41FA5}">
                      <a16:colId xmlns:a16="http://schemas.microsoft.com/office/drawing/2014/main" val="1001612129"/>
                    </a:ext>
                  </a:extLst>
                </a:gridCol>
                <a:gridCol w="5264458">
                  <a:extLst>
                    <a:ext uri="{9D8B030D-6E8A-4147-A177-3AD203B41FA5}">
                      <a16:colId xmlns:a16="http://schemas.microsoft.com/office/drawing/2014/main" val="1260427379"/>
                    </a:ext>
                  </a:extLst>
                </a:gridCol>
                <a:gridCol w="1614962">
                  <a:extLst>
                    <a:ext uri="{9D8B030D-6E8A-4147-A177-3AD203B41FA5}">
                      <a16:colId xmlns:a16="http://schemas.microsoft.com/office/drawing/2014/main" val="2372763031"/>
                    </a:ext>
                  </a:extLst>
                </a:gridCol>
                <a:gridCol w="1911716">
                  <a:extLst>
                    <a:ext uri="{9D8B030D-6E8A-4147-A177-3AD203B41FA5}">
                      <a16:colId xmlns:a16="http://schemas.microsoft.com/office/drawing/2014/main" val="3771448516"/>
                    </a:ext>
                  </a:extLst>
                </a:gridCol>
              </a:tblGrid>
              <a:tr h="0">
                <a:tc>
                  <a:txBody>
                    <a:bodyPr/>
                    <a:lstStyle/>
                    <a:p>
                      <a:pPr algn="ctr"/>
                      <a:r>
                        <a:rPr lang="en-US" dirty="0"/>
                        <a:t>Operator Name</a:t>
                      </a:r>
                    </a:p>
                  </a:txBody>
                  <a:tcPr/>
                </a:tc>
                <a:tc>
                  <a:txBody>
                    <a:bodyPr/>
                    <a:lstStyle/>
                    <a:p>
                      <a:pPr algn="ctr"/>
                      <a:r>
                        <a:rPr lang="en-US" dirty="0"/>
                        <a:t>Symbol</a:t>
                      </a:r>
                    </a:p>
                  </a:txBody>
                  <a:tcPr/>
                </a:tc>
                <a:tc>
                  <a:txBody>
                    <a:bodyPr/>
                    <a:lstStyle/>
                    <a:p>
                      <a:pPr algn="ctr"/>
                      <a:r>
                        <a:rPr lang="en-US" dirty="0"/>
                        <a:t>Description</a:t>
                      </a:r>
                    </a:p>
                  </a:txBody>
                  <a:tcPr/>
                </a:tc>
                <a:tc>
                  <a:txBody>
                    <a:bodyPr/>
                    <a:lstStyle/>
                    <a:p>
                      <a:pPr algn="ctr"/>
                      <a:r>
                        <a:rPr lang="en-US" dirty="0"/>
                        <a:t>Example</a:t>
                      </a:r>
                    </a:p>
                  </a:txBody>
                  <a:tcPr/>
                </a:tc>
                <a:tc>
                  <a:txBody>
                    <a:bodyPr/>
                    <a:lstStyle/>
                    <a:p>
                      <a:pPr algn="ctr"/>
                      <a:r>
                        <a:rPr lang="en-US" dirty="0"/>
                        <a:t>Result (assume $a=“X”. $b=“YZ”)</a:t>
                      </a:r>
                    </a:p>
                  </a:txBody>
                  <a:tcPr/>
                </a:tc>
                <a:extLst>
                  <a:ext uri="{0D108BD9-81ED-4DB2-BD59-A6C34878D82A}">
                    <a16:rowId xmlns:a16="http://schemas.microsoft.com/office/drawing/2014/main" val="3516067339"/>
                  </a:ext>
                </a:extLst>
              </a:tr>
              <a:tr h="370840">
                <a:tc>
                  <a:txBody>
                    <a:bodyPr/>
                    <a:lstStyle/>
                    <a:p>
                      <a:r>
                        <a:rPr lang="en-US" dirty="0"/>
                        <a:t>Concatenation</a:t>
                      </a:r>
                    </a:p>
                  </a:txBody>
                  <a:tcPr/>
                </a:tc>
                <a:tc>
                  <a:txBody>
                    <a:bodyPr/>
                    <a:lstStyle/>
                    <a:p>
                      <a:pPr algn="ctr"/>
                      <a:r>
                        <a:rPr lang="en-US" dirty="0"/>
                        <a:t>.</a:t>
                      </a:r>
                    </a:p>
                  </a:txBody>
                  <a:tcPr/>
                </a:tc>
                <a:tc>
                  <a:txBody>
                    <a:bodyPr/>
                    <a:lstStyle/>
                    <a:p>
                      <a:r>
                        <a:rPr lang="en-US" dirty="0"/>
                        <a:t>Combines two strings into one.</a:t>
                      </a:r>
                    </a:p>
                  </a:txBody>
                  <a:tcPr/>
                </a:tc>
                <a:tc>
                  <a:txBody>
                    <a:bodyPr/>
                    <a:lstStyle/>
                    <a:p>
                      <a:pPr algn="ctr"/>
                      <a:r>
                        <a:rPr lang="en-US" b="1" dirty="0">
                          <a:latin typeface="Courier New" panose="02070309020205020404" pitchFamily="49" charset="0"/>
                          <a:cs typeface="Courier New" panose="02070309020205020404" pitchFamily="49" charset="0"/>
                        </a:rPr>
                        <a:t>$a . $b;</a:t>
                      </a:r>
                    </a:p>
                  </a:txBody>
                  <a:tcPr/>
                </a:tc>
                <a:tc>
                  <a:txBody>
                    <a:bodyPr/>
                    <a:lstStyle/>
                    <a:p>
                      <a:pPr algn="ctr"/>
                      <a:r>
                        <a:rPr lang="en-US" b="1" dirty="0">
                          <a:latin typeface="Courier New" panose="02070309020205020404" pitchFamily="49" charset="0"/>
                          <a:cs typeface="Courier New" panose="02070309020205020404" pitchFamily="49" charset="0"/>
                        </a:rPr>
                        <a:t>"XYZ"</a:t>
                      </a:r>
                    </a:p>
                  </a:txBody>
                  <a:tcPr/>
                </a:tc>
                <a:extLst>
                  <a:ext uri="{0D108BD9-81ED-4DB2-BD59-A6C34878D82A}">
                    <a16:rowId xmlns:a16="http://schemas.microsoft.com/office/drawing/2014/main" val="996215357"/>
                  </a:ext>
                </a:extLst>
              </a:tr>
              <a:tr h="408209">
                <a:tc>
                  <a:txBody>
                    <a:bodyPr/>
                    <a:lstStyle/>
                    <a:p>
                      <a:r>
                        <a:rPr lang="en-US" dirty="0"/>
                        <a:t>Concatenation Assignment</a:t>
                      </a:r>
                    </a:p>
                  </a:txBody>
                  <a:tcPr/>
                </a:tc>
                <a:tc>
                  <a:txBody>
                    <a:bodyPr/>
                    <a:lstStyle/>
                    <a:p>
                      <a:pPr algn="ctr"/>
                      <a:r>
                        <a:rPr lang="en-US" dirty="0"/>
                        <a:t>.=</a:t>
                      </a:r>
                    </a:p>
                  </a:txBody>
                  <a:tcPr/>
                </a:tc>
                <a:tc>
                  <a:txBody>
                    <a:bodyPr/>
                    <a:lstStyle/>
                    <a:p>
                      <a:r>
                        <a:rPr lang="en-US" dirty="0"/>
                        <a:t>Combines the second string into the first.</a:t>
                      </a:r>
                    </a:p>
                  </a:txBody>
                  <a:tcPr/>
                </a:tc>
                <a:tc>
                  <a:txBody>
                    <a:bodyPr/>
                    <a:lstStyle/>
                    <a:p>
                      <a:pPr algn="ctr"/>
                      <a:r>
                        <a:rPr lang="en-US" b="1" dirty="0">
                          <a:latin typeface="Courier New" panose="02070309020205020404" pitchFamily="49" charset="0"/>
                          <a:cs typeface="Courier New" panose="02070309020205020404" pitchFamily="49" charset="0"/>
                        </a:rPr>
                        <a:t>$b .= $a</a:t>
                      </a:r>
                    </a:p>
                  </a:txBody>
                  <a:tcPr/>
                </a:tc>
                <a:tc>
                  <a:txBody>
                    <a:bodyPr/>
                    <a:lstStyle/>
                    <a:p>
                      <a:pPr algn="ctr"/>
                      <a:r>
                        <a:rPr lang="en-US" b="1" dirty="0">
                          <a:latin typeface="Courier New" panose="02070309020205020404" pitchFamily="49" charset="0"/>
                          <a:cs typeface="Courier New" panose="02070309020205020404" pitchFamily="49" charset="0"/>
                        </a:rPr>
                        <a:t>$a = "X"</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$b = "YZX"</a:t>
                      </a:r>
                    </a:p>
                  </a:txBody>
                  <a:tcPr/>
                </a:tc>
                <a:extLst>
                  <a:ext uri="{0D108BD9-81ED-4DB2-BD59-A6C34878D82A}">
                    <a16:rowId xmlns:a16="http://schemas.microsoft.com/office/drawing/2014/main" val="1655696811"/>
                  </a:ext>
                </a:extLst>
              </a:tr>
              <a:tr h="370840">
                <a:tc>
                  <a:txBody>
                    <a:bodyPr/>
                    <a:lstStyle/>
                    <a:p>
                      <a:r>
                        <a:rPr lang="en-US" dirty="0"/>
                        <a:t>Slice</a:t>
                      </a:r>
                    </a:p>
                  </a:txBody>
                  <a:tcPr/>
                </a:tc>
                <a:tc>
                  <a:txBody>
                    <a:bodyPr/>
                    <a:lstStyle/>
                    <a:p>
                      <a:pPr algn="ctr"/>
                      <a:r>
                        <a:rPr lang="en-US" dirty="0"/>
                        <a:t>[n]</a:t>
                      </a:r>
                    </a:p>
                  </a:txBody>
                  <a:tcPr/>
                </a:tc>
                <a:tc>
                  <a:txBody>
                    <a:bodyPr/>
                    <a:lstStyle/>
                    <a:p>
                      <a:r>
                        <a:rPr lang="en-US" dirty="0"/>
                        <a:t>Returns the character from position “n” in the string (starting at zero).</a:t>
                      </a:r>
                    </a:p>
                  </a:txBody>
                  <a:tcPr/>
                </a:tc>
                <a:tc>
                  <a:txBody>
                    <a:bodyPr/>
                    <a:lstStyle/>
                    <a:p>
                      <a:pPr algn="ctr"/>
                      <a:r>
                        <a:rPr lang="en-US" b="1" dirty="0">
                          <a:latin typeface="Courier New" panose="02070309020205020404" pitchFamily="49" charset="0"/>
                          <a:cs typeface="Courier New" panose="02070309020205020404" pitchFamily="49" charset="0"/>
                        </a:rPr>
                        <a:t>$b[1];</a:t>
                      </a:r>
                    </a:p>
                  </a:txBody>
                  <a:tcPr/>
                </a:tc>
                <a:tc>
                  <a:txBody>
                    <a:bodyPr/>
                    <a:lstStyle/>
                    <a:p>
                      <a:pPr algn="ctr"/>
                      <a:r>
                        <a:rPr lang="en-US" b="1" dirty="0">
                          <a:latin typeface="Courier New" panose="02070309020205020404" pitchFamily="49" charset="0"/>
                          <a:cs typeface="Courier New" panose="02070309020205020404" pitchFamily="49" charset="0"/>
                        </a:rPr>
                        <a:t>"Z"</a:t>
                      </a:r>
                    </a:p>
                  </a:txBody>
                  <a:tcPr/>
                </a:tc>
                <a:extLst>
                  <a:ext uri="{0D108BD9-81ED-4DB2-BD59-A6C34878D82A}">
                    <a16:rowId xmlns:a16="http://schemas.microsoft.com/office/drawing/2014/main" val="575766543"/>
                  </a:ext>
                </a:extLst>
              </a:tr>
              <a:tr h="370840">
                <a:tc>
                  <a:txBody>
                    <a:bodyPr/>
                    <a:lstStyle/>
                    <a:p>
                      <a:r>
                        <a:rPr lang="en-US" dirty="0"/>
                        <a:t>Slice Assignment</a:t>
                      </a:r>
                    </a:p>
                  </a:txBody>
                  <a:tcPr/>
                </a:tc>
                <a:tc>
                  <a:txBody>
                    <a:bodyPr/>
                    <a:lstStyle/>
                    <a:p>
                      <a:pPr algn="ctr"/>
                      <a:r>
                        <a:rPr lang="en-US" dirty="0"/>
                        <a:t>[n]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Changes the character at position “n” in the string (starting at zero)..</a:t>
                      </a:r>
                    </a:p>
                  </a:txBody>
                  <a:tcPr/>
                </a:tc>
                <a:tc>
                  <a:txBody>
                    <a:bodyPr/>
                    <a:lstStyle/>
                    <a:p>
                      <a:pPr algn="ctr"/>
                      <a:r>
                        <a:rPr lang="en-US" b="1" dirty="0">
                          <a:latin typeface="Courier New" panose="02070309020205020404" pitchFamily="49" charset="0"/>
                          <a:cs typeface="Courier New" panose="02070309020205020404" pitchFamily="49" charset="0"/>
                        </a:rPr>
                        <a:t>$b[0]=$a;</a:t>
                      </a:r>
                    </a:p>
                  </a:txBody>
                  <a:tcPr/>
                </a:tc>
                <a:tc>
                  <a:txBody>
                    <a:bodyPr/>
                    <a:lstStyle/>
                    <a:p>
                      <a:pPr algn="ctr"/>
                      <a:r>
                        <a:rPr lang="en-US" b="1" dirty="0">
                          <a:latin typeface="Courier New" panose="02070309020205020404" pitchFamily="49" charset="0"/>
                          <a:cs typeface="Courier New" panose="02070309020205020404" pitchFamily="49" charset="0"/>
                        </a:rPr>
                        <a:t>$a = "X"</a:t>
                      </a:r>
                    </a:p>
                    <a:p>
                      <a:pPr algn="ctr"/>
                      <a:r>
                        <a:rPr lang="en-US" b="1" dirty="0">
                          <a:latin typeface="Courier New" panose="02070309020205020404" pitchFamily="49" charset="0"/>
                          <a:cs typeface="Courier New" panose="02070309020205020404" pitchFamily="49" charset="0"/>
                        </a:rPr>
                        <a:t>$b = "XZ"</a:t>
                      </a:r>
                    </a:p>
                  </a:txBody>
                  <a:tcPr/>
                </a:tc>
                <a:extLst>
                  <a:ext uri="{0D108BD9-81ED-4DB2-BD59-A6C34878D82A}">
                    <a16:rowId xmlns:a16="http://schemas.microsoft.com/office/drawing/2014/main" val="2151634595"/>
                  </a:ext>
                </a:extLst>
              </a:tr>
            </a:tbl>
          </a:graphicData>
        </a:graphic>
      </p:graphicFrame>
    </p:spTree>
    <p:extLst>
      <p:ext uri="{BB962C8B-B14F-4D97-AF65-F5344CB8AC3E}">
        <p14:creationId xmlns:p14="http://schemas.microsoft.com/office/powerpoint/2010/main" val="1541247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4677052" cy="3974520"/>
          </a:xfrm>
        </p:spPr>
        <p:txBody>
          <a:bodyPr>
            <a:noAutofit/>
          </a:bodyPr>
          <a:lstStyle/>
          <a:p>
            <a:pPr>
              <a:buFont typeface="Arial" panose="020B0604020202020204" pitchFamily="34" charset="0"/>
              <a:buChar char="•"/>
            </a:pPr>
            <a:r>
              <a:rPr lang="en-US" sz="1800" dirty="0"/>
              <a:t>Expressions are combinations of variables and operators. </a:t>
            </a:r>
          </a:p>
          <a:p>
            <a:pPr>
              <a:buFont typeface="Arial" panose="020B0604020202020204" pitchFamily="34" charset="0"/>
              <a:buChar char="•"/>
            </a:pPr>
            <a:r>
              <a:rPr lang="en-US" sz="1800" dirty="0"/>
              <a:t>When an expression contains many operators. Which operator PHP decides to evaluate first can be ambiguous.</a:t>
            </a:r>
          </a:p>
          <a:p>
            <a:pPr>
              <a:buFont typeface="Arial" panose="020B0604020202020204" pitchFamily="34" charset="0"/>
              <a:buChar char="•"/>
            </a:pPr>
            <a:r>
              <a:rPr lang="en-US" sz="1800" dirty="0"/>
              <a:t>All programming languages have a strictly defined hierarchy of operators.  This is known as </a:t>
            </a:r>
            <a:r>
              <a:rPr lang="en-US" sz="1800" b="1" u="sng" dirty="0"/>
              <a:t>operator precedence</a:t>
            </a:r>
            <a:r>
              <a:rPr lang="en-US" sz="1800" dirty="0"/>
              <a:t>.</a:t>
            </a:r>
          </a:p>
          <a:p>
            <a:pPr>
              <a:buFont typeface="Arial" panose="020B0604020202020204" pitchFamily="34" charset="0"/>
              <a:buChar char="•"/>
            </a:pPr>
            <a:r>
              <a:rPr lang="en-US" sz="1800" dirty="0"/>
              <a:t>As you can see from the chart on the right multiplication is done before addition.  So </a:t>
            </a:r>
            <a:r>
              <a:rPr lang="en-US" sz="1800" b="1" dirty="0">
                <a:latin typeface="Courier New" panose="02070309020205020404" pitchFamily="49" charset="0"/>
                <a:cs typeface="Courier New" panose="02070309020205020404" pitchFamily="49" charset="0"/>
              </a:rPr>
              <a:t>$a = 2 + 3 * 5</a:t>
            </a:r>
            <a:r>
              <a:rPr lang="en-US" sz="1800" dirty="0"/>
              <a:t> will evaluate to 17</a:t>
            </a:r>
          </a:p>
        </p:txBody>
      </p:sp>
      <p:graphicFrame>
        <p:nvGraphicFramePr>
          <p:cNvPr id="5" name="Table 7">
            <a:extLst>
              <a:ext uri="{FF2B5EF4-FFF2-40B4-BE49-F238E27FC236}">
                <a16:creationId xmlns:a16="http://schemas.microsoft.com/office/drawing/2014/main" id="{1BED34C0-392B-428F-9D92-54BDDB960CD8}"/>
              </a:ext>
            </a:extLst>
          </p:cNvPr>
          <p:cNvGraphicFramePr>
            <a:graphicFrameLocks noGrp="1"/>
          </p:cNvGraphicFramePr>
          <p:nvPr>
            <p:extLst>
              <p:ext uri="{D42A27DB-BD31-4B8C-83A1-F6EECF244321}">
                <p14:modId xmlns:p14="http://schemas.microsoft.com/office/powerpoint/2010/main" val="2628560164"/>
              </p:ext>
            </p:extLst>
          </p:nvPr>
        </p:nvGraphicFramePr>
        <p:xfrm>
          <a:off x="5841506" y="2045415"/>
          <a:ext cx="5472541" cy="3840480"/>
        </p:xfrm>
        <a:graphic>
          <a:graphicData uri="http://schemas.openxmlformats.org/drawingml/2006/table">
            <a:tbl>
              <a:tblPr firstRow="1" bandRow="1">
                <a:tableStyleId>{5C22544A-7EE6-4342-B048-85BDC9FD1C3A}</a:tableStyleId>
              </a:tblPr>
              <a:tblGrid>
                <a:gridCol w="2198877">
                  <a:extLst>
                    <a:ext uri="{9D8B030D-6E8A-4147-A177-3AD203B41FA5}">
                      <a16:colId xmlns:a16="http://schemas.microsoft.com/office/drawing/2014/main" val="1085751601"/>
                    </a:ext>
                  </a:extLst>
                </a:gridCol>
                <a:gridCol w="3273664">
                  <a:extLst>
                    <a:ext uri="{9D8B030D-6E8A-4147-A177-3AD203B41FA5}">
                      <a16:colId xmlns:a16="http://schemas.microsoft.com/office/drawing/2014/main" val="526211721"/>
                    </a:ext>
                  </a:extLst>
                </a:gridCol>
              </a:tblGrid>
              <a:tr h="274367">
                <a:tc>
                  <a:txBody>
                    <a:bodyPr/>
                    <a:lstStyle/>
                    <a:p>
                      <a:r>
                        <a:rPr lang="en-US" dirty="0"/>
                        <a:t>Operator(s)</a:t>
                      </a:r>
                    </a:p>
                  </a:txBody>
                  <a:tcPr/>
                </a:tc>
                <a:tc>
                  <a:txBody>
                    <a:bodyPr/>
                    <a:lstStyle/>
                    <a:p>
                      <a:r>
                        <a:rPr lang="en-US" dirty="0"/>
                        <a:t>Description</a:t>
                      </a:r>
                    </a:p>
                  </a:txBody>
                  <a:tcPr/>
                </a:tc>
                <a:extLst>
                  <a:ext uri="{0D108BD9-81ED-4DB2-BD59-A6C34878D82A}">
                    <a16:rowId xmlns:a16="http://schemas.microsoft.com/office/drawing/2014/main" val="1533013450"/>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Increment and Decrement.</a:t>
                      </a:r>
                    </a:p>
                  </a:txBody>
                  <a:tcPr/>
                </a:tc>
                <a:extLst>
                  <a:ext uri="{0D108BD9-81ED-4DB2-BD59-A6C34878D82A}">
                    <a16:rowId xmlns:a16="http://schemas.microsoft.com/office/drawing/2014/main" val="124994324"/>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Multiplication and Division.</a:t>
                      </a:r>
                    </a:p>
                  </a:txBody>
                  <a:tcPr/>
                </a:tc>
                <a:extLst>
                  <a:ext uri="{0D108BD9-81ED-4DB2-BD59-A6C34878D82A}">
                    <a16:rowId xmlns:a16="http://schemas.microsoft.com/office/drawing/2014/main" val="1812445849"/>
                  </a:ext>
                </a:extLst>
              </a:tr>
              <a:tr h="274367">
                <a:tc>
                  <a:txBody>
                    <a:bodyPr/>
                    <a:lstStyle/>
                    <a:p>
                      <a:r>
                        <a:rPr lang="en-US" b="1" dirty="0">
                          <a:latin typeface="Courier New" panose="02070309020205020404" pitchFamily="49" charset="0"/>
                          <a:cs typeface="Courier New" panose="02070309020205020404" pitchFamily="49" charset="0"/>
                        </a:rPr>
                        <a:t>+ - .</a:t>
                      </a:r>
                    </a:p>
                  </a:txBody>
                  <a:tcPr/>
                </a:tc>
                <a:tc>
                  <a:txBody>
                    <a:bodyPr/>
                    <a:lstStyle/>
                    <a:p>
                      <a:r>
                        <a:rPr lang="en-US" dirty="0"/>
                        <a:t>Addition, Subtraction and Concatenation.</a:t>
                      </a:r>
                    </a:p>
                  </a:txBody>
                  <a:tcPr/>
                </a:tc>
                <a:extLst>
                  <a:ext uri="{0D108BD9-81ED-4DB2-BD59-A6C34878D82A}">
                    <a16:rowId xmlns:a16="http://schemas.microsoft.com/office/drawing/2014/main" val="4292003664"/>
                  </a:ext>
                </a:extLst>
              </a:tr>
              <a:tr h="274367">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r>
                        <a:rPr lang="en-US" dirty="0"/>
                        <a:t>Ternary.</a:t>
                      </a:r>
                    </a:p>
                  </a:txBody>
                  <a:tcPr/>
                </a:tc>
                <a:extLst>
                  <a:ext uri="{0D108BD9-81ED-4DB2-BD59-A6C34878D82A}">
                    <a16:rowId xmlns:a16="http://schemas.microsoft.com/office/drawing/2014/main" val="1645861162"/>
                  </a:ext>
                </a:extLst>
              </a:tr>
              <a:tr h="274367">
                <a:tc>
                  <a:txBody>
                    <a:bodyPr/>
                    <a:lstStyle/>
                    <a:p>
                      <a:r>
                        <a:rPr lang="en-US" b="1" dirty="0">
                          <a:latin typeface="Courier New" panose="02070309020205020404" pitchFamily="49" charset="0"/>
                          <a:cs typeface="Courier New" panose="02070309020205020404" pitchFamily="49" charset="0"/>
                        </a:rPr>
                        <a:t>= += -= *= /= .=</a:t>
                      </a:r>
                    </a:p>
                  </a:txBody>
                  <a:tcPr/>
                </a:tc>
                <a:tc>
                  <a:txBody>
                    <a:bodyPr/>
                    <a:lstStyle/>
                    <a:p>
                      <a:r>
                        <a:rPr lang="en-US" dirty="0"/>
                        <a:t>All assignment operators.</a:t>
                      </a:r>
                    </a:p>
                  </a:txBody>
                  <a:tcPr/>
                </a:tc>
                <a:extLst>
                  <a:ext uri="{0D108BD9-81ED-4DB2-BD59-A6C34878D82A}">
                    <a16:rowId xmlns:a16="http://schemas.microsoft.com/office/drawing/2014/main" val="1949343134"/>
                  </a:ext>
                </a:extLst>
              </a:tr>
              <a:tr h="274367">
                <a:tc>
                  <a:txBody>
                    <a:bodyPr/>
                    <a:lstStyle/>
                    <a:p>
                      <a:r>
                        <a:rPr lang="en-US" dirty="0"/>
                        <a:t>and</a:t>
                      </a:r>
                    </a:p>
                  </a:txBody>
                  <a:tcPr/>
                </a:tc>
                <a:tc>
                  <a:txBody>
                    <a:bodyPr/>
                    <a:lstStyle/>
                    <a:p>
                      <a:r>
                        <a:rPr lang="en-US" dirty="0"/>
                        <a:t>Logical and.</a:t>
                      </a:r>
                    </a:p>
                  </a:txBody>
                  <a:tcPr/>
                </a:tc>
                <a:extLst>
                  <a:ext uri="{0D108BD9-81ED-4DB2-BD59-A6C34878D82A}">
                    <a16:rowId xmlns:a16="http://schemas.microsoft.com/office/drawing/2014/main" val="1462147891"/>
                  </a:ext>
                </a:extLst>
              </a:tr>
              <a:tr h="274367">
                <a:tc>
                  <a:txBody>
                    <a:bodyPr/>
                    <a:lstStyle/>
                    <a:p>
                      <a:r>
                        <a:rPr lang="en-US" dirty="0"/>
                        <a:t>or</a:t>
                      </a:r>
                    </a:p>
                  </a:txBody>
                  <a:tcPr/>
                </a:tc>
                <a:tc>
                  <a:txBody>
                    <a:bodyPr/>
                    <a:lstStyle/>
                    <a:p>
                      <a:r>
                        <a:rPr lang="en-US" dirty="0"/>
                        <a:t>Logical or.</a:t>
                      </a:r>
                    </a:p>
                  </a:txBody>
                  <a:tcPr/>
                </a:tc>
                <a:extLst>
                  <a:ext uri="{0D108BD9-81ED-4DB2-BD59-A6C34878D82A}">
                    <a16:rowId xmlns:a16="http://schemas.microsoft.com/office/drawing/2014/main" val="81621389"/>
                  </a:ext>
                </a:extLst>
              </a:tr>
              <a:tr h="274367">
                <a:tc>
                  <a:txBody>
                    <a:bodyPr/>
                    <a:lstStyle/>
                    <a:p>
                      <a:r>
                        <a:rPr lang="en-US" dirty="0" err="1"/>
                        <a:t>xor</a:t>
                      </a:r>
                      <a:endParaRPr lang="en-US" dirty="0"/>
                    </a:p>
                  </a:txBody>
                  <a:tcPr/>
                </a:tc>
                <a:tc>
                  <a:txBody>
                    <a:bodyPr/>
                    <a:lstStyle/>
                    <a:p>
                      <a:r>
                        <a:rPr lang="en-US" dirty="0"/>
                        <a:t>Logical </a:t>
                      </a:r>
                      <a:r>
                        <a:rPr lang="en-US" dirty="0" err="1"/>
                        <a:t>xor</a:t>
                      </a:r>
                      <a:r>
                        <a:rPr lang="en-US" dirty="0"/>
                        <a:t>.</a:t>
                      </a:r>
                    </a:p>
                  </a:txBody>
                  <a:tcPr/>
                </a:tc>
                <a:extLst>
                  <a:ext uri="{0D108BD9-81ED-4DB2-BD59-A6C34878D82A}">
                    <a16:rowId xmlns:a16="http://schemas.microsoft.com/office/drawing/2014/main" val="3521623823"/>
                  </a:ext>
                </a:extLst>
              </a:tr>
            </a:tbl>
          </a:graphicData>
        </a:graphic>
      </p:graphicFrame>
    </p:spTree>
    <p:extLst>
      <p:ext uri="{BB962C8B-B14F-4D97-AF65-F5344CB8AC3E}">
        <p14:creationId xmlns:p14="http://schemas.microsoft.com/office/powerpoint/2010/main" val="348100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4677052" cy="3974520"/>
          </a:xfrm>
        </p:spPr>
        <p:txBody>
          <a:bodyPr>
            <a:noAutofit/>
          </a:bodyPr>
          <a:lstStyle/>
          <a:p>
            <a:pPr marL="0" indent="0">
              <a:buNone/>
            </a:pPr>
            <a:r>
              <a:rPr lang="en-US" sz="1800" dirty="0"/>
              <a:t>Increment and decrement have the highest precedence of all so:</a:t>
            </a:r>
            <a:br>
              <a:rPr lang="en-US" sz="1800" dirty="0"/>
            </a:br>
            <a:br>
              <a:rPr lang="en-US" sz="1800" dirty="0"/>
            </a:br>
            <a:r>
              <a:rPr lang="en-US" sz="1800" b="1" dirty="0">
                <a:latin typeface="Courier New" panose="02070309020205020404" pitchFamily="49" charset="0"/>
                <a:cs typeface="Courier New" panose="02070309020205020404" pitchFamily="49" charset="0"/>
              </a:rPr>
              <a:t>$a = 2;</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$b = ++$a * 4; </a:t>
            </a:r>
            <a:br>
              <a:rPr lang="en-US" sz="1800" dirty="0"/>
            </a:br>
            <a:br>
              <a:rPr lang="en-US" sz="1800" dirty="0"/>
            </a:br>
            <a:r>
              <a:rPr lang="en-US" sz="1800" dirty="0"/>
              <a:t>will result in $b = 12 and $a = 3.</a:t>
            </a:r>
          </a:p>
        </p:txBody>
      </p:sp>
      <p:graphicFrame>
        <p:nvGraphicFramePr>
          <p:cNvPr id="5" name="Table 7">
            <a:extLst>
              <a:ext uri="{FF2B5EF4-FFF2-40B4-BE49-F238E27FC236}">
                <a16:creationId xmlns:a16="http://schemas.microsoft.com/office/drawing/2014/main" id="{1BED34C0-392B-428F-9D92-54BDDB960CD8}"/>
              </a:ext>
            </a:extLst>
          </p:cNvPr>
          <p:cNvGraphicFramePr>
            <a:graphicFrameLocks noGrp="1"/>
          </p:cNvGraphicFramePr>
          <p:nvPr/>
        </p:nvGraphicFramePr>
        <p:xfrm>
          <a:off x="5841506" y="2045415"/>
          <a:ext cx="5472541" cy="3840480"/>
        </p:xfrm>
        <a:graphic>
          <a:graphicData uri="http://schemas.openxmlformats.org/drawingml/2006/table">
            <a:tbl>
              <a:tblPr firstRow="1" bandRow="1">
                <a:tableStyleId>{5C22544A-7EE6-4342-B048-85BDC9FD1C3A}</a:tableStyleId>
              </a:tblPr>
              <a:tblGrid>
                <a:gridCol w="2198877">
                  <a:extLst>
                    <a:ext uri="{9D8B030D-6E8A-4147-A177-3AD203B41FA5}">
                      <a16:colId xmlns:a16="http://schemas.microsoft.com/office/drawing/2014/main" val="1085751601"/>
                    </a:ext>
                  </a:extLst>
                </a:gridCol>
                <a:gridCol w="3273664">
                  <a:extLst>
                    <a:ext uri="{9D8B030D-6E8A-4147-A177-3AD203B41FA5}">
                      <a16:colId xmlns:a16="http://schemas.microsoft.com/office/drawing/2014/main" val="526211721"/>
                    </a:ext>
                  </a:extLst>
                </a:gridCol>
              </a:tblGrid>
              <a:tr h="274367">
                <a:tc>
                  <a:txBody>
                    <a:bodyPr/>
                    <a:lstStyle/>
                    <a:p>
                      <a:r>
                        <a:rPr lang="en-US" dirty="0"/>
                        <a:t>Operator(s)</a:t>
                      </a:r>
                    </a:p>
                  </a:txBody>
                  <a:tcPr/>
                </a:tc>
                <a:tc>
                  <a:txBody>
                    <a:bodyPr/>
                    <a:lstStyle/>
                    <a:p>
                      <a:r>
                        <a:rPr lang="en-US" dirty="0"/>
                        <a:t>Description</a:t>
                      </a:r>
                    </a:p>
                  </a:txBody>
                  <a:tcPr/>
                </a:tc>
                <a:extLst>
                  <a:ext uri="{0D108BD9-81ED-4DB2-BD59-A6C34878D82A}">
                    <a16:rowId xmlns:a16="http://schemas.microsoft.com/office/drawing/2014/main" val="1533013450"/>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Increment and Decrement.</a:t>
                      </a:r>
                    </a:p>
                  </a:txBody>
                  <a:tcPr/>
                </a:tc>
                <a:extLst>
                  <a:ext uri="{0D108BD9-81ED-4DB2-BD59-A6C34878D82A}">
                    <a16:rowId xmlns:a16="http://schemas.microsoft.com/office/drawing/2014/main" val="124994324"/>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Multiplication and Division.</a:t>
                      </a:r>
                    </a:p>
                  </a:txBody>
                  <a:tcPr/>
                </a:tc>
                <a:extLst>
                  <a:ext uri="{0D108BD9-81ED-4DB2-BD59-A6C34878D82A}">
                    <a16:rowId xmlns:a16="http://schemas.microsoft.com/office/drawing/2014/main" val="1812445849"/>
                  </a:ext>
                </a:extLst>
              </a:tr>
              <a:tr h="274367">
                <a:tc>
                  <a:txBody>
                    <a:bodyPr/>
                    <a:lstStyle/>
                    <a:p>
                      <a:r>
                        <a:rPr lang="en-US" b="1" dirty="0">
                          <a:latin typeface="Courier New" panose="02070309020205020404" pitchFamily="49" charset="0"/>
                          <a:cs typeface="Courier New" panose="02070309020205020404" pitchFamily="49" charset="0"/>
                        </a:rPr>
                        <a:t>+ - .</a:t>
                      </a:r>
                    </a:p>
                  </a:txBody>
                  <a:tcPr/>
                </a:tc>
                <a:tc>
                  <a:txBody>
                    <a:bodyPr/>
                    <a:lstStyle/>
                    <a:p>
                      <a:r>
                        <a:rPr lang="en-US" dirty="0"/>
                        <a:t>Addition, Subtraction and Concatenation.</a:t>
                      </a:r>
                    </a:p>
                  </a:txBody>
                  <a:tcPr/>
                </a:tc>
                <a:extLst>
                  <a:ext uri="{0D108BD9-81ED-4DB2-BD59-A6C34878D82A}">
                    <a16:rowId xmlns:a16="http://schemas.microsoft.com/office/drawing/2014/main" val="4292003664"/>
                  </a:ext>
                </a:extLst>
              </a:tr>
              <a:tr h="274367">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r>
                        <a:rPr lang="en-US" dirty="0"/>
                        <a:t>Ternary.</a:t>
                      </a:r>
                    </a:p>
                  </a:txBody>
                  <a:tcPr/>
                </a:tc>
                <a:extLst>
                  <a:ext uri="{0D108BD9-81ED-4DB2-BD59-A6C34878D82A}">
                    <a16:rowId xmlns:a16="http://schemas.microsoft.com/office/drawing/2014/main" val="1645861162"/>
                  </a:ext>
                </a:extLst>
              </a:tr>
              <a:tr h="274367">
                <a:tc>
                  <a:txBody>
                    <a:bodyPr/>
                    <a:lstStyle/>
                    <a:p>
                      <a:r>
                        <a:rPr lang="en-US" b="1" dirty="0">
                          <a:latin typeface="Courier New" panose="02070309020205020404" pitchFamily="49" charset="0"/>
                          <a:cs typeface="Courier New" panose="02070309020205020404" pitchFamily="49" charset="0"/>
                        </a:rPr>
                        <a:t>= += -= *= /= .=</a:t>
                      </a:r>
                    </a:p>
                  </a:txBody>
                  <a:tcPr/>
                </a:tc>
                <a:tc>
                  <a:txBody>
                    <a:bodyPr/>
                    <a:lstStyle/>
                    <a:p>
                      <a:r>
                        <a:rPr lang="en-US" dirty="0"/>
                        <a:t>All assignment operators.</a:t>
                      </a:r>
                    </a:p>
                  </a:txBody>
                  <a:tcPr/>
                </a:tc>
                <a:extLst>
                  <a:ext uri="{0D108BD9-81ED-4DB2-BD59-A6C34878D82A}">
                    <a16:rowId xmlns:a16="http://schemas.microsoft.com/office/drawing/2014/main" val="1949343134"/>
                  </a:ext>
                </a:extLst>
              </a:tr>
              <a:tr h="274367">
                <a:tc>
                  <a:txBody>
                    <a:bodyPr/>
                    <a:lstStyle/>
                    <a:p>
                      <a:r>
                        <a:rPr lang="en-US" dirty="0"/>
                        <a:t>and</a:t>
                      </a:r>
                    </a:p>
                  </a:txBody>
                  <a:tcPr/>
                </a:tc>
                <a:tc>
                  <a:txBody>
                    <a:bodyPr/>
                    <a:lstStyle/>
                    <a:p>
                      <a:r>
                        <a:rPr lang="en-US" dirty="0"/>
                        <a:t>Logical and.</a:t>
                      </a:r>
                    </a:p>
                  </a:txBody>
                  <a:tcPr/>
                </a:tc>
                <a:extLst>
                  <a:ext uri="{0D108BD9-81ED-4DB2-BD59-A6C34878D82A}">
                    <a16:rowId xmlns:a16="http://schemas.microsoft.com/office/drawing/2014/main" val="1462147891"/>
                  </a:ext>
                </a:extLst>
              </a:tr>
              <a:tr h="274367">
                <a:tc>
                  <a:txBody>
                    <a:bodyPr/>
                    <a:lstStyle/>
                    <a:p>
                      <a:r>
                        <a:rPr lang="en-US" dirty="0"/>
                        <a:t>or</a:t>
                      </a:r>
                    </a:p>
                  </a:txBody>
                  <a:tcPr/>
                </a:tc>
                <a:tc>
                  <a:txBody>
                    <a:bodyPr/>
                    <a:lstStyle/>
                    <a:p>
                      <a:r>
                        <a:rPr lang="en-US" dirty="0"/>
                        <a:t>Logical or.</a:t>
                      </a:r>
                    </a:p>
                  </a:txBody>
                  <a:tcPr/>
                </a:tc>
                <a:extLst>
                  <a:ext uri="{0D108BD9-81ED-4DB2-BD59-A6C34878D82A}">
                    <a16:rowId xmlns:a16="http://schemas.microsoft.com/office/drawing/2014/main" val="81621389"/>
                  </a:ext>
                </a:extLst>
              </a:tr>
              <a:tr h="274367">
                <a:tc>
                  <a:txBody>
                    <a:bodyPr/>
                    <a:lstStyle/>
                    <a:p>
                      <a:r>
                        <a:rPr lang="en-US" dirty="0" err="1"/>
                        <a:t>xor</a:t>
                      </a:r>
                      <a:endParaRPr lang="en-US" dirty="0"/>
                    </a:p>
                  </a:txBody>
                  <a:tcPr/>
                </a:tc>
                <a:tc>
                  <a:txBody>
                    <a:bodyPr/>
                    <a:lstStyle/>
                    <a:p>
                      <a:r>
                        <a:rPr lang="en-US" dirty="0"/>
                        <a:t>Logical </a:t>
                      </a:r>
                      <a:r>
                        <a:rPr lang="en-US" dirty="0" err="1"/>
                        <a:t>xor</a:t>
                      </a:r>
                      <a:r>
                        <a:rPr lang="en-US" dirty="0"/>
                        <a:t>.</a:t>
                      </a:r>
                    </a:p>
                  </a:txBody>
                  <a:tcPr/>
                </a:tc>
                <a:extLst>
                  <a:ext uri="{0D108BD9-81ED-4DB2-BD59-A6C34878D82A}">
                    <a16:rowId xmlns:a16="http://schemas.microsoft.com/office/drawing/2014/main" val="3521623823"/>
                  </a:ext>
                </a:extLst>
              </a:tr>
            </a:tbl>
          </a:graphicData>
        </a:graphic>
      </p:graphicFrame>
    </p:spTree>
    <p:extLst>
      <p:ext uri="{BB962C8B-B14F-4D97-AF65-F5344CB8AC3E}">
        <p14:creationId xmlns:p14="http://schemas.microsoft.com/office/powerpoint/2010/main" val="3387351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4677052" cy="3974520"/>
          </a:xfrm>
        </p:spPr>
        <p:txBody>
          <a:bodyPr>
            <a:noAutofit/>
          </a:bodyPr>
          <a:lstStyle/>
          <a:p>
            <a:pPr marL="0" indent="0">
              <a:buNone/>
            </a:pPr>
            <a:r>
              <a:rPr lang="en-US" sz="1800" dirty="0"/>
              <a:t>If you recall, both increment and decrement operators have a “post” form.  This means that operation happens </a:t>
            </a:r>
            <a:r>
              <a:rPr lang="en-US" sz="1800" b="1" u="sng" dirty="0"/>
              <a:t>after</a:t>
            </a:r>
            <a:r>
              <a:rPr lang="en-US" sz="1800" dirty="0"/>
              <a:t> the expression is evaluated.  So…</a:t>
            </a:r>
            <a:br>
              <a:rPr lang="en-US" sz="1800" dirty="0"/>
            </a:br>
            <a:br>
              <a:rPr lang="en-US" sz="1800" dirty="0"/>
            </a:br>
            <a:r>
              <a:rPr lang="en-US" sz="1800" b="1" dirty="0">
                <a:latin typeface="Courier New" panose="02070309020205020404" pitchFamily="49" charset="0"/>
                <a:cs typeface="Courier New" panose="02070309020205020404" pitchFamily="49" charset="0"/>
              </a:rPr>
              <a:t>$a = 2;</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$b = $a++ * 4;</a:t>
            </a:r>
            <a:br>
              <a:rPr lang="en-US" sz="1800" dirty="0"/>
            </a:br>
            <a:br>
              <a:rPr lang="en-US" sz="1800" dirty="0"/>
            </a:br>
            <a:r>
              <a:rPr lang="en-US" sz="1800" dirty="0"/>
              <a:t>results in $a = 3 and $b = 8; </a:t>
            </a:r>
          </a:p>
        </p:txBody>
      </p:sp>
      <p:graphicFrame>
        <p:nvGraphicFramePr>
          <p:cNvPr id="5" name="Table 7">
            <a:extLst>
              <a:ext uri="{FF2B5EF4-FFF2-40B4-BE49-F238E27FC236}">
                <a16:creationId xmlns:a16="http://schemas.microsoft.com/office/drawing/2014/main" id="{1BED34C0-392B-428F-9D92-54BDDB960CD8}"/>
              </a:ext>
            </a:extLst>
          </p:cNvPr>
          <p:cNvGraphicFramePr>
            <a:graphicFrameLocks noGrp="1"/>
          </p:cNvGraphicFramePr>
          <p:nvPr/>
        </p:nvGraphicFramePr>
        <p:xfrm>
          <a:off x="5841506" y="2045415"/>
          <a:ext cx="5472541" cy="3840480"/>
        </p:xfrm>
        <a:graphic>
          <a:graphicData uri="http://schemas.openxmlformats.org/drawingml/2006/table">
            <a:tbl>
              <a:tblPr firstRow="1" bandRow="1">
                <a:tableStyleId>{5C22544A-7EE6-4342-B048-85BDC9FD1C3A}</a:tableStyleId>
              </a:tblPr>
              <a:tblGrid>
                <a:gridCol w="2198877">
                  <a:extLst>
                    <a:ext uri="{9D8B030D-6E8A-4147-A177-3AD203B41FA5}">
                      <a16:colId xmlns:a16="http://schemas.microsoft.com/office/drawing/2014/main" val="1085751601"/>
                    </a:ext>
                  </a:extLst>
                </a:gridCol>
                <a:gridCol w="3273664">
                  <a:extLst>
                    <a:ext uri="{9D8B030D-6E8A-4147-A177-3AD203B41FA5}">
                      <a16:colId xmlns:a16="http://schemas.microsoft.com/office/drawing/2014/main" val="526211721"/>
                    </a:ext>
                  </a:extLst>
                </a:gridCol>
              </a:tblGrid>
              <a:tr h="274367">
                <a:tc>
                  <a:txBody>
                    <a:bodyPr/>
                    <a:lstStyle/>
                    <a:p>
                      <a:r>
                        <a:rPr lang="en-US" dirty="0"/>
                        <a:t>Operator(s)</a:t>
                      </a:r>
                    </a:p>
                  </a:txBody>
                  <a:tcPr/>
                </a:tc>
                <a:tc>
                  <a:txBody>
                    <a:bodyPr/>
                    <a:lstStyle/>
                    <a:p>
                      <a:r>
                        <a:rPr lang="en-US" dirty="0"/>
                        <a:t>Description</a:t>
                      </a:r>
                    </a:p>
                  </a:txBody>
                  <a:tcPr/>
                </a:tc>
                <a:extLst>
                  <a:ext uri="{0D108BD9-81ED-4DB2-BD59-A6C34878D82A}">
                    <a16:rowId xmlns:a16="http://schemas.microsoft.com/office/drawing/2014/main" val="1533013450"/>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Increment and Decrement.</a:t>
                      </a:r>
                    </a:p>
                  </a:txBody>
                  <a:tcPr/>
                </a:tc>
                <a:extLst>
                  <a:ext uri="{0D108BD9-81ED-4DB2-BD59-A6C34878D82A}">
                    <a16:rowId xmlns:a16="http://schemas.microsoft.com/office/drawing/2014/main" val="124994324"/>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Multiplication and Division.</a:t>
                      </a:r>
                    </a:p>
                  </a:txBody>
                  <a:tcPr/>
                </a:tc>
                <a:extLst>
                  <a:ext uri="{0D108BD9-81ED-4DB2-BD59-A6C34878D82A}">
                    <a16:rowId xmlns:a16="http://schemas.microsoft.com/office/drawing/2014/main" val="1812445849"/>
                  </a:ext>
                </a:extLst>
              </a:tr>
              <a:tr h="274367">
                <a:tc>
                  <a:txBody>
                    <a:bodyPr/>
                    <a:lstStyle/>
                    <a:p>
                      <a:r>
                        <a:rPr lang="en-US" b="1" dirty="0">
                          <a:latin typeface="Courier New" panose="02070309020205020404" pitchFamily="49" charset="0"/>
                          <a:cs typeface="Courier New" panose="02070309020205020404" pitchFamily="49" charset="0"/>
                        </a:rPr>
                        <a:t>+ - .</a:t>
                      </a:r>
                    </a:p>
                  </a:txBody>
                  <a:tcPr/>
                </a:tc>
                <a:tc>
                  <a:txBody>
                    <a:bodyPr/>
                    <a:lstStyle/>
                    <a:p>
                      <a:r>
                        <a:rPr lang="en-US" dirty="0"/>
                        <a:t>Addition, Subtraction and Concatenation.</a:t>
                      </a:r>
                    </a:p>
                  </a:txBody>
                  <a:tcPr/>
                </a:tc>
                <a:extLst>
                  <a:ext uri="{0D108BD9-81ED-4DB2-BD59-A6C34878D82A}">
                    <a16:rowId xmlns:a16="http://schemas.microsoft.com/office/drawing/2014/main" val="4292003664"/>
                  </a:ext>
                </a:extLst>
              </a:tr>
              <a:tr h="274367">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r>
                        <a:rPr lang="en-US" dirty="0"/>
                        <a:t>Ternary.</a:t>
                      </a:r>
                    </a:p>
                  </a:txBody>
                  <a:tcPr/>
                </a:tc>
                <a:extLst>
                  <a:ext uri="{0D108BD9-81ED-4DB2-BD59-A6C34878D82A}">
                    <a16:rowId xmlns:a16="http://schemas.microsoft.com/office/drawing/2014/main" val="1645861162"/>
                  </a:ext>
                </a:extLst>
              </a:tr>
              <a:tr h="274367">
                <a:tc>
                  <a:txBody>
                    <a:bodyPr/>
                    <a:lstStyle/>
                    <a:p>
                      <a:r>
                        <a:rPr lang="en-US" b="1" dirty="0">
                          <a:latin typeface="Courier New" panose="02070309020205020404" pitchFamily="49" charset="0"/>
                          <a:cs typeface="Courier New" panose="02070309020205020404" pitchFamily="49" charset="0"/>
                        </a:rPr>
                        <a:t>= += -= *= /= .=</a:t>
                      </a:r>
                    </a:p>
                  </a:txBody>
                  <a:tcPr/>
                </a:tc>
                <a:tc>
                  <a:txBody>
                    <a:bodyPr/>
                    <a:lstStyle/>
                    <a:p>
                      <a:r>
                        <a:rPr lang="en-US" dirty="0"/>
                        <a:t>All assignment operators.</a:t>
                      </a:r>
                    </a:p>
                  </a:txBody>
                  <a:tcPr/>
                </a:tc>
                <a:extLst>
                  <a:ext uri="{0D108BD9-81ED-4DB2-BD59-A6C34878D82A}">
                    <a16:rowId xmlns:a16="http://schemas.microsoft.com/office/drawing/2014/main" val="1949343134"/>
                  </a:ext>
                </a:extLst>
              </a:tr>
              <a:tr h="274367">
                <a:tc>
                  <a:txBody>
                    <a:bodyPr/>
                    <a:lstStyle/>
                    <a:p>
                      <a:r>
                        <a:rPr lang="en-US" dirty="0"/>
                        <a:t>and</a:t>
                      </a:r>
                    </a:p>
                  </a:txBody>
                  <a:tcPr/>
                </a:tc>
                <a:tc>
                  <a:txBody>
                    <a:bodyPr/>
                    <a:lstStyle/>
                    <a:p>
                      <a:r>
                        <a:rPr lang="en-US" dirty="0"/>
                        <a:t>Logical and.</a:t>
                      </a:r>
                    </a:p>
                  </a:txBody>
                  <a:tcPr/>
                </a:tc>
                <a:extLst>
                  <a:ext uri="{0D108BD9-81ED-4DB2-BD59-A6C34878D82A}">
                    <a16:rowId xmlns:a16="http://schemas.microsoft.com/office/drawing/2014/main" val="1462147891"/>
                  </a:ext>
                </a:extLst>
              </a:tr>
              <a:tr h="274367">
                <a:tc>
                  <a:txBody>
                    <a:bodyPr/>
                    <a:lstStyle/>
                    <a:p>
                      <a:r>
                        <a:rPr lang="en-US" dirty="0"/>
                        <a:t>or</a:t>
                      </a:r>
                    </a:p>
                  </a:txBody>
                  <a:tcPr/>
                </a:tc>
                <a:tc>
                  <a:txBody>
                    <a:bodyPr/>
                    <a:lstStyle/>
                    <a:p>
                      <a:r>
                        <a:rPr lang="en-US" dirty="0"/>
                        <a:t>Logical or.</a:t>
                      </a:r>
                    </a:p>
                  </a:txBody>
                  <a:tcPr/>
                </a:tc>
                <a:extLst>
                  <a:ext uri="{0D108BD9-81ED-4DB2-BD59-A6C34878D82A}">
                    <a16:rowId xmlns:a16="http://schemas.microsoft.com/office/drawing/2014/main" val="81621389"/>
                  </a:ext>
                </a:extLst>
              </a:tr>
              <a:tr h="274367">
                <a:tc>
                  <a:txBody>
                    <a:bodyPr/>
                    <a:lstStyle/>
                    <a:p>
                      <a:r>
                        <a:rPr lang="en-US" dirty="0" err="1"/>
                        <a:t>xor</a:t>
                      </a:r>
                      <a:endParaRPr lang="en-US" dirty="0"/>
                    </a:p>
                  </a:txBody>
                  <a:tcPr/>
                </a:tc>
                <a:tc>
                  <a:txBody>
                    <a:bodyPr/>
                    <a:lstStyle/>
                    <a:p>
                      <a:r>
                        <a:rPr lang="en-US" dirty="0"/>
                        <a:t>Logical </a:t>
                      </a:r>
                      <a:r>
                        <a:rPr lang="en-US" dirty="0" err="1"/>
                        <a:t>xor</a:t>
                      </a:r>
                      <a:r>
                        <a:rPr lang="en-US" dirty="0"/>
                        <a:t>.</a:t>
                      </a:r>
                    </a:p>
                  </a:txBody>
                  <a:tcPr/>
                </a:tc>
                <a:extLst>
                  <a:ext uri="{0D108BD9-81ED-4DB2-BD59-A6C34878D82A}">
                    <a16:rowId xmlns:a16="http://schemas.microsoft.com/office/drawing/2014/main" val="3521623823"/>
                  </a:ext>
                </a:extLst>
              </a:tr>
            </a:tbl>
          </a:graphicData>
        </a:graphic>
      </p:graphicFrame>
    </p:spTree>
    <p:extLst>
      <p:ext uri="{BB962C8B-B14F-4D97-AF65-F5344CB8AC3E}">
        <p14:creationId xmlns:p14="http://schemas.microsoft.com/office/powerpoint/2010/main" val="471737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Expressions</a:t>
            </a:r>
          </a:p>
        </p:txBody>
      </p:sp>
      <p:sp>
        <p:nvSpPr>
          <p:cNvPr id="7" name="Content Placeholder 2">
            <a:extLst>
              <a:ext uri="{FF2B5EF4-FFF2-40B4-BE49-F238E27FC236}">
                <a16:creationId xmlns:a16="http://schemas.microsoft.com/office/drawing/2014/main" id="{69B20DA2-89A7-49FF-B503-4C4A9D6ABFB9}"/>
              </a:ext>
            </a:extLst>
          </p:cNvPr>
          <p:cNvSpPr>
            <a:spLocks noGrp="1"/>
          </p:cNvSpPr>
          <p:nvPr>
            <p:ph sz="half" idx="1"/>
          </p:nvPr>
        </p:nvSpPr>
        <p:spPr>
          <a:xfrm>
            <a:off x="1066800" y="1911375"/>
            <a:ext cx="4677052" cy="3974520"/>
          </a:xfrm>
        </p:spPr>
        <p:txBody>
          <a:bodyPr>
            <a:noAutofit/>
          </a:bodyPr>
          <a:lstStyle/>
          <a:p>
            <a:r>
              <a:rPr lang="en-US" sz="1800" dirty="0"/>
              <a:t>However, just like in mathematics we can force PHP to evaluate something first by using round brackets:</a:t>
            </a:r>
            <a:br>
              <a:rPr lang="en-US" sz="1800" dirty="0"/>
            </a:br>
            <a:br>
              <a:rPr lang="en-US" sz="1800" dirty="0"/>
            </a:br>
            <a:r>
              <a:rPr lang="en-US" sz="1800" b="1" dirty="0">
                <a:latin typeface="Courier New" panose="02070309020205020404" pitchFamily="49" charset="0"/>
                <a:cs typeface="Courier New" panose="02070309020205020404" pitchFamily="49" charset="0"/>
              </a:rPr>
              <a:t>$a = ( 2 + 3 ) * 4;</a:t>
            </a:r>
            <a:br>
              <a:rPr lang="en-US" sz="1800" dirty="0"/>
            </a:br>
            <a:br>
              <a:rPr lang="en-US" sz="1800" dirty="0"/>
            </a:br>
            <a:r>
              <a:rPr lang="en-US" sz="1800" dirty="0"/>
              <a:t>will result in $a = 20.</a:t>
            </a:r>
          </a:p>
        </p:txBody>
      </p:sp>
      <p:graphicFrame>
        <p:nvGraphicFramePr>
          <p:cNvPr id="5" name="Table 7">
            <a:extLst>
              <a:ext uri="{FF2B5EF4-FFF2-40B4-BE49-F238E27FC236}">
                <a16:creationId xmlns:a16="http://schemas.microsoft.com/office/drawing/2014/main" id="{1BED34C0-392B-428F-9D92-54BDDB960CD8}"/>
              </a:ext>
            </a:extLst>
          </p:cNvPr>
          <p:cNvGraphicFramePr>
            <a:graphicFrameLocks noGrp="1"/>
          </p:cNvGraphicFramePr>
          <p:nvPr/>
        </p:nvGraphicFramePr>
        <p:xfrm>
          <a:off x="5841506" y="2045415"/>
          <a:ext cx="5472541" cy="3840480"/>
        </p:xfrm>
        <a:graphic>
          <a:graphicData uri="http://schemas.openxmlformats.org/drawingml/2006/table">
            <a:tbl>
              <a:tblPr firstRow="1" bandRow="1">
                <a:tableStyleId>{5C22544A-7EE6-4342-B048-85BDC9FD1C3A}</a:tableStyleId>
              </a:tblPr>
              <a:tblGrid>
                <a:gridCol w="2198877">
                  <a:extLst>
                    <a:ext uri="{9D8B030D-6E8A-4147-A177-3AD203B41FA5}">
                      <a16:colId xmlns:a16="http://schemas.microsoft.com/office/drawing/2014/main" val="1085751601"/>
                    </a:ext>
                  </a:extLst>
                </a:gridCol>
                <a:gridCol w="3273664">
                  <a:extLst>
                    <a:ext uri="{9D8B030D-6E8A-4147-A177-3AD203B41FA5}">
                      <a16:colId xmlns:a16="http://schemas.microsoft.com/office/drawing/2014/main" val="526211721"/>
                    </a:ext>
                  </a:extLst>
                </a:gridCol>
              </a:tblGrid>
              <a:tr h="274367">
                <a:tc>
                  <a:txBody>
                    <a:bodyPr/>
                    <a:lstStyle/>
                    <a:p>
                      <a:r>
                        <a:rPr lang="en-US" dirty="0"/>
                        <a:t>Operator(s)</a:t>
                      </a:r>
                    </a:p>
                  </a:txBody>
                  <a:tcPr/>
                </a:tc>
                <a:tc>
                  <a:txBody>
                    <a:bodyPr/>
                    <a:lstStyle/>
                    <a:p>
                      <a:r>
                        <a:rPr lang="en-US" dirty="0"/>
                        <a:t>Description</a:t>
                      </a:r>
                    </a:p>
                  </a:txBody>
                  <a:tcPr/>
                </a:tc>
                <a:extLst>
                  <a:ext uri="{0D108BD9-81ED-4DB2-BD59-A6C34878D82A}">
                    <a16:rowId xmlns:a16="http://schemas.microsoft.com/office/drawing/2014/main" val="1533013450"/>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Increment and Decrement.</a:t>
                      </a:r>
                    </a:p>
                  </a:txBody>
                  <a:tcPr/>
                </a:tc>
                <a:extLst>
                  <a:ext uri="{0D108BD9-81ED-4DB2-BD59-A6C34878D82A}">
                    <a16:rowId xmlns:a16="http://schemas.microsoft.com/office/drawing/2014/main" val="124994324"/>
                  </a:ext>
                </a:extLst>
              </a:tr>
              <a:tr h="274367">
                <a:tc>
                  <a:txBody>
                    <a:bodyPr/>
                    <a:lstStyle/>
                    <a:p>
                      <a:r>
                        <a:rPr lang="en-US" b="1" dirty="0">
                          <a:latin typeface="Courier New" panose="02070309020205020404" pitchFamily="49" charset="0"/>
                          <a:cs typeface="Courier New" panose="02070309020205020404" pitchFamily="49" charset="0"/>
                        </a:rPr>
                        <a:t>* /</a:t>
                      </a:r>
                    </a:p>
                  </a:txBody>
                  <a:tcPr/>
                </a:tc>
                <a:tc>
                  <a:txBody>
                    <a:bodyPr/>
                    <a:lstStyle/>
                    <a:p>
                      <a:r>
                        <a:rPr lang="en-US" dirty="0"/>
                        <a:t>Multiplication and Division.</a:t>
                      </a:r>
                    </a:p>
                  </a:txBody>
                  <a:tcPr/>
                </a:tc>
                <a:extLst>
                  <a:ext uri="{0D108BD9-81ED-4DB2-BD59-A6C34878D82A}">
                    <a16:rowId xmlns:a16="http://schemas.microsoft.com/office/drawing/2014/main" val="1812445849"/>
                  </a:ext>
                </a:extLst>
              </a:tr>
              <a:tr h="274367">
                <a:tc>
                  <a:txBody>
                    <a:bodyPr/>
                    <a:lstStyle/>
                    <a:p>
                      <a:r>
                        <a:rPr lang="en-US" b="1" dirty="0">
                          <a:latin typeface="Courier New" panose="02070309020205020404" pitchFamily="49" charset="0"/>
                          <a:cs typeface="Courier New" panose="02070309020205020404" pitchFamily="49" charset="0"/>
                        </a:rPr>
                        <a:t>+ - .</a:t>
                      </a:r>
                    </a:p>
                  </a:txBody>
                  <a:tcPr/>
                </a:tc>
                <a:tc>
                  <a:txBody>
                    <a:bodyPr/>
                    <a:lstStyle/>
                    <a:p>
                      <a:r>
                        <a:rPr lang="en-US" dirty="0"/>
                        <a:t>Addition, Subtraction and Concatenation.</a:t>
                      </a:r>
                    </a:p>
                  </a:txBody>
                  <a:tcPr/>
                </a:tc>
                <a:extLst>
                  <a:ext uri="{0D108BD9-81ED-4DB2-BD59-A6C34878D82A}">
                    <a16:rowId xmlns:a16="http://schemas.microsoft.com/office/drawing/2014/main" val="4292003664"/>
                  </a:ext>
                </a:extLst>
              </a:tr>
              <a:tr h="274367">
                <a:tc>
                  <a:txBody>
                    <a:bodyPr/>
                    <a:lstStyle/>
                    <a:p>
                      <a:r>
                        <a:rPr lang="en-US" b="1" dirty="0">
                          <a:latin typeface="Courier New" panose="02070309020205020404" pitchFamily="49" charset="0"/>
                          <a:cs typeface="Courier New" panose="02070309020205020404" pitchFamily="49" charset="0"/>
                        </a:rPr>
                        <a:t>?:</a:t>
                      </a:r>
                    </a:p>
                  </a:txBody>
                  <a:tcPr/>
                </a:tc>
                <a:tc>
                  <a:txBody>
                    <a:bodyPr/>
                    <a:lstStyle/>
                    <a:p>
                      <a:r>
                        <a:rPr lang="en-US" dirty="0"/>
                        <a:t>Ternary.</a:t>
                      </a:r>
                    </a:p>
                  </a:txBody>
                  <a:tcPr/>
                </a:tc>
                <a:extLst>
                  <a:ext uri="{0D108BD9-81ED-4DB2-BD59-A6C34878D82A}">
                    <a16:rowId xmlns:a16="http://schemas.microsoft.com/office/drawing/2014/main" val="1645861162"/>
                  </a:ext>
                </a:extLst>
              </a:tr>
              <a:tr h="274367">
                <a:tc>
                  <a:txBody>
                    <a:bodyPr/>
                    <a:lstStyle/>
                    <a:p>
                      <a:r>
                        <a:rPr lang="en-US" b="1" dirty="0">
                          <a:latin typeface="Courier New" panose="02070309020205020404" pitchFamily="49" charset="0"/>
                          <a:cs typeface="Courier New" panose="02070309020205020404" pitchFamily="49" charset="0"/>
                        </a:rPr>
                        <a:t>= += -= *= /= .=</a:t>
                      </a:r>
                    </a:p>
                  </a:txBody>
                  <a:tcPr/>
                </a:tc>
                <a:tc>
                  <a:txBody>
                    <a:bodyPr/>
                    <a:lstStyle/>
                    <a:p>
                      <a:r>
                        <a:rPr lang="en-US" dirty="0"/>
                        <a:t>All assignment operators.</a:t>
                      </a:r>
                    </a:p>
                  </a:txBody>
                  <a:tcPr/>
                </a:tc>
                <a:extLst>
                  <a:ext uri="{0D108BD9-81ED-4DB2-BD59-A6C34878D82A}">
                    <a16:rowId xmlns:a16="http://schemas.microsoft.com/office/drawing/2014/main" val="1949343134"/>
                  </a:ext>
                </a:extLst>
              </a:tr>
              <a:tr h="274367">
                <a:tc>
                  <a:txBody>
                    <a:bodyPr/>
                    <a:lstStyle/>
                    <a:p>
                      <a:r>
                        <a:rPr lang="en-US" dirty="0"/>
                        <a:t>and</a:t>
                      </a:r>
                    </a:p>
                  </a:txBody>
                  <a:tcPr/>
                </a:tc>
                <a:tc>
                  <a:txBody>
                    <a:bodyPr/>
                    <a:lstStyle/>
                    <a:p>
                      <a:r>
                        <a:rPr lang="en-US" dirty="0"/>
                        <a:t>Logical and.</a:t>
                      </a:r>
                    </a:p>
                  </a:txBody>
                  <a:tcPr/>
                </a:tc>
                <a:extLst>
                  <a:ext uri="{0D108BD9-81ED-4DB2-BD59-A6C34878D82A}">
                    <a16:rowId xmlns:a16="http://schemas.microsoft.com/office/drawing/2014/main" val="1462147891"/>
                  </a:ext>
                </a:extLst>
              </a:tr>
              <a:tr h="274367">
                <a:tc>
                  <a:txBody>
                    <a:bodyPr/>
                    <a:lstStyle/>
                    <a:p>
                      <a:r>
                        <a:rPr lang="en-US" dirty="0"/>
                        <a:t>or</a:t>
                      </a:r>
                    </a:p>
                  </a:txBody>
                  <a:tcPr/>
                </a:tc>
                <a:tc>
                  <a:txBody>
                    <a:bodyPr/>
                    <a:lstStyle/>
                    <a:p>
                      <a:r>
                        <a:rPr lang="en-US" dirty="0"/>
                        <a:t>Logical or.</a:t>
                      </a:r>
                    </a:p>
                  </a:txBody>
                  <a:tcPr/>
                </a:tc>
                <a:extLst>
                  <a:ext uri="{0D108BD9-81ED-4DB2-BD59-A6C34878D82A}">
                    <a16:rowId xmlns:a16="http://schemas.microsoft.com/office/drawing/2014/main" val="81621389"/>
                  </a:ext>
                </a:extLst>
              </a:tr>
              <a:tr h="274367">
                <a:tc>
                  <a:txBody>
                    <a:bodyPr/>
                    <a:lstStyle/>
                    <a:p>
                      <a:r>
                        <a:rPr lang="en-US" dirty="0" err="1"/>
                        <a:t>xor</a:t>
                      </a:r>
                      <a:endParaRPr lang="en-US" dirty="0"/>
                    </a:p>
                  </a:txBody>
                  <a:tcPr/>
                </a:tc>
                <a:tc>
                  <a:txBody>
                    <a:bodyPr/>
                    <a:lstStyle/>
                    <a:p>
                      <a:r>
                        <a:rPr lang="en-US" dirty="0"/>
                        <a:t>Logical </a:t>
                      </a:r>
                      <a:r>
                        <a:rPr lang="en-US" dirty="0" err="1"/>
                        <a:t>xor</a:t>
                      </a:r>
                      <a:r>
                        <a:rPr lang="en-US" dirty="0"/>
                        <a:t>.</a:t>
                      </a:r>
                    </a:p>
                  </a:txBody>
                  <a:tcPr/>
                </a:tc>
                <a:extLst>
                  <a:ext uri="{0D108BD9-81ED-4DB2-BD59-A6C34878D82A}">
                    <a16:rowId xmlns:a16="http://schemas.microsoft.com/office/drawing/2014/main" val="3521623823"/>
                  </a:ext>
                </a:extLst>
              </a:tr>
            </a:tbl>
          </a:graphicData>
        </a:graphic>
      </p:graphicFrame>
    </p:spTree>
    <p:extLst>
      <p:ext uri="{BB962C8B-B14F-4D97-AF65-F5344CB8AC3E}">
        <p14:creationId xmlns:p14="http://schemas.microsoft.com/office/powerpoint/2010/main" val="605196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Expressions and Data Types</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a:xfrm>
            <a:off x="1097280" y="2120900"/>
            <a:ext cx="10058400" cy="3748193"/>
          </a:xfrm>
        </p:spPr>
        <p:txBody>
          <a:bodyPr>
            <a:normAutofit lnSpcReduction="10000"/>
          </a:bodyPr>
          <a:lstStyle/>
          <a:p>
            <a:pPr>
              <a:buFont typeface="Arial" panose="020B0604020202020204" pitchFamily="34" charset="0"/>
              <a:buChar char="•"/>
            </a:pPr>
            <a:r>
              <a:rPr lang="en-US" sz="2000" dirty="0"/>
              <a:t>As you may have noticed expressions sometimes evaluate to a data type that are different from the data types used as input.</a:t>
            </a:r>
          </a:p>
          <a:p>
            <a:pPr>
              <a:buFont typeface="Arial" panose="020B0604020202020204" pitchFamily="34" charset="0"/>
              <a:buChar char="•"/>
            </a:pPr>
            <a:r>
              <a:rPr lang="en-US" sz="2000" dirty="0"/>
              <a:t>For example, </a:t>
            </a:r>
            <a:r>
              <a:rPr lang="en-US" sz="2000" b="1" dirty="0">
                <a:latin typeface="Courier New" panose="02070309020205020404" pitchFamily="49" charset="0"/>
                <a:cs typeface="Courier New" panose="02070309020205020404" pitchFamily="49" charset="0"/>
              </a:rPr>
              <a:t>$a = 3 / 2; </a:t>
            </a:r>
            <a:r>
              <a:rPr lang="en-US" sz="2000" dirty="0"/>
              <a:t>has two Integers as inputs but the output is </a:t>
            </a:r>
            <a:r>
              <a:rPr lang="en-US" sz="2000" b="1" dirty="0">
                <a:latin typeface="Courier New" panose="02070309020205020404" pitchFamily="49" charset="0"/>
                <a:cs typeface="Courier New" panose="02070309020205020404" pitchFamily="49" charset="0"/>
              </a:rPr>
              <a:t>1.5</a:t>
            </a:r>
            <a:r>
              <a:rPr lang="en-US" sz="2000" dirty="0"/>
              <a:t>.  Which is a Float.</a:t>
            </a:r>
          </a:p>
          <a:p>
            <a:pPr>
              <a:buFont typeface="Arial" panose="020B0604020202020204" pitchFamily="34" charset="0"/>
              <a:buChar char="•"/>
            </a:pPr>
            <a:r>
              <a:rPr lang="en-US" sz="2000" dirty="0"/>
              <a:t>Similarly, </a:t>
            </a:r>
            <a:r>
              <a:rPr lang="en-US" sz="2000" b="1" dirty="0">
                <a:latin typeface="Courier New" panose="02070309020205020404" pitchFamily="49" charset="0"/>
                <a:cs typeface="Courier New" panose="02070309020205020404" pitchFamily="49" charset="0"/>
              </a:rPr>
              <a:t>5 == 6 </a:t>
            </a:r>
            <a:r>
              <a:rPr lang="en-US" sz="2000" dirty="0"/>
              <a:t>takes in two Integers but outputs a Boolean.  In this case </a:t>
            </a:r>
            <a:r>
              <a:rPr lang="en-US" sz="2000" b="1" dirty="0">
                <a:latin typeface="Courier New" panose="02070309020205020404" pitchFamily="49" charset="0"/>
                <a:cs typeface="Courier New" panose="02070309020205020404" pitchFamily="49" charset="0"/>
              </a:rPr>
              <a:t>False</a:t>
            </a:r>
            <a:r>
              <a:rPr lang="en-US" sz="2000" dirty="0"/>
              <a:t>.</a:t>
            </a:r>
          </a:p>
          <a:p>
            <a:pPr>
              <a:buFont typeface="Arial" panose="020B0604020202020204" pitchFamily="34" charset="0"/>
              <a:buChar char="•"/>
            </a:pPr>
            <a:r>
              <a:rPr lang="en-US" sz="2000" dirty="0"/>
              <a:t>Strings can be treated as numbers in PHP so </a:t>
            </a:r>
            <a:r>
              <a:rPr lang="en-US" sz="2000" b="1" dirty="0">
                <a:latin typeface="Courier New" panose="02070309020205020404" pitchFamily="49" charset="0"/>
                <a:cs typeface="Courier New" panose="02070309020205020404" pitchFamily="49" charset="0"/>
              </a:rPr>
              <a:t>$a = 4.5 + "50" </a:t>
            </a:r>
            <a:r>
              <a:rPr lang="en-US" sz="2000" dirty="0"/>
              <a:t>results in </a:t>
            </a:r>
            <a:r>
              <a:rPr lang="en-US" sz="2000" b="1" dirty="0">
                <a:latin typeface="Courier New" panose="02070309020205020404" pitchFamily="49" charset="0"/>
                <a:cs typeface="Courier New" panose="02070309020205020404" pitchFamily="49" charset="0"/>
              </a:rPr>
              <a:t>54.5</a:t>
            </a:r>
            <a:r>
              <a:rPr lang="en-US" sz="2000" dirty="0"/>
              <a:t>.</a:t>
            </a:r>
          </a:p>
          <a:p>
            <a:pPr>
              <a:buFont typeface="Arial" panose="020B0604020202020204" pitchFamily="34" charset="0"/>
              <a:buChar char="•"/>
            </a:pPr>
            <a:r>
              <a:rPr lang="en-US" sz="2000" dirty="0"/>
              <a:t>In fact, as long as the beginning of a string is all numbers. The string will be treated as a number.   So </a:t>
            </a:r>
            <a:r>
              <a:rPr lang="en-US" sz="2000" b="1" dirty="0">
                <a:latin typeface="Courier New" panose="02070309020205020404" pitchFamily="49" charset="0"/>
                <a:cs typeface="Courier New" panose="02070309020205020404" pitchFamily="49" charset="0"/>
              </a:rPr>
              <a:t>$a = 7 + "10 dogs";</a:t>
            </a:r>
            <a:r>
              <a:rPr lang="en-US" sz="2000" dirty="0"/>
              <a:t> will evaluate to </a:t>
            </a:r>
            <a:r>
              <a:rPr lang="en-US" sz="2000" b="1" dirty="0">
                <a:latin typeface="Courier New" panose="02070309020205020404" pitchFamily="49" charset="0"/>
                <a:cs typeface="Courier New" panose="02070309020205020404" pitchFamily="49" charset="0"/>
              </a:rPr>
              <a:t>17</a:t>
            </a:r>
            <a:r>
              <a:rPr lang="en-US" sz="2000" dirty="0"/>
              <a:t> but </a:t>
            </a:r>
            <a:r>
              <a:rPr lang="en-US" sz="2000" b="1" dirty="0">
                <a:latin typeface="Courier New" panose="02070309020205020404" pitchFamily="49" charset="0"/>
                <a:cs typeface="Courier New" panose="02070309020205020404" pitchFamily="49" charset="0"/>
              </a:rPr>
              <a:t>$a = "I have 10 dogs" + 7; </a:t>
            </a:r>
            <a:r>
              <a:rPr lang="en-US" sz="2000" dirty="0"/>
              <a:t>will result in an error.</a:t>
            </a:r>
          </a:p>
        </p:txBody>
      </p:sp>
    </p:spTree>
    <p:extLst>
      <p:ext uri="{BB962C8B-B14F-4D97-AF65-F5344CB8AC3E}">
        <p14:creationId xmlns:p14="http://schemas.microsoft.com/office/powerpoint/2010/main" val="4263360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Expression Practice</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a:xfrm>
            <a:off x="1097280" y="2120900"/>
            <a:ext cx="10150728" cy="3748193"/>
          </a:xfrm>
        </p:spPr>
        <p:txBody>
          <a:bodyPr>
            <a:normAutofit/>
          </a:bodyPr>
          <a:lstStyle/>
          <a:p>
            <a:pPr>
              <a:buFont typeface="Arial" panose="020B0604020202020204" pitchFamily="34" charset="0"/>
              <a:buChar char="•"/>
            </a:pPr>
            <a:endParaRPr lang="en-US" sz="2000" dirty="0"/>
          </a:p>
          <a:p>
            <a:pPr>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C15EEF09-D7B5-46DD-96FE-FDF731B77CDE}"/>
              </a:ext>
            </a:extLst>
          </p:cNvPr>
          <p:cNvSpPr txBox="1"/>
          <p:nvPr/>
        </p:nvSpPr>
        <p:spPr>
          <a:xfrm>
            <a:off x="733887" y="2015230"/>
            <a:ext cx="10724225" cy="4247317"/>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$a = 4; $b = 10; $c = 0; $d = 3;</a:t>
            </a:r>
          </a:p>
          <a:p>
            <a:r>
              <a:rPr lang="en-US" b="1" dirty="0">
                <a:latin typeface="Courier New" panose="02070309020205020404" pitchFamily="49" charset="0"/>
                <a:cs typeface="Courier New" panose="02070309020205020404" pitchFamily="49" charset="0"/>
              </a:rPr>
              <a:t>$d += $</a:t>
            </a:r>
            <a:r>
              <a:rPr lang="en-US" b="1" dirty="0" err="1">
                <a:latin typeface="Courier New" panose="02070309020205020404" pitchFamily="49" charset="0"/>
                <a:cs typeface="Courier New" panose="02070309020205020404" pitchFamily="49" charset="0"/>
              </a:rPr>
              <a:t>c++</a:t>
            </a:r>
            <a:r>
              <a:rPr lang="en-US" b="1" dirty="0">
                <a:latin typeface="Courier New" panose="02070309020205020404" pitchFamily="49" charset="0"/>
                <a:cs typeface="Courier New" panose="02070309020205020404" pitchFamily="49" charset="0"/>
              </a:rPr>
              <a:t> + $a * $b;</a:t>
            </a:r>
          </a:p>
          <a:p>
            <a:r>
              <a:rPr lang="en-US" b="1" dirty="0">
                <a:latin typeface="Courier New" panose="02070309020205020404" pitchFamily="49" charset="0"/>
                <a:cs typeface="Courier New" panose="02070309020205020404" pitchFamily="49" charset="0"/>
              </a:rPr>
              <a:t>$d = 43 and $c = 1</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 = "hello"; $b = "there";</a:t>
            </a:r>
          </a:p>
          <a:p>
            <a:r>
              <a:rPr lang="en-US" b="1" dirty="0">
                <a:latin typeface="Courier New" panose="02070309020205020404" pitchFamily="49" charset="0"/>
                <a:cs typeface="Courier New" panose="02070309020205020404" pitchFamily="49" charset="0"/>
              </a:rPr>
              <a:t>$c =  $b . "went" . $a; </a:t>
            </a:r>
          </a:p>
          <a:p>
            <a:r>
              <a:rPr lang="en-US" b="1" dirty="0">
                <a:latin typeface="Courier New" panose="02070309020205020404" pitchFamily="49" charset="0"/>
                <a:cs typeface="Courier New" panose="02070309020205020404" pitchFamily="49" charset="0"/>
              </a:rPr>
              <a:t>$c = "</a:t>
            </a:r>
            <a:r>
              <a:rPr lang="en-US" b="1" dirty="0" err="1">
                <a:latin typeface="Courier New" panose="02070309020205020404" pitchFamily="49" charset="0"/>
                <a:cs typeface="Courier New" panose="02070309020205020404" pitchFamily="49" charset="0"/>
              </a:rPr>
              <a:t>therewenthello</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 = "40"; $b = 8; $c = 10; $d = 2;</a:t>
            </a:r>
          </a:p>
          <a:p>
            <a:r>
              <a:rPr lang="en-US" b="1" dirty="0">
                <a:latin typeface="Courier New" panose="02070309020205020404" pitchFamily="49" charset="0"/>
                <a:cs typeface="Courier New" panose="02070309020205020404" pitchFamily="49" charset="0"/>
              </a:rPr>
              <a:t>$e = $c/$d * $b  === $a;</a:t>
            </a:r>
          </a:p>
          <a:p>
            <a:r>
              <a:rPr lang="en-US" b="1" dirty="0">
                <a:latin typeface="Courier New" panose="02070309020205020404" pitchFamily="49" charset="0"/>
                <a:cs typeface="Courier New" panose="02070309020205020404" pitchFamily="49" charset="0"/>
              </a:rPr>
              <a:t>$c = False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 = "10 things"; $b = 9; $c = 4; $d = "Xiao";</a:t>
            </a:r>
          </a:p>
          <a:p>
            <a:r>
              <a:rPr lang="en-US" b="1" dirty="0">
                <a:latin typeface="Courier New" panose="02070309020205020404" pitchFamily="49" charset="0"/>
                <a:cs typeface="Courier New" panose="02070309020205020404" pitchFamily="49" charset="0"/>
              </a:rPr>
              <a:t>$e = $c &gt; $a ? $b : $d;</a:t>
            </a:r>
          </a:p>
          <a:p>
            <a:r>
              <a:rPr lang="en-US" b="1" dirty="0">
                <a:latin typeface="Courier New" panose="02070309020205020404" pitchFamily="49" charset="0"/>
                <a:cs typeface="Courier New" panose="02070309020205020404" pitchFamily="49" charset="0"/>
              </a:rPr>
              <a:t>$e = "Xiao";</a:t>
            </a:r>
          </a:p>
        </p:txBody>
      </p:sp>
    </p:spTree>
    <p:extLst>
      <p:ext uri="{BB962C8B-B14F-4D97-AF65-F5344CB8AC3E}">
        <p14:creationId xmlns:p14="http://schemas.microsoft.com/office/powerpoint/2010/main" val="31402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
                                            <p:txEl>
                                              <p:pRg st="12" end="1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
                                            <p:txEl>
                                              <p:pRg st="13" end="1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1097280" y="2619269"/>
            <a:ext cx="4639736" cy="1445050"/>
          </a:xfrm>
        </p:spPr>
        <p:txBody>
          <a:bodyPr>
            <a:normAutofit fontScale="85000" lnSpcReduction="20000"/>
          </a:bodyPr>
          <a:lstStyle/>
          <a:p>
            <a:pPr marL="0" indent="0">
              <a:buNone/>
            </a:pPr>
            <a:r>
              <a:rPr lang="pt-BR" b="1" dirty="0">
                <a:latin typeface="Courier New" panose="02070309020205020404" pitchFamily="49" charset="0"/>
                <a:cs typeface="Courier New" panose="02070309020205020404" pitchFamily="49" charset="0"/>
              </a:rPr>
              <a:t>a = 4</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b = 2</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c = 3</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d = 5</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d += 1</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a += b * c / d</a:t>
            </a:r>
            <a:endParaRPr lang="en-US" b="1"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p:txBody>
          <a:bodyPr/>
          <a:lstStyle/>
          <a:p>
            <a:r>
              <a:rPr lang="en-US" dirty="0"/>
              <a:t>C</a:t>
            </a:r>
          </a:p>
        </p:txBody>
      </p:sp>
      <p:sp>
        <p:nvSpPr>
          <p:cNvPr id="6" name="Content Placeholder 5">
            <a:extLst>
              <a:ext uri="{FF2B5EF4-FFF2-40B4-BE49-F238E27FC236}">
                <a16:creationId xmlns:a16="http://schemas.microsoft.com/office/drawing/2014/main" id="{011C1262-7F2F-464E-90B9-EF74409BDE53}"/>
              </a:ext>
            </a:extLst>
          </p:cNvPr>
          <p:cNvSpPr>
            <a:spLocks noGrp="1"/>
          </p:cNvSpPr>
          <p:nvPr>
            <p:ph sz="quarter" idx="4"/>
          </p:nvPr>
        </p:nvSpPr>
        <p:spPr>
          <a:xfrm>
            <a:off x="6515944" y="2619269"/>
            <a:ext cx="5264725" cy="1445050"/>
          </a:xfrm>
        </p:spPr>
        <p:txBody>
          <a:bodyPr>
            <a:normAutofit fontScale="85000" lnSpcReduction="20000"/>
          </a:bodyPr>
          <a:lstStyle/>
          <a:p>
            <a:pPr marL="0" indent="0">
              <a:buNone/>
            </a:pPr>
            <a:r>
              <a:rPr lang="en-US" b="1" dirty="0">
                <a:latin typeface="Courier New" panose="02070309020205020404" pitchFamily="49" charset="0"/>
                <a:cs typeface="Courier New" panose="02070309020205020404" pitchFamily="49" charset="0"/>
              </a:rPr>
              <a:t>a = 4;</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b = 2;</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 = 3;</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 = 5;</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 += b * c / ++d;</a:t>
            </a:r>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80"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1097280" y="4707008"/>
            <a:ext cx="4639736" cy="144505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b="1" dirty="0">
                <a:latin typeface="Courier New" panose="02070309020205020404" pitchFamily="49" charset="0"/>
                <a:cs typeface="Courier New" panose="02070309020205020404" pitchFamily="49" charset="0"/>
              </a:rPr>
              <a:t>a = 4</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b = 2</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c = 3</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d = 5</a:t>
            </a:r>
            <a:br>
              <a:rPr lang="pt-BR" b="1" dirty="0">
                <a:latin typeface="Courier New" panose="02070309020205020404" pitchFamily="49" charset="0"/>
                <a:cs typeface="Courier New" panose="02070309020205020404" pitchFamily="49" charset="0"/>
              </a:rPr>
            </a:br>
            <a:r>
              <a:rPr lang="pt-BR" b="1" dirty="0">
                <a:latin typeface="Courier New" panose="02070309020205020404" pitchFamily="49" charset="0"/>
                <a:cs typeface="Courier New" panose="02070309020205020404" pitchFamily="49" charset="0"/>
              </a:rPr>
              <a:t>a+= b * c / ++d</a:t>
            </a:r>
            <a:endParaRPr lang="en-US" b="1" dirty="0">
              <a:latin typeface="Courier New" panose="02070309020205020404" pitchFamily="49" charset="0"/>
              <a:cs typeface="Courier New" panose="02070309020205020404" pitchFamily="49" charset="0"/>
            </a:endParaRP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6515944"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6515944" y="4707008"/>
            <a:ext cx="5264725" cy="1445050"/>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Courier New" panose="02070309020205020404" pitchFamily="49" charset="0"/>
                <a:cs typeface="Courier New" panose="02070309020205020404" pitchFamily="49" charset="0"/>
              </a:rPr>
              <a:t>a = 4;</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b = 2;</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c = 3;</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 = 5;</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a += b * c / ++d;</a:t>
            </a:r>
            <a:endParaRPr lang="en-US" dirty="0"/>
          </a:p>
        </p:txBody>
      </p:sp>
    </p:spTree>
    <p:extLst>
      <p:ext uri="{BB962C8B-B14F-4D97-AF65-F5344CB8AC3E}">
        <p14:creationId xmlns:p14="http://schemas.microsoft.com/office/powerpoint/2010/main" val="2199426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DA14B-7D84-44B8-A51C-CDD08D8D3AFE}"/>
              </a:ext>
            </a:extLst>
          </p:cNvPr>
          <p:cNvSpPr>
            <a:spLocks noGrp="1"/>
          </p:cNvSpPr>
          <p:nvPr>
            <p:ph type="title"/>
          </p:nvPr>
        </p:nvSpPr>
        <p:spPr/>
        <p:txBody>
          <a:bodyPr/>
          <a:lstStyle/>
          <a:p>
            <a:r>
              <a:rPr lang="en-US" dirty="0"/>
              <a:t>In other languages…</a:t>
            </a:r>
          </a:p>
        </p:txBody>
      </p:sp>
      <p:sp>
        <p:nvSpPr>
          <p:cNvPr id="3" name="Text Placeholder 2">
            <a:extLst>
              <a:ext uri="{FF2B5EF4-FFF2-40B4-BE49-F238E27FC236}">
                <a16:creationId xmlns:a16="http://schemas.microsoft.com/office/drawing/2014/main" id="{595204E1-266E-4A37-A104-67AB817B0462}"/>
              </a:ext>
            </a:extLst>
          </p:cNvPr>
          <p:cNvSpPr>
            <a:spLocks noGrp="1"/>
          </p:cNvSpPr>
          <p:nvPr>
            <p:ph type="body" idx="1"/>
          </p:nvPr>
        </p:nvSpPr>
        <p:spPr/>
        <p:txBody>
          <a:bodyPr/>
          <a:lstStyle/>
          <a:p>
            <a:r>
              <a:rPr lang="en-US" dirty="0"/>
              <a:t>python</a:t>
            </a:r>
          </a:p>
        </p:txBody>
      </p:sp>
      <p:sp>
        <p:nvSpPr>
          <p:cNvPr id="4" name="Content Placeholder 3">
            <a:extLst>
              <a:ext uri="{FF2B5EF4-FFF2-40B4-BE49-F238E27FC236}">
                <a16:creationId xmlns:a16="http://schemas.microsoft.com/office/drawing/2014/main" id="{104C0DA3-C896-4B38-8DE4-AAECF2CD16C4}"/>
              </a:ext>
            </a:extLst>
          </p:cNvPr>
          <p:cNvSpPr>
            <a:spLocks noGrp="1"/>
          </p:cNvSpPr>
          <p:nvPr>
            <p:ph sz="half" idx="2"/>
          </p:nvPr>
        </p:nvSpPr>
        <p:spPr>
          <a:xfrm>
            <a:off x="1097280" y="2619269"/>
            <a:ext cx="4639736" cy="1445050"/>
          </a:xfrm>
        </p:spPr>
        <p:txBody>
          <a:bodyPr>
            <a:normAutofit/>
          </a:bodyPr>
          <a:lstStyle/>
          <a:p>
            <a:pPr marL="0" indent="0">
              <a:buNone/>
            </a:pPr>
            <a:r>
              <a:rPr lang="pt-BR" b="1" dirty="0">
                <a:latin typeface="Courier New" panose="02070309020205020404" pitchFamily="49" charset="0"/>
                <a:cs typeface="Courier New" panose="02070309020205020404" pitchFamily="49" charset="0"/>
              </a:rPr>
              <a:t>word = "abcde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word[2] == "c"</a:t>
            </a:r>
            <a:endParaRPr lang="pt-BR" b="1" dirty="0">
              <a:latin typeface="Courier New" panose="02070309020205020404" pitchFamily="49" charset="0"/>
              <a:cs typeface="Courier New" panose="02070309020205020404" pitchFamily="49" charset="0"/>
            </a:endParaRPr>
          </a:p>
        </p:txBody>
      </p:sp>
      <p:sp>
        <p:nvSpPr>
          <p:cNvPr id="5" name="Text Placeholder 4">
            <a:extLst>
              <a:ext uri="{FF2B5EF4-FFF2-40B4-BE49-F238E27FC236}">
                <a16:creationId xmlns:a16="http://schemas.microsoft.com/office/drawing/2014/main" id="{775E7C51-A73D-4CCB-9D3D-65F22DF78B1F}"/>
              </a:ext>
            </a:extLst>
          </p:cNvPr>
          <p:cNvSpPr>
            <a:spLocks noGrp="1"/>
          </p:cNvSpPr>
          <p:nvPr>
            <p:ph type="body" sz="quarter" idx="3"/>
          </p:nvPr>
        </p:nvSpPr>
        <p:spPr/>
        <p:txBody>
          <a:bodyPr/>
          <a:lstStyle/>
          <a:p>
            <a:r>
              <a:rPr lang="en-US" dirty="0"/>
              <a:t>C</a:t>
            </a:r>
          </a:p>
        </p:txBody>
      </p:sp>
      <p:sp>
        <p:nvSpPr>
          <p:cNvPr id="6" name="Content Placeholder 5">
            <a:extLst>
              <a:ext uri="{FF2B5EF4-FFF2-40B4-BE49-F238E27FC236}">
                <a16:creationId xmlns:a16="http://schemas.microsoft.com/office/drawing/2014/main" id="{011C1262-7F2F-464E-90B9-EF74409BDE53}"/>
              </a:ext>
            </a:extLst>
          </p:cNvPr>
          <p:cNvSpPr>
            <a:spLocks noGrp="1"/>
          </p:cNvSpPr>
          <p:nvPr>
            <p:ph sz="quarter" idx="4"/>
          </p:nvPr>
        </p:nvSpPr>
        <p:spPr>
          <a:xfrm>
            <a:off x="6515944" y="2619269"/>
            <a:ext cx="5264725" cy="1445050"/>
          </a:xfrm>
        </p:spPr>
        <p:txBody>
          <a:bodyPr>
            <a:normAutofit/>
          </a:bodyPr>
          <a:lstStyle/>
          <a:p>
            <a:pPr marL="0" indent="0">
              <a:buNone/>
            </a:pPr>
            <a:r>
              <a:rPr lang="en-US" b="1" dirty="0" err="1">
                <a:latin typeface="Courier New" panose="02070309020205020404" pitchFamily="49" charset="0"/>
                <a:cs typeface="Courier New" panose="02070309020205020404" pitchFamily="49" charset="0"/>
              </a:rPr>
              <a:t>strcpy</a:t>
            </a:r>
            <a:r>
              <a:rPr lang="en-US" b="1" dirty="0">
                <a:latin typeface="Courier New" panose="02070309020205020404" pitchFamily="49" charset="0"/>
                <a:cs typeface="Courier New" panose="02070309020205020404" pitchFamily="49" charset="0"/>
              </a:rPr>
              <a:t>(word, "</a:t>
            </a:r>
            <a:r>
              <a:rPr lang="en-US" b="1" dirty="0" err="1">
                <a:latin typeface="Courier New" panose="02070309020205020404" pitchFamily="49" charset="0"/>
                <a:cs typeface="Courier New" panose="02070309020205020404" pitchFamily="49" charset="0"/>
              </a:rPr>
              <a:t>abcde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word[2] == 'c';</a:t>
            </a:r>
          </a:p>
        </p:txBody>
      </p:sp>
      <p:sp>
        <p:nvSpPr>
          <p:cNvPr id="8" name="Text Placeholder 2">
            <a:extLst>
              <a:ext uri="{FF2B5EF4-FFF2-40B4-BE49-F238E27FC236}">
                <a16:creationId xmlns:a16="http://schemas.microsoft.com/office/drawing/2014/main" id="{C16F26D4-74B8-48E7-8D78-D6F17156BCCD}"/>
              </a:ext>
            </a:extLst>
          </p:cNvPr>
          <p:cNvSpPr txBox="1">
            <a:spLocks/>
          </p:cNvSpPr>
          <p:nvPr/>
        </p:nvSpPr>
        <p:spPr>
          <a:xfrm>
            <a:off x="1097280"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RUBY</a:t>
            </a:r>
          </a:p>
        </p:txBody>
      </p:sp>
      <p:sp>
        <p:nvSpPr>
          <p:cNvPr id="9" name="Content Placeholder 3">
            <a:extLst>
              <a:ext uri="{FF2B5EF4-FFF2-40B4-BE49-F238E27FC236}">
                <a16:creationId xmlns:a16="http://schemas.microsoft.com/office/drawing/2014/main" id="{191643AC-761C-434E-848A-EDFA357B32E3}"/>
              </a:ext>
            </a:extLst>
          </p:cNvPr>
          <p:cNvSpPr txBox="1">
            <a:spLocks/>
          </p:cNvSpPr>
          <p:nvPr/>
        </p:nvSpPr>
        <p:spPr>
          <a:xfrm>
            <a:off x="1097280" y="4707008"/>
            <a:ext cx="4639736" cy="14450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Courier New" panose="02070309020205020404" pitchFamily="49" charset="0"/>
                <a:cs typeface="Courier New" panose="02070309020205020404" pitchFamily="49" charset="0"/>
              </a:rPr>
              <a:t>word = "</a:t>
            </a:r>
            <a:r>
              <a:rPr lang="en-US" b="1" dirty="0" err="1">
                <a:latin typeface="Courier New" panose="02070309020205020404" pitchFamily="49" charset="0"/>
                <a:cs typeface="Courier New" panose="02070309020205020404" pitchFamily="49" charset="0"/>
              </a:rPr>
              <a:t>abcde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word[2] == "c"</a:t>
            </a:r>
          </a:p>
          <a:p>
            <a:pPr marL="0" indent="0">
              <a:buFont typeface="Calibri" panose="020F0502020204030204" pitchFamily="34" charset="0"/>
              <a:buNone/>
            </a:pPr>
            <a:endParaRPr lang="en-US" b="1" dirty="0">
              <a:latin typeface="Courier New" panose="02070309020205020404" pitchFamily="49" charset="0"/>
              <a:cs typeface="Courier New" panose="02070309020205020404" pitchFamily="49" charset="0"/>
            </a:endParaRPr>
          </a:p>
        </p:txBody>
      </p:sp>
      <p:sp>
        <p:nvSpPr>
          <p:cNvPr id="10" name="Text Placeholder 4">
            <a:extLst>
              <a:ext uri="{FF2B5EF4-FFF2-40B4-BE49-F238E27FC236}">
                <a16:creationId xmlns:a16="http://schemas.microsoft.com/office/drawing/2014/main" id="{35A612FB-10E5-4268-B7D7-C3655AFD07F3}"/>
              </a:ext>
            </a:extLst>
          </p:cNvPr>
          <p:cNvSpPr txBox="1">
            <a:spLocks/>
          </p:cNvSpPr>
          <p:nvPr/>
        </p:nvSpPr>
        <p:spPr>
          <a:xfrm>
            <a:off x="6515944" y="4145139"/>
            <a:ext cx="4639736" cy="736282"/>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1"/>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en-US" dirty="0"/>
              <a:t>Java</a:t>
            </a:r>
          </a:p>
        </p:txBody>
      </p:sp>
      <p:sp>
        <p:nvSpPr>
          <p:cNvPr id="11" name="Content Placeholder 5">
            <a:extLst>
              <a:ext uri="{FF2B5EF4-FFF2-40B4-BE49-F238E27FC236}">
                <a16:creationId xmlns:a16="http://schemas.microsoft.com/office/drawing/2014/main" id="{8ABD723A-3117-4D0A-BCA1-90080655239A}"/>
              </a:ext>
            </a:extLst>
          </p:cNvPr>
          <p:cNvSpPr txBox="1">
            <a:spLocks/>
          </p:cNvSpPr>
          <p:nvPr/>
        </p:nvSpPr>
        <p:spPr>
          <a:xfrm>
            <a:off x="6515944" y="4707008"/>
            <a:ext cx="5264725" cy="1445050"/>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b="1" dirty="0">
                <a:latin typeface="Courier New" panose="02070309020205020404" pitchFamily="49" charset="0"/>
                <a:cs typeface="Courier New" panose="02070309020205020404" pitchFamily="49" charset="0"/>
              </a:rPr>
              <a:t>word = "</a:t>
            </a:r>
            <a:r>
              <a:rPr lang="en-US" b="1" dirty="0" err="1">
                <a:latin typeface="Courier New" panose="02070309020205020404" pitchFamily="49" charset="0"/>
                <a:cs typeface="Courier New" panose="02070309020205020404" pitchFamily="49" charset="0"/>
              </a:rPr>
              <a:t>abcde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err="1">
                <a:latin typeface="Courier New" panose="02070309020205020404" pitchFamily="49" charset="0"/>
                <a:cs typeface="Courier New" panose="02070309020205020404" pitchFamily="49" charset="0"/>
              </a:rPr>
              <a:t>word.charAt</a:t>
            </a:r>
            <a:r>
              <a:rPr lang="en-US" b="1" dirty="0">
                <a:latin typeface="Courier New" panose="02070309020205020404" pitchFamily="49" charset="0"/>
                <a:cs typeface="Courier New" panose="02070309020205020404" pitchFamily="49" charset="0"/>
              </a:rPr>
              <a:t>(2) == 'c';</a:t>
            </a:r>
            <a:br>
              <a:rPr lang="en-US" b="1" dirty="0">
                <a:latin typeface="Courier New" panose="02070309020205020404" pitchFamily="49" charset="0"/>
                <a:cs typeface="Courier New" panose="02070309020205020404" pitchFamily="49" charset="0"/>
              </a:rPr>
            </a:b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595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9DA0-B9CF-4D11-899C-583C2A70EDC7}"/>
              </a:ext>
            </a:extLst>
          </p:cNvPr>
          <p:cNvSpPr>
            <a:spLocks noGrp="1"/>
          </p:cNvSpPr>
          <p:nvPr>
            <p:ph type="title"/>
          </p:nvPr>
        </p:nvSpPr>
        <p:spPr/>
        <p:txBody>
          <a:bodyPr/>
          <a:lstStyle/>
          <a:p>
            <a:r>
              <a:rPr lang="en-US" dirty="0"/>
              <a:t>Programming</a:t>
            </a:r>
          </a:p>
        </p:txBody>
      </p:sp>
      <p:sp>
        <p:nvSpPr>
          <p:cNvPr id="3" name="Content Placeholder 2">
            <a:extLst>
              <a:ext uri="{FF2B5EF4-FFF2-40B4-BE49-F238E27FC236}">
                <a16:creationId xmlns:a16="http://schemas.microsoft.com/office/drawing/2014/main" id="{847A5DB6-228B-40EF-9282-111148CD89C9}"/>
              </a:ext>
            </a:extLst>
          </p:cNvPr>
          <p:cNvSpPr>
            <a:spLocks noGrp="1"/>
          </p:cNvSpPr>
          <p:nvPr>
            <p:ph idx="1"/>
          </p:nvPr>
        </p:nvSpPr>
        <p:spPr/>
        <p:txBody>
          <a:bodyPr>
            <a:normAutofit fontScale="92500" lnSpcReduction="10000"/>
          </a:bodyPr>
          <a:lstStyle/>
          <a:p>
            <a:pPr marL="0" indent="0">
              <a:buNone/>
            </a:pPr>
            <a:r>
              <a:rPr lang="en-US" dirty="0"/>
              <a:t>A programming language consists of statements.  These statements generally fall into one </a:t>
            </a:r>
            <a:r>
              <a:rPr lang="en-US" u="sng" dirty="0"/>
              <a:t>six types</a:t>
            </a:r>
            <a:r>
              <a:rPr lang="en-US" dirty="0"/>
              <a:t>.</a:t>
            </a:r>
            <a:endParaRPr lang="en-US" u="sng" dirty="0"/>
          </a:p>
          <a:p>
            <a:pPr>
              <a:buFont typeface="Arial" panose="020B0604020202020204" pitchFamily="34" charset="0"/>
              <a:buChar char="•"/>
            </a:pPr>
            <a:r>
              <a:rPr lang="en-US" b="1" dirty="0"/>
              <a:t>Assignment:</a:t>
            </a:r>
            <a:r>
              <a:rPr lang="en-US" dirty="0"/>
              <a:t>	Stores data in a variable.</a:t>
            </a:r>
          </a:p>
          <a:p>
            <a:pPr>
              <a:buFont typeface="Arial" panose="020B0604020202020204" pitchFamily="34" charset="0"/>
              <a:buChar char="•"/>
            </a:pPr>
            <a:r>
              <a:rPr lang="en-US" b="1" dirty="0"/>
              <a:t>Expressions:</a:t>
            </a:r>
            <a:r>
              <a:rPr lang="en-US" dirty="0"/>
              <a:t>	Variables and other elements are combined to create a result</a:t>
            </a:r>
          </a:p>
          <a:p>
            <a:pPr>
              <a:buFont typeface="Arial" panose="020B0604020202020204" pitchFamily="34" charset="0"/>
              <a:buChar char="•"/>
            </a:pPr>
            <a:r>
              <a:rPr lang="en-US" b="1" dirty="0"/>
              <a:t>Iteration:</a:t>
            </a:r>
            <a:r>
              <a:rPr lang="en-US" dirty="0"/>
              <a:t>	Statements which cause the computer to execute specific statements repeatedly.</a:t>
            </a:r>
          </a:p>
          <a:p>
            <a:pPr>
              <a:buFont typeface="Arial" panose="020B0604020202020204" pitchFamily="34" charset="0"/>
              <a:buChar char="•"/>
            </a:pPr>
            <a:r>
              <a:rPr lang="en-US" b="1" dirty="0"/>
              <a:t>Conditionals:</a:t>
            </a:r>
            <a:r>
              <a:rPr lang="en-US" dirty="0"/>
              <a:t>	Tells the computer to execute specific statements only under a specific set</a:t>
            </a:r>
            <a:br>
              <a:rPr lang="en-US" dirty="0"/>
            </a:br>
            <a:r>
              <a:rPr lang="en-US" dirty="0"/>
              <a:t>		of conditions.</a:t>
            </a:r>
          </a:p>
          <a:p>
            <a:pPr>
              <a:buFont typeface="Arial" panose="020B0604020202020204" pitchFamily="34" charset="0"/>
              <a:buChar char="•"/>
            </a:pPr>
            <a:r>
              <a:rPr lang="en-US" b="1" dirty="0"/>
              <a:t>Execution:</a:t>
            </a:r>
            <a:r>
              <a:rPr lang="en-US" dirty="0"/>
              <a:t>	Tells the computer to do something like print to the screen or write to a file.</a:t>
            </a:r>
          </a:p>
          <a:p>
            <a:pPr>
              <a:buFont typeface="Arial" panose="020B0604020202020204" pitchFamily="34" charset="0"/>
              <a:buChar char="•"/>
            </a:pPr>
            <a:r>
              <a:rPr lang="en-US" b="1" dirty="0"/>
              <a:t>Inclusion:</a:t>
            </a:r>
            <a:r>
              <a:rPr lang="en-US" dirty="0"/>
              <a:t>	Tells a program to pull in statements from another file to help it perform some 			function.</a:t>
            </a:r>
          </a:p>
          <a:p>
            <a:endParaRPr lang="en-US" u="sng" dirty="0"/>
          </a:p>
          <a:p>
            <a:endParaRPr lang="en-US" u="sng" dirty="0"/>
          </a:p>
        </p:txBody>
      </p:sp>
      <p:pic>
        <p:nvPicPr>
          <p:cNvPr id="5" name="Picture 4" descr="Text&#10;&#10;Description automatically generated with low confidence">
            <a:extLst>
              <a:ext uri="{FF2B5EF4-FFF2-40B4-BE49-F238E27FC236}">
                <a16:creationId xmlns:a16="http://schemas.microsoft.com/office/drawing/2014/main" id="{10DD6E53-56AE-48E2-8679-75606443D8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860156" y="126809"/>
            <a:ext cx="3188969" cy="1541717"/>
          </a:xfrm>
          <a:prstGeom prst="rect">
            <a:avLst/>
          </a:prstGeom>
        </p:spPr>
      </p:pic>
      <p:sp>
        <p:nvSpPr>
          <p:cNvPr id="6" name="TextBox 5">
            <a:extLst>
              <a:ext uri="{FF2B5EF4-FFF2-40B4-BE49-F238E27FC236}">
                <a16:creationId xmlns:a16="http://schemas.microsoft.com/office/drawing/2014/main" id="{DC853544-F140-4B96-8752-A2E5AA13FE60}"/>
              </a:ext>
            </a:extLst>
          </p:cNvPr>
          <p:cNvSpPr txBox="1"/>
          <p:nvPr/>
        </p:nvSpPr>
        <p:spPr>
          <a:xfrm>
            <a:off x="8860155" y="1628803"/>
            <a:ext cx="3188969" cy="230832"/>
          </a:xfrm>
          <a:prstGeom prst="rect">
            <a:avLst/>
          </a:prstGeom>
          <a:noFill/>
        </p:spPr>
        <p:txBody>
          <a:bodyPr wrap="square" rtlCol="0">
            <a:spAutoFit/>
          </a:bodyPr>
          <a:lstStyle/>
          <a:p>
            <a:r>
              <a:rPr lang="en-US" sz="900" dirty="0">
                <a:hlinkClick r:id="rId3" tooltip="http://scherlund.blogspot.com/2015/07/top-12-computer-programming-languages.html"/>
              </a:rPr>
              <a:t>This Photo</a:t>
            </a:r>
            <a:r>
              <a:rPr lang="en-US" sz="900" dirty="0"/>
              <a:t> by Unknown Author is licensed under </a:t>
            </a:r>
            <a:r>
              <a:rPr lang="en-US" sz="900" dirty="0">
                <a:hlinkClick r:id="rId4" tooltip="https://creativecommons.org/licenses/by/3.0/"/>
              </a:rPr>
              <a:t>CC BY</a:t>
            </a:r>
            <a:endParaRPr lang="en-US" sz="900" dirty="0"/>
          </a:p>
        </p:txBody>
      </p:sp>
    </p:spTree>
    <p:extLst>
      <p:ext uri="{BB962C8B-B14F-4D97-AF65-F5344CB8AC3E}">
        <p14:creationId xmlns:p14="http://schemas.microsoft.com/office/powerpoint/2010/main" val="661997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9DA0-B9CF-4D11-899C-583C2A70EDC7}"/>
              </a:ext>
            </a:extLst>
          </p:cNvPr>
          <p:cNvSpPr>
            <a:spLocks noGrp="1"/>
          </p:cNvSpPr>
          <p:nvPr>
            <p:ph type="title"/>
          </p:nvPr>
        </p:nvSpPr>
        <p:spPr>
          <a:xfrm>
            <a:off x="1097280" y="286603"/>
            <a:ext cx="10058400" cy="1450757"/>
          </a:xfrm>
        </p:spPr>
        <p:txBody>
          <a:bodyPr anchor="b">
            <a:normAutofit/>
          </a:bodyPr>
          <a:lstStyle/>
          <a:p>
            <a:r>
              <a:rPr lang="en-US" dirty="0"/>
              <a:t>Programming</a:t>
            </a:r>
          </a:p>
        </p:txBody>
      </p:sp>
      <p:pic>
        <p:nvPicPr>
          <p:cNvPr id="5" name="Picture 4">
            <a:extLst>
              <a:ext uri="{FF2B5EF4-FFF2-40B4-BE49-F238E27FC236}">
                <a16:creationId xmlns:a16="http://schemas.microsoft.com/office/drawing/2014/main" id="{10DD6E53-56AE-48E2-8679-75606443D8F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1097280" y="2400087"/>
            <a:ext cx="4639736" cy="3189818"/>
          </a:xfrm>
          <a:prstGeom prst="rect">
            <a:avLst/>
          </a:prstGeom>
          <a:noFill/>
        </p:spPr>
      </p:pic>
      <p:sp>
        <p:nvSpPr>
          <p:cNvPr id="3" name="Content Placeholder 2">
            <a:extLst>
              <a:ext uri="{FF2B5EF4-FFF2-40B4-BE49-F238E27FC236}">
                <a16:creationId xmlns:a16="http://schemas.microsoft.com/office/drawing/2014/main" id="{847A5DB6-228B-40EF-9282-111148CD89C9}"/>
              </a:ext>
            </a:extLst>
          </p:cNvPr>
          <p:cNvSpPr>
            <a:spLocks noGrp="1"/>
          </p:cNvSpPr>
          <p:nvPr>
            <p:ph sz="half" idx="2"/>
          </p:nvPr>
        </p:nvSpPr>
        <p:spPr>
          <a:xfrm>
            <a:off x="6515944" y="2120900"/>
            <a:ext cx="4639736" cy="3748194"/>
          </a:xfrm>
        </p:spPr>
        <p:txBody>
          <a:bodyPr>
            <a:normAutofit/>
          </a:bodyPr>
          <a:lstStyle/>
          <a:p>
            <a:pPr>
              <a:buFont typeface="Arial" panose="020B0604020202020204" pitchFamily="34" charset="0"/>
              <a:buChar char="•"/>
            </a:pPr>
            <a:r>
              <a:rPr lang="en-US" dirty="0"/>
              <a:t>Throughout this course we will be focusing on PHP, but we will take some time to show how the same concepts are written other languages.</a:t>
            </a:r>
          </a:p>
          <a:p>
            <a:pPr>
              <a:buFont typeface="Arial" panose="020B0604020202020204" pitchFamily="34" charset="0"/>
              <a:buChar char="•"/>
            </a:pPr>
            <a:r>
              <a:rPr lang="en-US" dirty="0"/>
              <a:t>The more programming languages you are exposed to, the more easily you can grasp a new language that you haven’t seen before.</a:t>
            </a:r>
          </a:p>
          <a:p>
            <a:endParaRPr lang="en-US" dirty="0"/>
          </a:p>
        </p:txBody>
      </p:sp>
      <p:sp>
        <p:nvSpPr>
          <p:cNvPr id="6" name="TextBox 5">
            <a:extLst>
              <a:ext uri="{FF2B5EF4-FFF2-40B4-BE49-F238E27FC236}">
                <a16:creationId xmlns:a16="http://schemas.microsoft.com/office/drawing/2014/main" id="{DC853544-F140-4B96-8752-A2E5AA13FE60}"/>
              </a:ext>
            </a:extLst>
          </p:cNvPr>
          <p:cNvSpPr txBox="1"/>
          <p:nvPr/>
        </p:nvSpPr>
        <p:spPr>
          <a:xfrm>
            <a:off x="3364251" y="5389850"/>
            <a:ext cx="2372765"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groundreport.com/picking-right-programming-language-programming-career/">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2445503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646726-BA55-464B-AF69-9BE89F8B925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5165" b="5165"/>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3B47793B-9404-4BBE-ACEE-1D151B9B9DF0}"/>
              </a:ext>
            </a:extLst>
          </p:cNvPr>
          <p:cNvSpPr>
            <a:spLocks noGrp="1"/>
          </p:cNvSpPr>
          <p:nvPr>
            <p:ph type="title"/>
          </p:nvPr>
        </p:nvSpPr>
        <p:spPr>
          <a:xfrm>
            <a:off x="1097279" y="4799362"/>
            <a:ext cx="10113645" cy="743682"/>
          </a:xfrm>
        </p:spPr>
        <p:txBody>
          <a:bodyPr anchor="b">
            <a:normAutofit/>
          </a:bodyPr>
          <a:lstStyle/>
          <a:p>
            <a:r>
              <a:rPr lang="en-US" dirty="0"/>
              <a:t>Data Types and Assignments</a:t>
            </a:r>
          </a:p>
        </p:txBody>
      </p:sp>
      <p:sp>
        <p:nvSpPr>
          <p:cNvPr id="9" name="Text Placeholder 3">
            <a:extLst>
              <a:ext uri="{FF2B5EF4-FFF2-40B4-BE49-F238E27FC236}">
                <a16:creationId xmlns:a16="http://schemas.microsoft.com/office/drawing/2014/main" id="{6F28C3E3-0B2E-409C-8207-954E72138818}"/>
              </a:ext>
            </a:extLst>
          </p:cNvPr>
          <p:cNvSpPr>
            <a:spLocks noGrp="1"/>
          </p:cNvSpPr>
          <p:nvPr>
            <p:ph type="body" sz="half" idx="2"/>
          </p:nvPr>
        </p:nvSpPr>
        <p:spPr>
          <a:xfrm>
            <a:off x="1097279" y="5715000"/>
            <a:ext cx="10113264" cy="609600"/>
          </a:xfrm>
        </p:spPr>
        <p:txBody>
          <a:bodyPr/>
          <a:lstStyle/>
          <a:p>
            <a:endParaRPr lang="en-US"/>
          </a:p>
        </p:txBody>
      </p:sp>
      <p:sp>
        <p:nvSpPr>
          <p:cNvPr id="4" name="TextBox 3">
            <a:extLst>
              <a:ext uri="{FF2B5EF4-FFF2-40B4-BE49-F238E27FC236}">
                <a16:creationId xmlns:a16="http://schemas.microsoft.com/office/drawing/2014/main" id="{2F36B144-7185-4505-A471-A7985965AE1E}"/>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www.digitalocean.com/community/tutorials/how-to-use-variables-in-python-3"/>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33662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C5E6-A153-43CF-BE14-75A9561ACCB8}"/>
              </a:ext>
            </a:extLst>
          </p:cNvPr>
          <p:cNvSpPr>
            <a:spLocks noGrp="1"/>
          </p:cNvSpPr>
          <p:nvPr>
            <p:ph type="title"/>
          </p:nvPr>
        </p:nvSpPr>
        <p:spPr>
          <a:xfrm>
            <a:off x="1097280" y="286603"/>
            <a:ext cx="10058400" cy="1450757"/>
          </a:xfrm>
        </p:spPr>
        <p:txBody>
          <a:bodyPr anchor="b">
            <a:normAutofit/>
          </a:bodyPr>
          <a:lstStyle/>
          <a:p>
            <a:r>
              <a:rPr lang="en-US" dirty="0"/>
              <a:t>Variables and Data Types</a:t>
            </a:r>
          </a:p>
        </p:txBody>
      </p:sp>
      <p:pic>
        <p:nvPicPr>
          <p:cNvPr id="5" name="Picture 4">
            <a:extLst>
              <a:ext uri="{FF2B5EF4-FFF2-40B4-BE49-F238E27FC236}">
                <a16:creationId xmlns:a16="http://schemas.microsoft.com/office/drawing/2014/main" id="{1A0D8C30-9D66-4D30-9BF1-52AB0D77EFAA}"/>
              </a:ext>
            </a:extLst>
          </p:cNvPr>
          <p:cNvPicPr>
            <a:picLocks noChangeAspect="1"/>
          </p:cNvPicPr>
          <p:nvPr/>
        </p:nvPicPr>
        <p:blipFill rotWithShape="1">
          <a:blip r:embed="rId2">
            <a:extLst>
              <a:ext uri="{28A0092B-C50C-407E-A947-70E740481C1C}">
                <a14:useLocalDpi xmlns:a14="http://schemas.microsoft.com/office/drawing/2010/main" val="0"/>
              </a:ext>
            </a:extLst>
          </a:blip>
          <a:srcRect t="19" b="19"/>
          <a:stretch/>
        </p:blipFill>
        <p:spPr>
          <a:xfrm>
            <a:off x="1097279" y="2120900"/>
            <a:ext cx="4841881" cy="3748194"/>
          </a:xfrm>
          <a:prstGeom prst="rect">
            <a:avLst/>
          </a:prstGeom>
          <a:noFill/>
        </p:spPr>
      </p:pic>
      <p:sp>
        <p:nvSpPr>
          <p:cNvPr id="3" name="Content Placeholder 2">
            <a:extLst>
              <a:ext uri="{FF2B5EF4-FFF2-40B4-BE49-F238E27FC236}">
                <a16:creationId xmlns:a16="http://schemas.microsoft.com/office/drawing/2014/main" id="{4DC65F94-E185-40D6-AD83-DAF4186FAC02}"/>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sz="1800" dirty="0"/>
              <a:t>Probably one of the simplest concepts in programming is that computers can store data in their memory.  When programming a computer, we can use its memory to store whatever we want.</a:t>
            </a:r>
          </a:p>
          <a:p>
            <a:pPr>
              <a:lnSpc>
                <a:spcPct val="100000"/>
              </a:lnSpc>
              <a:buFont typeface="Arial" panose="020B0604020202020204" pitchFamily="34" charset="0"/>
              <a:buChar char="•"/>
            </a:pPr>
            <a:r>
              <a:rPr lang="en-US" sz="1800" dirty="0"/>
              <a:t>Just being able to store things in memory is not enough.  We also need to be able to fetch things from memory and manipulate them.  For this reason, we </a:t>
            </a:r>
            <a:r>
              <a:rPr lang="en-US" sz="1800" u="sng" dirty="0"/>
              <a:t>name</a:t>
            </a:r>
            <a:r>
              <a:rPr lang="en-US" sz="1800" dirty="0"/>
              <a:t> these pieces of memory.</a:t>
            </a:r>
          </a:p>
          <a:p>
            <a:pPr>
              <a:lnSpc>
                <a:spcPct val="100000"/>
              </a:lnSpc>
              <a:buFont typeface="Arial" panose="020B0604020202020204" pitchFamily="34" charset="0"/>
              <a:buChar char="•"/>
            </a:pPr>
            <a:r>
              <a:rPr lang="en-US" sz="1800" dirty="0"/>
              <a:t>A </a:t>
            </a:r>
            <a:r>
              <a:rPr lang="en-US" sz="1800" u="sng" dirty="0"/>
              <a:t>named</a:t>
            </a:r>
            <a:r>
              <a:rPr lang="en-US" sz="1800" dirty="0"/>
              <a:t> piece of memory that can be used by a programming language to store something is called a </a:t>
            </a:r>
            <a:r>
              <a:rPr lang="en-US" sz="1800" u="sng" dirty="0"/>
              <a:t>variable</a:t>
            </a:r>
            <a:r>
              <a:rPr lang="en-US" sz="1800" dirty="0"/>
              <a:t>!</a:t>
            </a:r>
          </a:p>
        </p:txBody>
      </p:sp>
    </p:spTree>
    <p:extLst>
      <p:ext uri="{BB962C8B-B14F-4D97-AF65-F5344CB8AC3E}">
        <p14:creationId xmlns:p14="http://schemas.microsoft.com/office/powerpoint/2010/main" val="153161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a:xfrm>
            <a:off x="1097280" y="2120900"/>
            <a:ext cx="10058400" cy="3748193"/>
          </a:xfrm>
        </p:spPr>
        <p:txBody>
          <a:bodyPr>
            <a:normAutofit lnSpcReduction="10000"/>
          </a:bodyPr>
          <a:lstStyle/>
          <a:p>
            <a:pPr>
              <a:buFont typeface="Arial" panose="020B0604020202020204" pitchFamily="34" charset="0"/>
              <a:buChar char="•"/>
            </a:pPr>
            <a:r>
              <a:rPr lang="en-US" sz="2000" dirty="0"/>
              <a:t>There is a wide variety of data that can be stored in your computer's memory.  To start we will discuss just a of these “kinds of data” or Data Types:</a:t>
            </a:r>
          </a:p>
          <a:p>
            <a:pPr>
              <a:buFont typeface="Arial" panose="020B0604020202020204" pitchFamily="34" charset="0"/>
              <a:buChar char="•"/>
            </a:pPr>
            <a:r>
              <a:rPr lang="en-US" sz="2000" b="1" dirty="0"/>
              <a:t>Integer:	</a:t>
            </a:r>
            <a:r>
              <a:rPr lang="en-US" sz="2000" dirty="0"/>
              <a:t>	A positive or negative number </a:t>
            </a:r>
            <a:r>
              <a:rPr lang="en-US" sz="2000" u="sng" dirty="0"/>
              <a:t>without decimals</a:t>
            </a:r>
            <a:r>
              <a:rPr lang="en-US" sz="2000" dirty="0"/>
              <a:t>.  On 32-bit versions of 			PHP they are from -2,147,483,649 to 2,147,483,648 on 64-bit systems they</a:t>
            </a:r>
            <a:br>
              <a:rPr lang="en-US" sz="2000" dirty="0"/>
            </a:br>
            <a:r>
              <a:rPr lang="en-US" sz="2000" dirty="0"/>
              <a:t> 		are from -9,223,372,036,854,775,808 to 9,223,372,036,854,775,807!</a:t>
            </a:r>
          </a:p>
          <a:p>
            <a:pPr>
              <a:buFont typeface="Arial" panose="020B0604020202020204" pitchFamily="34" charset="0"/>
              <a:buChar char="•"/>
            </a:pPr>
            <a:r>
              <a:rPr lang="en-US" sz="2000" b="1" dirty="0"/>
              <a:t>Float:</a:t>
            </a:r>
            <a:r>
              <a:rPr lang="en-US" sz="2000" dirty="0"/>
              <a:t>		These are numbers </a:t>
            </a:r>
            <a:r>
              <a:rPr lang="en-US" sz="2000" u="sng" dirty="0"/>
              <a:t>with decimals</a:t>
            </a:r>
            <a:r>
              <a:rPr lang="en-US" sz="2000" dirty="0"/>
              <a:t>.  The limits on floating point numbers</a:t>
            </a:r>
            <a:br>
              <a:rPr lang="en-US" sz="2000" dirty="0"/>
            </a:br>
            <a:r>
              <a:rPr lang="en-US" sz="2000" dirty="0"/>
              <a:t>		are complicated.  Normally you will never be able to make one so large</a:t>
            </a:r>
            <a:br>
              <a:rPr lang="en-US" sz="2000" dirty="0"/>
            </a:br>
            <a:r>
              <a:rPr lang="en-US" sz="2000" dirty="0"/>
              <a:t>		that PHP can’t deal with it.  The term “float” refers to the fact that </a:t>
            </a:r>
            <a:br>
              <a:rPr lang="en-US" sz="2000" dirty="0"/>
            </a:br>
            <a:r>
              <a:rPr lang="en-US" sz="2000" dirty="0"/>
              <a:t>		this data type can have as many or as few decimal places as we want.  			So, you could say that the decimal point “floats around”.</a:t>
            </a:r>
          </a:p>
        </p:txBody>
      </p:sp>
    </p:spTree>
    <p:extLst>
      <p:ext uri="{BB962C8B-B14F-4D97-AF65-F5344CB8AC3E}">
        <p14:creationId xmlns:p14="http://schemas.microsoft.com/office/powerpoint/2010/main" val="386955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a:xfrm>
            <a:off x="1097280" y="2120900"/>
            <a:ext cx="10058400" cy="3748193"/>
          </a:xfrm>
        </p:spPr>
        <p:txBody>
          <a:bodyPr>
            <a:normAutofit fontScale="92500" lnSpcReduction="20000"/>
          </a:bodyPr>
          <a:lstStyle/>
          <a:p>
            <a:pPr>
              <a:buFont typeface="Arial" panose="020B0604020202020204" pitchFamily="34" charset="0"/>
              <a:buChar char="•"/>
            </a:pPr>
            <a:r>
              <a:rPr lang="en-US" sz="2000" b="1" dirty="0"/>
              <a:t>String:</a:t>
            </a:r>
            <a:r>
              <a:rPr lang="en-US" sz="2000" dirty="0"/>
              <a:t>		Strings are just long lists of characters.  Whether you want to store a name or a</a:t>
            </a:r>
            <a:br>
              <a:rPr lang="en-US" sz="2000" dirty="0"/>
            </a:br>
            <a:r>
              <a:rPr lang="en-US" sz="2000" dirty="0"/>
              <a:t>		novel -- you use a string.  Older versions of PHP had significant limits on string</a:t>
            </a:r>
            <a:br>
              <a:rPr lang="en-US" sz="2000" dirty="0"/>
            </a:br>
            <a:r>
              <a:rPr lang="en-US" sz="2000" dirty="0"/>
              <a:t>		 size.  As of PHP 7, they are unlimited for 64-bit versions and 2GB for 32 bit</a:t>
            </a:r>
            <a:br>
              <a:rPr lang="en-US" sz="2000" dirty="0"/>
            </a:br>
            <a:r>
              <a:rPr lang="en-US" sz="2000" dirty="0"/>
              <a:t>		versions!  In order to say where a string begins or ends, we use quotes (</a:t>
            </a:r>
            <a:r>
              <a:rPr lang="en-US" sz="2000" b="1" dirty="0">
                <a:latin typeface="Courier New" panose="02070309020205020404" pitchFamily="49" charset="0"/>
                <a:cs typeface="Courier New" panose="02070309020205020404" pitchFamily="49" charset="0"/>
              </a:rPr>
              <a:t>"</a:t>
            </a:r>
            <a:r>
              <a:rPr lang="en-US" sz="2000" dirty="0"/>
              <a:t>)</a:t>
            </a:r>
          </a:p>
          <a:p>
            <a:pPr>
              <a:buFont typeface="Arial" panose="020B0604020202020204" pitchFamily="34" charset="0"/>
              <a:buChar char="•"/>
            </a:pPr>
            <a:r>
              <a:rPr lang="en-US" sz="2000" b="1" dirty="0"/>
              <a:t>Boolean:</a:t>
            </a:r>
            <a:r>
              <a:rPr lang="en-US" sz="2000" dirty="0"/>
              <a:t>	A Boolean can only hold one of two values: true or false. These become very</a:t>
            </a:r>
            <a:br>
              <a:rPr lang="en-US" sz="2000" dirty="0"/>
            </a:br>
            <a:r>
              <a:rPr lang="en-US" sz="2000" dirty="0"/>
              <a:t> 		important when the computer is making a decision. PHP 7 accepts any       			arrangement of capital and lower-case letters for these. </a:t>
            </a:r>
            <a:r>
              <a:rPr lang="en-US" sz="2000" dirty="0" err="1"/>
              <a:t>E.g.,“TRUE</a:t>
            </a:r>
            <a:r>
              <a:rPr lang="en-US" sz="2000" dirty="0"/>
              <a:t>”, “</a:t>
            </a:r>
            <a:r>
              <a:rPr lang="en-US" sz="2000" dirty="0" err="1"/>
              <a:t>TrUe</a:t>
            </a:r>
            <a:r>
              <a:rPr lang="en-US" sz="2000" dirty="0"/>
              <a:t>”</a:t>
            </a:r>
          </a:p>
          <a:p>
            <a:pPr>
              <a:buFont typeface="Arial" panose="020B0604020202020204" pitchFamily="34" charset="0"/>
              <a:buChar char="•"/>
            </a:pPr>
            <a:r>
              <a:rPr lang="en-US" sz="2000" b="1" dirty="0"/>
              <a:t>Array</a:t>
            </a:r>
            <a:r>
              <a:rPr lang="en-US" sz="2000" dirty="0"/>
              <a:t>		An array is simply a list of variables.  If you want to keep a list of product</a:t>
            </a:r>
            <a:br>
              <a:rPr lang="en-US" sz="2000" dirty="0"/>
            </a:br>
            <a:r>
              <a:rPr lang="en-US" sz="2000" dirty="0"/>
              <a:t>		names you create an array of Strings.  If you want to have a list of prices you</a:t>
            </a:r>
            <a:br>
              <a:rPr lang="en-US" sz="2000" dirty="0"/>
            </a:br>
            <a:r>
              <a:rPr lang="en-US" sz="2000" dirty="0"/>
              <a:t>		create an array of floats.  You can even mix-and-match different variable types in</a:t>
            </a:r>
            <a:br>
              <a:rPr lang="en-US" sz="2000" dirty="0"/>
            </a:br>
            <a:r>
              <a:rPr lang="en-US" sz="2000" dirty="0"/>
              <a:t>		an array.	  In order to select which name or price we want we use something 			called an “index”. In PHP this is, by default a number starting at zero.</a:t>
            </a:r>
          </a:p>
        </p:txBody>
      </p:sp>
    </p:spTree>
    <p:extLst>
      <p:ext uri="{BB962C8B-B14F-4D97-AF65-F5344CB8AC3E}">
        <p14:creationId xmlns:p14="http://schemas.microsoft.com/office/powerpoint/2010/main" val="1700108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5A13-7939-4ABE-B4FA-5C9F60931201}"/>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F475A6E6-CFCB-4DC5-A8E9-A1E96446366B}"/>
              </a:ext>
            </a:extLst>
          </p:cNvPr>
          <p:cNvSpPr>
            <a:spLocks noGrp="1"/>
          </p:cNvSpPr>
          <p:nvPr>
            <p:ph sz="half" idx="1"/>
          </p:nvPr>
        </p:nvSpPr>
        <p:spPr/>
        <p:txBody>
          <a:bodyPr/>
          <a:lstStyle/>
          <a:p>
            <a:pPr>
              <a:buFont typeface="Arial" panose="020B0604020202020204" pitchFamily="34" charset="0"/>
              <a:buChar char="•"/>
            </a:pPr>
            <a:r>
              <a:rPr lang="en-US" sz="2000" dirty="0"/>
              <a:t>The </a:t>
            </a:r>
            <a:r>
              <a:rPr lang="en-US" sz="2000" u="sng" dirty="0"/>
              <a:t>statement</a:t>
            </a:r>
            <a:r>
              <a:rPr lang="en-US" sz="2000" dirty="0"/>
              <a:t> that we use to relate a </a:t>
            </a:r>
            <a:r>
              <a:rPr lang="en-US" sz="2000" u="sng" dirty="0"/>
              <a:t>piece of memory</a:t>
            </a:r>
            <a:r>
              <a:rPr lang="en-US" sz="2000" dirty="0"/>
              <a:t> to a </a:t>
            </a:r>
            <a:r>
              <a:rPr lang="en-US" sz="2000" u="sng" dirty="0"/>
              <a:t>variable name </a:t>
            </a:r>
            <a:r>
              <a:rPr lang="en-US" sz="2000" dirty="0"/>
              <a:t>is called an </a:t>
            </a:r>
            <a:r>
              <a:rPr lang="en-US" sz="2000" u="sng" dirty="0"/>
              <a:t>assignment.</a:t>
            </a:r>
          </a:p>
          <a:p>
            <a:pPr>
              <a:buFont typeface="Arial" panose="020B0604020202020204" pitchFamily="34" charset="0"/>
              <a:buChar char="•"/>
            </a:pPr>
            <a:r>
              <a:rPr lang="en-US" dirty="0"/>
              <a:t>In PHP all variable names start with a dollar sign ($) and </a:t>
            </a:r>
            <a:r>
              <a:rPr lang="en-US" u="sng" dirty="0"/>
              <a:t>all statements</a:t>
            </a:r>
            <a:r>
              <a:rPr lang="en-US" dirty="0"/>
              <a:t> end with a semi-colon (;)</a:t>
            </a:r>
          </a:p>
          <a:p>
            <a:pPr>
              <a:buFont typeface="Arial" panose="020B0604020202020204" pitchFamily="34" charset="0"/>
              <a:buChar char="•"/>
            </a:pPr>
            <a:r>
              <a:rPr lang="en-US" dirty="0"/>
              <a:t>We tell the computer we want to assign something a name by putting an equals sign next to the name, then following it with the data we want to assign.</a:t>
            </a:r>
          </a:p>
        </p:txBody>
      </p:sp>
      <p:sp>
        <p:nvSpPr>
          <p:cNvPr id="4" name="Content Placeholder 3">
            <a:extLst>
              <a:ext uri="{FF2B5EF4-FFF2-40B4-BE49-F238E27FC236}">
                <a16:creationId xmlns:a16="http://schemas.microsoft.com/office/drawing/2014/main" id="{233A8030-6F14-4CD9-8138-048E709BB6B2}"/>
              </a:ext>
            </a:extLst>
          </p:cNvPr>
          <p:cNvSpPr>
            <a:spLocks noGrp="1"/>
          </p:cNvSpPr>
          <p:nvPr>
            <p:ph sz="half" idx="2"/>
          </p:nvPr>
        </p:nvSpPr>
        <p:spPr/>
        <p:txBody>
          <a:bodyPr/>
          <a:lstStyle/>
          <a:p>
            <a:r>
              <a:rPr lang="en-US" b="1" dirty="0"/>
              <a:t>PHP Code Examples:</a:t>
            </a:r>
          </a:p>
          <a:p>
            <a:r>
              <a:rPr lang="en-US" b="1" dirty="0">
                <a:latin typeface="Courier New" panose="02070309020205020404" pitchFamily="49" charset="0"/>
                <a:cs typeface="Courier New" panose="02070309020205020404" pitchFamily="49" charset="0"/>
              </a:rPr>
              <a:t>$name = "My name is Jonathan“;</a:t>
            </a: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money_in_my_pocket</a:t>
            </a:r>
            <a:r>
              <a:rPr lang="en-US" b="1" dirty="0">
                <a:latin typeface="Courier New" panose="02070309020205020404" pitchFamily="49" charset="0"/>
                <a:cs typeface="Courier New" panose="02070309020205020404" pitchFamily="49" charset="0"/>
              </a:rPr>
              <a:t> = 20.00;</a:t>
            </a:r>
          </a:p>
          <a:p>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jons_name</a:t>
            </a:r>
            <a:r>
              <a:rPr lang="en-US" b="1" dirty="0">
                <a:latin typeface="Courier New" panose="02070309020205020404" pitchFamily="49" charset="0"/>
                <a:cs typeface="Courier New" panose="02070309020205020404" pitchFamily="49" charset="0"/>
              </a:rPr>
              <a:t> = $name;</a:t>
            </a:r>
          </a:p>
          <a:p>
            <a:r>
              <a:rPr lang="en-US" b="1" dirty="0">
                <a:latin typeface="Courier New" panose="02070309020205020404" pitchFamily="49" charset="0"/>
                <a:cs typeface="Courier New" panose="02070309020205020404" pitchFamily="49" charset="0"/>
              </a:rPr>
              <a:t>$NAME = "DAVE";</a:t>
            </a:r>
          </a:p>
          <a:p>
            <a:r>
              <a:rPr lang="en-US" b="1" dirty="0">
                <a:latin typeface="Courier New" panose="02070309020205020404" pitchFamily="49" charset="0"/>
                <a:cs typeface="Courier New" panose="02070309020205020404" pitchFamily="49" charset="0"/>
              </a:rPr>
              <a:t>$prod = array("</a:t>
            </a:r>
            <a:r>
              <a:rPr lang="en-US" b="1" dirty="0" err="1">
                <a:latin typeface="Courier New" panose="02070309020205020404" pitchFamily="49" charset="0"/>
                <a:cs typeface="Courier New" panose="02070309020205020404" pitchFamily="49" charset="0"/>
              </a:rPr>
              <a:t>Table","Chair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$prices = array(12.99,10.50);</a:t>
            </a:r>
          </a:p>
        </p:txBody>
      </p:sp>
    </p:spTree>
    <p:extLst>
      <p:ext uri="{BB962C8B-B14F-4D97-AF65-F5344CB8AC3E}">
        <p14:creationId xmlns:p14="http://schemas.microsoft.com/office/powerpoint/2010/main" val="2251386853"/>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744</TotalTime>
  <Words>3648</Words>
  <Application>Microsoft Office PowerPoint</Application>
  <PresentationFormat>Widescreen</PresentationFormat>
  <Paragraphs>402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Bookman Old Style</vt:lpstr>
      <vt:lpstr>Calibri</vt:lpstr>
      <vt:lpstr>Courier New</vt:lpstr>
      <vt:lpstr>Franklin Gothic Book</vt:lpstr>
      <vt:lpstr>1_RetrospectVTI</vt:lpstr>
      <vt:lpstr>Software Development &amp; Best Practices</vt:lpstr>
      <vt:lpstr>Programming</vt:lpstr>
      <vt:lpstr>Programming</vt:lpstr>
      <vt:lpstr>Programming</vt:lpstr>
      <vt:lpstr>Data Types and Assignments</vt:lpstr>
      <vt:lpstr>Variables and Data Types</vt:lpstr>
      <vt:lpstr>Data Types</vt:lpstr>
      <vt:lpstr>Data Types</vt:lpstr>
      <vt:lpstr>Assignments</vt:lpstr>
      <vt:lpstr>Assignment</vt:lpstr>
      <vt:lpstr>Array Assignment</vt:lpstr>
      <vt:lpstr>In other languages…</vt:lpstr>
      <vt:lpstr>Operators and Expressions</vt:lpstr>
      <vt:lpstr>Operators</vt:lpstr>
      <vt:lpstr>Assignment Operators</vt:lpstr>
      <vt:lpstr>Comparison Operators</vt:lpstr>
      <vt:lpstr>Comparison Operators</vt:lpstr>
      <vt:lpstr>Logical Operators</vt:lpstr>
      <vt:lpstr>Conditional Assignment Operator</vt:lpstr>
      <vt:lpstr>Increment Operators</vt:lpstr>
      <vt:lpstr>String Operators</vt:lpstr>
      <vt:lpstr>Expressions</vt:lpstr>
      <vt:lpstr>Expressions</vt:lpstr>
      <vt:lpstr>Expressions</vt:lpstr>
      <vt:lpstr>Expressions</vt:lpstr>
      <vt:lpstr>Expressions and Data Types</vt:lpstr>
      <vt:lpstr>Expression Practice</vt:lpstr>
      <vt:lpstr>In other languages…</vt:lpstr>
      <vt:lpstr>In other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97</cp:revision>
  <dcterms:created xsi:type="dcterms:W3CDTF">2021-01-10T21:11:44Z</dcterms:created>
  <dcterms:modified xsi:type="dcterms:W3CDTF">2024-05-05T00:26:53Z</dcterms:modified>
</cp:coreProperties>
</file>