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95" r:id="rId2"/>
    <p:sldId id="308" r:id="rId3"/>
    <p:sldId id="307" r:id="rId4"/>
    <p:sldId id="310" r:id="rId5"/>
    <p:sldId id="296" r:id="rId6"/>
    <p:sldId id="297" r:id="rId7"/>
    <p:sldId id="311" r:id="rId8"/>
    <p:sldId id="312" r:id="rId9"/>
    <p:sldId id="313" r:id="rId10"/>
    <p:sldId id="315" r:id="rId11"/>
    <p:sldId id="305" r:id="rId12"/>
    <p:sldId id="316" r:id="rId13"/>
    <p:sldId id="300" r:id="rId14"/>
    <p:sldId id="340" r:id="rId15"/>
    <p:sldId id="317" r:id="rId16"/>
    <p:sldId id="318" r:id="rId17"/>
    <p:sldId id="319" r:id="rId18"/>
    <p:sldId id="320" r:id="rId19"/>
    <p:sldId id="321" r:id="rId20"/>
    <p:sldId id="289" r:id="rId21"/>
    <p:sldId id="309" r:id="rId22"/>
    <p:sldId id="341" r:id="rId23"/>
    <p:sldId id="322" r:id="rId24"/>
    <p:sldId id="323" r:id="rId25"/>
    <p:sldId id="324" r:id="rId26"/>
    <p:sldId id="325" r:id="rId27"/>
    <p:sldId id="327" r:id="rId28"/>
    <p:sldId id="328" r:id="rId29"/>
    <p:sldId id="326" r:id="rId30"/>
    <p:sldId id="329" r:id="rId31"/>
    <p:sldId id="332" r:id="rId32"/>
    <p:sldId id="331" r:id="rId33"/>
    <p:sldId id="330" r:id="rId34"/>
    <p:sldId id="333" r:id="rId35"/>
    <p:sldId id="342" r:id="rId36"/>
    <p:sldId id="334" r:id="rId37"/>
    <p:sldId id="335" r:id="rId38"/>
    <p:sldId id="336" r:id="rId39"/>
    <p:sldId id="337" r:id="rId40"/>
    <p:sldId id="338" r:id="rId41"/>
    <p:sldId id="339" r:id="rId42"/>
    <p:sldId id="29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FF3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9" autoAdjust="0"/>
    <p:restoredTop sz="94660"/>
  </p:normalViewPr>
  <p:slideViewPr>
    <p:cSldViewPr snapToGrid="0">
      <p:cViewPr varScale="1">
        <p:scale>
          <a:sx n="56" d="100"/>
          <a:sy n="56" d="100"/>
        </p:scale>
        <p:origin x="54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erlund.blogspot.com/2015/07/top-12-computer-programming-languages.html" TargetMode="External"/><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ict.senecacollege.ca/~btp100/pages/content/const.html" TargetMode="External"/><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hyperlink" Target="https://creativecommons.org/licenses/by/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eliwhitney.org/7/projects/2017/python" TargetMode="External"/><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creativecommons.org/licenses/by-nc-sa/3.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opensource.com/article/20/10/learn-any-programming-language" TargetMode="External"/><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zanzlanz.deviantart.com/art/Pixel-Dragon-516864661"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tackoverflow.com/questions/13057251/generate-diagram-of-include-relationships-between-source-code-files" TargetMode="External"/><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kenthinksaloud.wordpress.com/2016/02/18/the-lone-jigsaw-piece/" TargetMode="External"/><Relationship Id="rId2" Type="http://schemas.openxmlformats.org/officeDocument/2006/relationships/image" Target="../media/image7.jp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www.php.net/manual/en/function.fprintf.php" TargetMode="External"/><Relationship Id="rId3" Type="http://schemas.openxmlformats.org/officeDocument/2006/relationships/hyperlink" Target="https://www.php.net/manual/en/function.fopen.php" TargetMode="External"/><Relationship Id="rId7" Type="http://schemas.openxmlformats.org/officeDocument/2006/relationships/hyperlink" Target="https://www.php.net/manual/en/function.fclose.php" TargetMode="External"/><Relationship Id="rId2" Type="http://schemas.openxmlformats.org/officeDocument/2006/relationships/hyperlink" Target="https://www.php.net/manual/en/function.printf.php" TargetMode="External"/><Relationship Id="rId1" Type="http://schemas.openxmlformats.org/officeDocument/2006/relationships/slideLayout" Target="../slideLayouts/slideLayout2.xml"/><Relationship Id="rId6" Type="http://schemas.openxmlformats.org/officeDocument/2006/relationships/hyperlink" Target="https://www.php.net/manual/en/function.fwrite.php" TargetMode="External"/><Relationship Id="rId5" Type="http://schemas.openxmlformats.org/officeDocument/2006/relationships/hyperlink" Target="https://www.php.net/manual/en/function.feof.php" TargetMode="External"/><Relationship Id="rId4" Type="http://schemas.openxmlformats.org/officeDocument/2006/relationships/hyperlink" Target="https://www.php.net/manual/en/function.fread.php" TargetMode="External"/><Relationship Id="rId9" Type="http://schemas.openxmlformats.org/officeDocument/2006/relationships/hyperlink" Target="https://www.php.net/manual/en/function.rand.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163" b="11163"/>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Software Development &amp; Best Practices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9" y="5715000"/>
            <a:ext cx="10113264" cy="609600"/>
          </a:xfrm>
        </p:spPr>
        <p:txBody>
          <a:bodyPr>
            <a:normAutofit/>
          </a:bodyPr>
          <a:lstStyle/>
          <a:p>
            <a:r>
              <a:rPr lang="en-US"/>
              <a:t>Lecture 4 </a:t>
            </a:r>
            <a:r>
              <a:rPr lang="en-US" dirty="0"/>
              <a:t>– Programming and PHP – Part II</a:t>
            </a:r>
          </a:p>
        </p:txBody>
      </p:sp>
      <p:sp>
        <p:nvSpPr>
          <p:cNvPr id="4" name="TextBox 3">
            <a:extLst>
              <a:ext uri="{FF2B5EF4-FFF2-40B4-BE49-F238E27FC236}">
                <a16:creationId xmlns:a16="http://schemas.microsoft.com/office/drawing/2014/main" id="{A4B72F1D-508F-4277-BDAF-F3007776F672}"/>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cherlund.blogspot.com/2015/07/top-12-computer-programming-languages.html"/>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75399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SWITCH/CASE and BREAK</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p:txBody>
          <a:bodyPr/>
          <a:lstStyle/>
          <a:p>
            <a:r>
              <a:rPr lang="en-US" dirty="0"/>
              <a:t>If you want a case that will match any other value, then you can use the </a:t>
            </a:r>
            <a:r>
              <a:rPr lang="en-US" b="1" u="sng" dirty="0">
                <a:latin typeface="Courier New" panose="02070309020205020404" pitchFamily="49" charset="0"/>
                <a:cs typeface="Courier New" panose="02070309020205020404" pitchFamily="49" charset="0"/>
              </a:rPr>
              <a:t>default</a:t>
            </a:r>
            <a:r>
              <a:rPr lang="en-US" u="sng" dirty="0"/>
              <a:t> statement</a:t>
            </a:r>
            <a:r>
              <a:rPr lang="en-US" dirty="0"/>
              <a:t>.</a:t>
            </a:r>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solidFill>
            <a:schemeClr val="tx1"/>
          </a:solidFill>
        </p:spPr>
        <p:txBody>
          <a:bodyPr/>
          <a:lstStyle/>
          <a:p>
            <a:r>
              <a:rPr lang="en-US" dirty="0">
                <a:solidFill>
                  <a:srgbClr val="3FFF3F"/>
                </a:solidFill>
              </a:rPr>
              <a:t>switch ($</a:t>
            </a:r>
            <a:r>
              <a:rPr lang="en-US" dirty="0" err="1">
                <a:solidFill>
                  <a:srgbClr val="3FFF3F"/>
                </a:solidFill>
              </a:rPr>
              <a:t>dice_roll</a:t>
            </a:r>
            <a:r>
              <a:rPr lang="en-US" dirty="0">
                <a:solidFill>
                  <a:srgbClr val="3FFF3F"/>
                </a:solidFill>
              </a:rPr>
              <a:t>) {</a:t>
            </a:r>
            <a:br>
              <a:rPr lang="en-US" dirty="0">
                <a:solidFill>
                  <a:srgbClr val="3FFF3F"/>
                </a:solidFill>
              </a:rPr>
            </a:br>
            <a:r>
              <a:rPr lang="en-US" dirty="0">
                <a:solidFill>
                  <a:srgbClr val="3FFF3F"/>
                </a:solidFill>
              </a:rPr>
              <a:t>	case 1:</a:t>
            </a:r>
            <a:br>
              <a:rPr lang="en-US" dirty="0">
                <a:solidFill>
                  <a:srgbClr val="3FFF3F"/>
                </a:solidFill>
              </a:rPr>
            </a:br>
            <a:r>
              <a:rPr lang="en-US" dirty="0">
                <a:solidFill>
                  <a:srgbClr val="3FFF3F"/>
                </a:solidFill>
              </a:rPr>
              <a:t>		$</a:t>
            </a:r>
            <a:r>
              <a:rPr lang="en-US" dirty="0" err="1">
                <a:solidFill>
                  <a:srgbClr val="3FFF3F"/>
                </a:solidFill>
              </a:rPr>
              <a:t>player_hit</a:t>
            </a:r>
            <a:r>
              <a:rPr lang="en-US" dirty="0">
                <a:solidFill>
                  <a:srgbClr val="3FFF3F"/>
                </a:solidFill>
              </a:rPr>
              <a:t> = True;</a:t>
            </a:r>
            <a:br>
              <a:rPr lang="en-US" dirty="0">
                <a:solidFill>
                  <a:srgbClr val="3FFF3F"/>
                </a:solidFill>
              </a:rPr>
            </a:br>
            <a:r>
              <a:rPr lang="en-US" dirty="0">
                <a:solidFill>
                  <a:srgbClr val="3FFF3F"/>
                </a:solidFill>
              </a:rPr>
              <a:t>		break;</a:t>
            </a:r>
            <a:br>
              <a:rPr lang="en-US" dirty="0">
                <a:solidFill>
                  <a:srgbClr val="3FFF3F"/>
                </a:solidFill>
              </a:rPr>
            </a:br>
            <a:r>
              <a:rPr lang="en-US" dirty="0">
                <a:solidFill>
                  <a:srgbClr val="3FFF3F"/>
                </a:solidFill>
              </a:rPr>
              <a:t>	case 2:</a:t>
            </a:r>
            <a:br>
              <a:rPr lang="en-US" dirty="0">
                <a:solidFill>
                  <a:srgbClr val="3FFF3F"/>
                </a:solidFill>
              </a:rPr>
            </a:br>
            <a:r>
              <a:rPr lang="en-US" dirty="0">
                <a:solidFill>
                  <a:srgbClr val="3FFF3F"/>
                </a:solidFill>
              </a:rPr>
              <a:t>		$</a:t>
            </a:r>
            <a:r>
              <a:rPr lang="en-US" dirty="0" err="1">
                <a:solidFill>
                  <a:srgbClr val="3FFF3F"/>
                </a:solidFill>
              </a:rPr>
              <a:t>player_miss</a:t>
            </a:r>
            <a:r>
              <a:rPr lang="en-US" dirty="0">
                <a:solidFill>
                  <a:srgbClr val="3FFF3F"/>
                </a:solidFill>
              </a:rPr>
              <a:t> = True;</a:t>
            </a:r>
            <a:br>
              <a:rPr lang="en-US" dirty="0">
                <a:solidFill>
                  <a:srgbClr val="3FFF3F"/>
                </a:solidFill>
              </a:rPr>
            </a:br>
            <a:r>
              <a:rPr lang="en-US" dirty="0">
                <a:solidFill>
                  <a:srgbClr val="3FFF3F"/>
                </a:solidFill>
              </a:rPr>
              <a:t>		break;</a:t>
            </a:r>
            <a:br>
              <a:rPr lang="en-US" dirty="0">
                <a:solidFill>
                  <a:srgbClr val="3FFF3F"/>
                </a:solidFill>
              </a:rPr>
            </a:br>
            <a:r>
              <a:rPr lang="en-US" dirty="0">
                <a:solidFill>
                  <a:srgbClr val="3FFF3F"/>
                </a:solidFill>
              </a:rPr>
              <a:t>	default: </a:t>
            </a:r>
            <a:br>
              <a:rPr lang="en-US" dirty="0">
                <a:solidFill>
                  <a:srgbClr val="3FFF3F"/>
                </a:solidFill>
              </a:rPr>
            </a:br>
            <a:r>
              <a:rPr lang="en-US" dirty="0">
                <a:solidFill>
                  <a:srgbClr val="3FFF3F"/>
                </a:solidFill>
              </a:rPr>
              <a:t>		$</a:t>
            </a:r>
            <a:r>
              <a:rPr lang="en-US" dirty="0" err="1">
                <a:solidFill>
                  <a:srgbClr val="3FFF3F"/>
                </a:solidFill>
              </a:rPr>
              <a:t>player_fumble</a:t>
            </a:r>
            <a:r>
              <a:rPr lang="en-US" dirty="0">
                <a:solidFill>
                  <a:srgbClr val="3FFF3F"/>
                </a:solidFill>
              </a:rPr>
              <a:t> = True;</a:t>
            </a:r>
            <a:br>
              <a:rPr lang="en-US" dirty="0">
                <a:solidFill>
                  <a:srgbClr val="3FFF3F"/>
                </a:solidFill>
              </a:rPr>
            </a:br>
            <a:r>
              <a:rPr lang="en-US" dirty="0">
                <a:solidFill>
                  <a:srgbClr val="3FFF3F"/>
                </a:solidFill>
              </a:rPr>
              <a:t>		break;</a:t>
            </a:r>
            <a:br>
              <a:rPr lang="en-US" dirty="0">
                <a:solidFill>
                  <a:srgbClr val="3FFF3F"/>
                </a:solidFill>
              </a:rPr>
            </a:br>
            <a:r>
              <a:rPr lang="en-US" dirty="0">
                <a:solidFill>
                  <a:srgbClr val="3FFF3F"/>
                </a:solidFill>
              </a:rPr>
              <a:t>	}</a:t>
            </a:r>
          </a:p>
        </p:txBody>
      </p:sp>
    </p:spTree>
    <p:extLst>
      <p:ext uri="{BB962C8B-B14F-4D97-AF65-F5344CB8AC3E}">
        <p14:creationId xmlns:p14="http://schemas.microsoft.com/office/powerpoint/2010/main" val="361107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A14B-7D84-44B8-A51C-CDD08D8D3AFE}"/>
              </a:ext>
            </a:extLst>
          </p:cNvPr>
          <p:cNvSpPr>
            <a:spLocks noGrp="1"/>
          </p:cNvSpPr>
          <p:nvPr>
            <p:ph type="title"/>
          </p:nvPr>
        </p:nvSpPr>
        <p:spPr/>
        <p:txBody>
          <a:bodyPr/>
          <a:lstStyle/>
          <a:p>
            <a:r>
              <a:rPr lang="en-US" dirty="0"/>
              <a:t>In other languages…</a:t>
            </a:r>
          </a:p>
        </p:txBody>
      </p:sp>
      <p:sp>
        <p:nvSpPr>
          <p:cNvPr id="3" name="Text Placeholder 2">
            <a:extLst>
              <a:ext uri="{FF2B5EF4-FFF2-40B4-BE49-F238E27FC236}">
                <a16:creationId xmlns:a16="http://schemas.microsoft.com/office/drawing/2014/main" id="{595204E1-266E-4A37-A104-67AB817B0462}"/>
              </a:ext>
            </a:extLst>
          </p:cNvPr>
          <p:cNvSpPr>
            <a:spLocks noGrp="1"/>
          </p:cNvSpPr>
          <p:nvPr>
            <p:ph type="body" idx="1"/>
          </p:nvPr>
        </p:nvSpPr>
        <p:spPr/>
        <p:txBody>
          <a:bodyPr/>
          <a:lstStyle/>
          <a:p>
            <a:r>
              <a:rPr lang="en-US" dirty="0"/>
              <a:t>python</a:t>
            </a:r>
          </a:p>
        </p:txBody>
      </p:sp>
      <p:sp>
        <p:nvSpPr>
          <p:cNvPr id="4" name="Content Placeholder 3">
            <a:extLst>
              <a:ext uri="{FF2B5EF4-FFF2-40B4-BE49-F238E27FC236}">
                <a16:creationId xmlns:a16="http://schemas.microsoft.com/office/drawing/2014/main" id="{104C0DA3-C896-4B38-8DE4-AAECF2CD16C4}"/>
              </a:ext>
            </a:extLst>
          </p:cNvPr>
          <p:cNvSpPr>
            <a:spLocks noGrp="1"/>
          </p:cNvSpPr>
          <p:nvPr>
            <p:ph sz="half" idx="2"/>
          </p:nvPr>
        </p:nvSpPr>
        <p:spPr>
          <a:xfrm>
            <a:off x="1097280" y="2619269"/>
            <a:ext cx="4639736" cy="1676506"/>
          </a:xfrm>
          <a:solidFill>
            <a:schemeClr val="tx1"/>
          </a:solidFill>
        </p:spPr>
        <p:txBody>
          <a:bodyPr>
            <a:noAutofit/>
          </a:bodyPr>
          <a:lstStyle/>
          <a:p>
            <a:r>
              <a:rPr lang="en-US" sz="1500" b="1" dirty="0">
                <a:solidFill>
                  <a:srgbClr val="3FFF3F"/>
                </a:solidFill>
                <a:effectLst/>
                <a:latin typeface="Courier New" panose="02070309020205020404" pitchFamily="49" charset="0"/>
                <a:cs typeface="Courier New" panose="02070309020205020404" pitchFamily="49" charset="0"/>
              </a:rPr>
              <a:t>if </a:t>
            </a:r>
            <a:r>
              <a:rPr lang="en-US" sz="1500" b="1" dirty="0" err="1">
                <a:solidFill>
                  <a:srgbClr val="3FFF3F"/>
                </a:solidFill>
                <a:effectLst/>
                <a:latin typeface="Courier New" panose="02070309020205020404" pitchFamily="49" charset="0"/>
                <a:cs typeface="Courier New" panose="02070309020205020404" pitchFamily="49" charset="0"/>
              </a:rPr>
              <a:t>dice_roll</a:t>
            </a:r>
            <a:r>
              <a:rPr lang="en-US" sz="1500" b="1" dirty="0">
                <a:solidFill>
                  <a:srgbClr val="3FFF3F"/>
                </a:solidFill>
                <a:effectLst/>
                <a:latin typeface="Courier New" panose="02070309020205020404" pitchFamily="49" charset="0"/>
                <a:cs typeface="Courier New" panose="02070309020205020404" pitchFamily="49" charset="0"/>
              </a:rPr>
              <a:t> == 0:</a:t>
            </a:r>
            <a:br>
              <a:rPr lang="en-US" sz="1500" b="1" dirty="0">
                <a:solidFill>
                  <a:srgbClr val="3FFF3F"/>
                </a:solidFill>
                <a:effectLst/>
                <a:latin typeface="Courier New" panose="02070309020205020404" pitchFamily="49" charset="0"/>
                <a:cs typeface="Courier New" panose="02070309020205020404" pitchFamily="49" charset="0"/>
              </a:rPr>
            </a:br>
            <a:r>
              <a:rPr lang="en-US" sz="1500" b="1" dirty="0">
                <a:solidFill>
                  <a:srgbClr val="3FFF3F"/>
                </a:solidFill>
                <a:effectLst/>
                <a:latin typeface="Courier New" panose="02070309020205020404" pitchFamily="49" charset="0"/>
                <a:cs typeface="Courier New" panose="02070309020205020404" pitchFamily="49" charset="0"/>
              </a:rPr>
              <a:t>	</a:t>
            </a:r>
            <a:r>
              <a:rPr lang="en-US" sz="1500" b="1" dirty="0" err="1">
                <a:solidFill>
                  <a:srgbClr val="3FFF3F"/>
                </a:solidFill>
                <a:effectLst/>
                <a:latin typeface="Courier New" panose="02070309020205020404" pitchFamily="49" charset="0"/>
                <a:cs typeface="Courier New" panose="02070309020205020404" pitchFamily="49" charset="0"/>
              </a:rPr>
              <a:t>player_fumble</a:t>
            </a:r>
            <a:r>
              <a:rPr lang="en-US" sz="1500" b="1" dirty="0">
                <a:solidFill>
                  <a:srgbClr val="3FFF3F"/>
                </a:solidFill>
                <a:effectLst/>
                <a:latin typeface="Courier New" panose="02070309020205020404" pitchFamily="49" charset="0"/>
                <a:cs typeface="Courier New" panose="02070309020205020404" pitchFamily="49" charset="0"/>
              </a:rPr>
              <a:t> = True</a:t>
            </a:r>
            <a:br>
              <a:rPr lang="en-US" sz="1500" b="1" dirty="0">
                <a:solidFill>
                  <a:srgbClr val="3FFF3F"/>
                </a:solidFill>
                <a:effectLst/>
                <a:latin typeface="Courier New" panose="02070309020205020404" pitchFamily="49" charset="0"/>
                <a:cs typeface="Courier New" panose="02070309020205020404" pitchFamily="49" charset="0"/>
              </a:rPr>
            </a:br>
            <a:r>
              <a:rPr lang="en-US" sz="1500" b="1" dirty="0" err="1">
                <a:solidFill>
                  <a:srgbClr val="3FFF3F"/>
                </a:solidFill>
                <a:effectLst/>
                <a:latin typeface="Courier New" panose="02070309020205020404" pitchFamily="49" charset="0"/>
                <a:cs typeface="Courier New" panose="02070309020205020404" pitchFamily="49" charset="0"/>
              </a:rPr>
              <a:t>elif</a:t>
            </a:r>
            <a:r>
              <a:rPr lang="en-US" sz="1500" b="1" dirty="0">
                <a:solidFill>
                  <a:srgbClr val="3FFF3F"/>
                </a:solidFill>
                <a:effectLst/>
                <a:latin typeface="Courier New" panose="02070309020205020404" pitchFamily="49" charset="0"/>
                <a:cs typeface="Courier New" panose="02070309020205020404" pitchFamily="49" charset="0"/>
              </a:rPr>
              <a:t> </a:t>
            </a:r>
            <a:r>
              <a:rPr lang="en-US" sz="1500" b="1" dirty="0" err="1">
                <a:solidFill>
                  <a:srgbClr val="3FFF3F"/>
                </a:solidFill>
                <a:effectLst/>
                <a:latin typeface="Courier New" panose="02070309020205020404" pitchFamily="49" charset="0"/>
                <a:cs typeface="Courier New" panose="02070309020205020404" pitchFamily="49" charset="0"/>
              </a:rPr>
              <a:t>dice_roll</a:t>
            </a:r>
            <a:r>
              <a:rPr lang="en-US" sz="1500" b="1" dirty="0">
                <a:solidFill>
                  <a:srgbClr val="3FFF3F"/>
                </a:solidFill>
                <a:effectLst/>
                <a:latin typeface="Courier New" panose="02070309020205020404" pitchFamily="49" charset="0"/>
                <a:cs typeface="Courier New" panose="02070309020205020404" pitchFamily="49" charset="0"/>
              </a:rPr>
              <a:t> &lt; 10:</a:t>
            </a:r>
            <a:br>
              <a:rPr lang="en-US" sz="1500" b="1" dirty="0">
                <a:solidFill>
                  <a:srgbClr val="3FFF3F"/>
                </a:solidFill>
                <a:effectLst/>
                <a:latin typeface="Courier New" panose="02070309020205020404" pitchFamily="49" charset="0"/>
                <a:cs typeface="Courier New" panose="02070309020205020404" pitchFamily="49" charset="0"/>
              </a:rPr>
            </a:br>
            <a:r>
              <a:rPr lang="en-US" sz="1500" b="1" dirty="0">
                <a:solidFill>
                  <a:srgbClr val="3FFF3F"/>
                </a:solidFill>
                <a:effectLst/>
                <a:latin typeface="Courier New" panose="02070309020205020404" pitchFamily="49" charset="0"/>
                <a:cs typeface="Courier New" panose="02070309020205020404" pitchFamily="49" charset="0"/>
              </a:rPr>
              <a:t>	</a:t>
            </a:r>
            <a:r>
              <a:rPr lang="en-US" sz="1500" b="1" dirty="0" err="1">
                <a:solidFill>
                  <a:srgbClr val="3FFF3F"/>
                </a:solidFill>
                <a:effectLst/>
                <a:latin typeface="Courier New" panose="02070309020205020404" pitchFamily="49" charset="0"/>
                <a:cs typeface="Courier New" panose="02070309020205020404" pitchFamily="49" charset="0"/>
              </a:rPr>
              <a:t>player_miss</a:t>
            </a:r>
            <a:r>
              <a:rPr lang="en-US" sz="1500" b="1" dirty="0">
                <a:solidFill>
                  <a:srgbClr val="3FFF3F"/>
                </a:solidFill>
                <a:effectLst/>
                <a:latin typeface="Courier New" panose="02070309020205020404" pitchFamily="49" charset="0"/>
                <a:cs typeface="Courier New" panose="02070309020205020404" pitchFamily="49" charset="0"/>
              </a:rPr>
              <a:t> = True</a:t>
            </a:r>
            <a:br>
              <a:rPr lang="en-US" sz="1500" b="1" dirty="0">
                <a:solidFill>
                  <a:srgbClr val="3FFF3F"/>
                </a:solidFill>
                <a:effectLst/>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else:</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critical_hit</a:t>
            </a:r>
            <a:r>
              <a:rPr lang="en-US" sz="1500" b="1" dirty="0">
                <a:solidFill>
                  <a:srgbClr val="3FFF3F"/>
                </a:solidFill>
                <a:latin typeface="Courier New" panose="02070309020205020404" pitchFamily="49" charset="0"/>
                <a:cs typeface="Courier New" panose="02070309020205020404" pitchFamily="49" charset="0"/>
              </a:rPr>
              <a:t> = True</a:t>
            </a:r>
          </a:p>
        </p:txBody>
      </p:sp>
      <p:sp>
        <p:nvSpPr>
          <p:cNvPr id="5" name="Text Placeholder 4">
            <a:extLst>
              <a:ext uri="{FF2B5EF4-FFF2-40B4-BE49-F238E27FC236}">
                <a16:creationId xmlns:a16="http://schemas.microsoft.com/office/drawing/2014/main" id="{775E7C51-A73D-4CCB-9D3D-65F22DF78B1F}"/>
              </a:ext>
            </a:extLst>
          </p:cNvPr>
          <p:cNvSpPr>
            <a:spLocks noGrp="1"/>
          </p:cNvSpPr>
          <p:nvPr>
            <p:ph type="body" sz="quarter" idx="3"/>
          </p:nvPr>
        </p:nvSpPr>
        <p:spPr/>
        <p:txBody>
          <a:bodyPr/>
          <a:lstStyle/>
          <a:p>
            <a:r>
              <a:rPr lang="en-US" dirty="0"/>
              <a:t>C</a:t>
            </a:r>
          </a:p>
        </p:txBody>
      </p:sp>
      <p:sp>
        <p:nvSpPr>
          <p:cNvPr id="8" name="Text Placeholder 2">
            <a:extLst>
              <a:ext uri="{FF2B5EF4-FFF2-40B4-BE49-F238E27FC236}">
                <a16:creationId xmlns:a16="http://schemas.microsoft.com/office/drawing/2014/main" id="{C16F26D4-74B8-48E7-8D78-D6F17156BCCD}"/>
              </a:ext>
            </a:extLst>
          </p:cNvPr>
          <p:cNvSpPr txBox="1">
            <a:spLocks/>
          </p:cNvSpPr>
          <p:nvPr/>
        </p:nvSpPr>
        <p:spPr>
          <a:xfrm>
            <a:off x="1097280" y="4145139"/>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RUBY</a:t>
            </a:r>
          </a:p>
        </p:txBody>
      </p:sp>
      <p:sp>
        <p:nvSpPr>
          <p:cNvPr id="9" name="Content Placeholder 3">
            <a:extLst>
              <a:ext uri="{FF2B5EF4-FFF2-40B4-BE49-F238E27FC236}">
                <a16:creationId xmlns:a16="http://schemas.microsoft.com/office/drawing/2014/main" id="{191643AC-761C-434E-848A-EDFA357B32E3}"/>
              </a:ext>
            </a:extLst>
          </p:cNvPr>
          <p:cNvSpPr txBox="1">
            <a:spLocks/>
          </p:cNvSpPr>
          <p:nvPr/>
        </p:nvSpPr>
        <p:spPr>
          <a:xfrm>
            <a:off x="1097280" y="4707008"/>
            <a:ext cx="4639736" cy="159854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500" b="1" dirty="0">
                <a:solidFill>
                  <a:srgbClr val="3FFF3F"/>
                </a:solidFill>
                <a:latin typeface="Courier New" panose="02070309020205020404" pitchFamily="49" charset="0"/>
                <a:cs typeface="Courier New" panose="02070309020205020404" pitchFamily="49" charset="0"/>
              </a:rPr>
              <a:t> if </a:t>
            </a:r>
            <a:r>
              <a:rPr lang="en-US" sz="1500" b="1" dirty="0" err="1">
                <a:solidFill>
                  <a:srgbClr val="3FFF3F"/>
                </a:solidFill>
                <a:latin typeface="Courier New" panose="02070309020205020404" pitchFamily="49" charset="0"/>
                <a:cs typeface="Courier New" panose="02070309020205020404" pitchFamily="49" charset="0"/>
              </a:rPr>
              <a:t>dice_roll</a:t>
            </a:r>
            <a:r>
              <a:rPr lang="en-US" sz="1500" b="1" dirty="0">
                <a:solidFill>
                  <a:srgbClr val="3FFF3F"/>
                </a:solidFill>
                <a:latin typeface="Courier New" panose="02070309020205020404" pitchFamily="49" charset="0"/>
                <a:cs typeface="Courier New" panose="02070309020205020404" pitchFamily="49" charset="0"/>
              </a:rPr>
              <a:t> == 0</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player_fumble</a:t>
            </a:r>
            <a:r>
              <a:rPr lang="en-US" sz="1500" b="1" dirty="0">
                <a:solidFill>
                  <a:srgbClr val="3FFF3F"/>
                </a:solidFill>
                <a:latin typeface="Courier New" panose="02070309020205020404" pitchFamily="49" charset="0"/>
                <a:cs typeface="Courier New" panose="02070309020205020404" pitchFamily="49" charset="0"/>
              </a:rPr>
              <a:t> = true</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elsif</a:t>
            </a: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dice_roll</a:t>
            </a:r>
            <a:r>
              <a:rPr lang="en-US" sz="1500" b="1" dirty="0">
                <a:solidFill>
                  <a:srgbClr val="3FFF3F"/>
                </a:solidFill>
                <a:latin typeface="Courier New" panose="02070309020205020404" pitchFamily="49" charset="0"/>
                <a:cs typeface="Courier New" panose="02070309020205020404" pitchFamily="49" charset="0"/>
              </a:rPr>
              <a:t> &lt; 10</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player_miss</a:t>
            </a:r>
            <a:r>
              <a:rPr lang="en-US" sz="1500" b="1" dirty="0">
                <a:solidFill>
                  <a:srgbClr val="3FFF3F"/>
                </a:solidFill>
                <a:latin typeface="Courier New" panose="02070309020205020404" pitchFamily="49" charset="0"/>
                <a:cs typeface="Courier New" panose="02070309020205020404" pitchFamily="49" charset="0"/>
              </a:rPr>
              <a:t> = true</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end</a:t>
            </a:r>
          </a:p>
        </p:txBody>
      </p:sp>
      <p:sp>
        <p:nvSpPr>
          <p:cNvPr id="10" name="Text Placeholder 4">
            <a:extLst>
              <a:ext uri="{FF2B5EF4-FFF2-40B4-BE49-F238E27FC236}">
                <a16:creationId xmlns:a16="http://schemas.microsoft.com/office/drawing/2014/main" id="{35A612FB-10E5-4268-B7D7-C3655AFD07F3}"/>
              </a:ext>
            </a:extLst>
          </p:cNvPr>
          <p:cNvSpPr txBox="1">
            <a:spLocks/>
          </p:cNvSpPr>
          <p:nvPr/>
        </p:nvSpPr>
        <p:spPr>
          <a:xfrm>
            <a:off x="6515944" y="4145139"/>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Java</a:t>
            </a:r>
          </a:p>
        </p:txBody>
      </p:sp>
      <p:sp>
        <p:nvSpPr>
          <p:cNvPr id="11" name="Content Placeholder 5">
            <a:extLst>
              <a:ext uri="{FF2B5EF4-FFF2-40B4-BE49-F238E27FC236}">
                <a16:creationId xmlns:a16="http://schemas.microsoft.com/office/drawing/2014/main" id="{8ABD723A-3117-4D0A-BCA1-90080655239A}"/>
              </a:ext>
            </a:extLst>
          </p:cNvPr>
          <p:cNvSpPr txBox="1">
            <a:spLocks/>
          </p:cNvSpPr>
          <p:nvPr/>
        </p:nvSpPr>
        <p:spPr>
          <a:xfrm>
            <a:off x="6515945" y="4707008"/>
            <a:ext cx="4639736" cy="159854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500" b="1" dirty="0">
                <a:solidFill>
                  <a:srgbClr val="3FFF3F"/>
                </a:solidFill>
                <a:latin typeface="Courier New" panose="02070309020205020404" pitchFamily="49" charset="0"/>
                <a:cs typeface="Courier New" panose="02070309020205020404" pitchFamily="49" charset="0"/>
              </a:rPr>
              <a:t> if ( </a:t>
            </a:r>
            <a:r>
              <a:rPr lang="en-US" sz="1500" b="1" dirty="0" err="1">
                <a:solidFill>
                  <a:srgbClr val="3FFF3F"/>
                </a:solidFill>
                <a:latin typeface="Courier New" panose="02070309020205020404" pitchFamily="49" charset="0"/>
                <a:cs typeface="Courier New" panose="02070309020205020404" pitchFamily="49" charset="0"/>
              </a:rPr>
              <a:t>dice_roll</a:t>
            </a:r>
            <a:r>
              <a:rPr lang="en-US" sz="1500" b="1" dirty="0">
                <a:solidFill>
                  <a:srgbClr val="3FFF3F"/>
                </a:solidFill>
                <a:latin typeface="Courier New" panose="02070309020205020404" pitchFamily="49" charset="0"/>
                <a:cs typeface="Courier New" panose="02070309020205020404" pitchFamily="49" charset="0"/>
              </a:rPr>
              <a:t> == 0 ) {</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result = true; }</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else if ( </a:t>
            </a:r>
            <a:r>
              <a:rPr lang="en-US" sz="1500" b="1" dirty="0" err="1">
                <a:solidFill>
                  <a:srgbClr val="3FFF3F"/>
                </a:solidFill>
                <a:latin typeface="Courier New" panose="02070309020205020404" pitchFamily="49" charset="0"/>
                <a:cs typeface="Courier New" panose="02070309020205020404" pitchFamily="49" charset="0"/>
              </a:rPr>
              <a:t>dice_roll</a:t>
            </a:r>
            <a:r>
              <a:rPr lang="en-US" sz="1500" b="1" dirty="0">
                <a:solidFill>
                  <a:srgbClr val="3FFF3F"/>
                </a:solidFill>
                <a:latin typeface="Courier New" panose="02070309020205020404" pitchFamily="49" charset="0"/>
                <a:cs typeface="Courier New" panose="02070309020205020404" pitchFamily="49" charset="0"/>
              </a:rPr>
              <a:t> &lt; 10) {</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player_miss</a:t>
            </a:r>
            <a:r>
              <a:rPr lang="en-US" sz="1500" b="1" dirty="0">
                <a:solidFill>
                  <a:srgbClr val="3FFF3F"/>
                </a:solidFill>
                <a:latin typeface="Courier New" panose="02070309020205020404" pitchFamily="49" charset="0"/>
                <a:cs typeface="Courier New" panose="02070309020205020404" pitchFamily="49" charset="0"/>
              </a:rPr>
              <a:t> = true;</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else { </a:t>
            </a:r>
            <a:r>
              <a:rPr lang="en-US" sz="1500" b="1" dirty="0" err="1">
                <a:solidFill>
                  <a:srgbClr val="3FFF3F"/>
                </a:solidFill>
                <a:latin typeface="Courier New" panose="02070309020205020404" pitchFamily="49" charset="0"/>
                <a:cs typeface="Courier New" panose="02070309020205020404" pitchFamily="49" charset="0"/>
              </a:rPr>
              <a:t>critical_hit</a:t>
            </a:r>
            <a:r>
              <a:rPr lang="en-US" sz="1500" b="1" dirty="0">
                <a:solidFill>
                  <a:srgbClr val="3FFF3F"/>
                </a:solidFill>
                <a:latin typeface="Courier New" panose="02070309020205020404" pitchFamily="49" charset="0"/>
                <a:cs typeface="Courier New" panose="02070309020205020404" pitchFamily="49" charset="0"/>
              </a:rPr>
              <a:t> = true; }</a:t>
            </a:r>
            <a:endParaRPr lang="en-US" sz="1500" dirty="0">
              <a:solidFill>
                <a:srgbClr val="3FFF3F"/>
              </a:solidFill>
            </a:endParaRPr>
          </a:p>
        </p:txBody>
      </p:sp>
      <p:sp>
        <p:nvSpPr>
          <p:cNvPr id="12" name="Content Placeholder 3">
            <a:extLst>
              <a:ext uri="{FF2B5EF4-FFF2-40B4-BE49-F238E27FC236}">
                <a16:creationId xmlns:a16="http://schemas.microsoft.com/office/drawing/2014/main" id="{5B451513-AD2F-4236-98DD-32718D1367D4}"/>
              </a:ext>
            </a:extLst>
          </p:cNvPr>
          <p:cNvSpPr txBox="1">
            <a:spLocks/>
          </p:cNvSpPr>
          <p:nvPr/>
        </p:nvSpPr>
        <p:spPr>
          <a:xfrm>
            <a:off x="6515944" y="2619269"/>
            <a:ext cx="4639736" cy="167650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b="1" dirty="0">
                <a:solidFill>
                  <a:srgbClr val="3FFF3F"/>
                </a:solidFill>
                <a:latin typeface="Courier New" panose="02070309020205020404" pitchFamily="49" charset="0"/>
                <a:cs typeface="Courier New" panose="02070309020205020404" pitchFamily="49" charset="0"/>
              </a:rPr>
              <a:t>if ( </a:t>
            </a:r>
            <a:r>
              <a:rPr lang="en-US" sz="1500" b="1" dirty="0" err="1">
                <a:solidFill>
                  <a:srgbClr val="3FFF3F"/>
                </a:solidFill>
                <a:latin typeface="Courier New" panose="02070309020205020404" pitchFamily="49" charset="0"/>
                <a:cs typeface="Courier New" panose="02070309020205020404" pitchFamily="49" charset="0"/>
              </a:rPr>
              <a:t>dice_roll</a:t>
            </a:r>
            <a:r>
              <a:rPr lang="en-US" sz="1500" b="1" dirty="0">
                <a:solidFill>
                  <a:srgbClr val="3FFF3F"/>
                </a:solidFill>
                <a:latin typeface="Courier New" panose="02070309020205020404" pitchFamily="49" charset="0"/>
                <a:cs typeface="Courier New" panose="02070309020205020404" pitchFamily="49" charset="0"/>
              </a:rPr>
              <a:t> == 0) {</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player_fumble</a:t>
            </a:r>
            <a:r>
              <a:rPr lang="en-US" sz="1500" b="1" dirty="0">
                <a:solidFill>
                  <a:srgbClr val="3FFF3F"/>
                </a:solidFill>
                <a:latin typeface="Courier New" panose="02070309020205020404" pitchFamily="49" charset="0"/>
                <a:cs typeface="Courier New" panose="02070309020205020404" pitchFamily="49" charset="0"/>
              </a:rPr>
              <a:t> = 1; }</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else if (</a:t>
            </a:r>
            <a:r>
              <a:rPr lang="en-US" sz="1500" b="1" dirty="0" err="1">
                <a:solidFill>
                  <a:srgbClr val="3FFF3F"/>
                </a:solidFill>
                <a:latin typeface="Courier New" panose="02070309020205020404" pitchFamily="49" charset="0"/>
                <a:cs typeface="Courier New" panose="02070309020205020404" pitchFamily="49" charset="0"/>
              </a:rPr>
              <a:t>dice_roll</a:t>
            </a:r>
            <a:r>
              <a:rPr lang="en-US" sz="1500" b="1" dirty="0">
                <a:solidFill>
                  <a:srgbClr val="3FFF3F"/>
                </a:solidFill>
                <a:latin typeface="Courier New" panose="02070309020205020404" pitchFamily="49" charset="0"/>
                <a:cs typeface="Courier New" panose="02070309020205020404" pitchFamily="49" charset="0"/>
              </a:rPr>
              <a:t> &lt; 10) {</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player_miss</a:t>
            </a:r>
            <a:r>
              <a:rPr lang="en-US" sz="1500" b="1" dirty="0">
                <a:solidFill>
                  <a:srgbClr val="3FFF3F"/>
                </a:solidFill>
                <a:latin typeface="Courier New" panose="02070309020205020404" pitchFamily="49" charset="0"/>
                <a:cs typeface="Courier New" panose="02070309020205020404" pitchFamily="49" charset="0"/>
              </a:rPr>
              <a:t> = 1; }</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else</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critical_hit</a:t>
            </a:r>
            <a:r>
              <a:rPr lang="en-US" sz="1500" b="1" dirty="0">
                <a:solidFill>
                  <a:srgbClr val="3FFF3F"/>
                </a:solidFill>
                <a:latin typeface="Courier New" panose="02070309020205020404" pitchFamily="49" charset="0"/>
                <a:cs typeface="Courier New" panose="02070309020205020404" pitchFamily="49" charset="0"/>
              </a:rPr>
              <a:t> = 1;</a:t>
            </a:r>
          </a:p>
        </p:txBody>
      </p:sp>
    </p:spTree>
    <p:extLst>
      <p:ext uri="{BB962C8B-B14F-4D97-AF65-F5344CB8AC3E}">
        <p14:creationId xmlns:p14="http://schemas.microsoft.com/office/powerpoint/2010/main" val="269280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0CCBA2-BF6F-49A2-979C-16166C4DCC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8297" b="18297"/>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BE7C9AF8-9D08-488E-8234-5395E549DEFD}"/>
              </a:ext>
            </a:extLst>
          </p:cNvPr>
          <p:cNvSpPr>
            <a:spLocks noGrp="1"/>
          </p:cNvSpPr>
          <p:nvPr>
            <p:ph type="title"/>
          </p:nvPr>
        </p:nvSpPr>
        <p:spPr>
          <a:xfrm>
            <a:off x="1097279" y="4799362"/>
            <a:ext cx="10113645" cy="743682"/>
          </a:xfrm>
        </p:spPr>
        <p:txBody>
          <a:bodyPr anchor="b">
            <a:normAutofit/>
          </a:bodyPr>
          <a:lstStyle/>
          <a:p>
            <a:r>
              <a:rPr lang="en-US" dirty="0"/>
              <a:t>Iterators and Loops</a:t>
            </a:r>
          </a:p>
        </p:txBody>
      </p:sp>
      <p:sp>
        <p:nvSpPr>
          <p:cNvPr id="9" name="Text Placeholder 3">
            <a:extLst>
              <a:ext uri="{FF2B5EF4-FFF2-40B4-BE49-F238E27FC236}">
                <a16:creationId xmlns:a16="http://schemas.microsoft.com/office/drawing/2014/main" id="{71915A3C-F598-4293-A298-52E85A1CB90A}"/>
              </a:ext>
            </a:extLst>
          </p:cNvPr>
          <p:cNvSpPr>
            <a:spLocks noGrp="1"/>
          </p:cNvSpPr>
          <p:nvPr>
            <p:ph type="body" sz="half" idx="2"/>
          </p:nvPr>
        </p:nvSpPr>
        <p:spPr>
          <a:xfrm>
            <a:off x="1097279" y="5715000"/>
            <a:ext cx="10113264" cy="609600"/>
          </a:xfrm>
        </p:spPr>
        <p:txBody>
          <a:bodyPr/>
          <a:lstStyle/>
          <a:p>
            <a:endParaRPr lang="en-US"/>
          </a:p>
        </p:txBody>
      </p:sp>
      <p:sp>
        <p:nvSpPr>
          <p:cNvPr id="4" name="TextBox 3">
            <a:extLst>
              <a:ext uri="{FF2B5EF4-FFF2-40B4-BE49-F238E27FC236}">
                <a16:creationId xmlns:a16="http://schemas.microsoft.com/office/drawing/2014/main" id="{014A6CEB-27D8-4B14-A807-6034060FC916}"/>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ict.senecacollege.ca/~btp100/pages/content/const.html"/>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53973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WHILE</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a:xfrm>
            <a:off x="1097280" y="2120900"/>
            <a:ext cx="4639736" cy="3870325"/>
          </a:xfrm>
        </p:spPr>
        <p:txBody>
          <a:bodyPr>
            <a:normAutofit/>
          </a:bodyPr>
          <a:lstStyle/>
          <a:p>
            <a:r>
              <a:rPr lang="en-US" dirty="0"/>
              <a:t>Like any game, we almost never need to make a decision only once.</a:t>
            </a:r>
          </a:p>
          <a:p>
            <a:r>
              <a:rPr lang="en-US" dirty="0"/>
              <a:t>Every time we hit the dragon; we need to check if the dragon is dead.  Most programming languages have statements called </a:t>
            </a:r>
            <a:r>
              <a:rPr lang="en-US" u="sng" dirty="0"/>
              <a:t>loops</a:t>
            </a:r>
            <a:r>
              <a:rPr lang="en-US" dirty="0"/>
              <a:t> or </a:t>
            </a:r>
            <a:r>
              <a:rPr lang="en-US" u="sng" dirty="0"/>
              <a:t>iterators</a:t>
            </a:r>
            <a:r>
              <a:rPr lang="en-US" dirty="0"/>
              <a:t> which allow the computer to accomplish this.</a:t>
            </a:r>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solidFill>
            <a:schemeClr val="tx1"/>
          </a:solidFill>
        </p:spPr>
        <p:txBody>
          <a:bodyPr>
            <a:normAutofit/>
          </a:bodyPr>
          <a:lstStyle/>
          <a:p>
            <a:r>
              <a:rPr lang="en-US" b="1" dirty="0">
                <a:solidFill>
                  <a:srgbClr val="3FFF3F"/>
                </a:solidFill>
                <a:latin typeface="Courier New" panose="02070309020205020404" pitchFamily="49" charset="0"/>
                <a:cs typeface="Courier New" panose="02070309020205020404" pitchFamily="49" charset="0"/>
              </a:rPr>
              <a:t>$a = 0;</a:t>
            </a:r>
          </a:p>
          <a:p>
            <a:r>
              <a:rPr lang="en-US" b="1" dirty="0">
                <a:solidFill>
                  <a:srgbClr val="3FFF3F"/>
                </a:solidFill>
                <a:latin typeface="Courier New" panose="02070309020205020404" pitchFamily="49" charset="0"/>
                <a:cs typeface="Courier New" panose="02070309020205020404" pitchFamily="49" charset="0"/>
              </a:rPr>
              <a:t>while ($a &lt; 100)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 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601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WHILE</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a:xfrm>
            <a:off x="1097280" y="2120900"/>
            <a:ext cx="4639736" cy="3870325"/>
          </a:xfrm>
        </p:spPr>
        <p:txBody>
          <a:bodyPr>
            <a:normAutofit/>
          </a:bodyPr>
          <a:lstStyle/>
          <a:p>
            <a:r>
              <a:rPr lang="en-US" dirty="0"/>
              <a:t>In PHP the simplest loop uses the </a:t>
            </a:r>
            <a:r>
              <a:rPr lang="en-US" b="1" dirty="0">
                <a:latin typeface="Courier New" panose="02070309020205020404" pitchFamily="49" charset="0"/>
                <a:cs typeface="Courier New" panose="02070309020205020404" pitchFamily="49" charset="0"/>
              </a:rPr>
              <a:t>while</a:t>
            </a:r>
            <a:r>
              <a:rPr lang="en-US" dirty="0"/>
              <a:t> statement.  </a:t>
            </a:r>
            <a:r>
              <a:rPr lang="en-US" b="1" dirty="0">
                <a:latin typeface="Courier New" panose="02070309020205020404" pitchFamily="49" charset="0"/>
                <a:cs typeface="Courier New" panose="02070309020205020404" pitchFamily="49" charset="0"/>
              </a:rPr>
              <a:t>While</a:t>
            </a:r>
            <a:r>
              <a:rPr lang="en-US" dirty="0"/>
              <a:t> executes the code block over and over, until the expression in brackets evaluates to </a:t>
            </a:r>
            <a:r>
              <a:rPr lang="en-US" b="1" dirty="0">
                <a:latin typeface="Courier New" panose="02070309020205020404" pitchFamily="49" charset="0"/>
                <a:cs typeface="Courier New" panose="02070309020205020404" pitchFamily="49" charset="0"/>
              </a:rPr>
              <a:t>false</a:t>
            </a:r>
            <a:r>
              <a:rPr lang="en-US" dirty="0"/>
              <a:t>.</a:t>
            </a:r>
          </a:p>
          <a:p>
            <a:r>
              <a:rPr lang="en-US" dirty="0"/>
              <a:t>This is called the loop’s </a:t>
            </a:r>
            <a:r>
              <a:rPr lang="en-US" u="sng" dirty="0"/>
              <a:t>exit condition</a:t>
            </a:r>
            <a:r>
              <a:rPr lang="en-US" dirty="0"/>
              <a:t>.</a:t>
            </a:r>
          </a:p>
          <a:p>
            <a:r>
              <a:rPr lang="en-US" dirty="0"/>
              <a:t>Every time a programming language executes the code block of a loop.  We call this an </a:t>
            </a:r>
            <a:r>
              <a:rPr lang="en-US" u="sng" dirty="0"/>
              <a:t>iteration</a:t>
            </a:r>
            <a:r>
              <a:rPr lang="en-US" dirty="0"/>
              <a:t>.</a:t>
            </a:r>
          </a:p>
          <a:p>
            <a:r>
              <a:rPr lang="en-US" dirty="0"/>
              <a:t>For a </a:t>
            </a:r>
            <a:r>
              <a:rPr lang="en-US" b="1" dirty="0">
                <a:latin typeface="Courier New" panose="02070309020205020404" pitchFamily="49" charset="0"/>
                <a:cs typeface="Courier New" panose="02070309020205020404" pitchFamily="49" charset="0"/>
              </a:rPr>
              <a:t>while</a:t>
            </a:r>
            <a:r>
              <a:rPr lang="en-US" dirty="0"/>
              <a:t> loop, the exit condition is evaluated at the start of every iteration.</a:t>
            </a:r>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solidFill>
            <a:schemeClr val="tx1"/>
          </a:solidFill>
        </p:spPr>
        <p:txBody>
          <a:bodyPr>
            <a:normAutofit/>
          </a:bodyPr>
          <a:lstStyle/>
          <a:p>
            <a:r>
              <a:rPr lang="en-US" b="1" dirty="0">
                <a:solidFill>
                  <a:srgbClr val="3FFF3F"/>
                </a:solidFill>
                <a:latin typeface="Courier New" panose="02070309020205020404" pitchFamily="49" charset="0"/>
                <a:cs typeface="Courier New" panose="02070309020205020404" pitchFamily="49" charset="0"/>
              </a:rPr>
              <a:t>$a = 0;</a:t>
            </a:r>
          </a:p>
          <a:p>
            <a:r>
              <a:rPr lang="en-US" b="1" dirty="0">
                <a:solidFill>
                  <a:srgbClr val="3FFF3F"/>
                </a:solidFill>
                <a:latin typeface="Courier New" panose="02070309020205020404" pitchFamily="49" charset="0"/>
                <a:cs typeface="Courier New" panose="02070309020205020404" pitchFamily="49" charset="0"/>
              </a:rPr>
              <a:t>while ($a &lt; 100)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 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7897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DO…WHILE</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a:xfrm>
            <a:off x="1097280" y="2120900"/>
            <a:ext cx="10058400" cy="1805319"/>
          </a:xfrm>
        </p:spPr>
        <p:txBody>
          <a:bodyPr>
            <a:normAutofit/>
          </a:bodyPr>
          <a:lstStyle/>
          <a:p>
            <a:r>
              <a:rPr lang="en-US" dirty="0"/>
              <a:t>Because a </a:t>
            </a:r>
            <a:r>
              <a:rPr lang="en-US" b="1" dirty="0">
                <a:latin typeface="Courier New" panose="02070309020205020404" pitchFamily="49" charset="0"/>
                <a:cs typeface="Courier New" panose="02070309020205020404" pitchFamily="49" charset="0"/>
              </a:rPr>
              <a:t>while</a:t>
            </a:r>
            <a:r>
              <a:rPr lang="en-US" dirty="0"/>
              <a:t> loop evaluates the </a:t>
            </a:r>
            <a:r>
              <a:rPr lang="en-US" u="sng" dirty="0"/>
              <a:t>exit condition</a:t>
            </a:r>
            <a:r>
              <a:rPr lang="en-US" dirty="0"/>
              <a:t> at the start of the code block. It is possible for the loop to be skipped entirely if the </a:t>
            </a:r>
            <a:r>
              <a:rPr lang="en-US" u="sng" dirty="0"/>
              <a:t>exit condition</a:t>
            </a:r>
            <a:r>
              <a:rPr lang="en-US" dirty="0"/>
              <a:t> is already met.</a:t>
            </a:r>
          </a:p>
          <a:p>
            <a:r>
              <a:rPr lang="en-US" dirty="0"/>
              <a:t>If we want to make sure our code is executed at least once, we can use a </a:t>
            </a:r>
            <a:r>
              <a:rPr lang="en-US" b="1" u="sng" dirty="0">
                <a:latin typeface="Courier New" panose="02070309020205020404" pitchFamily="49" charset="0"/>
                <a:cs typeface="Courier New" panose="02070309020205020404" pitchFamily="49" charset="0"/>
              </a:rPr>
              <a:t>do while</a:t>
            </a:r>
            <a:r>
              <a:rPr lang="en-US" u="sng" dirty="0"/>
              <a:t> loop</a:t>
            </a:r>
            <a:r>
              <a:rPr lang="en-US" dirty="0"/>
              <a:t> which only checks the exit condition at the end of the code block -- after the loop has run once.</a:t>
            </a:r>
          </a:p>
          <a:p>
            <a:pPr marL="0" indent="0">
              <a:buNone/>
            </a:pPr>
            <a:endParaRPr lang="en-US" dirty="0"/>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xfrm>
            <a:off x="1097280" y="4279676"/>
            <a:ext cx="4639736" cy="1612899"/>
          </a:xfrm>
          <a:solidFill>
            <a:schemeClr val="tx1"/>
          </a:solidFill>
        </p:spPr>
        <p:txBody>
          <a:bodyPr>
            <a:normAutofit/>
          </a:bodyPr>
          <a:lstStyle/>
          <a:p>
            <a:r>
              <a:rPr lang="en-US" b="1" dirty="0">
                <a:solidFill>
                  <a:srgbClr val="3FFF3F"/>
                </a:solidFill>
                <a:latin typeface="Courier New" panose="02070309020205020404" pitchFamily="49" charset="0"/>
                <a:cs typeface="Courier New" panose="02070309020205020404" pitchFamily="49" charset="0"/>
              </a:rPr>
              <a:t>$a = 15;</a:t>
            </a:r>
          </a:p>
          <a:p>
            <a:r>
              <a:rPr lang="en-US" b="1" dirty="0">
                <a:solidFill>
                  <a:srgbClr val="3FFF3F"/>
                </a:solidFill>
                <a:latin typeface="Courier New" panose="02070309020205020404" pitchFamily="49" charset="0"/>
                <a:cs typeface="Courier New" panose="02070309020205020404" pitchFamily="49" charset="0"/>
              </a:rPr>
              <a:t>while ( $a &gt; 15 )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 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p>
        </p:txBody>
      </p:sp>
      <p:sp>
        <p:nvSpPr>
          <p:cNvPr id="5" name="Content Placeholder 3">
            <a:extLst>
              <a:ext uri="{FF2B5EF4-FFF2-40B4-BE49-F238E27FC236}">
                <a16:creationId xmlns:a16="http://schemas.microsoft.com/office/drawing/2014/main" id="{28FFA5A6-2ABC-4D77-BB61-00A7EC411D69}"/>
              </a:ext>
            </a:extLst>
          </p:cNvPr>
          <p:cNvSpPr txBox="1">
            <a:spLocks/>
          </p:cNvSpPr>
          <p:nvPr/>
        </p:nvSpPr>
        <p:spPr>
          <a:xfrm>
            <a:off x="6515944" y="4295551"/>
            <a:ext cx="4639736" cy="1612899"/>
          </a:xfrm>
          <a:prstGeom prst="rect">
            <a:avLst/>
          </a:prstGeom>
          <a:solidFill>
            <a:schemeClr val="tx1"/>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 $a = 15;</a:t>
            </a:r>
          </a:p>
          <a:p>
            <a:r>
              <a:rPr lang="en-US" b="1" dirty="0">
                <a:solidFill>
                  <a:srgbClr val="3FFF3F"/>
                </a:solidFill>
                <a:latin typeface="Courier New" panose="02070309020205020404" pitchFamily="49" charset="0"/>
                <a:cs typeface="Courier New" panose="02070309020205020404" pitchFamily="49" charset="0"/>
              </a:rPr>
              <a:t>do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 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while ($a &gt; 15);</a:t>
            </a:r>
          </a:p>
        </p:txBody>
      </p:sp>
      <p:sp>
        <p:nvSpPr>
          <p:cNvPr id="6" name="TextBox 5">
            <a:extLst>
              <a:ext uri="{FF2B5EF4-FFF2-40B4-BE49-F238E27FC236}">
                <a16:creationId xmlns:a16="http://schemas.microsoft.com/office/drawing/2014/main" id="{D5C57AEF-622C-4CBF-8B5E-DFFDA108F4A0}"/>
              </a:ext>
            </a:extLst>
          </p:cNvPr>
          <p:cNvSpPr txBox="1"/>
          <p:nvPr/>
        </p:nvSpPr>
        <p:spPr>
          <a:xfrm>
            <a:off x="1097280" y="3926219"/>
            <a:ext cx="3551981" cy="369332"/>
          </a:xfrm>
          <a:prstGeom prst="rect">
            <a:avLst/>
          </a:prstGeom>
          <a:noFill/>
        </p:spPr>
        <p:txBody>
          <a:bodyPr wrap="square" rtlCol="0">
            <a:spAutoFit/>
          </a:bodyPr>
          <a:lstStyle/>
          <a:p>
            <a:r>
              <a:rPr lang="en-US" b="1" dirty="0"/>
              <a:t>Example 1: Result - $a = 15</a:t>
            </a:r>
          </a:p>
        </p:txBody>
      </p:sp>
      <p:sp>
        <p:nvSpPr>
          <p:cNvPr id="7" name="TextBox 6">
            <a:extLst>
              <a:ext uri="{FF2B5EF4-FFF2-40B4-BE49-F238E27FC236}">
                <a16:creationId xmlns:a16="http://schemas.microsoft.com/office/drawing/2014/main" id="{1172761D-B982-4B28-8D73-E9E98C1DA3C6}"/>
              </a:ext>
            </a:extLst>
          </p:cNvPr>
          <p:cNvSpPr txBox="1"/>
          <p:nvPr/>
        </p:nvSpPr>
        <p:spPr>
          <a:xfrm>
            <a:off x="6428314" y="3926219"/>
            <a:ext cx="3551981" cy="369332"/>
          </a:xfrm>
          <a:prstGeom prst="rect">
            <a:avLst/>
          </a:prstGeom>
          <a:noFill/>
        </p:spPr>
        <p:txBody>
          <a:bodyPr wrap="square" rtlCol="0">
            <a:spAutoFit/>
          </a:bodyPr>
          <a:lstStyle/>
          <a:p>
            <a:r>
              <a:rPr lang="en-US" b="1" dirty="0"/>
              <a:t>Example 2: Result - $a = 8</a:t>
            </a:r>
          </a:p>
        </p:txBody>
      </p:sp>
    </p:spTree>
    <p:extLst>
      <p:ext uri="{BB962C8B-B14F-4D97-AF65-F5344CB8AC3E}">
        <p14:creationId xmlns:p14="http://schemas.microsoft.com/office/powerpoint/2010/main" val="33166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FOR</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a:xfrm>
            <a:off x="1097280" y="2120901"/>
            <a:ext cx="10058400" cy="2432049"/>
          </a:xfrm>
        </p:spPr>
        <p:txBody>
          <a:bodyPr>
            <a:normAutofit fontScale="77500" lnSpcReduction="20000"/>
          </a:bodyPr>
          <a:lstStyle/>
          <a:p>
            <a:r>
              <a:rPr lang="en-US" dirty="0"/>
              <a:t>Frequently you will want a loop that will run a specific number of times.  To do that you will need to create a variable just to keep track of the number of iterations you want your loop to run. You can see an example of that in the code on the left. </a:t>
            </a:r>
          </a:p>
          <a:p>
            <a:r>
              <a:rPr lang="en-US" dirty="0"/>
              <a:t>The </a:t>
            </a:r>
            <a:r>
              <a:rPr lang="en-US" b="1" u="sng" dirty="0">
                <a:latin typeface="Courier New" panose="02070309020205020404" pitchFamily="49" charset="0"/>
                <a:cs typeface="Courier New" panose="02070309020205020404" pitchFamily="49" charset="0"/>
              </a:rPr>
              <a:t>for</a:t>
            </a:r>
            <a:r>
              <a:rPr lang="en-US" u="sng" dirty="0">
                <a:cs typeface="Courier New" panose="02070309020205020404" pitchFamily="49" charset="0"/>
              </a:rPr>
              <a:t> loop</a:t>
            </a:r>
            <a:r>
              <a:rPr lang="en-US" dirty="0"/>
              <a:t> is a little more straightforward. It has three parts, the </a:t>
            </a:r>
            <a:r>
              <a:rPr lang="en-US" u="sng" dirty="0"/>
              <a:t>initializer</a:t>
            </a:r>
            <a:r>
              <a:rPr lang="en-US" dirty="0"/>
              <a:t>, the </a:t>
            </a:r>
            <a:r>
              <a:rPr lang="en-US" u="sng" dirty="0"/>
              <a:t>exit condition</a:t>
            </a:r>
            <a:r>
              <a:rPr lang="en-US" dirty="0"/>
              <a:t>, and the </a:t>
            </a:r>
            <a:r>
              <a:rPr lang="en-US" u="sng" dirty="0"/>
              <a:t>increment</a:t>
            </a:r>
            <a:r>
              <a:rPr lang="en-US" dirty="0"/>
              <a:t>.</a:t>
            </a:r>
          </a:p>
          <a:p>
            <a:r>
              <a:rPr lang="en-US" dirty="0"/>
              <a:t>In the code on the right the initializer is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=0</a:t>
            </a:r>
            <a:r>
              <a:rPr lang="en-US" dirty="0"/>
              <a:t> meaning the loop starts by creating a variable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dirty="0"/>
              <a:t> with the value of zero. The exit condition is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4 </a:t>
            </a:r>
            <a:r>
              <a:rPr lang="en-US" dirty="0"/>
              <a:t>which means the loop ends once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dirty="0"/>
              <a:t> is no longer less than four.  The increment is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a:t>
            </a:r>
            <a:r>
              <a:rPr lang="en-US" dirty="0"/>
              <a:t>which increases the value of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dirty="0"/>
              <a:t> by one with each iteration.</a:t>
            </a:r>
          </a:p>
          <a:p>
            <a:r>
              <a:rPr lang="en-US" dirty="0"/>
              <a:t>In both examples, the loop increases the value of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dirty="0"/>
              <a:t> by one until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4</a:t>
            </a:r>
            <a:r>
              <a:rPr lang="en-US" dirty="0"/>
              <a:t>.  Each time through the loop </a:t>
            </a:r>
            <a:r>
              <a:rPr lang="en-US" b="1" dirty="0">
                <a:latin typeface="Courier New" panose="02070309020205020404" pitchFamily="49" charset="0"/>
                <a:cs typeface="Courier New" panose="02070309020205020404" pitchFamily="49" charset="0"/>
              </a:rPr>
              <a:t>$a</a:t>
            </a:r>
            <a:r>
              <a:rPr lang="en-US" dirty="0"/>
              <a:t> is increased by the current value of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dirty="0"/>
              <a:t>. It ends with </a:t>
            </a:r>
            <a:r>
              <a:rPr lang="en-US" b="1" dirty="0">
                <a:latin typeface="Courier New" panose="02070309020205020404" pitchFamily="49" charset="0"/>
                <a:cs typeface="Courier New" panose="02070309020205020404" pitchFamily="49" charset="0"/>
              </a:rPr>
              <a:t>$a = 6 </a:t>
            </a:r>
            <a:r>
              <a:rPr lang="en-US" dirty="0"/>
              <a:t>and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4</a:t>
            </a:r>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xfrm>
            <a:off x="6200964" y="4657725"/>
            <a:ext cx="4954716" cy="1307468"/>
          </a:xfrm>
          <a:solidFill>
            <a:schemeClr val="tx1"/>
          </a:solidFill>
        </p:spPr>
        <p:txBody>
          <a:bodyPr>
            <a:normAutofit fontScale="77500" lnSpcReduction="20000"/>
          </a:bodyPr>
          <a:lstStyle/>
          <a:p>
            <a:pPr marL="0" indent="0">
              <a:buNone/>
            </a:pPr>
            <a:r>
              <a:rPr lang="en-US" b="1" dirty="0">
                <a:solidFill>
                  <a:srgbClr val="3FFF3F"/>
                </a:solidFill>
                <a:latin typeface="Courier New" panose="02070309020205020404" pitchFamily="49" charset="0"/>
                <a:cs typeface="Courier New" panose="02070309020205020404" pitchFamily="49" charset="0"/>
              </a:rPr>
              <a:t> $a = 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for (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 0;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&lt; 4;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p>
        </p:txBody>
      </p:sp>
      <p:sp>
        <p:nvSpPr>
          <p:cNvPr id="5" name="Content Placeholder 3">
            <a:extLst>
              <a:ext uri="{FF2B5EF4-FFF2-40B4-BE49-F238E27FC236}">
                <a16:creationId xmlns:a16="http://schemas.microsoft.com/office/drawing/2014/main" id="{8512D098-51D5-0D39-132D-5B2508096A11}"/>
              </a:ext>
            </a:extLst>
          </p:cNvPr>
          <p:cNvSpPr txBox="1">
            <a:spLocks/>
          </p:cNvSpPr>
          <p:nvPr/>
        </p:nvSpPr>
        <p:spPr>
          <a:xfrm>
            <a:off x="1163691" y="4657725"/>
            <a:ext cx="4764770" cy="1307468"/>
          </a:xfrm>
          <a:prstGeom prst="rect">
            <a:avLst/>
          </a:prstGeom>
          <a:solidFill>
            <a:schemeClr val="tx1"/>
          </a:solidFill>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 $a = 0;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while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&lt; 4)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1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FOREACH</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a:xfrm>
            <a:off x="1097280" y="2120901"/>
            <a:ext cx="10058400" cy="693839"/>
          </a:xfrm>
        </p:spPr>
        <p:txBody>
          <a:bodyPr>
            <a:normAutofit fontScale="92500" lnSpcReduction="20000"/>
          </a:bodyPr>
          <a:lstStyle/>
          <a:p>
            <a:r>
              <a:rPr lang="en-US" sz="2000" dirty="0"/>
              <a:t>Suppose your game had a list of player names and you want to display them.  The statement to display the contents of a variable is </a:t>
            </a:r>
            <a:r>
              <a:rPr lang="en-US" sz="2000" b="1" dirty="0">
                <a:latin typeface="Courier New" panose="02070309020205020404" pitchFamily="49" charset="0"/>
                <a:cs typeface="Courier New" panose="02070309020205020404" pitchFamily="49" charset="0"/>
              </a:rPr>
              <a:t>echo</a:t>
            </a:r>
            <a:r>
              <a:rPr lang="en-US" sz="2000" dirty="0"/>
              <a:t>. So, it seems reasonable to write something like this:</a:t>
            </a:r>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xfrm>
            <a:off x="851535" y="2814740"/>
            <a:ext cx="10488930" cy="1124798"/>
          </a:xfrm>
          <a:solidFill>
            <a:schemeClr val="tx1"/>
          </a:solidFill>
        </p:spPr>
        <p:txBody>
          <a:bodyPr>
            <a:normAutofit fontScale="92500" lnSpcReduction="20000"/>
          </a:bodyPr>
          <a:lstStyle/>
          <a:p>
            <a:pPr marL="0" indent="0">
              <a:buNone/>
            </a:pP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player_names</a:t>
            </a:r>
            <a:r>
              <a:rPr lang="en-US" b="1" dirty="0">
                <a:solidFill>
                  <a:srgbClr val="3FFF3F"/>
                </a:solidFill>
                <a:latin typeface="Courier New" panose="02070309020205020404" pitchFamily="49" charset="0"/>
                <a:cs typeface="Courier New" panose="02070309020205020404" pitchFamily="49" charset="0"/>
              </a:rPr>
              <a:t> = array("Dave","</a:t>
            </a:r>
            <a:r>
              <a:rPr lang="en-US" b="1" dirty="0" err="1">
                <a:solidFill>
                  <a:srgbClr val="3FFF3F"/>
                </a:solidFill>
                <a:latin typeface="Courier New" panose="02070309020205020404" pitchFamily="49" charset="0"/>
                <a:cs typeface="Courier New" panose="02070309020205020404" pitchFamily="49" charset="0"/>
              </a:rPr>
              <a:t>Xaio</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Sarah","Li</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for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 0;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&lt; 4;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 echo $</a:t>
            </a:r>
            <a:r>
              <a:rPr lang="en-US" b="1" dirty="0" err="1">
                <a:solidFill>
                  <a:srgbClr val="3FFF3F"/>
                </a:solidFill>
                <a:latin typeface="Courier New" panose="02070309020205020404" pitchFamily="49" charset="0"/>
                <a:cs typeface="Courier New" panose="02070309020205020404" pitchFamily="49" charset="0"/>
              </a:rPr>
              <a:t>player_names</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endParaRPr lang="en-US" b="1" dirty="0">
              <a:solidFill>
                <a:srgbClr val="3FFF3F"/>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73B94837-3E07-4785-A290-E76022ED99C9}"/>
              </a:ext>
            </a:extLst>
          </p:cNvPr>
          <p:cNvSpPr txBox="1">
            <a:spLocks/>
          </p:cNvSpPr>
          <p:nvPr/>
        </p:nvSpPr>
        <p:spPr>
          <a:xfrm>
            <a:off x="1066800" y="3982297"/>
            <a:ext cx="10058400" cy="70717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But since the data is stored in an array, we can do a little better.  The foreach loop takes each element in an array and copies it to another variable :</a:t>
            </a:r>
          </a:p>
        </p:txBody>
      </p:sp>
      <p:sp>
        <p:nvSpPr>
          <p:cNvPr id="10" name="Content Placeholder 3">
            <a:extLst>
              <a:ext uri="{FF2B5EF4-FFF2-40B4-BE49-F238E27FC236}">
                <a16:creationId xmlns:a16="http://schemas.microsoft.com/office/drawing/2014/main" id="{4DB2E79A-E437-4B4C-AF22-5D1E13113ED0}"/>
              </a:ext>
            </a:extLst>
          </p:cNvPr>
          <p:cNvSpPr txBox="1">
            <a:spLocks/>
          </p:cNvSpPr>
          <p:nvPr/>
        </p:nvSpPr>
        <p:spPr>
          <a:xfrm>
            <a:off x="851535" y="4780703"/>
            <a:ext cx="10488930" cy="1124798"/>
          </a:xfrm>
          <a:prstGeom prst="rect">
            <a:avLst/>
          </a:prstGeom>
          <a:solidFill>
            <a:schemeClr val="tx1"/>
          </a:solidFill>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player_names</a:t>
            </a:r>
            <a:r>
              <a:rPr lang="en-US" b="1" dirty="0">
                <a:solidFill>
                  <a:srgbClr val="3FFF3F"/>
                </a:solidFill>
                <a:latin typeface="Courier New" panose="02070309020205020404" pitchFamily="49" charset="0"/>
                <a:cs typeface="Courier New" panose="02070309020205020404" pitchFamily="49" charset="0"/>
              </a:rPr>
              <a:t> = array("Dave","</a:t>
            </a:r>
            <a:r>
              <a:rPr lang="en-US" b="1" dirty="0" err="1">
                <a:solidFill>
                  <a:srgbClr val="3FFF3F"/>
                </a:solidFill>
                <a:latin typeface="Courier New" panose="02070309020205020404" pitchFamily="49" charset="0"/>
                <a:cs typeface="Courier New" panose="02070309020205020404" pitchFamily="49" charset="0"/>
              </a:rPr>
              <a:t>Xaio</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Sarah","Li</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foreach ( $</a:t>
            </a:r>
            <a:r>
              <a:rPr lang="en-US" b="1" dirty="0" err="1">
                <a:solidFill>
                  <a:srgbClr val="3FFF3F"/>
                </a:solidFill>
                <a:latin typeface="Courier New" panose="02070309020205020404" pitchFamily="49" charset="0"/>
                <a:cs typeface="Courier New" panose="02070309020205020404" pitchFamily="49" charset="0"/>
              </a:rPr>
              <a:t>player_names</a:t>
            </a:r>
            <a:r>
              <a:rPr lang="en-US" b="1" dirty="0">
                <a:solidFill>
                  <a:srgbClr val="3FFF3F"/>
                </a:solidFill>
                <a:latin typeface="Courier New" panose="02070309020205020404" pitchFamily="49" charset="0"/>
                <a:cs typeface="Courier New" panose="02070309020205020404" pitchFamily="49" charset="0"/>
              </a:rPr>
              <a:t> as $name)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 echo $name; }</a:t>
            </a:r>
            <a:br>
              <a:rPr lang="en-US" b="1" dirty="0">
                <a:solidFill>
                  <a:srgbClr val="3FFF3F"/>
                </a:solidFill>
                <a:latin typeface="Courier New" panose="02070309020205020404" pitchFamily="49" charset="0"/>
                <a:cs typeface="Courier New" panose="02070309020205020404" pitchFamily="49" charset="0"/>
              </a:rPr>
            </a:b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345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BREAK/CONTINUE</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a:xfrm>
            <a:off x="1097279" y="2120901"/>
            <a:ext cx="10058399" cy="1605515"/>
          </a:xfrm>
        </p:spPr>
        <p:txBody>
          <a:bodyPr>
            <a:normAutofit fontScale="85000" lnSpcReduction="20000"/>
          </a:bodyPr>
          <a:lstStyle/>
          <a:p>
            <a:r>
              <a:rPr lang="en-US" dirty="0"/>
              <a:t>You may have noticed that all the loops we’ve discussed use exactly one expression to determine if they should exit. What happens if you want a loop to suddenly stop when it meets a different condition? Here we can use the </a:t>
            </a:r>
            <a:r>
              <a:rPr lang="en-US" b="1" dirty="0">
                <a:latin typeface="Courier New" panose="02070309020205020404" pitchFamily="49" charset="0"/>
                <a:cs typeface="Courier New" panose="02070309020205020404" pitchFamily="49" charset="0"/>
              </a:rPr>
              <a:t>break</a:t>
            </a:r>
            <a:r>
              <a:rPr lang="en-US" dirty="0"/>
              <a:t> statement again.  In the </a:t>
            </a:r>
            <a:r>
              <a:rPr lang="en-US" b="1" dirty="0">
                <a:latin typeface="Courier New" panose="02070309020205020404" pitchFamily="49" charset="0"/>
                <a:cs typeface="Courier New" panose="02070309020205020404" pitchFamily="49" charset="0"/>
              </a:rPr>
              <a:t>case</a:t>
            </a:r>
            <a:r>
              <a:rPr lang="en-US" dirty="0"/>
              <a:t> statement, </a:t>
            </a:r>
            <a:r>
              <a:rPr lang="en-US" b="1" dirty="0">
                <a:latin typeface="Courier New" panose="02070309020205020404" pitchFamily="49" charset="0"/>
                <a:cs typeface="Courier New" panose="02070309020205020404" pitchFamily="49" charset="0"/>
              </a:rPr>
              <a:t>break</a:t>
            </a:r>
            <a:r>
              <a:rPr lang="en-US" dirty="0"/>
              <a:t> caused PHP to jump out of the code block.  Used in a loop it works the same way.</a:t>
            </a:r>
          </a:p>
          <a:p>
            <a:r>
              <a:rPr lang="en-US" dirty="0"/>
              <a:t>The </a:t>
            </a:r>
            <a:r>
              <a:rPr lang="en-US" b="1" dirty="0">
                <a:latin typeface="Courier New" panose="02070309020205020404" pitchFamily="49" charset="0"/>
                <a:cs typeface="Courier New" panose="02070309020205020404" pitchFamily="49" charset="0"/>
              </a:rPr>
              <a:t>continue</a:t>
            </a:r>
            <a:r>
              <a:rPr lang="en-US" dirty="0"/>
              <a:t> statement on the other hand forces PHP to stop </a:t>
            </a:r>
            <a:r>
              <a:rPr lang="en-US" u="sng" dirty="0"/>
              <a:t>this iteration</a:t>
            </a:r>
            <a:r>
              <a:rPr lang="en-US" dirty="0"/>
              <a:t> and go on to the next one.  In Example 1, the loop ends with </a:t>
            </a:r>
            <a:r>
              <a:rPr lang="en-US" b="1" dirty="0">
                <a:latin typeface="Courier New" panose="02070309020205020404" pitchFamily="49" charset="0"/>
                <a:cs typeface="Courier New" panose="02070309020205020404" pitchFamily="49" charset="0"/>
              </a:rPr>
              <a:t>$a </a:t>
            </a:r>
            <a:r>
              <a:rPr lang="en-US" b="1">
                <a:latin typeface="Courier New" panose="02070309020205020404" pitchFamily="49" charset="0"/>
                <a:cs typeface="Courier New" panose="02070309020205020404" pitchFamily="49" charset="0"/>
              </a:rPr>
              <a:t>= 14 </a:t>
            </a:r>
            <a:r>
              <a:rPr lang="en-US" dirty="0"/>
              <a:t>in Example 2, it ends with </a:t>
            </a:r>
            <a:r>
              <a:rPr lang="en-US" b="1" dirty="0">
                <a:latin typeface="Courier New" panose="02070309020205020404" pitchFamily="49" charset="0"/>
                <a:cs typeface="Courier New" panose="02070309020205020404" pitchFamily="49" charset="0"/>
              </a:rPr>
              <a:t>$a = 26</a:t>
            </a:r>
            <a:endParaRPr lang="en-US" dirty="0"/>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xfrm>
            <a:off x="1097280" y="4095750"/>
            <a:ext cx="4770120" cy="2156883"/>
          </a:xfrm>
          <a:solidFill>
            <a:schemeClr val="tx1"/>
          </a:solidFill>
        </p:spPr>
        <p:txBody>
          <a:bodyPr>
            <a:normAutofit fontScale="85000" lnSpcReduction="20000"/>
          </a:bodyPr>
          <a:lstStyle/>
          <a:p>
            <a:pPr marL="0" indent="0">
              <a:buNone/>
            </a:pPr>
            <a:r>
              <a:rPr lang="en-US" b="1" dirty="0">
                <a:solidFill>
                  <a:srgbClr val="3FFF3F"/>
                </a:solidFill>
                <a:latin typeface="Courier New" panose="02070309020205020404" pitchFamily="49" charset="0"/>
                <a:cs typeface="Courier New" panose="02070309020205020404" pitchFamily="49" charset="0"/>
              </a:rPr>
              <a:t> $a = 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for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 0;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&lt; 5;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 2;</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if ( $a == 14 )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break;</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 4;</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p>
        </p:txBody>
      </p:sp>
      <p:sp>
        <p:nvSpPr>
          <p:cNvPr id="6" name="Content Placeholder 3">
            <a:extLst>
              <a:ext uri="{FF2B5EF4-FFF2-40B4-BE49-F238E27FC236}">
                <a16:creationId xmlns:a16="http://schemas.microsoft.com/office/drawing/2014/main" id="{148BD185-4610-48B7-B5CC-86A8B609194F}"/>
              </a:ext>
            </a:extLst>
          </p:cNvPr>
          <p:cNvSpPr txBox="1">
            <a:spLocks/>
          </p:cNvSpPr>
          <p:nvPr/>
        </p:nvSpPr>
        <p:spPr>
          <a:xfrm>
            <a:off x="6324600" y="4095749"/>
            <a:ext cx="4770120" cy="2156883"/>
          </a:xfrm>
          <a:prstGeom prst="rect">
            <a:avLst/>
          </a:prstGeom>
          <a:solidFill>
            <a:schemeClr val="tx1"/>
          </a:solidFill>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 $a = 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for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 0;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&lt; 5; $</a:t>
            </a:r>
            <a:r>
              <a:rPr lang="en-US" b="1" dirty="0" err="1">
                <a:solidFill>
                  <a:srgbClr val="3FFF3F"/>
                </a:solidFill>
                <a:latin typeface="Courier New" panose="02070309020205020404" pitchFamily="49" charset="0"/>
                <a:cs typeface="Courier New" panose="02070309020205020404" pitchFamily="49" charset="0"/>
              </a:rPr>
              <a:t>i</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 2;</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if ( $a == 14 )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continue;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 += 4;</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A3B6DBDA-BFDC-4AB5-A2FE-023E3C24EB00}"/>
              </a:ext>
            </a:extLst>
          </p:cNvPr>
          <p:cNvSpPr txBox="1"/>
          <p:nvPr/>
        </p:nvSpPr>
        <p:spPr>
          <a:xfrm>
            <a:off x="6254114" y="3726417"/>
            <a:ext cx="2181225" cy="369332"/>
          </a:xfrm>
          <a:prstGeom prst="rect">
            <a:avLst/>
          </a:prstGeom>
          <a:noFill/>
        </p:spPr>
        <p:txBody>
          <a:bodyPr wrap="square" rtlCol="0">
            <a:spAutoFit/>
          </a:bodyPr>
          <a:lstStyle/>
          <a:p>
            <a:r>
              <a:rPr lang="en-US" b="1" dirty="0"/>
              <a:t>Example 2:</a:t>
            </a:r>
          </a:p>
        </p:txBody>
      </p:sp>
      <p:sp>
        <p:nvSpPr>
          <p:cNvPr id="8" name="TextBox 7">
            <a:extLst>
              <a:ext uri="{FF2B5EF4-FFF2-40B4-BE49-F238E27FC236}">
                <a16:creationId xmlns:a16="http://schemas.microsoft.com/office/drawing/2014/main" id="{B135923C-A4BD-4009-B8E9-68A8E2B4DF09}"/>
              </a:ext>
            </a:extLst>
          </p:cNvPr>
          <p:cNvSpPr txBox="1"/>
          <p:nvPr/>
        </p:nvSpPr>
        <p:spPr>
          <a:xfrm>
            <a:off x="1097279" y="3726417"/>
            <a:ext cx="2181225" cy="369332"/>
          </a:xfrm>
          <a:prstGeom prst="rect">
            <a:avLst/>
          </a:prstGeom>
          <a:noFill/>
        </p:spPr>
        <p:txBody>
          <a:bodyPr wrap="square" rtlCol="0">
            <a:spAutoFit/>
          </a:bodyPr>
          <a:lstStyle/>
          <a:p>
            <a:r>
              <a:rPr lang="en-US" b="1" dirty="0"/>
              <a:t>Example 1:</a:t>
            </a:r>
          </a:p>
        </p:txBody>
      </p:sp>
    </p:spTree>
    <p:extLst>
      <p:ext uri="{BB962C8B-B14F-4D97-AF65-F5344CB8AC3E}">
        <p14:creationId xmlns:p14="http://schemas.microsoft.com/office/powerpoint/2010/main" val="90645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A14B-7D84-44B8-A51C-CDD08D8D3AFE}"/>
              </a:ext>
            </a:extLst>
          </p:cNvPr>
          <p:cNvSpPr>
            <a:spLocks noGrp="1"/>
          </p:cNvSpPr>
          <p:nvPr>
            <p:ph type="title"/>
          </p:nvPr>
        </p:nvSpPr>
        <p:spPr/>
        <p:txBody>
          <a:bodyPr/>
          <a:lstStyle/>
          <a:p>
            <a:r>
              <a:rPr lang="en-US" dirty="0"/>
              <a:t>In other languages…</a:t>
            </a:r>
          </a:p>
        </p:txBody>
      </p:sp>
      <p:sp>
        <p:nvSpPr>
          <p:cNvPr id="3" name="Text Placeholder 2">
            <a:extLst>
              <a:ext uri="{FF2B5EF4-FFF2-40B4-BE49-F238E27FC236}">
                <a16:creationId xmlns:a16="http://schemas.microsoft.com/office/drawing/2014/main" id="{595204E1-266E-4A37-A104-67AB817B0462}"/>
              </a:ext>
            </a:extLst>
          </p:cNvPr>
          <p:cNvSpPr>
            <a:spLocks noGrp="1"/>
          </p:cNvSpPr>
          <p:nvPr>
            <p:ph type="body" idx="1"/>
          </p:nvPr>
        </p:nvSpPr>
        <p:spPr>
          <a:xfrm>
            <a:off x="1097278" y="2301349"/>
            <a:ext cx="1095504" cy="806460"/>
          </a:xfrm>
        </p:spPr>
        <p:txBody>
          <a:bodyPr/>
          <a:lstStyle/>
          <a:p>
            <a:r>
              <a:rPr lang="en-US" dirty="0"/>
              <a:t>python</a:t>
            </a:r>
          </a:p>
        </p:txBody>
      </p:sp>
      <p:sp>
        <p:nvSpPr>
          <p:cNvPr id="4" name="Content Placeholder 3">
            <a:extLst>
              <a:ext uri="{FF2B5EF4-FFF2-40B4-BE49-F238E27FC236}">
                <a16:creationId xmlns:a16="http://schemas.microsoft.com/office/drawing/2014/main" id="{104C0DA3-C896-4B38-8DE4-AAECF2CD16C4}"/>
              </a:ext>
            </a:extLst>
          </p:cNvPr>
          <p:cNvSpPr>
            <a:spLocks noGrp="1"/>
          </p:cNvSpPr>
          <p:nvPr>
            <p:ph sz="half" idx="2"/>
          </p:nvPr>
        </p:nvSpPr>
        <p:spPr>
          <a:xfrm>
            <a:off x="2192782" y="2298078"/>
            <a:ext cx="8962896" cy="809731"/>
          </a:xfrm>
          <a:solidFill>
            <a:schemeClr val="tx1"/>
          </a:solidFill>
        </p:spPr>
        <p:txBody>
          <a:bodyPr>
            <a:noAutofit/>
          </a:bodyPr>
          <a:lstStyle/>
          <a:p>
            <a:r>
              <a:rPr lang="en-US" sz="1500" b="1" dirty="0">
                <a:solidFill>
                  <a:srgbClr val="3FFF3F"/>
                </a:solidFill>
                <a:latin typeface="Courier New" panose="02070309020205020404" pitchFamily="49" charset="0"/>
                <a:cs typeface="Courier New" panose="02070309020205020404" pitchFamily="49" charset="0"/>
              </a:rPr>
              <a:t>names = ["Larry", "Xiao", "Kim"]</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for name in names:</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print (name)</a:t>
            </a:r>
          </a:p>
        </p:txBody>
      </p:sp>
      <p:sp>
        <p:nvSpPr>
          <p:cNvPr id="5" name="Text Placeholder 4">
            <a:extLst>
              <a:ext uri="{FF2B5EF4-FFF2-40B4-BE49-F238E27FC236}">
                <a16:creationId xmlns:a16="http://schemas.microsoft.com/office/drawing/2014/main" id="{775E7C51-A73D-4CCB-9D3D-65F22DF78B1F}"/>
              </a:ext>
            </a:extLst>
          </p:cNvPr>
          <p:cNvSpPr>
            <a:spLocks noGrp="1"/>
          </p:cNvSpPr>
          <p:nvPr>
            <p:ph type="body" sz="quarter" idx="3"/>
          </p:nvPr>
        </p:nvSpPr>
        <p:spPr>
          <a:xfrm>
            <a:off x="1097278" y="4384359"/>
            <a:ext cx="1095504" cy="798630"/>
          </a:xfrm>
        </p:spPr>
        <p:txBody>
          <a:bodyPr/>
          <a:lstStyle/>
          <a:p>
            <a:r>
              <a:rPr lang="en-US" dirty="0"/>
              <a:t>C</a:t>
            </a:r>
          </a:p>
        </p:txBody>
      </p:sp>
      <p:sp>
        <p:nvSpPr>
          <p:cNvPr id="8" name="Text Placeholder 2">
            <a:extLst>
              <a:ext uri="{FF2B5EF4-FFF2-40B4-BE49-F238E27FC236}">
                <a16:creationId xmlns:a16="http://schemas.microsoft.com/office/drawing/2014/main" id="{C16F26D4-74B8-48E7-8D78-D6F17156BCCD}"/>
              </a:ext>
            </a:extLst>
          </p:cNvPr>
          <p:cNvSpPr txBox="1">
            <a:spLocks/>
          </p:cNvSpPr>
          <p:nvPr/>
        </p:nvSpPr>
        <p:spPr>
          <a:xfrm>
            <a:off x="1097278" y="3238406"/>
            <a:ext cx="962339" cy="1004253"/>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RUBY</a:t>
            </a:r>
          </a:p>
        </p:txBody>
      </p:sp>
      <p:sp>
        <p:nvSpPr>
          <p:cNvPr id="9" name="Content Placeholder 3">
            <a:extLst>
              <a:ext uri="{FF2B5EF4-FFF2-40B4-BE49-F238E27FC236}">
                <a16:creationId xmlns:a16="http://schemas.microsoft.com/office/drawing/2014/main" id="{191643AC-761C-434E-848A-EDFA357B32E3}"/>
              </a:ext>
            </a:extLst>
          </p:cNvPr>
          <p:cNvSpPr txBox="1">
            <a:spLocks/>
          </p:cNvSpPr>
          <p:nvPr/>
        </p:nvSpPr>
        <p:spPr>
          <a:xfrm>
            <a:off x="2192782" y="3238407"/>
            <a:ext cx="8962896" cy="100425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500" b="1" dirty="0">
                <a:solidFill>
                  <a:srgbClr val="3FFF3F"/>
                </a:solidFill>
                <a:latin typeface="Courier New" panose="02070309020205020404" pitchFamily="49" charset="0"/>
                <a:cs typeface="Courier New" panose="02070309020205020404" pitchFamily="49" charset="0"/>
              </a:rPr>
              <a:t>names = ["Larry", "Xiao", "Kim" ]</a:t>
            </a:r>
            <a:br>
              <a:rPr lang="en-US" sz="1500" b="1" dirty="0">
                <a:solidFill>
                  <a:srgbClr val="3FFF3F"/>
                </a:solidFill>
                <a:latin typeface="Courier New" panose="02070309020205020404" pitchFamily="49" charset="0"/>
                <a:cs typeface="Courier New" panose="02070309020205020404" pitchFamily="49" charset="0"/>
              </a:rPr>
            </a:br>
            <a:r>
              <a:rPr lang="en-US" sz="1500" b="1" dirty="0" err="1">
                <a:solidFill>
                  <a:srgbClr val="3FFF3F"/>
                </a:solidFill>
                <a:latin typeface="Courier New" panose="02070309020205020404" pitchFamily="49" charset="0"/>
                <a:cs typeface="Courier New" panose="02070309020205020404" pitchFamily="49" charset="0"/>
              </a:rPr>
              <a:t>names.each</a:t>
            </a:r>
            <a:r>
              <a:rPr lang="en-US" sz="1500" b="1" dirty="0">
                <a:solidFill>
                  <a:srgbClr val="3FFF3F"/>
                </a:solidFill>
                <a:latin typeface="Courier New" panose="02070309020205020404" pitchFamily="49" charset="0"/>
                <a:cs typeface="Courier New" panose="02070309020205020404" pitchFamily="49" charset="0"/>
              </a:rPr>
              <a:t> do |c|</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puts c</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end</a:t>
            </a:r>
          </a:p>
        </p:txBody>
      </p:sp>
      <p:sp>
        <p:nvSpPr>
          <p:cNvPr id="10" name="Text Placeholder 4">
            <a:extLst>
              <a:ext uri="{FF2B5EF4-FFF2-40B4-BE49-F238E27FC236}">
                <a16:creationId xmlns:a16="http://schemas.microsoft.com/office/drawing/2014/main" id="{35A612FB-10E5-4268-B7D7-C3655AFD07F3}"/>
              </a:ext>
            </a:extLst>
          </p:cNvPr>
          <p:cNvSpPr txBox="1">
            <a:spLocks/>
          </p:cNvSpPr>
          <p:nvPr/>
        </p:nvSpPr>
        <p:spPr>
          <a:xfrm>
            <a:off x="1097278" y="5313586"/>
            <a:ext cx="1095504" cy="1004253"/>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Java</a:t>
            </a:r>
          </a:p>
        </p:txBody>
      </p:sp>
      <p:sp>
        <p:nvSpPr>
          <p:cNvPr id="11" name="Content Placeholder 5">
            <a:extLst>
              <a:ext uri="{FF2B5EF4-FFF2-40B4-BE49-F238E27FC236}">
                <a16:creationId xmlns:a16="http://schemas.microsoft.com/office/drawing/2014/main" id="{8ABD723A-3117-4D0A-BCA1-90080655239A}"/>
              </a:ext>
            </a:extLst>
          </p:cNvPr>
          <p:cNvSpPr txBox="1">
            <a:spLocks/>
          </p:cNvSpPr>
          <p:nvPr/>
        </p:nvSpPr>
        <p:spPr>
          <a:xfrm>
            <a:off x="2192783" y="5313587"/>
            <a:ext cx="8962896" cy="100425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500" b="1" dirty="0">
                <a:solidFill>
                  <a:srgbClr val="3FFF3F"/>
                </a:solidFill>
                <a:latin typeface="Courier New" panose="02070309020205020404" pitchFamily="49" charset="0"/>
                <a:cs typeface="Courier New" panose="02070309020205020404" pitchFamily="49" charset="0"/>
              </a:rPr>
              <a:t> List&lt;String&gt; names = new </a:t>
            </a:r>
            <a:r>
              <a:rPr lang="en-US" sz="1500" b="1" dirty="0" err="1">
                <a:solidFill>
                  <a:srgbClr val="3FFF3F"/>
                </a:solidFill>
                <a:latin typeface="Courier New" panose="02070309020205020404" pitchFamily="49" charset="0"/>
                <a:cs typeface="Courier New" panose="02070309020205020404" pitchFamily="49" charset="0"/>
              </a:rPr>
              <a:t>ArrayList</a:t>
            </a:r>
            <a:r>
              <a:rPr lang="en-US" sz="1500" b="1" dirty="0">
                <a:solidFill>
                  <a:srgbClr val="3FFF3F"/>
                </a:solidFill>
                <a:latin typeface="Courier New" panose="02070309020205020404" pitchFamily="49" charset="0"/>
                <a:cs typeface="Courier New" panose="02070309020205020404" pitchFamily="49" charset="0"/>
              </a:rPr>
              <a:t>&lt;&gt;( </a:t>
            </a:r>
            <a:r>
              <a:rPr lang="en-US" sz="1500" b="1" dirty="0" err="1">
                <a:solidFill>
                  <a:srgbClr val="3FFF3F"/>
                </a:solidFill>
                <a:latin typeface="Courier New" panose="02070309020205020404" pitchFamily="49" charset="0"/>
                <a:cs typeface="Courier New" panose="02070309020205020404" pitchFamily="49" charset="0"/>
              </a:rPr>
              <a:t>List.of</a:t>
            </a:r>
            <a:r>
              <a:rPr lang="en-US" sz="1500" b="1" dirty="0">
                <a:solidFill>
                  <a:srgbClr val="3FFF3F"/>
                </a:solidFill>
                <a:latin typeface="Courier New" panose="02070309020205020404" pitchFamily="49" charset="0"/>
                <a:cs typeface="Courier New" panose="02070309020205020404" pitchFamily="49" charset="0"/>
              </a:rPr>
              <a:t>("</a:t>
            </a:r>
            <a:r>
              <a:rPr lang="en-US" sz="1500" b="1" dirty="0" err="1">
                <a:solidFill>
                  <a:srgbClr val="3FFF3F"/>
                </a:solidFill>
                <a:latin typeface="Courier New" panose="02070309020205020404" pitchFamily="49" charset="0"/>
                <a:cs typeface="Courier New" panose="02070309020205020404" pitchFamily="49" charset="0"/>
              </a:rPr>
              <a:t>Larry","Xiao","Kim</a:t>
            </a:r>
            <a:r>
              <a:rPr lang="en-US" sz="1500" b="1" dirty="0">
                <a:solidFill>
                  <a:srgbClr val="3FFF3F"/>
                </a:solidFill>
                <a:latin typeface="Courier New" panose="02070309020205020404" pitchFamily="49" charset="0"/>
                <a:cs typeface="Courier New" panose="02070309020205020404" pitchFamily="49" charset="0"/>
              </a:rPr>
              <a:t>"));</a:t>
            </a:r>
          </a:p>
          <a:p>
            <a:pPr marL="0" indent="0">
              <a:buFont typeface="Calibri" panose="020F0502020204030204" pitchFamily="34" charset="0"/>
              <a:buNone/>
            </a:pPr>
            <a:r>
              <a:rPr lang="en-US" sz="1500" b="1" dirty="0">
                <a:solidFill>
                  <a:srgbClr val="3FFF3F"/>
                </a:solidFill>
                <a:latin typeface="Courier New" panose="02070309020205020404" pitchFamily="49" charset="0"/>
                <a:cs typeface="Courier New" panose="02070309020205020404" pitchFamily="49" charset="0"/>
              </a:rPr>
              <a:t>for ( String name : names )</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System.out.println</a:t>
            </a:r>
            <a:r>
              <a:rPr lang="en-US" sz="1500" b="1" dirty="0">
                <a:solidFill>
                  <a:srgbClr val="3FFF3F"/>
                </a:solidFill>
                <a:latin typeface="Courier New" panose="02070309020205020404" pitchFamily="49" charset="0"/>
                <a:cs typeface="Courier New" panose="02070309020205020404" pitchFamily="49" charset="0"/>
              </a:rPr>
              <a:t>(name);}</a:t>
            </a:r>
            <a:endParaRPr lang="en-US" sz="1500" dirty="0">
              <a:solidFill>
                <a:srgbClr val="3FFF3F"/>
              </a:solidFill>
            </a:endParaRPr>
          </a:p>
        </p:txBody>
      </p:sp>
      <p:sp>
        <p:nvSpPr>
          <p:cNvPr id="12" name="Content Placeholder 3">
            <a:extLst>
              <a:ext uri="{FF2B5EF4-FFF2-40B4-BE49-F238E27FC236}">
                <a16:creationId xmlns:a16="http://schemas.microsoft.com/office/drawing/2014/main" id="{5B451513-AD2F-4236-98DD-32718D1367D4}"/>
              </a:ext>
            </a:extLst>
          </p:cNvPr>
          <p:cNvSpPr txBox="1">
            <a:spLocks/>
          </p:cNvSpPr>
          <p:nvPr/>
        </p:nvSpPr>
        <p:spPr>
          <a:xfrm>
            <a:off x="2192783" y="4373258"/>
            <a:ext cx="8962896" cy="80973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b="1" dirty="0">
                <a:solidFill>
                  <a:srgbClr val="3FFF3F"/>
                </a:solidFill>
                <a:latin typeface="Courier New" panose="02070309020205020404" pitchFamily="49" charset="0"/>
                <a:cs typeface="Courier New" panose="02070309020205020404" pitchFamily="49" charset="0"/>
              </a:rPr>
              <a:t>const char * names[] = {"Larry", "Xiao", "Kim",};</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for ( int </a:t>
            </a:r>
            <a:r>
              <a:rPr lang="en-US" sz="1500" b="1" dirty="0" err="1">
                <a:solidFill>
                  <a:srgbClr val="3FFF3F"/>
                </a:solidFill>
                <a:latin typeface="Courier New" panose="02070309020205020404" pitchFamily="49" charset="0"/>
                <a:cs typeface="Courier New" panose="02070309020205020404" pitchFamily="49" charset="0"/>
              </a:rPr>
              <a:t>i</a:t>
            </a:r>
            <a:r>
              <a:rPr lang="en-US" sz="1500" b="1" dirty="0">
                <a:solidFill>
                  <a:srgbClr val="3FFF3F"/>
                </a:solidFill>
                <a:latin typeface="Courier New" panose="02070309020205020404" pitchFamily="49" charset="0"/>
                <a:cs typeface="Courier New" panose="02070309020205020404" pitchFamily="49" charset="0"/>
              </a:rPr>
              <a:t> =0 ; </a:t>
            </a:r>
            <a:r>
              <a:rPr lang="en-US" sz="1500" b="1" dirty="0" err="1">
                <a:solidFill>
                  <a:srgbClr val="3FFF3F"/>
                </a:solidFill>
                <a:latin typeface="Courier New" panose="02070309020205020404" pitchFamily="49" charset="0"/>
                <a:cs typeface="Courier New" panose="02070309020205020404" pitchFamily="49" charset="0"/>
              </a:rPr>
              <a:t>i</a:t>
            </a:r>
            <a:r>
              <a:rPr lang="en-US" sz="1500" b="1" dirty="0">
                <a:solidFill>
                  <a:srgbClr val="3FFF3F"/>
                </a:solidFill>
                <a:latin typeface="Courier New" panose="02070309020205020404" pitchFamily="49" charset="0"/>
                <a:cs typeface="Courier New" panose="02070309020205020404" pitchFamily="49" charset="0"/>
              </a:rPr>
              <a:t> &lt; </a:t>
            </a:r>
            <a:r>
              <a:rPr lang="en-US" sz="1500" b="1" dirty="0" err="1">
                <a:solidFill>
                  <a:srgbClr val="3FFF3F"/>
                </a:solidFill>
                <a:latin typeface="Courier New" panose="02070309020205020404" pitchFamily="49" charset="0"/>
                <a:cs typeface="Courier New" panose="02070309020205020404" pitchFamily="49" charset="0"/>
              </a:rPr>
              <a:t>sizeof</a:t>
            </a:r>
            <a:r>
              <a:rPr lang="en-US" sz="1500" b="1" dirty="0">
                <a:solidFill>
                  <a:srgbClr val="3FFF3F"/>
                </a:solidFill>
                <a:latin typeface="Courier New" panose="02070309020205020404" pitchFamily="49" charset="0"/>
                <a:cs typeface="Courier New" panose="02070309020205020404" pitchFamily="49" charset="0"/>
              </a:rPr>
              <a:t>(names)/(</a:t>
            </a:r>
            <a:r>
              <a:rPr lang="en-US" sz="1500" b="1" dirty="0" err="1">
                <a:solidFill>
                  <a:srgbClr val="3FFF3F"/>
                </a:solidFill>
                <a:latin typeface="Courier New" panose="02070309020205020404" pitchFamily="49" charset="0"/>
                <a:cs typeface="Courier New" panose="02070309020205020404" pitchFamily="49" charset="0"/>
              </a:rPr>
              <a:t>sizeof</a:t>
            </a:r>
            <a:r>
              <a:rPr lang="en-US" sz="1500" b="1" dirty="0">
                <a:solidFill>
                  <a:srgbClr val="3FFF3F"/>
                </a:solidFill>
                <a:latin typeface="Courier New" panose="02070309020205020404" pitchFamily="49" charset="0"/>
                <a:cs typeface="Courier New" panose="02070309020205020404" pitchFamily="49" charset="0"/>
              </a:rPr>
              <a:t>(const char *)); </a:t>
            </a:r>
            <a:r>
              <a:rPr lang="en-US" sz="1500" b="1" dirty="0" err="1">
                <a:solidFill>
                  <a:srgbClr val="3FFF3F"/>
                </a:solidFill>
                <a:latin typeface="Courier New" panose="02070309020205020404" pitchFamily="49" charset="0"/>
                <a:cs typeface="Courier New" panose="02070309020205020404" pitchFamily="49" charset="0"/>
              </a:rPr>
              <a:t>i</a:t>
            </a:r>
            <a:r>
              <a:rPr lang="en-US" sz="1500" b="1" dirty="0">
                <a:solidFill>
                  <a:srgbClr val="3FFF3F"/>
                </a:solidFill>
                <a:latin typeface="Courier New" panose="02070309020205020404" pitchFamily="49" charset="0"/>
                <a:cs typeface="Courier New" panose="02070309020205020404" pitchFamily="49" charset="0"/>
              </a:rPr>
              <a:t>++)</a:t>
            </a:r>
            <a:br>
              <a:rPr lang="en-US" sz="1500" b="1" dirty="0">
                <a:solidFill>
                  <a:srgbClr val="3FFF3F"/>
                </a:solidFill>
                <a:latin typeface="Courier New" panose="02070309020205020404" pitchFamily="49" charset="0"/>
                <a:cs typeface="Courier New" panose="02070309020205020404" pitchFamily="49" charset="0"/>
              </a:rPr>
            </a:b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printf</a:t>
            </a:r>
            <a:r>
              <a:rPr lang="en-US" sz="1500" b="1" dirty="0">
                <a:solidFill>
                  <a:srgbClr val="3FFF3F"/>
                </a:solidFill>
                <a:latin typeface="Courier New" panose="02070309020205020404" pitchFamily="49" charset="0"/>
                <a:cs typeface="Courier New" panose="02070309020205020404" pitchFamily="49" charset="0"/>
              </a:rPr>
              <a:t>("%s\</a:t>
            </a:r>
            <a:r>
              <a:rPr lang="en-US" sz="1500" b="1" dirty="0" err="1">
                <a:solidFill>
                  <a:srgbClr val="3FFF3F"/>
                </a:solidFill>
                <a:latin typeface="Courier New" panose="02070309020205020404" pitchFamily="49" charset="0"/>
                <a:cs typeface="Courier New" panose="02070309020205020404" pitchFamily="49" charset="0"/>
              </a:rPr>
              <a:t>n",names</a:t>
            </a:r>
            <a:r>
              <a:rPr lang="en-US" sz="1500" b="1" dirty="0">
                <a:solidFill>
                  <a:srgbClr val="3FFF3F"/>
                </a:solidFill>
                <a:latin typeface="Courier New" panose="02070309020205020404" pitchFamily="49" charset="0"/>
                <a:cs typeface="Courier New" panose="02070309020205020404" pitchFamily="49" charset="0"/>
              </a:rPr>
              <a:t>[</a:t>
            </a:r>
            <a:r>
              <a:rPr lang="en-US" sz="1500" b="1" dirty="0" err="1">
                <a:solidFill>
                  <a:srgbClr val="3FFF3F"/>
                </a:solidFill>
                <a:latin typeface="Courier New" panose="02070309020205020404" pitchFamily="49" charset="0"/>
                <a:cs typeface="Courier New" panose="02070309020205020404" pitchFamily="49" charset="0"/>
              </a:rPr>
              <a:t>i</a:t>
            </a:r>
            <a:r>
              <a:rPr lang="en-US" sz="1500" b="1" dirty="0">
                <a:solidFill>
                  <a:srgbClr val="3FFF3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478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0CCBA2-BF6F-49A2-979C-16166C4DCC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850" b="21850"/>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BE7C9AF8-9D08-488E-8234-5395E549DEFD}"/>
              </a:ext>
            </a:extLst>
          </p:cNvPr>
          <p:cNvSpPr>
            <a:spLocks noGrp="1"/>
          </p:cNvSpPr>
          <p:nvPr>
            <p:ph type="title"/>
          </p:nvPr>
        </p:nvSpPr>
        <p:spPr>
          <a:xfrm>
            <a:off x="1097279" y="4799362"/>
            <a:ext cx="10113645" cy="743682"/>
          </a:xfrm>
        </p:spPr>
        <p:txBody>
          <a:bodyPr anchor="b">
            <a:normAutofit/>
          </a:bodyPr>
          <a:lstStyle/>
          <a:p>
            <a:r>
              <a:rPr lang="en-US" dirty="0"/>
              <a:t>Code Blocks and Conditional Logic</a:t>
            </a:r>
          </a:p>
        </p:txBody>
      </p:sp>
      <p:sp>
        <p:nvSpPr>
          <p:cNvPr id="9" name="Text Placeholder 3">
            <a:extLst>
              <a:ext uri="{FF2B5EF4-FFF2-40B4-BE49-F238E27FC236}">
                <a16:creationId xmlns:a16="http://schemas.microsoft.com/office/drawing/2014/main" id="{71915A3C-F598-4293-A298-52E85A1CB90A}"/>
              </a:ext>
            </a:extLst>
          </p:cNvPr>
          <p:cNvSpPr>
            <a:spLocks noGrp="1"/>
          </p:cNvSpPr>
          <p:nvPr>
            <p:ph type="body" sz="half" idx="2"/>
          </p:nvPr>
        </p:nvSpPr>
        <p:spPr>
          <a:xfrm>
            <a:off x="1097279" y="5715000"/>
            <a:ext cx="10113264" cy="609600"/>
          </a:xfrm>
        </p:spPr>
        <p:txBody>
          <a:bodyPr/>
          <a:lstStyle/>
          <a:p>
            <a:endParaRPr lang="en-US"/>
          </a:p>
        </p:txBody>
      </p:sp>
      <p:sp>
        <p:nvSpPr>
          <p:cNvPr id="4" name="TextBox 3">
            <a:extLst>
              <a:ext uri="{FF2B5EF4-FFF2-40B4-BE49-F238E27FC236}">
                <a16:creationId xmlns:a16="http://schemas.microsoft.com/office/drawing/2014/main" id="{014A6CEB-27D8-4B14-A807-6034060FC916}"/>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www.eliwhitney.org/7/projects/2017/python"/>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44939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0CCBA2-BF6F-49A2-979C-16166C4DCC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560" b="16560"/>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BE7C9AF8-9D08-488E-8234-5395E549DEFD}"/>
              </a:ext>
            </a:extLst>
          </p:cNvPr>
          <p:cNvSpPr>
            <a:spLocks noGrp="1"/>
          </p:cNvSpPr>
          <p:nvPr>
            <p:ph type="title"/>
          </p:nvPr>
        </p:nvSpPr>
        <p:spPr>
          <a:xfrm>
            <a:off x="1097279" y="4799362"/>
            <a:ext cx="10113645" cy="743682"/>
          </a:xfrm>
        </p:spPr>
        <p:txBody>
          <a:bodyPr anchor="b">
            <a:normAutofit/>
          </a:bodyPr>
          <a:lstStyle/>
          <a:p>
            <a:r>
              <a:rPr lang="en-US" dirty="0"/>
              <a:t>Execution Statements &amp; Built-In Functions</a:t>
            </a:r>
          </a:p>
        </p:txBody>
      </p:sp>
      <p:sp>
        <p:nvSpPr>
          <p:cNvPr id="9" name="Text Placeholder 3">
            <a:extLst>
              <a:ext uri="{FF2B5EF4-FFF2-40B4-BE49-F238E27FC236}">
                <a16:creationId xmlns:a16="http://schemas.microsoft.com/office/drawing/2014/main" id="{71915A3C-F598-4293-A298-52E85A1CB90A}"/>
              </a:ext>
            </a:extLst>
          </p:cNvPr>
          <p:cNvSpPr>
            <a:spLocks noGrp="1"/>
          </p:cNvSpPr>
          <p:nvPr>
            <p:ph type="body" sz="half" idx="2"/>
          </p:nvPr>
        </p:nvSpPr>
        <p:spPr>
          <a:xfrm>
            <a:off x="1097279" y="5715000"/>
            <a:ext cx="10113264" cy="609600"/>
          </a:xfrm>
        </p:spPr>
        <p:txBody>
          <a:bodyPr/>
          <a:lstStyle/>
          <a:p>
            <a:endParaRPr lang="en-US"/>
          </a:p>
        </p:txBody>
      </p:sp>
      <p:sp>
        <p:nvSpPr>
          <p:cNvPr id="4" name="TextBox 3">
            <a:extLst>
              <a:ext uri="{FF2B5EF4-FFF2-40B4-BE49-F238E27FC236}">
                <a16:creationId xmlns:a16="http://schemas.microsoft.com/office/drawing/2014/main" id="{014A6CEB-27D8-4B14-A807-6034060FC916}"/>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opensource.com/article/20/10/learn-any-programming-language"/>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55330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Built-In Functions - </a:t>
            </a:r>
            <a:r>
              <a:rPr lang="en-US" dirty="0" err="1"/>
              <a:t>printf</a:t>
            </a:r>
            <a:endParaRPr lang="en-US" dirty="0"/>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0"/>
            <a:ext cx="10058400" cy="3271667"/>
          </a:xfrm>
        </p:spPr>
        <p:txBody>
          <a:bodyPr>
            <a:normAutofit lnSpcReduction="10000"/>
          </a:bodyPr>
          <a:lstStyle/>
          <a:p>
            <a:r>
              <a:rPr lang="en-US" dirty="0"/>
              <a:t>Programming languages also have some code that is ready to use.  These statement usually cover things like accessing files, outputting data, and using external programs.</a:t>
            </a:r>
          </a:p>
          <a:p>
            <a:r>
              <a:rPr lang="en-US" dirty="0"/>
              <a:t>We have already seen </a:t>
            </a:r>
            <a:r>
              <a:rPr lang="en-US" b="1" dirty="0">
                <a:latin typeface="Courier New" panose="02070309020205020404" pitchFamily="49" charset="0"/>
                <a:cs typeface="Courier New" panose="02070309020205020404" pitchFamily="49" charset="0"/>
              </a:rPr>
              <a:t>echo</a:t>
            </a:r>
            <a:r>
              <a:rPr lang="en-US" dirty="0"/>
              <a:t> used to send data to the user.  However, that’s not the only way to do this.  A function which exists in many programming languages is </a:t>
            </a:r>
            <a:r>
              <a:rPr lang="en-US" b="1" dirty="0" err="1">
                <a:latin typeface="Courier New" panose="02070309020205020404" pitchFamily="49" charset="0"/>
                <a:cs typeface="Courier New" panose="02070309020205020404" pitchFamily="49" charset="0"/>
              </a:rPr>
              <a:t>printf</a:t>
            </a:r>
            <a:r>
              <a:rPr lang="en-US" dirty="0"/>
              <a:t>. It is short for “print formatted”.  It allows you to output data to the user and make it look the way you want it to.</a:t>
            </a:r>
          </a:p>
          <a:p>
            <a:r>
              <a:rPr lang="en-US" dirty="0"/>
              <a:t>To use it you type </a:t>
            </a:r>
            <a:r>
              <a:rPr lang="en-US" b="1" dirty="0" err="1">
                <a:latin typeface="Courier New" panose="02070309020205020404" pitchFamily="49" charset="0"/>
                <a:cs typeface="Courier New" panose="02070309020205020404" pitchFamily="49" charset="0"/>
              </a:rPr>
              <a:t>printf</a:t>
            </a:r>
            <a:r>
              <a:rPr lang="en-US" dirty="0"/>
              <a:t> then a </a:t>
            </a:r>
            <a:r>
              <a:rPr lang="en-US" u="sng" dirty="0"/>
              <a:t>format string</a:t>
            </a:r>
            <a:r>
              <a:rPr lang="en-US" dirty="0"/>
              <a:t>, and then a list of variables that you want to output.  The example below outputs: “Xiao is 35 years old”.</a:t>
            </a:r>
            <a:br>
              <a:rPr lang="en-US" dirty="0"/>
            </a:br>
            <a:br>
              <a:rPr lang="en-US" dirty="0"/>
            </a:b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4657725"/>
            <a:ext cx="10058400" cy="1307468"/>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 $name = </a:t>
            </a:r>
            <a:r>
              <a:rPr lang="en-US" sz="2000" b="1" dirty="0">
                <a:solidFill>
                  <a:srgbClr val="3FFF3F"/>
                </a:solidFill>
                <a:latin typeface="Courier New" panose="02070309020205020404" pitchFamily="49" charset="0"/>
                <a:cs typeface="Courier New" panose="02070309020205020404" pitchFamily="49" charset="0"/>
              </a:rPr>
              <a:t>"Xiao";</a:t>
            </a:r>
            <a:br>
              <a:rPr lang="en-US" sz="2000"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$age = 35;</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a:t>
            </a:r>
            <a:r>
              <a:rPr lang="en-US" sz="2000" b="1" dirty="0">
                <a:solidFill>
                  <a:srgbClr val="3FFF3F"/>
                </a:solidFill>
                <a:latin typeface="Courier New" panose="02070309020205020404" pitchFamily="49" charset="0"/>
                <a:cs typeface="Courier New" panose="02070309020205020404" pitchFamily="49" charset="0"/>
              </a:rPr>
              <a:t>"</a:t>
            </a:r>
            <a:r>
              <a:rPr lang="en-US" b="1" dirty="0">
                <a:solidFill>
                  <a:srgbClr val="3FFF3F"/>
                </a:solidFill>
                <a:latin typeface="Courier New" panose="02070309020205020404" pitchFamily="49" charset="0"/>
                <a:cs typeface="Courier New" panose="02070309020205020404" pitchFamily="49" charset="0"/>
              </a:rPr>
              <a:t>%s is %d years old</a:t>
            </a:r>
            <a:r>
              <a:rPr lang="en-US" sz="2000" b="1" dirty="0">
                <a:solidFill>
                  <a:srgbClr val="3FFF3F"/>
                </a:solidFill>
                <a:latin typeface="Courier New" panose="02070309020205020404" pitchFamily="49" charset="0"/>
                <a:cs typeface="Courier New" panose="02070309020205020404" pitchFamily="49" charset="0"/>
              </a:rPr>
              <a:t>"</a:t>
            </a:r>
            <a:r>
              <a:rPr lang="en-US" b="1" dirty="0">
                <a:solidFill>
                  <a:srgbClr val="3FFF3F"/>
                </a:solidFill>
                <a:latin typeface="Courier New" panose="02070309020205020404" pitchFamily="49" charset="0"/>
                <a:cs typeface="Courier New" panose="02070309020205020404" pitchFamily="49" charset="0"/>
              </a:rPr>
              <a:t>, $name, $age);</a:t>
            </a:r>
          </a:p>
        </p:txBody>
      </p:sp>
    </p:spTree>
    <p:extLst>
      <p:ext uri="{BB962C8B-B14F-4D97-AF65-F5344CB8AC3E}">
        <p14:creationId xmlns:p14="http://schemas.microsoft.com/office/powerpoint/2010/main" val="238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Built-In Functions - </a:t>
            </a:r>
            <a:r>
              <a:rPr lang="en-US" dirty="0" err="1"/>
              <a:t>printf</a:t>
            </a:r>
            <a:endParaRPr lang="en-US" dirty="0"/>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1"/>
            <a:ext cx="10058400" cy="2457744"/>
          </a:xfrm>
        </p:spPr>
        <p:txBody>
          <a:bodyPr>
            <a:normAutofit fontScale="85000" lnSpcReduction="10000"/>
          </a:bodyPr>
          <a:lstStyle/>
          <a:p>
            <a:r>
              <a:rPr lang="en-US" dirty="0"/>
              <a:t>This statement works like this: PHP takes the format string and outputs it’s contents until it reaches a “%” sign followed by a single character.  In this case: “</a:t>
            </a:r>
            <a:r>
              <a:rPr lang="en-US" b="1" dirty="0">
                <a:latin typeface="Courier New" panose="02070309020205020404" pitchFamily="49" charset="0"/>
                <a:cs typeface="Courier New" panose="02070309020205020404" pitchFamily="49" charset="0"/>
              </a:rPr>
              <a:t>%s</a:t>
            </a:r>
            <a:r>
              <a:rPr lang="en-US" dirty="0"/>
              <a:t>” it then looks that the list of variables and replaces “</a:t>
            </a:r>
            <a:r>
              <a:rPr lang="en-US" b="1" dirty="0">
                <a:latin typeface="Courier New" panose="02070309020205020404" pitchFamily="49" charset="0"/>
                <a:cs typeface="Courier New" panose="02070309020205020404" pitchFamily="49" charset="0"/>
              </a:rPr>
              <a:t>%s</a:t>
            </a:r>
            <a:r>
              <a:rPr lang="en-US" dirty="0"/>
              <a:t>” with the first variable in that list: </a:t>
            </a:r>
            <a:r>
              <a:rPr lang="en-US" b="1" dirty="0">
                <a:latin typeface="Courier New" panose="02070309020205020404" pitchFamily="49" charset="0"/>
                <a:cs typeface="Courier New" panose="02070309020205020404" pitchFamily="49" charset="0"/>
              </a:rPr>
              <a:t>$name</a:t>
            </a:r>
            <a:r>
              <a:rPr lang="en-US" dirty="0"/>
              <a:t>. It then continues outputting the format string until the next “%” sign followed by a single character” “</a:t>
            </a:r>
            <a:r>
              <a:rPr lang="en-US" b="1" dirty="0">
                <a:latin typeface="Courier New" panose="02070309020205020404" pitchFamily="49" charset="0"/>
                <a:cs typeface="Courier New" panose="02070309020205020404" pitchFamily="49" charset="0"/>
              </a:rPr>
              <a:t>%d</a:t>
            </a:r>
            <a:r>
              <a:rPr lang="en-US" dirty="0"/>
              <a:t>” at which point it replaces it with the next variable in the list </a:t>
            </a:r>
            <a:r>
              <a:rPr lang="en-US" b="1" dirty="0">
                <a:latin typeface="Courier New" panose="02070309020205020404" pitchFamily="49" charset="0"/>
                <a:cs typeface="Courier New" panose="02070309020205020404" pitchFamily="49" charset="0"/>
              </a:rPr>
              <a:t>$age</a:t>
            </a:r>
            <a:r>
              <a:rPr lang="en-US" dirty="0"/>
              <a:t>.  </a:t>
            </a:r>
          </a:p>
          <a:p>
            <a:r>
              <a:rPr lang="en-US" dirty="0"/>
              <a:t>So, in the string “</a:t>
            </a:r>
            <a:r>
              <a:rPr lang="en-US" b="1" dirty="0">
                <a:latin typeface="Courier New" panose="02070309020205020404" pitchFamily="49" charset="0"/>
                <a:cs typeface="Courier New" panose="02070309020205020404" pitchFamily="49" charset="0"/>
              </a:rPr>
              <a:t>%s is %d years old</a:t>
            </a:r>
            <a:r>
              <a:rPr lang="en-US" dirty="0"/>
              <a:t>”, “</a:t>
            </a:r>
            <a:r>
              <a:rPr lang="en-US" b="1" dirty="0">
                <a:latin typeface="Courier New" panose="02070309020205020404" pitchFamily="49" charset="0"/>
                <a:cs typeface="Courier New" panose="02070309020205020404" pitchFamily="49" charset="0"/>
              </a:rPr>
              <a:t>%s</a:t>
            </a:r>
            <a:r>
              <a:rPr lang="en-US" dirty="0"/>
              <a:t>” will be replaced by the string </a:t>
            </a:r>
            <a:r>
              <a:rPr lang="en-US" b="1" dirty="0">
                <a:latin typeface="Courier New" panose="02070309020205020404" pitchFamily="49" charset="0"/>
                <a:cs typeface="Courier New" panose="02070309020205020404" pitchFamily="49" charset="0"/>
              </a:rPr>
              <a:t>Xiao</a:t>
            </a:r>
            <a:r>
              <a:rPr lang="en-US" dirty="0"/>
              <a:t> and  “</a:t>
            </a:r>
            <a:r>
              <a:rPr lang="en-US" b="1" dirty="0">
                <a:latin typeface="Courier New" panose="02070309020205020404" pitchFamily="49" charset="0"/>
                <a:cs typeface="Courier New" panose="02070309020205020404" pitchFamily="49" charset="0"/>
              </a:rPr>
              <a:t>%d</a:t>
            </a:r>
            <a:r>
              <a:rPr lang="en-US" dirty="0"/>
              <a:t>” will be replaced by the integer </a:t>
            </a:r>
            <a:r>
              <a:rPr lang="en-US" b="1" dirty="0">
                <a:latin typeface="Courier New" panose="02070309020205020404" pitchFamily="49" charset="0"/>
                <a:cs typeface="Courier New" panose="02070309020205020404" pitchFamily="49" charset="0"/>
              </a:rPr>
              <a:t>35</a:t>
            </a:r>
            <a:r>
              <a:rPr lang="en-US" dirty="0"/>
              <a:t>.</a:t>
            </a:r>
          </a:p>
          <a:p>
            <a:r>
              <a:rPr lang="en-US" dirty="0"/>
              <a:t>There are many other format strings you can use.  For example, “</a:t>
            </a:r>
            <a:r>
              <a:rPr lang="en-US" b="1" dirty="0">
                <a:latin typeface="Courier New" panose="02070309020205020404" pitchFamily="49" charset="0"/>
                <a:cs typeface="Courier New" panose="02070309020205020404" pitchFamily="49" charset="0"/>
              </a:rPr>
              <a:t>%f</a:t>
            </a:r>
            <a:r>
              <a:rPr lang="en-US" dirty="0"/>
              <a:t>” outputs the value as a float (variables with decimals) and “</a:t>
            </a:r>
            <a:r>
              <a:rPr lang="en-US" b="1" dirty="0">
                <a:latin typeface="Courier New" panose="02070309020205020404" pitchFamily="49" charset="0"/>
                <a:cs typeface="Courier New" panose="02070309020205020404" pitchFamily="49" charset="0"/>
              </a:rPr>
              <a:t>%b</a:t>
            </a:r>
            <a:r>
              <a:rPr lang="en-US" dirty="0"/>
              <a:t>” will output the variable in binary code.</a:t>
            </a:r>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4657725"/>
            <a:ext cx="10058400" cy="1307468"/>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 $name = </a:t>
            </a:r>
            <a:r>
              <a:rPr lang="en-US" sz="2000" b="1" dirty="0">
                <a:solidFill>
                  <a:srgbClr val="3FFF3F"/>
                </a:solidFill>
                <a:latin typeface="Courier New" panose="02070309020205020404" pitchFamily="49" charset="0"/>
                <a:cs typeface="Courier New" panose="02070309020205020404" pitchFamily="49" charset="0"/>
              </a:rPr>
              <a:t>"Xiao";</a:t>
            </a:r>
            <a:br>
              <a:rPr lang="en-US" sz="2000"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$age = 35;</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a:t>
            </a:r>
            <a:r>
              <a:rPr lang="en-US" sz="2000" b="1" dirty="0">
                <a:solidFill>
                  <a:srgbClr val="3FFF3F"/>
                </a:solidFill>
                <a:latin typeface="Courier New" panose="02070309020205020404" pitchFamily="49" charset="0"/>
                <a:cs typeface="Courier New" panose="02070309020205020404" pitchFamily="49" charset="0"/>
              </a:rPr>
              <a:t>"</a:t>
            </a:r>
            <a:r>
              <a:rPr lang="en-US" b="1" dirty="0">
                <a:solidFill>
                  <a:srgbClr val="3FFF3F"/>
                </a:solidFill>
                <a:latin typeface="Courier New" panose="02070309020205020404" pitchFamily="49" charset="0"/>
                <a:cs typeface="Courier New" panose="02070309020205020404" pitchFamily="49" charset="0"/>
              </a:rPr>
              <a:t>%s is %d years old</a:t>
            </a:r>
            <a:r>
              <a:rPr lang="en-US" sz="2000" b="1" dirty="0">
                <a:solidFill>
                  <a:srgbClr val="3FFF3F"/>
                </a:solidFill>
                <a:latin typeface="Courier New" panose="02070309020205020404" pitchFamily="49" charset="0"/>
                <a:cs typeface="Courier New" panose="02070309020205020404" pitchFamily="49" charset="0"/>
              </a:rPr>
              <a:t>"</a:t>
            </a:r>
            <a:r>
              <a:rPr lang="en-US" b="1" dirty="0">
                <a:solidFill>
                  <a:srgbClr val="3FFF3F"/>
                </a:solidFill>
                <a:latin typeface="Courier New" panose="02070309020205020404" pitchFamily="49" charset="0"/>
                <a:cs typeface="Courier New" panose="02070309020205020404" pitchFamily="49" charset="0"/>
              </a:rPr>
              <a:t>, $name, $age);</a:t>
            </a:r>
          </a:p>
        </p:txBody>
      </p:sp>
    </p:spTree>
    <p:extLst>
      <p:ext uri="{BB962C8B-B14F-4D97-AF65-F5344CB8AC3E}">
        <p14:creationId xmlns:p14="http://schemas.microsoft.com/office/powerpoint/2010/main" val="3363073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File system functions – Opening</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0"/>
            <a:ext cx="10058400" cy="3271667"/>
          </a:xfrm>
        </p:spPr>
        <p:txBody>
          <a:bodyPr>
            <a:normAutofit fontScale="77500" lnSpcReduction="20000"/>
          </a:bodyPr>
          <a:lstStyle/>
          <a:p>
            <a:r>
              <a:rPr lang="en-US" dirty="0"/>
              <a:t>There are four functions that are included in many programming languages for accessing files: </a:t>
            </a:r>
            <a:r>
              <a:rPr lang="en-US" b="1" dirty="0" err="1">
                <a:latin typeface="Courier New" panose="02070309020205020404" pitchFamily="49" charset="0"/>
                <a:cs typeface="Courier New" panose="02070309020205020404" pitchFamily="49" charset="0"/>
              </a:rPr>
              <a:t>fopen</a:t>
            </a:r>
            <a:r>
              <a:rPr lang="en-US" dirty="0"/>
              <a:t>, </a:t>
            </a:r>
            <a:r>
              <a:rPr lang="en-US" b="1" dirty="0" err="1">
                <a:latin typeface="Courier New" panose="02070309020205020404" pitchFamily="49" charset="0"/>
                <a:cs typeface="Courier New" panose="02070309020205020404" pitchFamily="49" charset="0"/>
              </a:rPr>
              <a:t>fread</a:t>
            </a:r>
            <a:r>
              <a:rPr lang="en-US" dirty="0"/>
              <a:t>, </a:t>
            </a:r>
            <a:r>
              <a:rPr lang="en-US" b="1" dirty="0" err="1">
                <a:latin typeface="Courier New" panose="02070309020205020404" pitchFamily="49" charset="0"/>
                <a:cs typeface="Courier New" panose="02070309020205020404" pitchFamily="49" charset="0"/>
              </a:rPr>
              <a:t>fwrite</a:t>
            </a:r>
            <a:r>
              <a:rPr lang="en-US" dirty="0"/>
              <a:t> and </a:t>
            </a:r>
            <a:r>
              <a:rPr lang="en-US" b="1" dirty="0" err="1">
                <a:latin typeface="Courier New" panose="02070309020205020404" pitchFamily="49" charset="0"/>
                <a:cs typeface="Courier New" panose="02070309020205020404" pitchFamily="49" charset="0"/>
              </a:rPr>
              <a:t>fclose</a:t>
            </a:r>
            <a:r>
              <a:rPr lang="en-US" dirty="0"/>
              <a:t>.</a:t>
            </a:r>
          </a:p>
          <a:p>
            <a:r>
              <a:rPr lang="en-US" dirty="0"/>
              <a:t>To do anything with a file.  You first have to tell the operating system you want to use it. This is called “opening the file” which we do with the </a:t>
            </a:r>
            <a:r>
              <a:rPr lang="en-US" b="1" dirty="0" err="1">
                <a:latin typeface="Courier New" panose="02070309020205020404" pitchFamily="49" charset="0"/>
                <a:cs typeface="Courier New" panose="02070309020205020404" pitchFamily="49" charset="0"/>
              </a:rPr>
              <a:t>fopen</a:t>
            </a:r>
            <a:r>
              <a:rPr lang="en-US" dirty="0"/>
              <a:t> statement (This can also be used to read data from a URL as you can see below).</a:t>
            </a:r>
          </a:p>
          <a:p>
            <a:r>
              <a:rPr lang="en-US" b="1" dirty="0" err="1">
                <a:latin typeface="Courier New" panose="02070309020205020404" pitchFamily="49" charset="0"/>
                <a:cs typeface="Courier New" panose="02070309020205020404" pitchFamily="49" charset="0"/>
              </a:rPr>
              <a:t>fopen</a:t>
            </a:r>
            <a:r>
              <a:rPr lang="en-US" dirty="0"/>
              <a:t> requires two pieces of information (which we call parameters).  The URL or filename we want to open and the </a:t>
            </a:r>
            <a:r>
              <a:rPr lang="en-US" dirty="0" err="1"/>
              <a:t>file“mode</a:t>
            </a:r>
            <a:r>
              <a:rPr lang="en-US" dirty="0"/>
              <a:t>”.</a:t>
            </a:r>
          </a:p>
          <a:p>
            <a:r>
              <a:rPr lang="en-US" dirty="0"/>
              <a:t>The mode is a string that tells PHP if you are going to be using this file/URL for reading, writing, or both.  An “r” specifies the file is just going to be read. “w” specifies you are just writing to the file.  You can also use “</a:t>
            </a:r>
            <a:r>
              <a:rPr lang="en-US" dirty="0" err="1"/>
              <a:t>rw</a:t>
            </a:r>
            <a:r>
              <a:rPr lang="en-US" dirty="0"/>
              <a:t>” to tell PHP you are going to do both!  If you’re going to be working with a file that doesn’t just contain text (like an image). You also need to add “b” for “binary”. </a:t>
            </a:r>
          </a:p>
          <a:p>
            <a:r>
              <a:rPr lang="en-US" dirty="0"/>
              <a:t>You will also need to assign the result of this function to a variable. This is known as a </a:t>
            </a:r>
            <a:r>
              <a:rPr lang="en-US" u="sng" dirty="0"/>
              <a:t>file handle</a:t>
            </a:r>
            <a:r>
              <a:rPr lang="en-US" dirty="0"/>
              <a:t>.</a:t>
            </a:r>
            <a:br>
              <a:rPr lang="en-US" dirty="0"/>
            </a:b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5299969"/>
            <a:ext cx="10058400" cy="665224"/>
          </a:xfrm>
          <a:prstGeom prst="rect">
            <a:avLst/>
          </a:prstGeom>
          <a:solidFill>
            <a:schemeClr val="tx1"/>
          </a:solidFill>
        </p:spPr>
        <p:txBody>
          <a:bodyPr>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fileHandle</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fopen</a:t>
            </a:r>
            <a:r>
              <a:rPr lang="en-US" b="1" dirty="0">
                <a:solidFill>
                  <a:srgbClr val="3FFF3F"/>
                </a:solidFill>
                <a:latin typeface="Courier New" panose="02070309020205020404" pitchFamily="49" charset="0"/>
                <a:cs typeface="Courier New" panose="02070309020205020404" pitchFamily="49" charset="0"/>
              </a:rPr>
              <a:t>("https://1000logos.net/wp-content/uploads/2016/10/Apple-Logo-1536x864.png","rb");</a:t>
            </a:r>
          </a:p>
        </p:txBody>
      </p:sp>
    </p:spTree>
    <p:extLst>
      <p:ext uri="{BB962C8B-B14F-4D97-AF65-F5344CB8AC3E}">
        <p14:creationId xmlns:p14="http://schemas.microsoft.com/office/powerpoint/2010/main" val="64685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File system functions - Reading</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083978"/>
            <a:ext cx="10058400" cy="2736303"/>
          </a:xfrm>
        </p:spPr>
        <p:txBody>
          <a:bodyPr>
            <a:normAutofit fontScale="77500" lnSpcReduction="20000"/>
          </a:bodyPr>
          <a:lstStyle/>
          <a:p>
            <a:r>
              <a:rPr lang="en-US" u="sng" dirty="0"/>
              <a:t>File handles </a:t>
            </a:r>
            <a:r>
              <a:rPr lang="en-US" dirty="0"/>
              <a:t>exist so you can tell PHP which open file you want to work with.  As a real-world program often has many files open at once.  </a:t>
            </a:r>
            <a:br>
              <a:rPr lang="en-US" dirty="0"/>
            </a:br>
            <a:br>
              <a:rPr lang="en-US" dirty="0"/>
            </a:br>
            <a:r>
              <a:rPr lang="en-US" dirty="0"/>
              <a:t>To get data out of a file (or URL) you not only need to open it with the proper mode, but you also need to tell PHP </a:t>
            </a:r>
            <a:r>
              <a:rPr lang="en-US" u="sng" dirty="0"/>
              <a:t>when</a:t>
            </a:r>
            <a:r>
              <a:rPr lang="en-US" dirty="0"/>
              <a:t> you want to read it.  You do this with the </a:t>
            </a:r>
            <a:r>
              <a:rPr lang="en-US" b="1" dirty="0" err="1">
                <a:latin typeface="Courier New" panose="02070309020205020404" pitchFamily="49" charset="0"/>
                <a:cs typeface="Courier New" panose="02070309020205020404" pitchFamily="49" charset="0"/>
              </a:rPr>
              <a:t>fread</a:t>
            </a:r>
            <a:r>
              <a:rPr lang="en-US" dirty="0" err="1"/>
              <a:t>.statement</a:t>
            </a:r>
            <a:r>
              <a:rPr lang="en-US" dirty="0"/>
              <a:t>. We tell </a:t>
            </a:r>
            <a:r>
              <a:rPr lang="en-US" b="1" dirty="0" err="1">
                <a:latin typeface="Courier New" panose="02070309020205020404" pitchFamily="49" charset="0"/>
                <a:cs typeface="Courier New" panose="02070309020205020404" pitchFamily="49" charset="0"/>
              </a:rPr>
              <a:t>fread</a:t>
            </a:r>
            <a:r>
              <a:rPr lang="en-US" dirty="0"/>
              <a:t> which open file we want to get data from by supplying a </a:t>
            </a:r>
            <a:r>
              <a:rPr lang="en-US" u="sng" dirty="0"/>
              <a:t>file handle</a:t>
            </a:r>
            <a:r>
              <a:rPr lang="en-US" dirty="0"/>
              <a:t> as a parameter.  We also need to tell it how much data we want to read by giving it an integer with the number of bytes to read.  Finally, we assign the result to a variable which catches all the data we are reading.</a:t>
            </a:r>
          </a:p>
          <a:p>
            <a:r>
              <a:rPr lang="en-US" dirty="0"/>
              <a:t>Often you might not know how much data is in the file/URL. To handle this: we simply keep fetching data until we run out.  We can use the </a:t>
            </a:r>
            <a:r>
              <a:rPr lang="en-US" b="1" dirty="0" err="1">
                <a:latin typeface="Courier New" panose="02070309020205020404" pitchFamily="49" charset="0"/>
                <a:cs typeface="Courier New" panose="02070309020205020404" pitchFamily="49" charset="0"/>
              </a:rPr>
              <a:t>feof</a:t>
            </a:r>
            <a:r>
              <a:rPr lang="en-US" dirty="0"/>
              <a:t> statement to help here.  It returns </a:t>
            </a:r>
            <a:r>
              <a:rPr lang="en-US" b="1" dirty="0">
                <a:latin typeface="Courier New" panose="02070309020205020404" pitchFamily="49" charset="0"/>
                <a:cs typeface="Courier New" panose="02070309020205020404" pitchFamily="49" charset="0"/>
              </a:rPr>
              <a:t>false</a:t>
            </a:r>
            <a:r>
              <a:rPr lang="en-US" dirty="0"/>
              <a:t> if there is more data. To use it, we put it in a while loop and use “!” to keep it running until it returns </a:t>
            </a:r>
            <a:r>
              <a:rPr lang="en-US" b="1" dirty="0">
                <a:latin typeface="Courier New" panose="02070309020205020404" pitchFamily="49" charset="0"/>
                <a:cs typeface="Courier New" panose="02070309020205020404" pitchFamily="49" charset="0"/>
              </a:rPr>
              <a:t>true</a:t>
            </a:r>
            <a:r>
              <a:rPr lang="en-US" dirty="0"/>
              <a:t>.  </a:t>
            </a:r>
          </a:p>
          <a:p>
            <a:r>
              <a:rPr lang="en-US" dirty="0"/>
              <a:t>The code below fetches a PNG file of the Apple Computer logo from a website on the internet.</a:t>
            </a:r>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4536490"/>
            <a:ext cx="10058400" cy="1428704"/>
          </a:xfrm>
          <a:prstGeom prst="rect">
            <a:avLst/>
          </a:prstGeom>
          <a:solidFill>
            <a:schemeClr val="tx1"/>
          </a:solidFill>
        </p:spPr>
        <p:txBody>
          <a:bodyPr>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pt-BR" b="1" dirty="0">
                <a:solidFill>
                  <a:srgbClr val="3FFF3F"/>
                </a:solidFill>
                <a:latin typeface="Courier New" panose="02070309020205020404" pitchFamily="49" charset="0"/>
                <a:cs typeface="Courier New" panose="02070309020205020404" pitchFamily="49" charset="0"/>
              </a:rPr>
              <a:t>$data = "";</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$fileHandle = fopen("</a:t>
            </a:r>
            <a:r>
              <a:rPr lang="en-US" b="1" dirty="0">
                <a:solidFill>
                  <a:srgbClr val="3FFF3F"/>
                </a:solidFill>
                <a:latin typeface="Courier New" panose="02070309020205020404" pitchFamily="49" charset="0"/>
                <a:cs typeface="Courier New" panose="02070309020205020404" pitchFamily="49" charset="0"/>
              </a:rPr>
              <a:t> https://1000logos.net/wp-content/uploads/2016/10/Apple-Logo-1536x864.png </a:t>
            </a:r>
            <a:r>
              <a:rPr lang="pt-BR" b="1" dirty="0">
                <a:solidFill>
                  <a:srgbClr val="3FFF3F"/>
                </a:solidFill>
                <a:latin typeface="Courier New" panose="02070309020205020404" pitchFamily="49" charset="0"/>
                <a:cs typeface="Courier New" panose="02070309020205020404" pitchFamily="49" charset="0"/>
              </a:rPr>
              <a:t>","rb");</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while (!feof($fileHandle) ) {</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	$data .= fread($fileHandle,4096);}</a:t>
            </a:r>
            <a:br>
              <a:rPr lang="pt-BR" b="1" dirty="0">
                <a:solidFill>
                  <a:srgbClr val="3FFF3F"/>
                </a:solidFill>
                <a:latin typeface="Courier New" panose="02070309020205020404" pitchFamily="49" charset="0"/>
                <a:cs typeface="Courier New" panose="02070309020205020404" pitchFamily="49" charset="0"/>
              </a:rPr>
            </a:b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5090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File system functions – Writing</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10058400" cy="1895627"/>
          </a:xfrm>
        </p:spPr>
        <p:txBody>
          <a:bodyPr>
            <a:normAutofit fontScale="85000" lnSpcReduction="20000"/>
          </a:bodyPr>
          <a:lstStyle/>
          <a:p>
            <a:r>
              <a:rPr lang="en-US" dirty="0"/>
              <a:t>Writing to a data file isn’t much different.  We still open the file (this time with the “w” mode) but now we use the </a:t>
            </a:r>
            <a:r>
              <a:rPr lang="en-US" b="1" dirty="0" err="1">
                <a:latin typeface="Courier New" panose="02070309020205020404" pitchFamily="49" charset="0"/>
                <a:cs typeface="Courier New" panose="02070309020205020404" pitchFamily="49" charset="0"/>
              </a:rPr>
              <a:t>fwrite</a:t>
            </a:r>
            <a:r>
              <a:rPr lang="en-US" dirty="0"/>
              <a:t> function.  It takes a file handle, a variable containing the data we want to write and an optional length – in bytes – as parameters.  PHP will stop writing either when it’s run out of data or when it’s written the number of bytes in the length field -- whichever comes first.</a:t>
            </a:r>
          </a:p>
          <a:p>
            <a:r>
              <a:rPr lang="en-US" dirty="0"/>
              <a:t>This code copies the Apple Logo from a website to a file on your webserver. Webservers, by default will not have permission to write files just anywhere but instead of spending time configuring permissions we’ve written the file to /</a:t>
            </a:r>
            <a:r>
              <a:rPr lang="en-US" dirty="0" err="1"/>
              <a:t>tmp</a:t>
            </a:r>
            <a:r>
              <a:rPr lang="en-US" dirty="0"/>
              <a:t> which most applications have access to.</a:t>
            </a:r>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4003829"/>
            <a:ext cx="10058400" cy="1961365"/>
          </a:xfrm>
          <a:prstGeom prst="rect">
            <a:avLst/>
          </a:prstGeom>
          <a:solidFill>
            <a:schemeClr val="tx1"/>
          </a:solidFill>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pt-BR" b="1" dirty="0">
                <a:solidFill>
                  <a:srgbClr val="3FFF3F"/>
                </a:solidFill>
                <a:latin typeface="Courier New" panose="02070309020205020404" pitchFamily="49" charset="0"/>
                <a:cs typeface="Courier New" panose="02070309020205020404" pitchFamily="49" charset="0"/>
              </a:rPr>
              <a:t>$data = "";</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$fileHandle = fopen(" https://1000logos.net/wp-content/uploads/2016/10/Apple-Logo-1536x864.png","rb");</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while (!feof($fileHandle) ) {</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	$data .= fread($fileHandle,4096);}</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$newHandle = fopen("/tmp/copied.png", "wb");</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fwrite($newHandle,$data);</a:t>
            </a:r>
          </a:p>
          <a:p>
            <a:pPr marL="0" indent="0">
              <a:buFont typeface="Calibri" panose="020F0502020204030204" pitchFamily="34" charset="0"/>
              <a:buNone/>
            </a:pP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35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File system functions – closing</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10058400" cy="2596963"/>
          </a:xfrm>
        </p:spPr>
        <p:txBody>
          <a:bodyPr>
            <a:normAutofit lnSpcReduction="10000"/>
          </a:bodyPr>
          <a:lstStyle/>
          <a:p>
            <a:r>
              <a:rPr lang="en-US" dirty="0"/>
              <a:t>There are many reasons that a </a:t>
            </a:r>
            <a:r>
              <a:rPr lang="en-US" u="sng" dirty="0"/>
              <a:t>file handle </a:t>
            </a:r>
            <a:r>
              <a:rPr lang="en-US" dirty="0"/>
              <a:t>needs to be closed. One is that there are a limited number available.  They also consume system resources like RAM and some operations (like writing) often don’t complete until the handle has been closed.  Closing them is easy you simply use </a:t>
            </a:r>
            <a:r>
              <a:rPr lang="en-US" b="1" dirty="0" err="1">
                <a:latin typeface="Courier New" panose="02070309020205020404" pitchFamily="49" charset="0"/>
                <a:cs typeface="Courier New" panose="02070309020205020404" pitchFamily="49" charset="0"/>
              </a:rPr>
              <a:t>fclose</a:t>
            </a:r>
            <a:r>
              <a:rPr lang="en-US" dirty="0"/>
              <a:t> and pass it the file handle as a parameter. </a:t>
            </a:r>
          </a:p>
          <a:p>
            <a:r>
              <a:rPr lang="en-US" dirty="0"/>
              <a:t>Here is the program from the last slide rewritten to properly close file handles.</a:t>
            </a:r>
          </a:p>
          <a:p>
            <a:br>
              <a:rPr lang="en-US" dirty="0"/>
            </a:b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3897299"/>
            <a:ext cx="10058400" cy="2121762"/>
          </a:xfrm>
          <a:prstGeom prst="rect">
            <a:avLst/>
          </a:prstGeom>
          <a:solidFill>
            <a:schemeClr val="tx1"/>
          </a:solidFill>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pt-BR" b="1" dirty="0">
                <a:solidFill>
                  <a:srgbClr val="3FFF3F"/>
                </a:solidFill>
                <a:latin typeface="Courier New" panose="02070309020205020404" pitchFamily="49" charset="0"/>
                <a:cs typeface="Courier New" panose="02070309020205020404" pitchFamily="49" charset="0"/>
              </a:rPr>
              <a:t>$data = "";</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$fileHandle = fopen(" https://1000logos.net/wp-content/uploads/2016/10/Apple-Logo-1536x864.png","rb");</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while (!feof($fileHandle) ) {</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	$data .= fread($fileHandle,4096);}</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$newHandle = fopen("/tmp/copied.png", "wb");</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fwrite($newHandle,$data);</a:t>
            </a:r>
            <a:br>
              <a:rPr lang="pt-BR" b="1" dirty="0">
                <a:solidFill>
                  <a:srgbClr val="3FFF3F"/>
                </a:solidFill>
                <a:latin typeface="Courier New" panose="02070309020205020404" pitchFamily="49" charset="0"/>
                <a:cs typeface="Courier New" panose="02070309020205020404" pitchFamily="49" charset="0"/>
              </a:rPr>
            </a:br>
            <a:r>
              <a:rPr lang="pt-BR" b="1" dirty="0">
                <a:solidFill>
                  <a:srgbClr val="3FFF3F"/>
                </a:solidFill>
                <a:latin typeface="Courier New" panose="02070309020205020404" pitchFamily="49" charset="0"/>
                <a:cs typeface="Courier New" panose="02070309020205020404" pitchFamily="49" charset="0"/>
              </a:rPr>
              <a:t>fclose($newHandle);</a:t>
            </a:r>
          </a:p>
          <a:p>
            <a:pPr marL="0" indent="0">
              <a:buFont typeface="Calibri" panose="020F0502020204030204" pitchFamily="34" charset="0"/>
              <a:buNone/>
            </a:pP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254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External Programs</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1"/>
            <a:ext cx="10058400" cy="3253912"/>
          </a:xfrm>
        </p:spPr>
        <p:txBody>
          <a:bodyPr>
            <a:normAutofit/>
          </a:bodyPr>
          <a:lstStyle/>
          <a:p>
            <a:r>
              <a:rPr lang="en-US" dirty="0"/>
              <a:t>The </a:t>
            </a:r>
            <a:r>
              <a:rPr lang="en-US" dirty="0" err="1"/>
              <a:t>TurnKey</a:t>
            </a:r>
            <a:r>
              <a:rPr lang="en-US" dirty="0"/>
              <a:t> </a:t>
            </a:r>
            <a:r>
              <a:rPr lang="en-US" dirty="0" err="1"/>
              <a:t>webmin</a:t>
            </a:r>
            <a:r>
              <a:rPr lang="en-US" dirty="0"/>
              <a:t> software that you used for Lab0 is written in the PERL programming language.  You’ve probably noticed that you can manage almost the entire machine from it.  How does it do this?</a:t>
            </a:r>
          </a:p>
          <a:p>
            <a:r>
              <a:rPr lang="en-US" dirty="0"/>
              <a:t>The answer is simple.  Most programming languages contain a function that allows you to run an operating system command.  In PHP, there are several commands such as </a:t>
            </a:r>
            <a:r>
              <a:rPr lang="en-US" b="1" dirty="0">
                <a:latin typeface="Courier New" panose="02070309020205020404" pitchFamily="49" charset="0"/>
                <a:cs typeface="Courier New" panose="02070309020205020404" pitchFamily="49" charset="0"/>
              </a:rPr>
              <a:t>system</a:t>
            </a:r>
            <a:r>
              <a:rPr lang="en-US" dirty="0"/>
              <a:t> and </a:t>
            </a:r>
            <a:r>
              <a:rPr lang="en-US" b="1" dirty="0">
                <a:latin typeface="Courier New" panose="02070309020205020404" pitchFamily="49" charset="0"/>
                <a:cs typeface="Courier New" panose="02070309020205020404" pitchFamily="49" charset="0"/>
              </a:rPr>
              <a:t>exec</a:t>
            </a:r>
            <a:r>
              <a:rPr lang="en-US" dirty="0"/>
              <a:t>.</a:t>
            </a:r>
          </a:p>
          <a:p>
            <a:r>
              <a:rPr lang="en-US" dirty="0"/>
              <a:t>The example below uses one of the simplest Linux commands: </a:t>
            </a:r>
            <a:r>
              <a:rPr lang="en-US" b="1" dirty="0">
                <a:latin typeface="Courier New" panose="02070309020205020404" pitchFamily="49" charset="0"/>
                <a:cs typeface="Courier New" panose="02070309020205020404" pitchFamily="49" charset="0"/>
              </a:rPr>
              <a:t>touch</a:t>
            </a:r>
            <a:r>
              <a:rPr lang="en-US" dirty="0"/>
              <a:t> -- all it does is create an empty file at the specified location.  Again, to save on assigning permissions we will use the /</a:t>
            </a:r>
            <a:r>
              <a:rPr lang="en-US" dirty="0" err="1"/>
              <a:t>tmp</a:t>
            </a:r>
            <a:r>
              <a:rPr lang="en-US" dirty="0"/>
              <a:t> directory.</a:t>
            </a:r>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5548544"/>
            <a:ext cx="10058400" cy="470516"/>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system(</a:t>
            </a:r>
            <a:r>
              <a:rPr lang="en-US" sz="2000" b="1" dirty="0">
                <a:solidFill>
                  <a:srgbClr val="3FFF3F"/>
                </a:solidFill>
                <a:latin typeface="Courier New" panose="02070309020205020404" pitchFamily="49" charset="0"/>
                <a:cs typeface="Courier New" panose="02070309020205020404" pitchFamily="49" charset="0"/>
              </a:rPr>
              <a:t>"</a:t>
            </a:r>
            <a:r>
              <a:rPr lang="en-US" b="1" dirty="0">
                <a:solidFill>
                  <a:srgbClr val="3FFF3F"/>
                </a:solidFill>
                <a:latin typeface="Courier New" panose="02070309020205020404" pitchFamily="49" charset="0"/>
                <a:cs typeface="Courier New" panose="02070309020205020404" pitchFamily="49" charset="0"/>
              </a:rPr>
              <a:t>touch /</a:t>
            </a:r>
            <a:r>
              <a:rPr lang="en-US" b="1" dirty="0" err="1">
                <a:solidFill>
                  <a:srgbClr val="3FFF3F"/>
                </a:solidFill>
                <a:latin typeface="Courier New" panose="02070309020205020404" pitchFamily="49" charset="0"/>
                <a:cs typeface="Courier New" panose="02070309020205020404" pitchFamily="49" charset="0"/>
              </a:rPr>
              <a:t>tmp</a:t>
            </a:r>
            <a:r>
              <a:rPr lang="en-US" b="1" dirty="0">
                <a:solidFill>
                  <a:srgbClr val="3FFF3F"/>
                </a:solidFill>
                <a:latin typeface="Courier New" panose="02070309020205020404" pitchFamily="49" charset="0"/>
                <a:cs typeface="Courier New" panose="02070309020205020404" pitchFamily="49" charset="0"/>
              </a:rPr>
              <a:t>/myfile.txt</a:t>
            </a:r>
            <a:r>
              <a:rPr lang="en-US" sz="2000" b="1" dirty="0">
                <a:solidFill>
                  <a:srgbClr val="3FFF3F"/>
                </a:solidFill>
                <a:latin typeface="Courier New" panose="02070309020205020404" pitchFamily="49" charset="0"/>
                <a:cs typeface="Courier New" panose="02070309020205020404" pitchFamily="49" charset="0"/>
              </a:rPr>
              <a:t>"</a:t>
            </a:r>
            <a:r>
              <a:rPr lang="en-US" b="1" dirty="0">
                <a:solidFill>
                  <a:srgbClr val="3FFF3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19697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Math</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3"/>
            <a:ext cx="10058400" cy="1647052"/>
          </a:xfrm>
        </p:spPr>
        <p:txBody>
          <a:bodyPr>
            <a:normAutofit/>
          </a:bodyPr>
          <a:lstStyle/>
          <a:p>
            <a:r>
              <a:rPr lang="en-US" dirty="0"/>
              <a:t>Computers are mathematical machines.  In addition to the mathematical operators mentioned in our last module there are dozens of mathematical functions which can be used.</a:t>
            </a:r>
          </a:p>
          <a:p>
            <a:r>
              <a:rPr lang="en-US" dirty="0"/>
              <a:t>Just as an example, here is a function that generates a random number between 100 and 200!</a:t>
            </a:r>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3897299"/>
            <a:ext cx="10058400" cy="2121762"/>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pt-BR" b="1" dirty="0">
                <a:solidFill>
                  <a:srgbClr val="3FFF3F"/>
                </a:solidFill>
                <a:latin typeface="Courier New" panose="02070309020205020404" pitchFamily="49" charset="0"/>
                <a:cs typeface="Courier New" panose="02070309020205020404" pitchFamily="49" charset="0"/>
              </a:rPr>
              <a:t>$my_number = rand(100,200);</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a:t>
            </a:r>
            <a:r>
              <a:rPr lang="pt-BR" b="1" dirty="0">
                <a:solidFill>
                  <a:srgbClr val="3FFF3F"/>
                </a:solidFill>
                <a:latin typeface="Courier New" panose="02070309020205020404" pitchFamily="49" charset="0"/>
                <a:cs typeface="Courier New" panose="02070309020205020404" pitchFamily="49" charset="0"/>
              </a:rPr>
              <a:t>"I have %d brilliant thoughts per second!",$my_number);</a:t>
            </a:r>
          </a:p>
        </p:txBody>
      </p:sp>
    </p:spTree>
    <p:extLst>
      <p:ext uri="{BB962C8B-B14F-4D97-AF65-F5344CB8AC3E}">
        <p14:creationId xmlns:p14="http://schemas.microsoft.com/office/powerpoint/2010/main" val="4019023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A14B-7D84-44B8-A51C-CDD08D8D3AFE}"/>
              </a:ext>
            </a:extLst>
          </p:cNvPr>
          <p:cNvSpPr>
            <a:spLocks noGrp="1"/>
          </p:cNvSpPr>
          <p:nvPr>
            <p:ph type="title"/>
          </p:nvPr>
        </p:nvSpPr>
        <p:spPr/>
        <p:txBody>
          <a:bodyPr/>
          <a:lstStyle/>
          <a:p>
            <a:r>
              <a:rPr lang="en-US" dirty="0"/>
              <a:t>In other languages…</a:t>
            </a:r>
          </a:p>
        </p:txBody>
      </p:sp>
      <p:sp>
        <p:nvSpPr>
          <p:cNvPr id="3" name="Text Placeholder 2">
            <a:extLst>
              <a:ext uri="{FF2B5EF4-FFF2-40B4-BE49-F238E27FC236}">
                <a16:creationId xmlns:a16="http://schemas.microsoft.com/office/drawing/2014/main" id="{595204E1-266E-4A37-A104-67AB817B0462}"/>
              </a:ext>
            </a:extLst>
          </p:cNvPr>
          <p:cNvSpPr>
            <a:spLocks noGrp="1"/>
          </p:cNvSpPr>
          <p:nvPr>
            <p:ph type="body" idx="1"/>
          </p:nvPr>
        </p:nvSpPr>
        <p:spPr>
          <a:xfrm>
            <a:off x="1097278" y="2301349"/>
            <a:ext cx="1095504" cy="806460"/>
          </a:xfrm>
        </p:spPr>
        <p:txBody>
          <a:bodyPr/>
          <a:lstStyle/>
          <a:p>
            <a:r>
              <a:rPr lang="en-US" dirty="0"/>
              <a:t>python</a:t>
            </a:r>
          </a:p>
        </p:txBody>
      </p:sp>
      <p:sp>
        <p:nvSpPr>
          <p:cNvPr id="4" name="Content Placeholder 3">
            <a:extLst>
              <a:ext uri="{FF2B5EF4-FFF2-40B4-BE49-F238E27FC236}">
                <a16:creationId xmlns:a16="http://schemas.microsoft.com/office/drawing/2014/main" id="{104C0DA3-C896-4B38-8DE4-AAECF2CD16C4}"/>
              </a:ext>
            </a:extLst>
          </p:cNvPr>
          <p:cNvSpPr>
            <a:spLocks noGrp="1"/>
          </p:cNvSpPr>
          <p:nvPr>
            <p:ph sz="half" idx="2"/>
          </p:nvPr>
        </p:nvSpPr>
        <p:spPr>
          <a:xfrm>
            <a:off x="2192782" y="2298078"/>
            <a:ext cx="8962896" cy="809731"/>
          </a:xfrm>
          <a:solidFill>
            <a:schemeClr val="tx1"/>
          </a:solidFill>
        </p:spPr>
        <p:txBody>
          <a:bodyPr>
            <a:noAutofit/>
          </a:bodyPr>
          <a:lstStyle/>
          <a:p>
            <a:r>
              <a:rPr lang="en-US" sz="1500" b="1" dirty="0">
                <a:solidFill>
                  <a:srgbClr val="3FFF3F"/>
                </a:solidFill>
                <a:latin typeface="Courier New" panose="02070309020205020404" pitchFamily="49" charset="0"/>
                <a:cs typeface="Courier New" panose="02070309020205020404" pitchFamily="49" charset="0"/>
              </a:rPr>
              <a:t>handle = open("</a:t>
            </a:r>
            <a:r>
              <a:rPr lang="en-US" sz="1500" b="1" dirty="0" err="1">
                <a:solidFill>
                  <a:srgbClr val="3FFF3F"/>
                </a:solidFill>
                <a:latin typeface="Courier New" panose="02070309020205020404" pitchFamily="49" charset="0"/>
                <a:cs typeface="Courier New" panose="02070309020205020404" pitchFamily="49" charset="0"/>
              </a:rPr>
              <a:t>testing.txt","w</a:t>
            </a:r>
            <a:r>
              <a:rPr lang="en-US" sz="1500" b="1" dirty="0">
                <a:solidFill>
                  <a:srgbClr val="3FFF3F"/>
                </a:solidFill>
                <a:latin typeface="Courier New" panose="02070309020205020404" pitchFamily="49" charset="0"/>
                <a:cs typeface="Courier New" panose="02070309020205020404" pitchFamily="49" charset="0"/>
              </a:rPr>
              <a:t>")</a:t>
            </a:r>
            <a:br>
              <a:rPr lang="en-US" sz="1500" b="1" dirty="0">
                <a:solidFill>
                  <a:srgbClr val="3FFF3F"/>
                </a:solidFill>
                <a:latin typeface="Courier New" panose="02070309020205020404" pitchFamily="49" charset="0"/>
                <a:cs typeface="Courier New" panose="02070309020205020404" pitchFamily="49" charset="0"/>
              </a:rPr>
            </a:br>
            <a:r>
              <a:rPr lang="en-US" sz="1500" b="1" dirty="0" err="1">
                <a:solidFill>
                  <a:srgbClr val="3FFF3F"/>
                </a:solidFill>
                <a:latin typeface="Courier New" panose="02070309020205020404" pitchFamily="49" charset="0"/>
                <a:cs typeface="Courier New" panose="02070309020205020404" pitchFamily="49" charset="0"/>
              </a:rPr>
              <a:t>handle.write</a:t>
            </a:r>
            <a:r>
              <a:rPr lang="en-US" sz="1500" b="1" dirty="0">
                <a:solidFill>
                  <a:srgbClr val="3FFF3F"/>
                </a:solidFill>
                <a:latin typeface="Courier New" panose="02070309020205020404" pitchFamily="49" charset="0"/>
                <a:cs typeface="Courier New" panose="02070309020205020404" pitchFamily="49" charset="0"/>
              </a:rPr>
              <a:t>("Hello there!")</a:t>
            </a:r>
            <a:br>
              <a:rPr lang="en-US" sz="1500" b="1" dirty="0">
                <a:solidFill>
                  <a:srgbClr val="3FFF3F"/>
                </a:solidFill>
                <a:latin typeface="Courier New" panose="02070309020205020404" pitchFamily="49" charset="0"/>
                <a:cs typeface="Courier New" panose="02070309020205020404" pitchFamily="49" charset="0"/>
              </a:rPr>
            </a:br>
            <a:r>
              <a:rPr lang="en-US" sz="1500" b="1" dirty="0" err="1">
                <a:solidFill>
                  <a:srgbClr val="3FFF3F"/>
                </a:solidFill>
                <a:latin typeface="Courier New" panose="02070309020205020404" pitchFamily="49" charset="0"/>
                <a:cs typeface="Courier New" panose="02070309020205020404" pitchFamily="49" charset="0"/>
              </a:rPr>
              <a:t>handle.close</a:t>
            </a:r>
            <a:r>
              <a:rPr lang="en-US" sz="1500" b="1" dirty="0">
                <a:solidFill>
                  <a:srgbClr val="3FFF3F"/>
                </a:solidFill>
                <a:latin typeface="Courier New" panose="02070309020205020404" pitchFamily="49" charset="0"/>
                <a:cs typeface="Courier New" panose="02070309020205020404" pitchFamily="49" charset="0"/>
              </a:rPr>
              <a:t>()</a:t>
            </a:r>
          </a:p>
        </p:txBody>
      </p:sp>
      <p:sp>
        <p:nvSpPr>
          <p:cNvPr id="5" name="Text Placeholder 4">
            <a:extLst>
              <a:ext uri="{FF2B5EF4-FFF2-40B4-BE49-F238E27FC236}">
                <a16:creationId xmlns:a16="http://schemas.microsoft.com/office/drawing/2014/main" id="{775E7C51-A73D-4CCB-9D3D-65F22DF78B1F}"/>
              </a:ext>
            </a:extLst>
          </p:cNvPr>
          <p:cNvSpPr>
            <a:spLocks noGrp="1"/>
          </p:cNvSpPr>
          <p:nvPr>
            <p:ph type="body" sz="quarter" idx="3"/>
          </p:nvPr>
        </p:nvSpPr>
        <p:spPr>
          <a:xfrm>
            <a:off x="1097278" y="4384359"/>
            <a:ext cx="1095504" cy="798630"/>
          </a:xfrm>
        </p:spPr>
        <p:txBody>
          <a:bodyPr/>
          <a:lstStyle/>
          <a:p>
            <a:r>
              <a:rPr lang="en-US" dirty="0"/>
              <a:t>C</a:t>
            </a:r>
          </a:p>
        </p:txBody>
      </p:sp>
      <p:sp>
        <p:nvSpPr>
          <p:cNvPr id="8" name="Text Placeholder 2">
            <a:extLst>
              <a:ext uri="{FF2B5EF4-FFF2-40B4-BE49-F238E27FC236}">
                <a16:creationId xmlns:a16="http://schemas.microsoft.com/office/drawing/2014/main" id="{C16F26D4-74B8-48E7-8D78-D6F17156BCCD}"/>
              </a:ext>
            </a:extLst>
          </p:cNvPr>
          <p:cNvSpPr txBox="1">
            <a:spLocks/>
          </p:cNvSpPr>
          <p:nvPr/>
        </p:nvSpPr>
        <p:spPr>
          <a:xfrm>
            <a:off x="1097278" y="3238406"/>
            <a:ext cx="962339" cy="1004253"/>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RUBY</a:t>
            </a:r>
          </a:p>
        </p:txBody>
      </p:sp>
      <p:sp>
        <p:nvSpPr>
          <p:cNvPr id="9" name="Content Placeholder 3">
            <a:extLst>
              <a:ext uri="{FF2B5EF4-FFF2-40B4-BE49-F238E27FC236}">
                <a16:creationId xmlns:a16="http://schemas.microsoft.com/office/drawing/2014/main" id="{191643AC-761C-434E-848A-EDFA357B32E3}"/>
              </a:ext>
            </a:extLst>
          </p:cNvPr>
          <p:cNvSpPr txBox="1">
            <a:spLocks/>
          </p:cNvSpPr>
          <p:nvPr/>
        </p:nvSpPr>
        <p:spPr>
          <a:xfrm>
            <a:off x="2192782" y="3238407"/>
            <a:ext cx="8962896" cy="100425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500" b="1" dirty="0">
                <a:solidFill>
                  <a:srgbClr val="3FFF3F"/>
                </a:solidFill>
                <a:latin typeface="Courier New" panose="02070309020205020404" pitchFamily="49" charset="0"/>
                <a:cs typeface="Courier New" panose="02070309020205020404" pitchFamily="49" charset="0"/>
              </a:rPr>
              <a:t> </a:t>
            </a:r>
            <a:r>
              <a:rPr lang="en-US" sz="1500" b="1" dirty="0" err="1">
                <a:solidFill>
                  <a:srgbClr val="3FFF3F"/>
                </a:solidFill>
                <a:latin typeface="Courier New" panose="02070309020205020404" pitchFamily="49" charset="0"/>
                <a:cs typeface="Courier New" panose="02070309020205020404" pitchFamily="49" charset="0"/>
              </a:rPr>
              <a:t>File.open</a:t>
            </a:r>
            <a:r>
              <a:rPr lang="en-US" sz="1500" b="1" dirty="0">
                <a:solidFill>
                  <a:srgbClr val="3FFF3F"/>
                </a:solidFill>
                <a:latin typeface="Courier New" panose="02070309020205020404" pitchFamily="49" charset="0"/>
                <a:cs typeface="Courier New" panose="02070309020205020404" pitchFamily="49" charset="0"/>
              </a:rPr>
              <a:t>("testing.txt", "w") { |handle| </a:t>
            </a:r>
            <a:r>
              <a:rPr lang="en-US" sz="1500" b="1" dirty="0" err="1">
                <a:solidFill>
                  <a:srgbClr val="3FFF3F"/>
                </a:solidFill>
                <a:latin typeface="Courier New" panose="02070309020205020404" pitchFamily="49" charset="0"/>
                <a:cs typeface="Courier New" panose="02070309020205020404" pitchFamily="49" charset="0"/>
              </a:rPr>
              <a:t>handle.write</a:t>
            </a:r>
            <a:r>
              <a:rPr lang="en-US" sz="1500" b="1" dirty="0">
                <a:solidFill>
                  <a:srgbClr val="3FFF3F"/>
                </a:solidFill>
                <a:latin typeface="Courier New" panose="02070309020205020404" pitchFamily="49" charset="0"/>
                <a:cs typeface="Courier New" panose="02070309020205020404" pitchFamily="49" charset="0"/>
              </a:rPr>
              <a:t> "Hello there!\n" }</a:t>
            </a:r>
          </a:p>
        </p:txBody>
      </p:sp>
      <p:sp>
        <p:nvSpPr>
          <p:cNvPr id="10" name="Text Placeholder 4">
            <a:extLst>
              <a:ext uri="{FF2B5EF4-FFF2-40B4-BE49-F238E27FC236}">
                <a16:creationId xmlns:a16="http://schemas.microsoft.com/office/drawing/2014/main" id="{35A612FB-10E5-4268-B7D7-C3655AFD07F3}"/>
              </a:ext>
            </a:extLst>
          </p:cNvPr>
          <p:cNvSpPr txBox="1">
            <a:spLocks/>
          </p:cNvSpPr>
          <p:nvPr/>
        </p:nvSpPr>
        <p:spPr>
          <a:xfrm>
            <a:off x="1097278" y="5313586"/>
            <a:ext cx="1095504" cy="1004253"/>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Java</a:t>
            </a:r>
          </a:p>
        </p:txBody>
      </p:sp>
      <p:sp>
        <p:nvSpPr>
          <p:cNvPr id="11" name="Content Placeholder 5">
            <a:extLst>
              <a:ext uri="{FF2B5EF4-FFF2-40B4-BE49-F238E27FC236}">
                <a16:creationId xmlns:a16="http://schemas.microsoft.com/office/drawing/2014/main" id="{8ABD723A-3117-4D0A-BCA1-90080655239A}"/>
              </a:ext>
            </a:extLst>
          </p:cNvPr>
          <p:cNvSpPr txBox="1">
            <a:spLocks/>
          </p:cNvSpPr>
          <p:nvPr/>
        </p:nvSpPr>
        <p:spPr>
          <a:xfrm>
            <a:off x="2192783" y="5313587"/>
            <a:ext cx="8962896" cy="100425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500" b="1" dirty="0" err="1">
                <a:solidFill>
                  <a:srgbClr val="3FFF3F"/>
                </a:solidFill>
                <a:latin typeface="Courier New" panose="02070309020205020404" pitchFamily="49" charset="0"/>
                <a:cs typeface="Courier New" panose="02070309020205020404" pitchFamily="49" charset="0"/>
              </a:rPr>
              <a:t>FileWriter</a:t>
            </a:r>
            <a:r>
              <a:rPr lang="en-US" sz="1500" b="1" dirty="0">
                <a:solidFill>
                  <a:srgbClr val="3FFF3F"/>
                </a:solidFill>
                <a:latin typeface="Courier New" panose="02070309020205020404" pitchFamily="49" charset="0"/>
                <a:cs typeface="Courier New" panose="02070309020205020404" pitchFamily="49" charset="0"/>
              </a:rPr>
              <a:t> handle = new </a:t>
            </a:r>
            <a:r>
              <a:rPr lang="en-US" sz="1500" b="1" dirty="0" err="1">
                <a:solidFill>
                  <a:srgbClr val="3FFF3F"/>
                </a:solidFill>
                <a:latin typeface="Courier New" panose="02070309020205020404" pitchFamily="49" charset="0"/>
                <a:cs typeface="Courier New" panose="02070309020205020404" pitchFamily="49" charset="0"/>
              </a:rPr>
              <a:t>FileWriter</a:t>
            </a:r>
            <a:r>
              <a:rPr lang="en-US" sz="1500" b="1" dirty="0">
                <a:solidFill>
                  <a:srgbClr val="3FFF3F"/>
                </a:solidFill>
                <a:latin typeface="Courier New" panose="02070309020205020404" pitchFamily="49" charset="0"/>
                <a:cs typeface="Courier New" panose="02070309020205020404" pitchFamily="49" charset="0"/>
              </a:rPr>
              <a:t>("testing.txt");</a:t>
            </a:r>
            <a:br>
              <a:rPr lang="en-US" sz="1500" b="1" dirty="0">
                <a:solidFill>
                  <a:srgbClr val="3FFF3F"/>
                </a:solidFill>
                <a:latin typeface="Courier New" panose="02070309020205020404" pitchFamily="49" charset="0"/>
                <a:cs typeface="Courier New" panose="02070309020205020404" pitchFamily="49" charset="0"/>
              </a:rPr>
            </a:br>
            <a:r>
              <a:rPr lang="en-US" sz="1500" b="1" dirty="0" err="1">
                <a:solidFill>
                  <a:srgbClr val="3FFF3F"/>
                </a:solidFill>
                <a:latin typeface="Courier New" panose="02070309020205020404" pitchFamily="49" charset="0"/>
                <a:cs typeface="Courier New" panose="02070309020205020404" pitchFamily="49" charset="0"/>
              </a:rPr>
              <a:t>handle.write</a:t>
            </a:r>
            <a:r>
              <a:rPr lang="en-US" sz="1500" b="1" dirty="0">
                <a:solidFill>
                  <a:srgbClr val="3FFF3F"/>
                </a:solidFill>
                <a:latin typeface="Courier New" panose="02070309020205020404" pitchFamily="49" charset="0"/>
                <a:cs typeface="Courier New" panose="02070309020205020404" pitchFamily="49" charset="0"/>
              </a:rPr>
              <a:t>("Hello there!\n");</a:t>
            </a:r>
            <a:br>
              <a:rPr lang="en-US" sz="1500" b="1" dirty="0">
                <a:solidFill>
                  <a:srgbClr val="3FFF3F"/>
                </a:solidFill>
                <a:latin typeface="Courier New" panose="02070309020205020404" pitchFamily="49" charset="0"/>
                <a:cs typeface="Courier New" panose="02070309020205020404" pitchFamily="49" charset="0"/>
              </a:rPr>
            </a:br>
            <a:r>
              <a:rPr lang="en-US" sz="1500" b="1" dirty="0" err="1">
                <a:solidFill>
                  <a:srgbClr val="3FFF3F"/>
                </a:solidFill>
                <a:latin typeface="Courier New" panose="02070309020205020404" pitchFamily="49" charset="0"/>
                <a:cs typeface="Courier New" panose="02070309020205020404" pitchFamily="49" charset="0"/>
              </a:rPr>
              <a:t>handle.close</a:t>
            </a:r>
            <a:r>
              <a:rPr lang="en-US" sz="1500" b="1" dirty="0">
                <a:solidFill>
                  <a:srgbClr val="3FFF3F"/>
                </a:solidFill>
                <a:latin typeface="Courier New" panose="02070309020205020404" pitchFamily="49" charset="0"/>
                <a:cs typeface="Courier New" panose="02070309020205020404" pitchFamily="49" charset="0"/>
              </a:rPr>
              <a:t>();</a:t>
            </a:r>
          </a:p>
        </p:txBody>
      </p:sp>
      <p:sp>
        <p:nvSpPr>
          <p:cNvPr id="12" name="Content Placeholder 3">
            <a:extLst>
              <a:ext uri="{FF2B5EF4-FFF2-40B4-BE49-F238E27FC236}">
                <a16:creationId xmlns:a16="http://schemas.microsoft.com/office/drawing/2014/main" id="{5B451513-AD2F-4236-98DD-32718D1367D4}"/>
              </a:ext>
            </a:extLst>
          </p:cNvPr>
          <p:cNvSpPr txBox="1">
            <a:spLocks/>
          </p:cNvSpPr>
          <p:nvPr/>
        </p:nvSpPr>
        <p:spPr>
          <a:xfrm>
            <a:off x="2192783" y="4373258"/>
            <a:ext cx="8962896" cy="80973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b="1" dirty="0">
                <a:solidFill>
                  <a:srgbClr val="3FFF3F"/>
                </a:solidFill>
                <a:latin typeface="Courier New" panose="02070309020205020404" pitchFamily="49" charset="0"/>
                <a:cs typeface="Courier New" panose="02070309020205020404" pitchFamily="49" charset="0"/>
              </a:rPr>
              <a:t>FILE* handle = </a:t>
            </a:r>
            <a:r>
              <a:rPr lang="en-US" sz="1500" b="1" dirty="0" err="1">
                <a:solidFill>
                  <a:srgbClr val="3FFF3F"/>
                </a:solidFill>
                <a:latin typeface="Courier New" panose="02070309020205020404" pitchFamily="49" charset="0"/>
                <a:cs typeface="Courier New" panose="02070309020205020404" pitchFamily="49" charset="0"/>
              </a:rPr>
              <a:t>fopen</a:t>
            </a:r>
            <a:r>
              <a:rPr lang="en-US" sz="1500" b="1" dirty="0">
                <a:solidFill>
                  <a:srgbClr val="3FFF3F"/>
                </a:solidFill>
                <a:latin typeface="Courier New" panose="02070309020205020404" pitchFamily="49" charset="0"/>
                <a:cs typeface="Courier New" panose="02070309020205020404" pitchFamily="49" charset="0"/>
              </a:rPr>
              <a:t>("</a:t>
            </a:r>
            <a:r>
              <a:rPr lang="en-US" sz="1500" b="1" dirty="0" err="1">
                <a:solidFill>
                  <a:srgbClr val="3FFF3F"/>
                </a:solidFill>
                <a:latin typeface="Courier New" panose="02070309020205020404" pitchFamily="49" charset="0"/>
                <a:cs typeface="Courier New" panose="02070309020205020404" pitchFamily="49" charset="0"/>
              </a:rPr>
              <a:t>testing.txt","w</a:t>
            </a:r>
            <a:r>
              <a:rPr lang="en-US" sz="1500" b="1" dirty="0">
                <a:solidFill>
                  <a:srgbClr val="3FFF3F"/>
                </a:solidFill>
                <a:latin typeface="Courier New" panose="02070309020205020404" pitchFamily="49" charset="0"/>
                <a:cs typeface="Courier New" panose="02070309020205020404" pitchFamily="49" charset="0"/>
              </a:rPr>
              <a:t>");</a:t>
            </a:r>
            <a:br>
              <a:rPr lang="en-US" sz="1500" b="1" dirty="0">
                <a:solidFill>
                  <a:srgbClr val="3FFF3F"/>
                </a:solidFill>
                <a:latin typeface="Courier New" panose="02070309020205020404" pitchFamily="49" charset="0"/>
                <a:cs typeface="Courier New" panose="02070309020205020404" pitchFamily="49" charset="0"/>
              </a:rPr>
            </a:br>
            <a:r>
              <a:rPr lang="en-US" sz="1500" b="1" dirty="0" err="1">
                <a:solidFill>
                  <a:srgbClr val="3FFF3F"/>
                </a:solidFill>
                <a:latin typeface="Courier New" panose="02070309020205020404" pitchFamily="49" charset="0"/>
                <a:cs typeface="Courier New" panose="02070309020205020404" pitchFamily="49" charset="0"/>
              </a:rPr>
              <a:t>fwrite</a:t>
            </a:r>
            <a:r>
              <a:rPr lang="en-US" sz="1500" b="1" dirty="0">
                <a:solidFill>
                  <a:srgbClr val="3FFF3F"/>
                </a:solidFill>
                <a:latin typeface="Courier New" panose="02070309020205020404" pitchFamily="49" charset="0"/>
                <a:cs typeface="Courier New" panose="02070309020205020404" pitchFamily="49" charset="0"/>
              </a:rPr>
              <a:t>("Hello there!\n",13,1,handle);</a:t>
            </a:r>
            <a:br>
              <a:rPr lang="en-US" sz="1500" b="1" dirty="0">
                <a:solidFill>
                  <a:srgbClr val="3FFF3F"/>
                </a:solidFill>
                <a:latin typeface="Courier New" panose="02070309020205020404" pitchFamily="49" charset="0"/>
                <a:cs typeface="Courier New" panose="02070309020205020404" pitchFamily="49" charset="0"/>
              </a:rPr>
            </a:br>
            <a:r>
              <a:rPr lang="en-US" sz="1500" b="1" dirty="0" err="1">
                <a:solidFill>
                  <a:srgbClr val="3FFF3F"/>
                </a:solidFill>
                <a:latin typeface="Courier New" panose="02070309020205020404" pitchFamily="49" charset="0"/>
                <a:cs typeface="Courier New" panose="02070309020205020404" pitchFamily="49" charset="0"/>
              </a:rPr>
              <a:t>fclose</a:t>
            </a:r>
            <a:r>
              <a:rPr lang="en-US" sz="1500" b="1" dirty="0">
                <a:solidFill>
                  <a:srgbClr val="3FFF3F"/>
                </a:solidFill>
                <a:latin typeface="Courier New" panose="02070309020205020404" pitchFamily="49" charset="0"/>
                <a:cs typeface="Courier New" panose="02070309020205020404" pitchFamily="49" charset="0"/>
              </a:rPr>
              <a:t>(handle);</a:t>
            </a:r>
          </a:p>
        </p:txBody>
      </p:sp>
    </p:spTree>
    <p:extLst>
      <p:ext uri="{BB962C8B-B14F-4D97-AF65-F5344CB8AC3E}">
        <p14:creationId xmlns:p14="http://schemas.microsoft.com/office/powerpoint/2010/main" val="222683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8F54-ECC5-410A-9BAA-A416B41AD67C}"/>
              </a:ext>
            </a:extLst>
          </p:cNvPr>
          <p:cNvSpPr>
            <a:spLocks noGrp="1"/>
          </p:cNvSpPr>
          <p:nvPr>
            <p:ph type="title"/>
          </p:nvPr>
        </p:nvSpPr>
        <p:spPr>
          <a:xfrm>
            <a:off x="1097280" y="286603"/>
            <a:ext cx="10058400" cy="1450757"/>
          </a:xfrm>
        </p:spPr>
        <p:txBody>
          <a:bodyPr anchor="b">
            <a:normAutofit/>
          </a:bodyPr>
          <a:lstStyle/>
          <a:p>
            <a:r>
              <a:rPr lang="en-US" dirty="0"/>
              <a:t>Code Blocks &amp; Conditional Logic</a:t>
            </a:r>
          </a:p>
        </p:txBody>
      </p:sp>
      <p:sp>
        <p:nvSpPr>
          <p:cNvPr id="3" name="Content Placeholder 2">
            <a:extLst>
              <a:ext uri="{FF2B5EF4-FFF2-40B4-BE49-F238E27FC236}">
                <a16:creationId xmlns:a16="http://schemas.microsoft.com/office/drawing/2014/main" id="{D3B3803C-6418-49B3-8A93-7FCD2BA20BEA}"/>
              </a:ext>
            </a:extLst>
          </p:cNvPr>
          <p:cNvSpPr>
            <a:spLocks noGrp="1"/>
          </p:cNvSpPr>
          <p:nvPr>
            <p:ph sz="half" idx="1"/>
          </p:nvPr>
        </p:nvSpPr>
        <p:spPr>
          <a:xfrm>
            <a:off x="1097280" y="2077375"/>
            <a:ext cx="4806370" cy="3621345"/>
          </a:xfrm>
        </p:spPr>
        <p:txBody>
          <a:bodyPr>
            <a:normAutofit fontScale="92500" lnSpcReduction="10000"/>
          </a:bodyPr>
          <a:lstStyle/>
          <a:p>
            <a:r>
              <a:rPr lang="en-US" dirty="0"/>
              <a:t>As we have seen with the “?” operator. A  computer can take the result of a Boolean expression and use it to decide which piece of code to evaluate.</a:t>
            </a:r>
          </a:p>
          <a:p>
            <a:r>
              <a:rPr lang="en-US" dirty="0"/>
              <a:t>What happens if we need to do more than evaluate a single expression?</a:t>
            </a:r>
          </a:p>
          <a:p>
            <a:br>
              <a:rPr lang="en-US" dirty="0"/>
            </a:br>
            <a:r>
              <a:rPr lang="en-US" dirty="0"/>
              <a:t>For example, what if we had a game where killing a dragon caused our score to go up by ten points but we also wanted to keep track of the number of dragons we have killed?</a:t>
            </a:r>
            <a:endParaRPr lang="en-US" b="1" u="sng" dirty="0"/>
          </a:p>
        </p:txBody>
      </p:sp>
      <p:sp>
        <p:nvSpPr>
          <p:cNvPr id="5" name="Content Placeholder 3">
            <a:extLst>
              <a:ext uri="{FF2B5EF4-FFF2-40B4-BE49-F238E27FC236}">
                <a16:creationId xmlns:a16="http://schemas.microsoft.com/office/drawing/2014/main" id="{890BD7C9-4BF4-434C-80F9-04B2BDA986C8}"/>
              </a:ext>
            </a:extLst>
          </p:cNvPr>
          <p:cNvSpPr txBox="1">
            <a:spLocks/>
          </p:cNvSpPr>
          <p:nvPr/>
        </p:nvSpPr>
        <p:spPr>
          <a:xfrm>
            <a:off x="6095999" y="5120641"/>
            <a:ext cx="5790475" cy="1146993"/>
          </a:xfrm>
          <a:prstGeom prst="rect">
            <a:avLst/>
          </a:prstGeom>
          <a:solidFill>
            <a:schemeClr val="tx1"/>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3FFF3F"/>
                </a:solidFill>
                <a:latin typeface="Courier New" panose="02070309020205020404" pitchFamily="49" charset="0"/>
                <a:cs typeface="Courier New" panose="02070309020205020404" pitchFamily="49" charset="0"/>
              </a:rPr>
              <a:t>score += 10;</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dragon_kills</a:t>
            </a:r>
            <a:r>
              <a:rPr lang="en-US" b="1" dirty="0">
                <a:solidFill>
                  <a:srgbClr val="3FFF3F"/>
                </a:solidFill>
                <a:latin typeface="Courier New" panose="02070309020205020404" pitchFamily="49" charset="0"/>
                <a:cs typeface="Courier New" panose="02070309020205020404" pitchFamily="49" charset="0"/>
              </a:rPr>
              <a:t>++;</a:t>
            </a:r>
          </a:p>
        </p:txBody>
      </p:sp>
      <p:pic>
        <p:nvPicPr>
          <p:cNvPr id="9" name="Picture 8" descr="A picture containing map&#10;&#10;Description automatically generated">
            <a:extLst>
              <a:ext uri="{FF2B5EF4-FFF2-40B4-BE49-F238E27FC236}">
                <a16:creationId xmlns:a16="http://schemas.microsoft.com/office/drawing/2014/main" id="{A44A0928-CBC3-4782-84E8-D54B50D6BB6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26480" y="2077375"/>
            <a:ext cx="5790476" cy="2920635"/>
          </a:xfrm>
          <a:prstGeom prst="rect">
            <a:avLst/>
          </a:prstGeom>
        </p:spPr>
      </p:pic>
      <p:sp>
        <p:nvSpPr>
          <p:cNvPr id="10" name="TextBox 9">
            <a:extLst>
              <a:ext uri="{FF2B5EF4-FFF2-40B4-BE49-F238E27FC236}">
                <a16:creationId xmlns:a16="http://schemas.microsoft.com/office/drawing/2014/main" id="{1F264C60-2220-4C5C-8BAB-CC43CBD6467B}"/>
              </a:ext>
            </a:extLst>
          </p:cNvPr>
          <p:cNvSpPr txBox="1"/>
          <p:nvPr/>
        </p:nvSpPr>
        <p:spPr>
          <a:xfrm>
            <a:off x="6668344" y="6462507"/>
            <a:ext cx="5218132" cy="230832"/>
          </a:xfrm>
          <a:prstGeom prst="rect">
            <a:avLst/>
          </a:prstGeom>
          <a:noFill/>
        </p:spPr>
        <p:txBody>
          <a:bodyPr wrap="square" rtlCol="0">
            <a:spAutoFit/>
          </a:bodyPr>
          <a:lstStyle/>
          <a:p>
            <a:r>
              <a:rPr lang="en-US" sz="900">
                <a:hlinkClick r:id="rId3" tooltip="http://zanzlanz.deviantart.com/art/Pixel-Dragon-516864661"/>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918047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0CCBA2-BF6F-49A2-979C-16166C4DCC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577" r="6577"/>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BE7C9AF8-9D08-488E-8234-5395E549DEFD}"/>
              </a:ext>
            </a:extLst>
          </p:cNvPr>
          <p:cNvSpPr>
            <a:spLocks noGrp="1"/>
          </p:cNvSpPr>
          <p:nvPr>
            <p:ph type="title"/>
          </p:nvPr>
        </p:nvSpPr>
        <p:spPr>
          <a:xfrm>
            <a:off x="1097279" y="4799362"/>
            <a:ext cx="10113645" cy="743682"/>
          </a:xfrm>
        </p:spPr>
        <p:txBody>
          <a:bodyPr anchor="b">
            <a:normAutofit/>
          </a:bodyPr>
          <a:lstStyle/>
          <a:p>
            <a:r>
              <a:rPr lang="en-US" dirty="0"/>
              <a:t>Inclusion</a:t>
            </a:r>
          </a:p>
        </p:txBody>
      </p:sp>
      <p:sp>
        <p:nvSpPr>
          <p:cNvPr id="9" name="Text Placeholder 3">
            <a:extLst>
              <a:ext uri="{FF2B5EF4-FFF2-40B4-BE49-F238E27FC236}">
                <a16:creationId xmlns:a16="http://schemas.microsoft.com/office/drawing/2014/main" id="{71915A3C-F598-4293-A298-52E85A1CB90A}"/>
              </a:ext>
            </a:extLst>
          </p:cNvPr>
          <p:cNvSpPr>
            <a:spLocks noGrp="1"/>
          </p:cNvSpPr>
          <p:nvPr>
            <p:ph type="body" sz="half" idx="2"/>
          </p:nvPr>
        </p:nvSpPr>
        <p:spPr>
          <a:xfrm>
            <a:off x="1097279" y="5715000"/>
            <a:ext cx="10113264" cy="609600"/>
          </a:xfrm>
        </p:spPr>
        <p:txBody>
          <a:bodyPr/>
          <a:lstStyle/>
          <a:p>
            <a:endParaRPr lang="en-US"/>
          </a:p>
        </p:txBody>
      </p:sp>
      <p:sp>
        <p:nvSpPr>
          <p:cNvPr id="4" name="TextBox 3">
            <a:extLst>
              <a:ext uri="{FF2B5EF4-FFF2-40B4-BE49-F238E27FC236}">
                <a16:creationId xmlns:a16="http://schemas.microsoft.com/office/drawing/2014/main" id="{014A6CEB-27D8-4B14-A807-6034060FC916}"/>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tackoverflow.com/questions/13057251/generate-diagram-of-include-relationships-between-source-code-files"/>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301820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Include/Require</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10058400" cy="2641351"/>
          </a:xfrm>
        </p:spPr>
        <p:txBody>
          <a:bodyPr>
            <a:normAutofit fontScale="85000" lnSpcReduction="10000"/>
          </a:bodyPr>
          <a:lstStyle/>
          <a:p>
            <a:pPr marL="0" indent="0">
              <a:buNone/>
            </a:pPr>
            <a:r>
              <a:rPr lang="en-US" dirty="0"/>
              <a:t>In the real world, it’s very rare to write a program written entirely from scratch.  Because of this, most programming languages provide an easy way to add code from other files into your application.  PHP has two commands: </a:t>
            </a:r>
            <a:r>
              <a:rPr lang="en-US" b="1" dirty="0">
                <a:latin typeface="Courier New" panose="02070309020205020404" pitchFamily="49" charset="0"/>
                <a:cs typeface="Courier New" panose="02070309020205020404" pitchFamily="49" charset="0"/>
              </a:rPr>
              <a:t>include</a:t>
            </a:r>
            <a:r>
              <a:rPr lang="en-US" dirty="0"/>
              <a:t> and </a:t>
            </a:r>
            <a:r>
              <a:rPr lang="en-US" b="1" dirty="0">
                <a:latin typeface="Courier New" panose="02070309020205020404" pitchFamily="49" charset="0"/>
                <a:cs typeface="Courier New" panose="02070309020205020404" pitchFamily="49" charset="0"/>
              </a:rPr>
              <a:t>require</a:t>
            </a:r>
            <a:r>
              <a:rPr lang="en-US" dirty="0"/>
              <a:t>.  Often adding this kind of external code is called adding </a:t>
            </a:r>
            <a:r>
              <a:rPr lang="en-US" u="sng" dirty="0"/>
              <a:t>library</a:t>
            </a:r>
            <a:r>
              <a:rPr lang="en-US" dirty="0"/>
              <a:t>.</a:t>
            </a:r>
          </a:p>
          <a:p>
            <a:pPr>
              <a:buFont typeface="Wingdings" panose="05000000000000000000" pitchFamily="2" charset="2"/>
              <a:buChar char="q"/>
            </a:pPr>
            <a:r>
              <a:rPr lang="en-US" dirty="0"/>
              <a:t>If you use </a:t>
            </a:r>
            <a:r>
              <a:rPr lang="en-US" b="1" dirty="0">
                <a:latin typeface="Courier New" panose="02070309020205020404" pitchFamily="49" charset="0"/>
                <a:cs typeface="Courier New" panose="02070309020205020404" pitchFamily="49" charset="0"/>
              </a:rPr>
              <a:t>include</a:t>
            </a:r>
            <a:r>
              <a:rPr lang="en-US" dirty="0"/>
              <a:t> and the file you want is missing PHP will only produce a warning (E_WARNING) and the program will continue.</a:t>
            </a:r>
          </a:p>
          <a:p>
            <a:pPr>
              <a:buFont typeface="Wingdings" panose="05000000000000000000" pitchFamily="2" charset="2"/>
              <a:buChar char="q"/>
            </a:pPr>
            <a:r>
              <a:rPr lang="en-US" dirty="0"/>
              <a:t>If you use </a:t>
            </a:r>
            <a:r>
              <a:rPr lang="en-US" b="1" dirty="0">
                <a:latin typeface="Courier New" panose="02070309020205020404" pitchFamily="49" charset="0"/>
                <a:cs typeface="Courier New" panose="02070309020205020404" pitchFamily="49" charset="0"/>
              </a:rPr>
              <a:t>require</a:t>
            </a:r>
            <a:r>
              <a:rPr lang="en-US" dirty="0"/>
              <a:t> and the file you want is missing PHP will produce a fatal error (E_COMPILE_ERROR) and stop the script.</a:t>
            </a:r>
          </a:p>
          <a:p>
            <a:pPr marL="0" indent="0">
              <a:buNone/>
            </a:pPr>
            <a:r>
              <a:rPr lang="en-US" dirty="0"/>
              <a:t>Perhaps it goes without saying but the only files that you can include/require are php files.</a:t>
            </a:r>
          </a:p>
          <a:p>
            <a:pPr>
              <a:buFont typeface="Wingdings" panose="05000000000000000000" pitchFamily="2" charset="2"/>
              <a:buChar char="Ø"/>
            </a:pPr>
            <a:endParaRPr lang="en-US" dirty="0"/>
          </a:p>
          <a:p>
            <a:pPr marL="0" indent="0">
              <a:buNone/>
            </a:pPr>
            <a:endParaRPr lang="en-US" dirty="0"/>
          </a:p>
          <a:p>
            <a:pPr marL="0" indent="0">
              <a:buNone/>
            </a:pP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4864963"/>
            <a:ext cx="10058400" cy="1154097"/>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pt-BR" b="1" dirty="0">
                <a:solidFill>
                  <a:srgbClr val="3FFF3F"/>
                </a:solidFill>
                <a:latin typeface="Courier New" panose="02070309020205020404" pitchFamily="49" charset="0"/>
                <a:cs typeface="Courier New" panose="02070309020205020404" pitchFamily="49" charset="0"/>
              </a:rPr>
              <a:t>require </a:t>
            </a:r>
            <a:r>
              <a:rPr lang="en-US" sz="2000" b="1" dirty="0">
                <a:solidFill>
                  <a:srgbClr val="3FFF3F"/>
                </a:solidFill>
                <a:latin typeface="Courier New" panose="02070309020205020404" pitchFamily="49" charset="0"/>
                <a:cs typeface="Courier New" panose="02070309020205020404" pitchFamily="49" charset="0"/>
              </a:rPr>
              <a:t>"</a:t>
            </a:r>
            <a:r>
              <a:rPr lang="pt-BR" b="1" dirty="0">
                <a:solidFill>
                  <a:srgbClr val="3FFF3F"/>
                </a:solidFill>
                <a:latin typeface="Courier New" panose="02070309020205020404" pitchFamily="49" charset="0"/>
                <a:cs typeface="Courier New" panose="02070309020205020404" pitchFamily="49" charset="0"/>
              </a:rPr>
              <a:t>you_need_this.php</a:t>
            </a:r>
            <a:r>
              <a:rPr lang="en-US" sz="2000" b="1" dirty="0">
                <a:solidFill>
                  <a:srgbClr val="3FFF3F"/>
                </a:solidFill>
                <a:latin typeface="Courier New" panose="02070309020205020404" pitchFamily="49" charset="0"/>
                <a:cs typeface="Courier New" panose="02070309020205020404" pitchFamily="49" charset="0"/>
              </a:rPr>
              <a:t>";</a:t>
            </a:r>
            <a:br>
              <a:rPr lang="pt-BR"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include </a:t>
            </a:r>
            <a:r>
              <a:rPr lang="en-US" sz="2000"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another_file.php</a:t>
            </a:r>
            <a:r>
              <a:rPr lang="en-US" sz="2000" b="1" dirty="0">
                <a:solidFill>
                  <a:srgbClr val="3FFF3F"/>
                </a:solidFill>
                <a:latin typeface="Courier New" panose="02070309020205020404" pitchFamily="49" charset="0"/>
                <a:cs typeface="Courier New" panose="02070309020205020404" pitchFamily="49" charset="0"/>
              </a:rPr>
              <a:t>";</a:t>
            </a:r>
            <a:br>
              <a:rPr lang="pt-BR" b="1" dirty="0">
                <a:solidFill>
                  <a:srgbClr val="3FFF3F"/>
                </a:solidFill>
                <a:latin typeface="Courier New" panose="02070309020205020404" pitchFamily="49" charset="0"/>
                <a:cs typeface="Courier New" panose="02070309020205020404" pitchFamily="49" charset="0"/>
              </a:rPr>
            </a:b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0138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0CCBA2-BF6F-49A2-979C-16166C4DCC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9585" b="29585"/>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BE7C9AF8-9D08-488E-8234-5395E549DEFD}"/>
              </a:ext>
            </a:extLst>
          </p:cNvPr>
          <p:cNvSpPr>
            <a:spLocks noGrp="1"/>
          </p:cNvSpPr>
          <p:nvPr>
            <p:ph type="title"/>
          </p:nvPr>
        </p:nvSpPr>
        <p:spPr>
          <a:xfrm>
            <a:off x="1097279" y="4799362"/>
            <a:ext cx="10113645" cy="743682"/>
          </a:xfrm>
        </p:spPr>
        <p:txBody>
          <a:bodyPr anchor="b">
            <a:normAutofit/>
          </a:bodyPr>
          <a:lstStyle/>
          <a:p>
            <a:r>
              <a:rPr lang="en-US" dirty="0"/>
              <a:t>Putting It All Together</a:t>
            </a:r>
          </a:p>
        </p:txBody>
      </p:sp>
      <p:sp>
        <p:nvSpPr>
          <p:cNvPr id="9" name="Text Placeholder 3">
            <a:extLst>
              <a:ext uri="{FF2B5EF4-FFF2-40B4-BE49-F238E27FC236}">
                <a16:creationId xmlns:a16="http://schemas.microsoft.com/office/drawing/2014/main" id="{71915A3C-F598-4293-A298-52E85A1CB90A}"/>
              </a:ext>
            </a:extLst>
          </p:cNvPr>
          <p:cNvSpPr>
            <a:spLocks noGrp="1"/>
          </p:cNvSpPr>
          <p:nvPr>
            <p:ph type="body" sz="half" idx="2"/>
          </p:nvPr>
        </p:nvSpPr>
        <p:spPr>
          <a:xfrm>
            <a:off x="1097279" y="5715000"/>
            <a:ext cx="10113264" cy="609600"/>
          </a:xfrm>
        </p:spPr>
        <p:txBody>
          <a:bodyPr/>
          <a:lstStyle/>
          <a:p>
            <a:endParaRPr lang="en-US"/>
          </a:p>
        </p:txBody>
      </p:sp>
      <p:sp>
        <p:nvSpPr>
          <p:cNvPr id="4" name="TextBox 3">
            <a:extLst>
              <a:ext uri="{FF2B5EF4-FFF2-40B4-BE49-F238E27FC236}">
                <a16:creationId xmlns:a16="http://schemas.microsoft.com/office/drawing/2014/main" id="{014A6CEB-27D8-4B14-A807-6034060FC916}"/>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kenthinksaloud.wordpress.com/2016/02/18/the-lone-jigsaw-piece/"/>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831688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A Full PHP Program</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4424631" cy="3910859"/>
          </a:xfrm>
        </p:spPr>
        <p:txBody>
          <a:bodyPr>
            <a:normAutofit fontScale="92500" lnSpcReduction="10000"/>
          </a:bodyPr>
          <a:lstStyle/>
          <a:p>
            <a:pPr marL="0" indent="0">
              <a:buNone/>
            </a:pPr>
            <a:r>
              <a:rPr lang="en-US" dirty="0"/>
              <a:t>In addition to everything we have discussed every programming language requires some extra code to:</a:t>
            </a:r>
          </a:p>
          <a:p>
            <a:pPr>
              <a:buFont typeface="Wingdings" panose="05000000000000000000" pitchFamily="2" charset="2"/>
              <a:buChar char="q"/>
            </a:pPr>
            <a:r>
              <a:rPr lang="en-US" dirty="0"/>
              <a:t> Identify what kind of program it is (PHP, Java, </a:t>
            </a:r>
            <a:r>
              <a:rPr lang="en-US" dirty="0" err="1"/>
              <a:t>etc</a:t>
            </a:r>
            <a:r>
              <a:rPr lang="en-US" dirty="0"/>
              <a:t>…) </a:t>
            </a:r>
          </a:p>
          <a:p>
            <a:pPr>
              <a:buFont typeface="Wingdings" panose="05000000000000000000" pitchFamily="2" charset="2"/>
              <a:buChar char="q"/>
            </a:pPr>
            <a:r>
              <a:rPr lang="en-US" dirty="0"/>
              <a:t> Provide information the program needs to run (standard libraries, input from the user)</a:t>
            </a:r>
          </a:p>
          <a:p>
            <a:pPr marL="0" indent="0">
              <a:buNone/>
            </a:pPr>
            <a:r>
              <a:rPr lang="en-US" dirty="0"/>
              <a:t>In PHP this is easy.  The start of your code is marked by the </a:t>
            </a:r>
            <a:r>
              <a:rPr lang="en-US" b="1" dirty="0">
                <a:latin typeface="Courier New" panose="02070309020205020404" pitchFamily="49" charset="0"/>
                <a:cs typeface="Courier New" panose="02070309020205020404" pitchFamily="49" charset="0"/>
              </a:rPr>
              <a:t>&lt;?PHP</a:t>
            </a:r>
            <a:r>
              <a:rPr lang="en-US" dirty="0">
                <a:latin typeface="+mj-lt"/>
                <a:cs typeface="Courier New" panose="02070309020205020404" pitchFamily="49" charset="0"/>
              </a:rPr>
              <a:t> tag</a:t>
            </a:r>
            <a:r>
              <a:rPr lang="en-US" dirty="0">
                <a:latin typeface="+mj-lt"/>
              </a:rPr>
              <a:t> </a:t>
            </a:r>
            <a:r>
              <a:rPr lang="en-US" dirty="0"/>
              <a:t>and the end is marked by the </a:t>
            </a:r>
            <a:r>
              <a:rPr lang="en-US" b="1" dirty="0">
                <a:latin typeface="Courier New" panose="02070309020205020404" pitchFamily="49" charset="0"/>
                <a:cs typeface="Courier New" panose="02070309020205020404" pitchFamily="49" charset="0"/>
              </a:rPr>
              <a:t>?&gt;</a:t>
            </a:r>
            <a:r>
              <a:rPr lang="en-US" dirty="0"/>
              <a:t> tag.   Everything in between is PHP code.</a:t>
            </a:r>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6096000" y="2108202"/>
            <a:ext cx="5059680" cy="3910859"/>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&lt;?PHP</a:t>
            </a:r>
          </a:p>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echo </a:t>
            </a:r>
            <a:r>
              <a:rPr lang="en-US" sz="2000" b="1" dirty="0">
                <a:solidFill>
                  <a:srgbClr val="3FFF3F"/>
                </a:solidFill>
                <a:latin typeface="Courier New" panose="02070309020205020404" pitchFamily="49" charset="0"/>
                <a:cs typeface="Courier New" panose="02070309020205020404" pitchFamily="49" charset="0"/>
              </a:rPr>
              <a:t>"PHP code always goes between the &lt;?PHP and ?&gt;";</a:t>
            </a:r>
            <a:endParaRPr lang="en-US" b="1" dirty="0">
              <a:solidFill>
                <a:srgbClr val="3FFF3F"/>
              </a:solidFill>
              <a:latin typeface="Courier New" panose="02070309020205020404" pitchFamily="49" charset="0"/>
              <a:cs typeface="Courier New" panose="02070309020205020404" pitchFamily="49" charset="0"/>
            </a:endParaRPr>
          </a:p>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p>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echo </a:t>
            </a:r>
            <a:r>
              <a:rPr lang="en-US" sz="1800" b="1" dirty="0">
                <a:solidFill>
                  <a:srgbClr val="3FFF3F"/>
                </a:solidFill>
                <a:latin typeface="Courier New" panose="02070309020205020404" pitchFamily="49" charset="0"/>
                <a:cs typeface="Courier New" panose="02070309020205020404" pitchFamily="49" charset="0"/>
              </a:rPr>
              <a:t>"You can have more than one program in the same file";</a:t>
            </a:r>
            <a:endParaRPr lang="en-US" b="1" dirty="0">
              <a:solidFill>
                <a:srgbClr val="3FFF3F"/>
              </a:solidFill>
              <a:latin typeface="Courier New" panose="02070309020205020404" pitchFamily="49" charset="0"/>
              <a:cs typeface="Courier New" panose="02070309020205020404" pitchFamily="49" charset="0"/>
            </a:endParaRPr>
          </a:p>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?&gt;</a:t>
            </a:r>
            <a:endParaRPr lang="pt-BR" b="1" dirty="0">
              <a:solidFill>
                <a:srgbClr val="3FFF3F"/>
              </a:solidFill>
              <a:latin typeface="Courier New" panose="02070309020205020404" pitchFamily="49" charset="0"/>
              <a:cs typeface="Courier New" panose="02070309020205020404" pitchFamily="49" charset="0"/>
            </a:endParaRPr>
          </a:p>
          <a:p>
            <a:pPr marL="0" indent="0">
              <a:buFont typeface="Calibri" panose="020F0502020204030204" pitchFamily="34" charset="0"/>
              <a:buNone/>
            </a:pPr>
            <a:endParaRPr lang="pt-BR"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8227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A Full PHP Program</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4424631" cy="3910859"/>
          </a:xfrm>
        </p:spPr>
        <p:txBody>
          <a:bodyPr>
            <a:normAutofit/>
          </a:bodyPr>
          <a:lstStyle/>
          <a:p>
            <a:pPr marL="0" indent="0">
              <a:buNone/>
            </a:pPr>
            <a:r>
              <a:rPr lang="en-US" dirty="0"/>
              <a:t>So, what happens to everything else in your file?</a:t>
            </a:r>
          </a:p>
          <a:p>
            <a:pPr marL="0" indent="0">
              <a:buNone/>
            </a:pPr>
            <a:r>
              <a:rPr lang="en-US" dirty="0"/>
              <a:t>Because PHP was designed just to create Server-Side Dynamic Web Pages.</a:t>
            </a:r>
          </a:p>
          <a:p>
            <a:pPr marL="0" indent="0">
              <a:buNone/>
            </a:pPr>
            <a:r>
              <a:rPr lang="en-US" dirty="0"/>
              <a:t>It just gets sent to the web browser as HTML.</a:t>
            </a:r>
          </a:p>
          <a:p>
            <a:pPr marL="0" indent="0">
              <a:buNone/>
            </a:pPr>
            <a:r>
              <a:rPr lang="en-US" dirty="0"/>
              <a:t>This allows you to avoid a lot of unnecessary </a:t>
            </a:r>
            <a:r>
              <a:rPr lang="en-US" b="1" dirty="0">
                <a:latin typeface="Courier New" panose="02070309020205020404" pitchFamily="49" charset="0"/>
                <a:cs typeface="Courier New" panose="02070309020205020404" pitchFamily="49" charset="0"/>
              </a:rPr>
              <a:t>echo</a:t>
            </a:r>
            <a:r>
              <a:rPr lang="en-US" dirty="0"/>
              <a:t> or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 </a:t>
            </a:r>
            <a:r>
              <a:rPr lang="en-US" dirty="0"/>
              <a:t>statements.</a:t>
            </a:r>
            <a:br>
              <a:rPr lang="en-US" dirty="0"/>
            </a:b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6096000" y="2108202"/>
            <a:ext cx="5059680" cy="3910859"/>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&lt;HTML&gt;&lt;BODY&gt;</a:t>
            </a:r>
          </a:p>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&lt;H1&gt;This is the HTML part of my web application&lt;/H1&gt;</a:t>
            </a:r>
            <a:endParaRPr lang="pt-BR" b="1" dirty="0">
              <a:solidFill>
                <a:srgbClr val="3FFF3F"/>
              </a:solidFill>
              <a:latin typeface="Courier New" panose="02070309020205020404" pitchFamily="49" charset="0"/>
              <a:cs typeface="Courier New" panose="02070309020205020404" pitchFamily="49" charset="0"/>
            </a:endParaRPr>
          </a:p>
          <a:p>
            <a:pPr marL="0" indent="0">
              <a:buFont typeface="Calibri" panose="020F0502020204030204" pitchFamily="34" charset="0"/>
              <a:buNone/>
            </a:pPr>
            <a:r>
              <a:rPr lang="pt-BR" b="1" dirty="0">
                <a:solidFill>
                  <a:srgbClr val="3FFF3F"/>
                </a:solidFill>
                <a:latin typeface="Courier New" panose="02070309020205020404" pitchFamily="49" charset="0"/>
                <a:cs typeface="Courier New" panose="02070309020205020404" pitchFamily="49" charset="0"/>
              </a:rPr>
              <a:t>&lt;?PHP</a:t>
            </a:r>
          </a:p>
          <a:p>
            <a:pPr marL="0" indent="0">
              <a:buFont typeface="Calibri" panose="020F0502020204030204" pitchFamily="34" charset="0"/>
              <a:buNone/>
            </a:pPr>
            <a:r>
              <a:rPr lang="pt-BR" b="1" dirty="0">
                <a:solidFill>
                  <a:srgbClr val="3FFF3F"/>
                </a:solidFill>
                <a:latin typeface="Courier New" panose="02070309020205020404" pitchFamily="49" charset="0"/>
                <a:cs typeface="Courier New" panose="02070309020205020404" pitchFamily="49" charset="0"/>
              </a:rPr>
              <a:t>echo </a:t>
            </a:r>
            <a:r>
              <a:rPr lang="en-US" sz="1800" b="1" dirty="0">
                <a:solidFill>
                  <a:srgbClr val="3FFF3F"/>
                </a:solidFill>
                <a:latin typeface="Courier New" panose="02070309020205020404" pitchFamily="49" charset="0"/>
                <a:cs typeface="Courier New" panose="02070309020205020404" pitchFamily="49" charset="0"/>
              </a:rPr>
              <a:t>"</a:t>
            </a:r>
            <a:r>
              <a:rPr lang="pt-BR" b="1" dirty="0">
                <a:solidFill>
                  <a:srgbClr val="3FFF3F"/>
                </a:solidFill>
                <a:latin typeface="Courier New" panose="02070309020205020404" pitchFamily="49" charset="0"/>
                <a:cs typeface="Courier New" panose="02070309020205020404" pitchFamily="49" charset="0"/>
              </a:rPr>
              <a:t>This the PHP part of my web application&lt;/H1&gt;</a:t>
            </a:r>
            <a:r>
              <a:rPr lang="en-US" sz="1800" b="1" dirty="0">
                <a:solidFill>
                  <a:srgbClr val="3FFF3F"/>
                </a:solidFill>
                <a:latin typeface="Courier New" panose="02070309020205020404" pitchFamily="49" charset="0"/>
                <a:cs typeface="Courier New" panose="02070309020205020404" pitchFamily="49" charset="0"/>
              </a:rPr>
              <a:t>"</a:t>
            </a:r>
            <a:r>
              <a:rPr lang="pt-BR" b="1" dirty="0">
                <a:solidFill>
                  <a:srgbClr val="3FFF3F"/>
                </a:solidFill>
                <a:latin typeface="Courier New" panose="02070309020205020404" pitchFamily="49" charset="0"/>
                <a:cs typeface="Courier New" panose="02070309020205020404" pitchFamily="49" charset="0"/>
              </a:rPr>
              <a:t>;</a:t>
            </a:r>
          </a:p>
          <a:p>
            <a:pPr marL="0" indent="0">
              <a:buFont typeface="Calibri" panose="020F0502020204030204" pitchFamily="34" charset="0"/>
              <a:buNone/>
            </a:pPr>
            <a:r>
              <a:rPr lang="pt-BR" b="1" dirty="0">
                <a:solidFill>
                  <a:srgbClr val="3FFF3F"/>
                </a:solidFill>
                <a:latin typeface="Courier New" panose="02070309020205020404" pitchFamily="49" charset="0"/>
                <a:cs typeface="Courier New" panose="02070309020205020404" pitchFamily="49" charset="0"/>
              </a:rPr>
              <a:t>?&gt;</a:t>
            </a:r>
          </a:p>
          <a:p>
            <a:pPr marL="0" indent="0">
              <a:buFont typeface="Calibri" panose="020F0502020204030204" pitchFamily="34" charset="0"/>
              <a:buNone/>
            </a:pPr>
            <a:r>
              <a:rPr lang="pt-BR" b="1" dirty="0">
                <a:solidFill>
                  <a:srgbClr val="3FFF3F"/>
                </a:solidFill>
                <a:latin typeface="Courier New" panose="02070309020205020404" pitchFamily="49" charset="0"/>
                <a:cs typeface="Courier New" panose="02070309020205020404" pitchFamily="49" charset="0"/>
              </a:rPr>
              <a:t>&lt;/BODY&gt;&lt;/HTML&gt;</a:t>
            </a:r>
          </a:p>
        </p:txBody>
      </p:sp>
    </p:spTree>
    <p:extLst>
      <p:ext uri="{BB962C8B-B14F-4D97-AF65-F5344CB8AC3E}">
        <p14:creationId xmlns:p14="http://schemas.microsoft.com/office/powerpoint/2010/main" val="42031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A Full PHP Program</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10058400" cy="3910859"/>
          </a:xfrm>
        </p:spPr>
        <p:txBody>
          <a:bodyPr>
            <a:normAutofit/>
          </a:bodyPr>
          <a:lstStyle/>
          <a:p>
            <a:pPr marL="0" indent="0">
              <a:buNone/>
            </a:pPr>
            <a:r>
              <a:rPr lang="en-US" dirty="0"/>
              <a:t>Now that we have all that under our belt.  Let’s take a look at a PHP program which generates a random dungeon adventure.  Try to see if you can follow what the program is doing just by looking at the code. </a:t>
            </a:r>
          </a:p>
        </p:txBody>
      </p:sp>
    </p:spTree>
    <p:extLst>
      <p:ext uri="{BB962C8B-B14F-4D97-AF65-F5344CB8AC3E}">
        <p14:creationId xmlns:p14="http://schemas.microsoft.com/office/powerpoint/2010/main" val="1467959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A Full PHP Program</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4424631" cy="3910859"/>
          </a:xfrm>
        </p:spPr>
        <p:txBody>
          <a:bodyPr>
            <a:normAutofit/>
          </a:bodyPr>
          <a:lstStyle/>
          <a:p>
            <a:pPr marL="0" indent="0">
              <a:buNone/>
            </a:pPr>
            <a:r>
              <a:rPr lang="en-US" dirty="0"/>
              <a:t>So, what happens to everything else in your file?</a:t>
            </a:r>
          </a:p>
          <a:p>
            <a:pPr marL="0" indent="0">
              <a:buNone/>
            </a:pPr>
            <a:r>
              <a:rPr lang="en-US" dirty="0"/>
              <a:t>Because PHP was designed just to create Server-Side Dynamic Web Pages.</a:t>
            </a:r>
          </a:p>
          <a:p>
            <a:pPr marL="0" indent="0">
              <a:buNone/>
            </a:pPr>
            <a:r>
              <a:rPr lang="en-US" dirty="0"/>
              <a:t>It just gets sent to the web browser as HTML.</a:t>
            </a:r>
          </a:p>
          <a:p>
            <a:pPr marL="0" indent="0">
              <a:buNone/>
            </a:pPr>
            <a:r>
              <a:rPr lang="en-US" dirty="0"/>
              <a:t>This allows you to avoid a lot of unnecessary </a:t>
            </a:r>
            <a:r>
              <a:rPr lang="en-US" b="1" dirty="0">
                <a:latin typeface="Courier New" panose="02070309020205020404" pitchFamily="49" charset="0"/>
                <a:cs typeface="Courier New" panose="02070309020205020404" pitchFamily="49" charset="0"/>
              </a:rPr>
              <a:t>echo</a:t>
            </a:r>
            <a:r>
              <a:rPr lang="en-US" dirty="0"/>
              <a:t> or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 </a:t>
            </a:r>
            <a:r>
              <a:rPr lang="en-US" dirty="0"/>
              <a:t>statements.</a:t>
            </a:r>
            <a:br>
              <a:rPr lang="en-US" dirty="0"/>
            </a:b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2108202"/>
            <a:ext cx="10058400" cy="3910859"/>
          </a:xfrm>
          <a:prstGeom prst="rect">
            <a:avLst/>
          </a:prstGeom>
          <a:solidFill>
            <a:schemeClr val="tx1"/>
          </a:solidFill>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&lt;HTML&gt;&lt;BODY&gt;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&lt;H1&gt;The Very Short Dungeon!&lt;/H1&gt;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&lt;p&gt;Welcome Adventurer!&lt;/p&gt;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room_number</a:t>
            </a:r>
            <a:r>
              <a:rPr lang="en-US" b="1" dirty="0">
                <a:solidFill>
                  <a:srgbClr val="3FFF3F"/>
                </a:solidFill>
                <a:latin typeface="Courier New" panose="02070309020205020404" pitchFamily="49" charset="0"/>
                <a:cs typeface="Courier New" panose="02070309020205020404" pitchFamily="49" charset="0"/>
              </a:rPr>
              <a:t> = 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player_accuracy</a:t>
            </a:r>
            <a:r>
              <a:rPr lang="en-US" b="1" dirty="0">
                <a:solidFill>
                  <a:srgbClr val="3FFF3F"/>
                </a:solidFill>
                <a:latin typeface="Courier New" panose="02070309020205020404" pitchFamily="49" charset="0"/>
                <a:cs typeface="Courier New" panose="02070309020205020404" pitchFamily="49" charset="0"/>
              </a:rPr>
              <a:t> = 55;</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player_damage</a:t>
            </a:r>
            <a:r>
              <a:rPr lang="en-US" b="1" dirty="0">
                <a:solidFill>
                  <a:srgbClr val="3FFF3F"/>
                </a:solidFill>
                <a:latin typeface="Courier New" panose="02070309020205020404" pitchFamily="49" charset="0"/>
                <a:cs typeface="Courier New" panose="02070309020205020404" pitchFamily="49" charset="0"/>
              </a:rPr>
              <a:t> = 8;</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player_health</a:t>
            </a:r>
            <a:r>
              <a:rPr lang="en-US" b="1" dirty="0">
                <a:solidFill>
                  <a:srgbClr val="3FFF3F"/>
                </a:solidFill>
                <a:latin typeface="Courier New" panose="02070309020205020404" pitchFamily="49" charset="0"/>
                <a:cs typeface="Courier New" panose="02070309020205020404" pitchFamily="49" charset="0"/>
              </a:rPr>
              <a:t> = 100;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$monsters = array("A </a:t>
            </a:r>
            <a:r>
              <a:rPr lang="en-US" b="1" dirty="0" err="1">
                <a:solidFill>
                  <a:srgbClr val="3FFF3F"/>
                </a:solidFill>
                <a:latin typeface="Courier New" panose="02070309020205020404" pitchFamily="49" charset="0"/>
                <a:cs typeface="Courier New" panose="02070309020205020404" pitchFamily="49" charset="0"/>
              </a:rPr>
              <a:t>Balrog","An</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Orc","A</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Troll","An</a:t>
            </a:r>
            <a:r>
              <a:rPr lang="en-US" b="1" dirty="0">
                <a:solidFill>
                  <a:srgbClr val="3FFF3F"/>
                </a:solidFill>
                <a:latin typeface="Courier New" panose="02070309020205020404" pitchFamily="49" charset="0"/>
                <a:cs typeface="Courier New" panose="02070309020205020404" pitchFamily="49" charset="0"/>
              </a:rPr>
              <a:t> Evil Wizard");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monster_health</a:t>
            </a:r>
            <a:r>
              <a:rPr lang="en-US" b="1" dirty="0">
                <a:solidFill>
                  <a:srgbClr val="3FFF3F"/>
                </a:solidFill>
                <a:latin typeface="Courier New" panose="02070309020205020404" pitchFamily="49" charset="0"/>
                <a:cs typeface="Courier New" panose="02070309020205020404" pitchFamily="49" charset="0"/>
              </a:rPr>
              <a:t> = array(100,20,50,5);</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monster_weapon</a:t>
            </a:r>
            <a:r>
              <a:rPr lang="en-US" b="1" dirty="0">
                <a:solidFill>
                  <a:srgbClr val="3FFF3F"/>
                </a:solidFill>
                <a:latin typeface="Courier New" panose="02070309020205020404" pitchFamily="49" charset="0"/>
                <a:cs typeface="Courier New" panose="02070309020205020404" pitchFamily="49" charset="0"/>
              </a:rPr>
              <a:t> = array("a Flaming </a:t>
            </a:r>
            <a:r>
              <a:rPr lang="en-US" b="1" dirty="0" err="1">
                <a:solidFill>
                  <a:srgbClr val="3FFF3F"/>
                </a:solidFill>
                <a:latin typeface="Courier New" panose="02070309020205020404" pitchFamily="49" charset="0"/>
                <a:cs typeface="Courier New" panose="02070309020205020404" pitchFamily="49" charset="0"/>
              </a:rPr>
              <a:t>Whip","an</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Axe","sharp</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claws","a</a:t>
            </a:r>
            <a:r>
              <a:rPr lang="en-US" b="1" dirty="0">
                <a:solidFill>
                  <a:srgbClr val="3FFF3F"/>
                </a:solidFill>
                <a:latin typeface="Courier New" panose="02070309020205020404" pitchFamily="49" charset="0"/>
                <a:cs typeface="Courier New" panose="02070309020205020404" pitchFamily="49" charset="0"/>
              </a:rPr>
              <a:t> Fireball spell");</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monster_damage</a:t>
            </a:r>
            <a:r>
              <a:rPr lang="en-US" b="1" dirty="0">
                <a:solidFill>
                  <a:srgbClr val="3FFF3F"/>
                </a:solidFill>
                <a:latin typeface="Courier New" panose="02070309020205020404" pitchFamily="49" charset="0"/>
                <a:cs typeface="Courier New" panose="02070309020205020404" pitchFamily="49" charset="0"/>
              </a:rPr>
              <a:t> = array(8,2,4,10);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monster_accuracy</a:t>
            </a:r>
            <a:r>
              <a:rPr lang="en-US" b="1" dirty="0">
                <a:solidFill>
                  <a:srgbClr val="3FFF3F"/>
                </a:solidFill>
                <a:latin typeface="Courier New" panose="02070309020205020404" pitchFamily="49" charset="0"/>
                <a:cs typeface="Courier New" panose="02070309020205020404" pitchFamily="49" charset="0"/>
              </a:rPr>
              <a:t> = array(40,60,50,80);</a:t>
            </a:r>
            <a:endParaRPr lang="pt-BR"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3156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A Full PHP Program</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4424631" cy="3910859"/>
          </a:xfrm>
        </p:spPr>
        <p:txBody>
          <a:bodyPr>
            <a:normAutofit/>
          </a:bodyPr>
          <a:lstStyle/>
          <a:p>
            <a:pPr marL="0" indent="0">
              <a:buNone/>
            </a:pPr>
            <a:r>
              <a:rPr lang="en-US" dirty="0"/>
              <a:t>So, what happens to everything else in your file?</a:t>
            </a:r>
          </a:p>
          <a:p>
            <a:pPr marL="0" indent="0">
              <a:buNone/>
            </a:pPr>
            <a:r>
              <a:rPr lang="en-US" dirty="0"/>
              <a:t>Because PHP was designed just to create Server-Side Dynamic Web Pages.</a:t>
            </a:r>
          </a:p>
          <a:p>
            <a:pPr marL="0" indent="0">
              <a:buNone/>
            </a:pPr>
            <a:r>
              <a:rPr lang="en-US" dirty="0"/>
              <a:t>It just gets sent to the web browser as HTML.</a:t>
            </a:r>
          </a:p>
          <a:p>
            <a:pPr marL="0" indent="0">
              <a:buNone/>
            </a:pPr>
            <a:r>
              <a:rPr lang="en-US" dirty="0"/>
              <a:t>This allows you to avoid a lot of unnecessary </a:t>
            </a:r>
            <a:r>
              <a:rPr lang="en-US" b="1" dirty="0">
                <a:latin typeface="Courier New" panose="02070309020205020404" pitchFamily="49" charset="0"/>
                <a:cs typeface="Courier New" panose="02070309020205020404" pitchFamily="49" charset="0"/>
              </a:rPr>
              <a:t>echo</a:t>
            </a:r>
            <a:r>
              <a:rPr lang="en-US" dirty="0"/>
              <a:t> or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 </a:t>
            </a:r>
            <a:r>
              <a:rPr lang="en-US" dirty="0"/>
              <a:t>statements.</a:t>
            </a:r>
            <a:br>
              <a:rPr lang="en-US" dirty="0"/>
            </a:b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2108202"/>
            <a:ext cx="10058400" cy="3910859"/>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while ($</a:t>
            </a:r>
            <a:r>
              <a:rPr lang="en-US" b="1" dirty="0" err="1">
                <a:solidFill>
                  <a:srgbClr val="3FFF3F"/>
                </a:solidFill>
                <a:latin typeface="Courier New" panose="02070309020205020404" pitchFamily="49" charset="0"/>
                <a:cs typeface="Courier New" panose="02070309020205020404" pitchFamily="49" charset="0"/>
              </a:rPr>
              <a:t>player_health</a:t>
            </a:r>
            <a:r>
              <a:rPr lang="en-US" b="1" dirty="0">
                <a:solidFill>
                  <a:srgbClr val="3FFF3F"/>
                </a:solidFill>
                <a:latin typeface="Courier New" panose="02070309020205020404" pitchFamily="49" charset="0"/>
                <a:cs typeface="Courier New" panose="02070309020205020404" pitchFamily="49" charset="0"/>
              </a:rPr>
              <a:t> &gt; 0 )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("&lt;p&gt;You enter room #%d&lt;/p&gt;",++$room_number);</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 = rand(0,4);</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if ($</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 == 4)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("&lt;p&gt;Strange.  It appears to be empty&lt;/p&gt;");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continue;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 else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("&lt;h4&gt;%s with %s is in this room.&lt;/h4&gt;&lt;p&gt;",$monsters[$</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monster_weapon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a:t>
            </a:r>
          </a:p>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m_health</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monster_health</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a:t>
            </a:r>
            <a:endParaRPr lang="pt-BR"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4854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A Full PHP Program</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4424631" cy="3910859"/>
          </a:xfrm>
        </p:spPr>
        <p:txBody>
          <a:bodyPr>
            <a:normAutofit/>
          </a:bodyPr>
          <a:lstStyle/>
          <a:p>
            <a:pPr marL="0" indent="0">
              <a:buNone/>
            </a:pPr>
            <a:r>
              <a:rPr lang="en-US" dirty="0"/>
              <a:t>So, what happens to everything else in your file?</a:t>
            </a:r>
          </a:p>
          <a:p>
            <a:pPr marL="0" indent="0">
              <a:buNone/>
            </a:pPr>
            <a:r>
              <a:rPr lang="en-US" dirty="0"/>
              <a:t>Because PHP was designed just to create Server-Side Dynamic Web Pages.</a:t>
            </a:r>
          </a:p>
          <a:p>
            <a:pPr marL="0" indent="0">
              <a:buNone/>
            </a:pPr>
            <a:r>
              <a:rPr lang="en-US" dirty="0"/>
              <a:t>It just gets sent to the web browser as HTML.</a:t>
            </a:r>
          </a:p>
          <a:p>
            <a:pPr marL="0" indent="0">
              <a:buNone/>
            </a:pPr>
            <a:r>
              <a:rPr lang="en-US" dirty="0"/>
              <a:t>This allows you to avoid a lot of unnecessary </a:t>
            </a:r>
            <a:r>
              <a:rPr lang="en-US" b="1" dirty="0">
                <a:latin typeface="Courier New" panose="02070309020205020404" pitchFamily="49" charset="0"/>
                <a:cs typeface="Courier New" panose="02070309020205020404" pitchFamily="49" charset="0"/>
              </a:rPr>
              <a:t>echo</a:t>
            </a:r>
            <a:r>
              <a:rPr lang="en-US" dirty="0"/>
              <a:t> or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 </a:t>
            </a:r>
            <a:r>
              <a:rPr lang="en-US" dirty="0"/>
              <a:t>statements.</a:t>
            </a:r>
            <a:br>
              <a:rPr lang="en-US" dirty="0"/>
            </a:b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2108202"/>
            <a:ext cx="10058400" cy="3910859"/>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while ($</a:t>
            </a:r>
            <a:r>
              <a:rPr lang="en-US" b="1" dirty="0" err="1">
                <a:solidFill>
                  <a:srgbClr val="3FFF3F"/>
                </a:solidFill>
                <a:latin typeface="Courier New" panose="02070309020205020404" pitchFamily="49" charset="0"/>
                <a:cs typeface="Courier New" panose="02070309020205020404" pitchFamily="49" charset="0"/>
              </a:rPr>
              <a:t>player_health</a:t>
            </a:r>
            <a:r>
              <a:rPr lang="en-US" b="1" dirty="0">
                <a:solidFill>
                  <a:srgbClr val="3FFF3F"/>
                </a:solidFill>
                <a:latin typeface="Courier New" panose="02070309020205020404" pitchFamily="49" charset="0"/>
                <a:cs typeface="Courier New" panose="02070309020205020404" pitchFamily="49" charset="0"/>
              </a:rPr>
              <a:t> &gt; 0 )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("&lt;p&gt;You enter room #%d&lt;/p&gt;",++$room_number);</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 = rand(0,4);</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if ($</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 == 4)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("&lt;p&gt;Strange.  It appears to be empty&lt;/p&gt;");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continue;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 else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("&lt;h4&gt;%s with %s is in this room.&lt;/h4&gt;&lt;p&gt;",$monsters[$</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monster_weapon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a:t>
            </a:r>
          </a:p>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m_health</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monster_health</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a:t>
            </a:r>
            <a:endParaRPr lang="pt-BR"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9924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A Full PHP Program</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4424631" cy="3910859"/>
          </a:xfrm>
        </p:spPr>
        <p:txBody>
          <a:bodyPr>
            <a:normAutofit/>
          </a:bodyPr>
          <a:lstStyle/>
          <a:p>
            <a:pPr marL="0" indent="0">
              <a:buNone/>
            </a:pPr>
            <a:r>
              <a:rPr lang="en-US" dirty="0"/>
              <a:t>So, what happens to everything else in your file?</a:t>
            </a:r>
          </a:p>
          <a:p>
            <a:pPr marL="0" indent="0">
              <a:buNone/>
            </a:pPr>
            <a:r>
              <a:rPr lang="en-US" dirty="0"/>
              <a:t>Because PHP was designed just to create Server-Side Dynamic Web Pages.</a:t>
            </a:r>
          </a:p>
          <a:p>
            <a:pPr marL="0" indent="0">
              <a:buNone/>
            </a:pPr>
            <a:r>
              <a:rPr lang="en-US" dirty="0"/>
              <a:t>It just gets sent to the web browser as HTML.</a:t>
            </a:r>
          </a:p>
          <a:p>
            <a:pPr marL="0" indent="0">
              <a:buNone/>
            </a:pPr>
            <a:r>
              <a:rPr lang="en-US" dirty="0"/>
              <a:t>This allows you to avoid a lot of unnecessary </a:t>
            </a:r>
            <a:r>
              <a:rPr lang="en-US" b="1" dirty="0">
                <a:latin typeface="Courier New" panose="02070309020205020404" pitchFamily="49" charset="0"/>
                <a:cs typeface="Courier New" panose="02070309020205020404" pitchFamily="49" charset="0"/>
              </a:rPr>
              <a:t>echo</a:t>
            </a:r>
            <a:r>
              <a:rPr lang="en-US" dirty="0"/>
              <a:t> or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 </a:t>
            </a:r>
            <a:r>
              <a:rPr lang="en-US" dirty="0"/>
              <a:t>statements.</a:t>
            </a:r>
            <a:br>
              <a:rPr lang="en-US" dirty="0"/>
            </a:b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2108202"/>
            <a:ext cx="10058400" cy="3910859"/>
          </a:xfrm>
          <a:prstGeom prst="rect">
            <a:avLst/>
          </a:prstGeom>
          <a:solidFill>
            <a:schemeClr val="tx1"/>
          </a:solidFill>
        </p:spPr>
        <p:txBody>
          <a:bodyPr>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while ( $</a:t>
            </a:r>
            <a:r>
              <a:rPr lang="en-US" b="1" dirty="0" err="1">
                <a:solidFill>
                  <a:srgbClr val="3FFF3F"/>
                </a:solidFill>
                <a:latin typeface="Courier New" panose="02070309020205020404" pitchFamily="49" charset="0"/>
                <a:cs typeface="Courier New" panose="02070309020205020404" pitchFamily="49" charset="0"/>
              </a:rPr>
              <a:t>m_health</a:t>
            </a:r>
            <a:r>
              <a:rPr lang="en-US" b="1" dirty="0">
                <a:solidFill>
                  <a:srgbClr val="3FFF3F"/>
                </a:solidFill>
                <a:latin typeface="Courier New" panose="02070309020205020404" pitchFamily="49" charset="0"/>
                <a:cs typeface="Courier New" panose="02070309020205020404" pitchFamily="49" charset="0"/>
              </a:rPr>
              <a:t> &gt; 0 and $</a:t>
            </a:r>
            <a:r>
              <a:rPr lang="en-US" b="1" dirty="0" err="1">
                <a:solidFill>
                  <a:srgbClr val="3FFF3F"/>
                </a:solidFill>
                <a:latin typeface="Courier New" panose="02070309020205020404" pitchFamily="49" charset="0"/>
                <a:cs typeface="Courier New" panose="02070309020205020404" pitchFamily="49" charset="0"/>
              </a:rPr>
              <a:t>player_health</a:t>
            </a:r>
            <a:r>
              <a:rPr lang="en-US" b="1" dirty="0">
                <a:solidFill>
                  <a:srgbClr val="3FFF3F"/>
                </a:solidFill>
                <a:latin typeface="Courier New" panose="02070309020205020404" pitchFamily="49" charset="0"/>
                <a:cs typeface="Courier New" panose="02070309020205020404" pitchFamily="49" charset="0"/>
              </a:rPr>
              <a:t> &gt; 0 )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attack_roll</a:t>
            </a:r>
            <a:r>
              <a:rPr lang="en-US" b="1" dirty="0">
                <a:solidFill>
                  <a:srgbClr val="3FFF3F"/>
                </a:solidFill>
                <a:latin typeface="Courier New" panose="02070309020205020404" pitchFamily="49" charset="0"/>
                <a:cs typeface="Courier New" panose="02070309020205020404" pitchFamily="49" charset="0"/>
              </a:rPr>
              <a:t> = rand(1,100);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damage_roll</a:t>
            </a:r>
            <a:r>
              <a:rPr lang="en-US" b="1" dirty="0">
                <a:solidFill>
                  <a:srgbClr val="3FFF3F"/>
                </a:solidFill>
                <a:latin typeface="Courier New" panose="02070309020205020404" pitchFamily="49" charset="0"/>
                <a:cs typeface="Courier New" panose="02070309020205020404" pitchFamily="49" charset="0"/>
              </a:rPr>
              <a:t> = rand(1,$player_damage);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monster_roll</a:t>
            </a:r>
            <a:r>
              <a:rPr lang="en-US" b="1" dirty="0">
                <a:solidFill>
                  <a:srgbClr val="3FFF3F"/>
                </a:solidFill>
                <a:latin typeface="Courier New" panose="02070309020205020404" pitchFamily="49" charset="0"/>
                <a:cs typeface="Courier New" panose="02070309020205020404" pitchFamily="49" charset="0"/>
              </a:rPr>
              <a:t> = rand(1,100);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m_damage</a:t>
            </a:r>
            <a:r>
              <a:rPr lang="en-US" b="1" dirty="0">
                <a:solidFill>
                  <a:srgbClr val="3FFF3F"/>
                </a:solidFill>
                <a:latin typeface="Courier New" panose="02070309020205020404" pitchFamily="49" charset="0"/>
                <a:cs typeface="Courier New" panose="02070309020205020404" pitchFamily="49" charset="0"/>
              </a:rPr>
              <a:t> = rand(1,$monster_damage[$</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if ($</a:t>
            </a:r>
            <a:r>
              <a:rPr lang="en-US" b="1" dirty="0" err="1">
                <a:solidFill>
                  <a:srgbClr val="3FFF3F"/>
                </a:solidFill>
                <a:latin typeface="Courier New" panose="02070309020205020404" pitchFamily="49" charset="0"/>
                <a:cs typeface="Courier New" panose="02070309020205020404" pitchFamily="49" charset="0"/>
              </a:rPr>
              <a:t>attack_roll</a:t>
            </a:r>
            <a:r>
              <a:rPr lang="en-US" b="1" dirty="0">
                <a:solidFill>
                  <a:srgbClr val="3FFF3F"/>
                </a:solidFill>
                <a:latin typeface="Courier New" panose="02070309020205020404" pitchFamily="49" charset="0"/>
                <a:cs typeface="Courier New" panose="02070309020205020404" pitchFamily="49" charset="0"/>
              </a:rPr>
              <a:t> &lt; $</a:t>
            </a:r>
            <a:r>
              <a:rPr lang="en-US" b="1" dirty="0" err="1">
                <a:solidFill>
                  <a:srgbClr val="3FFF3F"/>
                </a:solidFill>
                <a:latin typeface="Courier New" panose="02070309020205020404" pitchFamily="49" charset="0"/>
                <a:cs typeface="Courier New" panose="02070309020205020404" pitchFamily="49" charset="0"/>
              </a:rPr>
              <a:t>player_accuracy</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m_health</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damage_roll</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("You attack and hit for %d points!&lt;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r>
              <a:rPr lang="en-US" b="1" dirty="0" err="1">
                <a:solidFill>
                  <a:srgbClr val="3FFF3F"/>
                </a:solidFill>
                <a:latin typeface="Courier New" panose="02070309020205020404" pitchFamily="49" charset="0"/>
                <a:cs typeface="Courier New" panose="02070309020205020404" pitchFamily="49" charset="0"/>
              </a:rPr>
              <a:t>damage_roll</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if ( $</a:t>
            </a:r>
            <a:r>
              <a:rPr lang="en-US" b="1" dirty="0" err="1">
                <a:solidFill>
                  <a:srgbClr val="3FFF3F"/>
                </a:solidFill>
                <a:latin typeface="Courier New" panose="02070309020205020404" pitchFamily="49" charset="0"/>
                <a:cs typeface="Courier New" panose="02070309020205020404" pitchFamily="49" charset="0"/>
              </a:rPr>
              <a:t>m_health</a:t>
            </a:r>
            <a:r>
              <a:rPr lang="en-US" b="1" dirty="0">
                <a:solidFill>
                  <a:srgbClr val="3FFF3F"/>
                </a:solidFill>
                <a:latin typeface="Courier New" panose="02070309020205020404" pitchFamily="49" charset="0"/>
                <a:cs typeface="Courier New" panose="02070309020205020404" pitchFamily="49" charset="0"/>
              </a:rPr>
              <a:t> &lt; 1 ) {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("You killed it!&lt;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 $player_accuracy+5; break;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 else {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("You attack and miss!&lt;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if ( $</a:t>
            </a:r>
            <a:r>
              <a:rPr lang="en-US" b="1" dirty="0" err="1">
                <a:solidFill>
                  <a:srgbClr val="3FFF3F"/>
                </a:solidFill>
                <a:latin typeface="Courier New" panose="02070309020205020404" pitchFamily="49" charset="0"/>
                <a:cs typeface="Courier New" panose="02070309020205020404" pitchFamily="49" charset="0"/>
              </a:rPr>
              <a:t>monster_roll</a:t>
            </a:r>
            <a:r>
              <a:rPr lang="en-US" b="1" dirty="0">
                <a:solidFill>
                  <a:srgbClr val="3FFF3F"/>
                </a:solidFill>
                <a:latin typeface="Courier New" panose="02070309020205020404" pitchFamily="49" charset="0"/>
                <a:cs typeface="Courier New" panose="02070309020205020404" pitchFamily="49" charset="0"/>
              </a:rPr>
              <a:t> &lt; $</a:t>
            </a:r>
            <a:r>
              <a:rPr lang="en-US" b="1" dirty="0" err="1">
                <a:solidFill>
                  <a:srgbClr val="3FFF3F"/>
                </a:solidFill>
                <a:latin typeface="Courier New" panose="02070309020205020404" pitchFamily="49" charset="0"/>
                <a:cs typeface="Courier New" panose="02070309020205020404" pitchFamily="49" charset="0"/>
              </a:rPr>
              <a:t>monster_accuracy</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player_health</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m_damage</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("%s attacks and hits you with %s for %d points!&lt;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&gt;",$monsters[$</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monster_weapon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m_damage</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 else {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("%s attacks and misses&lt;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&gt;",$monsters[$</a:t>
            </a:r>
            <a:r>
              <a:rPr lang="en-US" b="1" dirty="0" err="1">
                <a:solidFill>
                  <a:srgbClr val="3FFF3F"/>
                </a:solidFill>
                <a:latin typeface="Courier New" panose="02070309020205020404" pitchFamily="49" charset="0"/>
                <a:cs typeface="Courier New" panose="02070309020205020404" pitchFamily="49" charset="0"/>
              </a:rPr>
              <a:t>room_contents</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endParaRPr lang="pt-BR"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78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8F54-ECC5-410A-9BAA-A416B41AD67C}"/>
              </a:ext>
            </a:extLst>
          </p:cNvPr>
          <p:cNvSpPr>
            <a:spLocks noGrp="1"/>
          </p:cNvSpPr>
          <p:nvPr>
            <p:ph type="title"/>
          </p:nvPr>
        </p:nvSpPr>
        <p:spPr>
          <a:xfrm>
            <a:off x="1097280" y="286603"/>
            <a:ext cx="10058400" cy="1450757"/>
          </a:xfrm>
        </p:spPr>
        <p:txBody>
          <a:bodyPr anchor="b">
            <a:normAutofit/>
          </a:bodyPr>
          <a:lstStyle/>
          <a:p>
            <a:r>
              <a:rPr lang="en-US" dirty="0"/>
              <a:t>Code Blocks &amp; Conditional Logic</a:t>
            </a:r>
          </a:p>
        </p:txBody>
      </p:sp>
      <p:sp>
        <p:nvSpPr>
          <p:cNvPr id="3" name="Content Placeholder 2">
            <a:extLst>
              <a:ext uri="{FF2B5EF4-FFF2-40B4-BE49-F238E27FC236}">
                <a16:creationId xmlns:a16="http://schemas.microsoft.com/office/drawing/2014/main" id="{D3B3803C-6418-49B3-8A93-7FCD2BA20BEA}"/>
              </a:ext>
            </a:extLst>
          </p:cNvPr>
          <p:cNvSpPr>
            <a:spLocks noGrp="1"/>
          </p:cNvSpPr>
          <p:nvPr>
            <p:ph sz="half" idx="1"/>
          </p:nvPr>
        </p:nvSpPr>
        <p:spPr>
          <a:xfrm>
            <a:off x="1097280" y="2077375"/>
            <a:ext cx="4806370" cy="3621345"/>
          </a:xfrm>
        </p:spPr>
        <p:txBody>
          <a:bodyPr>
            <a:normAutofit fontScale="92500"/>
          </a:bodyPr>
          <a:lstStyle/>
          <a:p>
            <a:pPr marL="0" indent="0">
              <a:buNone/>
            </a:pPr>
            <a:r>
              <a:rPr lang="en-US" dirty="0"/>
              <a:t>We need to have a way to tell PHP that a piece of code is only going to be executed under a specific set of circumstances.</a:t>
            </a:r>
            <a:br>
              <a:rPr lang="en-US" dirty="0"/>
            </a:br>
            <a:br>
              <a:rPr lang="en-US" dirty="0"/>
            </a:br>
            <a:r>
              <a:rPr lang="en-US" dirty="0"/>
              <a:t>These pieces of code are called </a:t>
            </a:r>
            <a:r>
              <a:rPr lang="en-US" u="sng" dirty="0"/>
              <a:t>code blocks </a:t>
            </a:r>
            <a:r>
              <a:rPr lang="en-US" dirty="0"/>
              <a:t>and we communicate that a piece of code is separate from other code by the use of brace brackets ( { } ) sometimes called “curly brackets”.</a:t>
            </a:r>
          </a:p>
          <a:p>
            <a:pPr marL="0" indent="0">
              <a:buNone/>
            </a:pPr>
            <a:r>
              <a:rPr lang="en-US" b="1" u="sng" dirty="0"/>
              <a:t>However, on their own these brackets do not change what code gets executed! We need one more ingredient…</a:t>
            </a:r>
          </a:p>
        </p:txBody>
      </p:sp>
      <p:sp>
        <p:nvSpPr>
          <p:cNvPr id="5" name="Content Placeholder 3">
            <a:extLst>
              <a:ext uri="{FF2B5EF4-FFF2-40B4-BE49-F238E27FC236}">
                <a16:creationId xmlns:a16="http://schemas.microsoft.com/office/drawing/2014/main" id="{890BD7C9-4BF4-434C-80F9-04B2BDA986C8}"/>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$score += 10;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dragon_kills</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player_lives</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p>
          <a:p>
            <a:pPr marL="0" indent="0">
              <a:buNone/>
            </a:pP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7131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A Full PHP Program</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4424631" cy="3910859"/>
          </a:xfrm>
        </p:spPr>
        <p:txBody>
          <a:bodyPr>
            <a:normAutofit/>
          </a:bodyPr>
          <a:lstStyle/>
          <a:p>
            <a:pPr marL="0" indent="0">
              <a:buNone/>
            </a:pPr>
            <a:r>
              <a:rPr lang="en-US" dirty="0"/>
              <a:t>So, what happens to everything else in your file?</a:t>
            </a:r>
          </a:p>
          <a:p>
            <a:pPr marL="0" indent="0">
              <a:buNone/>
            </a:pPr>
            <a:r>
              <a:rPr lang="en-US" dirty="0"/>
              <a:t>Because PHP was designed just to create Server-Side Dynamic Web Pages.</a:t>
            </a:r>
          </a:p>
          <a:p>
            <a:pPr marL="0" indent="0">
              <a:buNone/>
            </a:pPr>
            <a:r>
              <a:rPr lang="en-US" dirty="0"/>
              <a:t>It just gets sent to the web browser as HTML.</a:t>
            </a:r>
          </a:p>
          <a:p>
            <a:pPr marL="0" indent="0">
              <a:buNone/>
            </a:pPr>
            <a:r>
              <a:rPr lang="en-US" dirty="0"/>
              <a:t>This allows you to avoid a lot of unnecessary </a:t>
            </a:r>
            <a:r>
              <a:rPr lang="en-US" b="1" dirty="0">
                <a:latin typeface="Courier New" panose="02070309020205020404" pitchFamily="49" charset="0"/>
                <a:cs typeface="Courier New" panose="02070309020205020404" pitchFamily="49" charset="0"/>
              </a:rPr>
              <a:t>echo</a:t>
            </a:r>
            <a:r>
              <a:rPr lang="en-US" dirty="0"/>
              <a:t> or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 </a:t>
            </a:r>
            <a:r>
              <a:rPr lang="en-US" dirty="0"/>
              <a:t>statements.</a:t>
            </a:r>
            <a:br>
              <a:rPr lang="en-US" dirty="0"/>
            </a:br>
            <a:endParaRPr lang="en-US" dirty="0"/>
          </a:p>
        </p:txBody>
      </p:sp>
      <p:sp>
        <p:nvSpPr>
          <p:cNvPr id="6" name="Content Placeholder 3">
            <a:extLst>
              <a:ext uri="{FF2B5EF4-FFF2-40B4-BE49-F238E27FC236}">
                <a16:creationId xmlns:a16="http://schemas.microsoft.com/office/drawing/2014/main" id="{3C038AAE-AD6D-4432-8150-80C0D2F941AF}"/>
              </a:ext>
            </a:extLst>
          </p:cNvPr>
          <p:cNvSpPr txBox="1">
            <a:spLocks/>
          </p:cNvSpPr>
          <p:nvPr/>
        </p:nvSpPr>
        <p:spPr>
          <a:xfrm>
            <a:off x="1097280" y="2108202"/>
            <a:ext cx="10058400" cy="3910859"/>
          </a:xfrm>
          <a:prstGeom prst="rect">
            <a:avLst/>
          </a:prstGeom>
          <a:solidFill>
            <a:schemeClr val="tx1"/>
          </a:solidFill>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		}</a:t>
            </a:r>
          </a:p>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	}</a:t>
            </a:r>
          </a:p>
          <a:p>
            <a:pPr marL="0" indent="0">
              <a:buFont typeface="Calibri" panose="020F0502020204030204" pitchFamily="34" charset="0"/>
              <a:buNone/>
            </a:pP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("&lt;p&gt;You have died after exploring %d rooms.&lt;/p&gt;",$</a:t>
            </a:r>
            <a:r>
              <a:rPr lang="en-US" b="1" dirty="0" err="1">
                <a:solidFill>
                  <a:srgbClr val="3FFF3F"/>
                </a:solidFill>
                <a:latin typeface="Courier New" panose="02070309020205020404" pitchFamily="49" charset="0"/>
                <a:cs typeface="Courier New" panose="02070309020205020404" pitchFamily="49" charset="0"/>
              </a:rPr>
              <a:t>room_number</a:t>
            </a:r>
            <a:r>
              <a:rPr lang="en-US" b="1" dirty="0">
                <a:solidFill>
                  <a:srgbClr val="3FFF3F"/>
                </a:solidFill>
                <a:latin typeface="Courier New" panose="02070309020205020404" pitchFamily="49" charset="0"/>
                <a:cs typeface="Courier New" panose="02070309020205020404" pitchFamily="49" charset="0"/>
              </a:rPr>
              <a:t>);</a:t>
            </a:r>
          </a:p>
          <a:p>
            <a:pPr marL="0" indent="0">
              <a:buFont typeface="Calibri" panose="020F0502020204030204" pitchFamily="34" charset="0"/>
              <a:buNone/>
            </a:pPr>
            <a:r>
              <a:rPr lang="en-US" b="1" dirty="0">
                <a:solidFill>
                  <a:srgbClr val="3FFF3F"/>
                </a:solidFill>
                <a:latin typeface="Courier New" panose="02070309020205020404" pitchFamily="49" charset="0"/>
                <a:cs typeface="Courier New" panose="02070309020205020404" pitchFamily="49" charset="0"/>
              </a:rPr>
              <a:t>?&gt;</a:t>
            </a:r>
            <a:endParaRPr lang="pt-BR"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6195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F49A-3379-4EE3-8353-DECA5DB14E1D}"/>
              </a:ext>
            </a:extLst>
          </p:cNvPr>
          <p:cNvSpPr>
            <a:spLocks noGrp="1"/>
          </p:cNvSpPr>
          <p:nvPr>
            <p:ph type="title"/>
          </p:nvPr>
        </p:nvSpPr>
        <p:spPr/>
        <p:txBody>
          <a:bodyPr/>
          <a:lstStyle/>
          <a:p>
            <a:r>
              <a:rPr lang="en-US" dirty="0"/>
              <a:t>A Full PHP Program</a:t>
            </a:r>
          </a:p>
        </p:txBody>
      </p:sp>
      <p:sp>
        <p:nvSpPr>
          <p:cNvPr id="3" name="Content Placeholder 2">
            <a:extLst>
              <a:ext uri="{FF2B5EF4-FFF2-40B4-BE49-F238E27FC236}">
                <a16:creationId xmlns:a16="http://schemas.microsoft.com/office/drawing/2014/main" id="{174708DF-791D-4AD1-8CE6-4E370976F1F6}"/>
              </a:ext>
            </a:extLst>
          </p:cNvPr>
          <p:cNvSpPr>
            <a:spLocks noGrp="1"/>
          </p:cNvSpPr>
          <p:nvPr>
            <p:ph idx="1"/>
          </p:nvPr>
        </p:nvSpPr>
        <p:spPr>
          <a:xfrm>
            <a:off x="1097280" y="2108202"/>
            <a:ext cx="10058400" cy="3910859"/>
          </a:xfrm>
        </p:spPr>
        <p:txBody>
          <a:bodyPr>
            <a:normAutofit fontScale="62500" lnSpcReduction="20000"/>
          </a:bodyPr>
          <a:lstStyle/>
          <a:p>
            <a:br>
              <a:rPr lang="en-US" dirty="0"/>
            </a:br>
            <a:r>
              <a:rPr lang="en-US" b="1" dirty="0"/>
              <a:t>The Very Short Dungeon!</a:t>
            </a:r>
          </a:p>
          <a:p>
            <a:r>
              <a:rPr lang="en-US" dirty="0"/>
              <a:t>Welcome Adventurer!</a:t>
            </a:r>
          </a:p>
          <a:p>
            <a:r>
              <a:rPr lang="en-US" dirty="0"/>
              <a:t>You enter room #1</a:t>
            </a:r>
          </a:p>
          <a:p>
            <a:r>
              <a:rPr lang="en-US" dirty="0"/>
              <a:t>Strange. It appears to be empty</a:t>
            </a:r>
          </a:p>
          <a:p>
            <a:r>
              <a:rPr lang="en-US" dirty="0"/>
              <a:t>You enter room #2</a:t>
            </a:r>
          </a:p>
          <a:p>
            <a:r>
              <a:rPr lang="en-US" b="1" dirty="0"/>
              <a:t>An Evil Wizard with a Fireball spell is in this room.</a:t>
            </a:r>
          </a:p>
          <a:p>
            <a:r>
              <a:rPr lang="en-US" dirty="0"/>
              <a:t>You attack and hit for 1 points!</a:t>
            </a:r>
            <a:br>
              <a:rPr lang="en-US" dirty="0"/>
            </a:br>
            <a:r>
              <a:rPr lang="en-US" dirty="0"/>
              <a:t>An Evil Wizard attacks and hits you with a Fireball spell for 10 points!</a:t>
            </a:r>
            <a:br>
              <a:rPr lang="en-US" dirty="0"/>
            </a:br>
            <a:r>
              <a:rPr lang="en-US" dirty="0"/>
              <a:t>You attack and miss!</a:t>
            </a:r>
            <a:br>
              <a:rPr lang="en-US" dirty="0"/>
            </a:br>
            <a:r>
              <a:rPr lang="en-US" dirty="0"/>
              <a:t>An Evil Wizard attacks and hits you with a Fireball spell for 7 points!</a:t>
            </a:r>
            <a:br>
              <a:rPr lang="en-US" dirty="0"/>
            </a:br>
            <a:r>
              <a:rPr lang="en-US" dirty="0"/>
              <a:t>You attack and hit for 5 points!</a:t>
            </a:r>
            <a:br>
              <a:rPr lang="en-US" dirty="0"/>
            </a:br>
            <a:r>
              <a:rPr lang="en-US" dirty="0"/>
              <a:t>You killed it!</a:t>
            </a:r>
            <a:br>
              <a:rPr lang="en-US" dirty="0"/>
            </a:br>
            <a:endParaRPr lang="en-US" dirty="0"/>
          </a:p>
          <a:p>
            <a:r>
              <a:rPr lang="en-US" dirty="0"/>
              <a:t>You enter room #3</a:t>
            </a:r>
          </a:p>
          <a:p>
            <a:pPr marL="0" indent="0">
              <a:buNone/>
            </a:pPr>
            <a:endParaRPr lang="en-US" dirty="0"/>
          </a:p>
        </p:txBody>
      </p:sp>
    </p:spTree>
    <p:extLst>
      <p:ext uri="{BB962C8B-B14F-4D97-AF65-F5344CB8AC3E}">
        <p14:creationId xmlns:p14="http://schemas.microsoft.com/office/powerpoint/2010/main" val="2710979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47B-98E9-4AEF-B873-98AABAAE7944}"/>
              </a:ext>
            </a:extLst>
          </p:cNvPr>
          <p:cNvSpPr>
            <a:spLocks noGrp="1"/>
          </p:cNvSpPr>
          <p:nvPr>
            <p:ph type="title"/>
          </p:nvPr>
        </p:nvSpPr>
        <p:spPr/>
        <p:txBody>
          <a:bodyPr/>
          <a:lstStyle/>
          <a:p>
            <a:r>
              <a:rPr lang="en-US" dirty="0"/>
              <a:t>Media References</a:t>
            </a:r>
          </a:p>
        </p:txBody>
      </p:sp>
      <p:sp>
        <p:nvSpPr>
          <p:cNvPr id="3" name="Content Placeholder 2">
            <a:extLst>
              <a:ext uri="{FF2B5EF4-FFF2-40B4-BE49-F238E27FC236}">
                <a16:creationId xmlns:a16="http://schemas.microsoft.com/office/drawing/2014/main" id="{006DC369-681D-42B9-9806-3396CAD42FD9}"/>
              </a:ext>
            </a:extLst>
          </p:cNvPr>
          <p:cNvSpPr>
            <a:spLocks noGrp="1"/>
          </p:cNvSpPr>
          <p:nvPr>
            <p:ph idx="1"/>
          </p:nvPr>
        </p:nvSpPr>
        <p:spPr/>
        <p:txBody>
          <a:bodyPr>
            <a:normAutofit/>
          </a:bodyPr>
          <a:lstStyle/>
          <a:p>
            <a:r>
              <a:rPr lang="en-US" dirty="0"/>
              <a:t>Read the PHP manual pages for the following.  There are important details in them.</a:t>
            </a:r>
          </a:p>
          <a:p>
            <a:r>
              <a:rPr lang="en-US" b="1" dirty="0" err="1">
                <a:latin typeface="Courier New" panose="02070309020205020404" pitchFamily="49" charset="0"/>
                <a:cs typeface="Courier New" panose="02070309020205020404" pitchFamily="49" charset="0"/>
              </a:rPr>
              <a:t>printf</a:t>
            </a:r>
            <a:r>
              <a:rPr lang="en-US" dirty="0"/>
              <a:t> :	</a:t>
            </a:r>
            <a:r>
              <a:rPr lang="en-US" dirty="0">
                <a:hlinkClick r:id="rId2"/>
              </a:rPr>
              <a:t>https://www.php.net/manual/en/function.printf.php</a:t>
            </a:r>
            <a:br>
              <a:rPr lang="en-US" dirty="0"/>
            </a:br>
            <a:r>
              <a:rPr lang="en-US" b="1" dirty="0" err="1">
                <a:latin typeface="Courier New" panose="02070309020205020404" pitchFamily="49" charset="0"/>
                <a:cs typeface="Courier New" panose="02070309020205020404" pitchFamily="49" charset="0"/>
              </a:rPr>
              <a:t>fopen</a:t>
            </a:r>
            <a:r>
              <a:rPr lang="en-US" b="1" dirty="0">
                <a:latin typeface="Courier New" panose="02070309020205020404" pitchFamily="49" charset="0"/>
                <a:cs typeface="Courier New" panose="02070309020205020404" pitchFamily="49" charset="0"/>
              </a:rPr>
              <a:t> </a:t>
            </a:r>
            <a:r>
              <a:rPr lang="en-US" dirty="0"/>
              <a:t>: 	</a:t>
            </a:r>
            <a:r>
              <a:rPr lang="en-US" dirty="0">
                <a:hlinkClick r:id="rId3"/>
              </a:rPr>
              <a:t>https://www.php.net/manual/en/function.fopen.php</a:t>
            </a:r>
            <a:br>
              <a:rPr lang="en-US" dirty="0"/>
            </a:br>
            <a:r>
              <a:rPr lang="en-US" b="1" dirty="0" err="1">
                <a:latin typeface="Courier New" panose="02070309020205020404" pitchFamily="49" charset="0"/>
                <a:cs typeface="Courier New" panose="02070309020205020404" pitchFamily="49" charset="0"/>
              </a:rPr>
              <a:t>fread</a:t>
            </a:r>
            <a:r>
              <a:rPr lang="en-US" dirty="0"/>
              <a:t> :	</a:t>
            </a:r>
            <a:r>
              <a:rPr lang="en-US" dirty="0">
                <a:hlinkClick r:id="rId4"/>
              </a:rPr>
              <a:t>https://www.php.net/manual/en/function.fread.php</a:t>
            </a:r>
            <a:br>
              <a:rPr lang="en-US" dirty="0"/>
            </a:br>
            <a:r>
              <a:rPr lang="en-US" b="1" dirty="0" err="1">
                <a:latin typeface="Courier New" panose="02070309020205020404" pitchFamily="49" charset="0"/>
                <a:cs typeface="Courier New" panose="02070309020205020404" pitchFamily="49" charset="0"/>
              </a:rPr>
              <a:t>feof</a:t>
            </a:r>
            <a:r>
              <a:rPr lang="en-US" dirty="0"/>
              <a:t> : 		</a:t>
            </a:r>
            <a:r>
              <a:rPr lang="en-US" dirty="0">
                <a:hlinkClick r:id="rId5"/>
              </a:rPr>
              <a:t>https://www.php.net/manual/en/function.feof.php</a:t>
            </a:r>
            <a:br>
              <a:rPr lang="en-US" dirty="0"/>
            </a:br>
            <a:r>
              <a:rPr lang="en-US" b="1" dirty="0" err="1">
                <a:latin typeface="Courier New" panose="02070309020205020404" pitchFamily="49" charset="0"/>
                <a:cs typeface="Courier New" panose="02070309020205020404" pitchFamily="49" charset="0"/>
              </a:rPr>
              <a:t>fwrite</a:t>
            </a:r>
            <a:r>
              <a:rPr lang="en-US" dirty="0"/>
              <a:t> : 	</a:t>
            </a:r>
            <a:r>
              <a:rPr lang="en-US" dirty="0">
                <a:hlinkClick r:id="rId6"/>
              </a:rPr>
              <a:t>https://www.php.net/manual/en/function.fwrite.php</a:t>
            </a:r>
            <a:br>
              <a:rPr lang="en-US" dirty="0"/>
            </a:br>
            <a:r>
              <a:rPr lang="en-US" b="1" dirty="0" err="1">
                <a:latin typeface="Courier New" panose="02070309020205020404" pitchFamily="49" charset="0"/>
                <a:cs typeface="Courier New" panose="02070309020205020404" pitchFamily="49" charset="0"/>
              </a:rPr>
              <a:t>fclose</a:t>
            </a:r>
            <a:r>
              <a:rPr lang="en-US" dirty="0"/>
              <a:t> : 	</a:t>
            </a:r>
            <a:r>
              <a:rPr lang="en-US" dirty="0">
                <a:hlinkClick r:id="rId7"/>
              </a:rPr>
              <a:t>https://www.php.net/manual/en/function.fclose.php</a:t>
            </a:r>
            <a:br>
              <a:rPr lang="en-US" dirty="0"/>
            </a:br>
            <a:r>
              <a:rPr lang="en-US" b="1" dirty="0" err="1">
                <a:latin typeface="Courier New" panose="02070309020205020404" pitchFamily="49" charset="0"/>
                <a:cs typeface="Courier New" panose="02070309020205020404" pitchFamily="49" charset="0"/>
              </a:rPr>
              <a:t>fprintf</a:t>
            </a:r>
            <a:r>
              <a:rPr lang="en-US" dirty="0"/>
              <a:t> : 	</a:t>
            </a:r>
            <a:r>
              <a:rPr lang="en-US" dirty="0">
                <a:hlinkClick r:id="rId8"/>
              </a:rPr>
              <a:t>https://www.php.net/manual/en/function.fprintf.php</a:t>
            </a:r>
            <a:br>
              <a:rPr lang="en-US" dirty="0"/>
            </a:br>
            <a:r>
              <a:rPr lang="en-US" b="1" dirty="0">
                <a:latin typeface="Courier New" panose="02070309020205020404" pitchFamily="49" charset="0"/>
                <a:cs typeface="Courier New" panose="02070309020205020404" pitchFamily="49" charset="0"/>
              </a:rPr>
              <a:t>rand</a:t>
            </a:r>
            <a:r>
              <a:rPr lang="en-US" dirty="0"/>
              <a:t> : 		</a:t>
            </a:r>
            <a:r>
              <a:rPr lang="en-US" dirty="0">
                <a:hlinkClick r:id="rId9"/>
              </a:rPr>
              <a:t>https://www.php.net/manual/en/function.rand.php</a:t>
            </a:r>
            <a:br>
              <a:rPr lang="en-US" dirty="0"/>
            </a:br>
            <a:endParaRPr lang="en-US" dirty="0"/>
          </a:p>
          <a:p>
            <a:endParaRPr lang="en-US" dirty="0"/>
          </a:p>
          <a:p>
            <a:endParaRPr lang="en-US" dirty="0"/>
          </a:p>
        </p:txBody>
      </p:sp>
    </p:spTree>
    <p:extLst>
      <p:ext uri="{BB962C8B-B14F-4D97-AF65-F5344CB8AC3E}">
        <p14:creationId xmlns:p14="http://schemas.microsoft.com/office/powerpoint/2010/main" val="410909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IF</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a:xfrm>
            <a:off x="1097280" y="2120902"/>
            <a:ext cx="10257260" cy="1740884"/>
          </a:xfrm>
        </p:spPr>
        <p:txBody>
          <a:bodyPr>
            <a:noAutofit/>
          </a:bodyPr>
          <a:lstStyle/>
          <a:p>
            <a:r>
              <a:rPr lang="en-US" dirty="0"/>
              <a:t>What we need are conditional statements.  Statements that tell PHP a </a:t>
            </a:r>
            <a:r>
              <a:rPr lang="en-US" u="sng" dirty="0"/>
              <a:t>code block </a:t>
            </a:r>
            <a:r>
              <a:rPr lang="en-US" dirty="0"/>
              <a:t>is only executed under a specific circumstance. The simplest conditional is the </a:t>
            </a:r>
            <a:r>
              <a:rPr lang="en-US" b="1" u="sng" dirty="0">
                <a:latin typeface="Courier New" panose="02070309020205020404" pitchFamily="49" charset="0"/>
                <a:cs typeface="Courier New" panose="02070309020205020404" pitchFamily="49" charset="0"/>
              </a:rPr>
              <a:t>if</a:t>
            </a:r>
            <a:r>
              <a:rPr lang="en-US" u="sng" dirty="0"/>
              <a:t> statement</a:t>
            </a:r>
            <a:r>
              <a:rPr lang="en-US" dirty="0"/>
              <a:t>.  As you can see below.  If we combine the </a:t>
            </a:r>
            <a:r>
              <a:rPr lang="en-US" b="1" u="sng" dirty="0">
                <a:latin typeface="Courier New" panose="02070309020205020404" pitchFamily="49" charset="0"/>
                <a:cs typeface="Courier New" panose="02070309020205020404" pitchFamily="49" charset="0"/>
              </a:rPr>
              <a:t>if</a:t>
            </a:r>
            <a:r>
              <a:rPr lang="en-US" u="sng" dirty="0"/>
              <a:t> statement </a:t>
            </a:r>
            <a:r>
              <a:rPr lang="en-US" dirty="0"/>
              <a:t>with a </a:t>
            </a:r>
            <a:r>
              <a:rPr lang="en-US" u="sng" dirty="0"/>
              <a:t>Boolean expression</a:t>
            </a:r>
            <a:r>
              <a:rPr lang="en-US" b="1" u="sng" dirty="0"/>
              <a:t> </a:t>
            </a:r>
            <a:r>
              <a:rPr lang="en-US" dirty="0"/>
              <a:t>(which we put in brackets) and a </a:t>
            </a:r>
            <a:r>
              <a:rPr lang="en-US" u="sng" dirty="0"/>
              <a:t>code block</a:t>
            </a:r>
            <a:r>
              <a:rPr lang="en-US" dirty="0"/>
              <a:t>.  We get a block of code that is only executed when the expression evaluates to </a:t>
            </a:r>
            <a:r>
              <a:rPr lang="en-US" b="1" dirty="0">
                <a:latin typeface="Courier New" panose="02070309020205020404" pitchFamily="49" charset="0"/>
                <a:cs typeface="Courier New" panose="02070309020205020404" pitchFamily="49" charset="0"/>
              </a:rPr>
              <a:t>True</a:t>
            </a:r>
            <a:r>
              <a:rPr lang="en-US" dirty="0"/>
              <a:t>. </a:t>
            </a:r>
          </a:p>
          <a:p>
            <a:endParaRPr lang="en-US" dirty="0"/>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xfrm>
            <a:off x="1097280" y="3941685"/>
            <a:ext cx="10058400" cy="1927408"/>
          </a:xfrm>
          <a:solidFill>
            <a:schemeClr val="tx1"/>
          </a:solidFill>
        </p:spPr>
        <p:txBody>
          <a:bodyPr>
            <a:normAutofit fontScale="77500" lnSpcReduction="20000"/>
          </a:bodyPr>
          <a:lstStyle/>
          <a:p>
            <a:r>
              <a:rPr lang="en-US" b="1" dirty="0">
                <a:solidFill>
                  <a:srgbClr val="3FFF3F"/>
                </a:solidFill>
                <a:latin typeface="Courier New" panose="02070309020205020404" pitchFamily="49" charset="0"/>
                <a:cs typeface="Courier New" panose="02070309020205020404" pitchFamily="49" charset="0"/>
              </a:rPr>
              <a:t>if ( $</a:t>
            </a:r>
            <a:r>
              <a:rPr lang="en-US" b="1" dirty="0" err="1">
                <a:solidFill>
                  <a:srgbClr val="3FFF3F"/>
                </a:solidFill>
                <a:latin typeface="Courier New" panose="02070309020205020404" pitchFamily="49" charset="0"/>
                <a:cs typeface="Courier New" panose="02070309020205020404" pitchFamily="49" charset="0"/>
              </a:rPr>
              <a:t>arrow_location</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dragon_location</a:t>
            </a:r>
            <a:r>
              <a:rPr lang="en-US" b="1" dirty="0">
                <a:solidFill>
                  <a:srgbClr val="3FFF3F"/>
                </a:solidFill>
                <a:latin typeface="Courier New" panose="02070309020205020404" pitchFamily="49" charset="0"/>
                <a:cs typeface="Courier New" panose="02070309020205020404" pitchFamily="49" charset="0"/>
              </a:rPr>
              <a:t>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$score += 100;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dragon_kills</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p>
          <a:p>
            <a:r>
              <a:rPr lang="en-US" b="1" dirty="0">
                <a:solidFill>
                  <a:srgbClr val="3FFF3F"/>
                </a:solidFill>
                <a:latin typeface="Courier New" panose="02070309020205020404" pitchFamily="49" charset="0"/>
                <a:cs typeface="Courier New" panose="02070309020205020404" pitchFamily="49" charset="0"/>
              </a:rPr>
              <a:t>if ( $</a:t>
            </a:r>
            <a:r>
              <a:rPr lang="en-US" b="1" dirty="0" err="1">
                <a:solidFill>
                  <a:srgbClr val="3FFF3F"/>
                </a:solidFill>
                <a:latin typeface="Courier New" panose="02070309020205020404" pitchFamily="49" charset="0"/>
                <a:cs typeface="Courier New" panose="02070309020205020404" pitchFamily="49" charset="0"/>
              </a:rPr>
              <a:t>dragon_location</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player_location</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player_lives</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153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ELSE</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a:xfrm>
            <a:off x="1097280" y="2047875"/>
            <a:ext cx="10058400" cy="1671870"/>
          </a:xfrm>
        </p:spPr>
        <p:txBody>
          <a:bodyPr>
            <a:noAutofit/>
          </a:bodyPr>
          <a:lstStyle/>
          <a:p>
            <a:r>
              <a:rPr lang="en-US" dirty="0"/>
              <a:t>Much like in life, many choices are either/or.  Either we kill the dragon with our sword, or the dragon gets another chance to attack us.</a:t>
            </a:r>
          </a:p>
          <a:p>
            <a:r>
              <a:rPr lang="en-US" dirty="0"/>
              <a:t>Because of this, most programming languages contain an </a:t>
            </a:r>
            <a:r>
              <a:rPr lang="en-US" b="1" u="sng" dirty="0">
                <a:latin typeface="Courier New" panose="02070309020205020404" pitchFamily="49" charset="0"/>
                <a:cs typeface="Courier New" panose="02070309020205020404" pitchFamily="49" charset="0"/>
              </a:rPr>
              <a:t>else</a:t>
            </a:r>
            <a:r>
              <a:rPr lang="en-US" u="sng" dirty="0"/>
              <a:t> statement</a:t>
            </a:r>
            <a:r>
              <a:rPr lang="en-US" dirty="0"/>
              <a:t>.  The </a:t>
            </a:r>
            <a:r>
              <a:rPr lang="en-US" b="1" u="sng" dirty="0">
                <a:latin typeface="Courier New" panose="02070309020205020404" pitchFamily="49" charset="0"/>
                <a:cs typeface="Courier New" panose="02070309020205020404" pitchFamily="49" charset="0"/>
              </a:rPr>
              <a:t>else</a:t>
            </a:r>
            <a:r>
              <a:rPr lang="en-US" u="sng" dirty="0"/>
              <a:t> statement </a:t>
            </a:r>
            <a:r>
              <a:rPr lang="en-US" dirty="0"/>
              <a:t> precedes a </a:t>
            </a:r>
            <a:r>
              <a:rPr lang="en-US" u="sng" dirty="0"/>
              <a:t>code block</a:t>
            </a:r>
            <a:r>
              <a:rPr lang="en-US" dirty="0"/>
              <a:t> that </a:t>
            </a:r>
            <a:r>
              <a:rPr lang="en-US" i="1" u="sng" dirty="0"/>
              <a:t>only gets executed when the if statement before it does not</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xfrm>
            <a:off x="1198485" y="3719745"/>
            <a:ext cx="9957195" cy="2149349"/>
          </a:xfrm>
          <a:solidFill>
            <a:schemeClr val="tx1"/>
          </a:solidFill>
        </p:spPr>
        <p:txBody>
          <a:bodyPr>
            <a:noAutofit/>
          </a:bodyPr>
          <a:lstStyle/>
          <a:p>
            <a:r>
              <a:rPr lang="en-US" sz="1800" b="1" dirty="0">
                <a:solidFill>
                  <a:srgbClr val="3FFF3F"/>
                </a:solidFill>
                <a:latin typeface="Courier New" panose="02070309020205020404" pitchFamily="49" charset="0"/>
                <a:cs typeface="Courier New" panose="02070309020205020404" pitchFamily="49" charset="0"/>
              </a:rPr>
              <a:t>if ( $</a:t>
            </a:r>
            <a:r>
              <a:rPr lang="en-US" sz="1800" b="1" dirty="0" err="1">
                <a:solidFill>
                  <a:srgbClr val="3FFF3F"/>
                </a:solidFill>
                <a:latin typeface="Courier New" panose="02070309020205020404" pitchFamily="49" charset="0"/>
                <a:cs typeface="Courier New" panose="02070309020205020404" pitchFamily="49" charset="0"/>
              </a:rPr>
              <a:t>attack_damage</a:t>
            </a:r>
            <a:r>
              <a:rPr lang="en-US" sz="1800" b="1" dirty="0">
                <a:solidFill>
                  <a:srgbClr val="3FFF3F"/>
                </a:solidFill>
                <a:latin typeface="Courier New" panose="02070309020205020404" pitchFamily="49" charset="0"/>
                <a:cs typeface="Courier New" panose="02070309020205020404" pitchFamily="49" charset="0"/>
              </a:rPr>
              <a:t> &gt; $</a:t>
            </a:r>
            <a:r>
              <a:rPr lang="en-US" sz="1800" b="1" dirty="0" err="1">
                <a:solidFill>
                  <a:srgbClr val="3FFF3F"/>
                </a:solidFill>
                <a:latin typeface="Courier New" panose="02070309020205020404" pitchFamily="49" charset="0"/>
                <a:cs typeface="Courier New" panose="02070309020205020404" pitchFamily="49" charset="0"/>
              </a:rPr>
              <a:t>dragon_hit_points</a:t>
            </a:r>
            <a:r>
              <a:rPr lang="en-US" sz="1800" b="1" dirty="0">
                <a:solidFill>
                  <a:srgbClr val="3FFF3F"/>
                </a:solidFill>
                <a:latin typeface="Courier New" panose="02070309020205020404" pitchFamily="49" charset="0"/>
                <a:cs typeface="Courier New" panose="02070309020205020404" pitchFamily="49" charset="0"/>
              </a:rPr>
              <a: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dragon_death</a:t>
            </a:r>
            <a:r>
              <a:rPr lang="en-US" sz="1800" b="1" dirty="0">
                <a:solidFill>
                  <a:srgbClr val="3FFF3F"/>
                </a:solidFill>
                <a:latin typeface="Courier New" panose="02070309020205020404" pitchFamily="49" charset="0"/>
                <a:cs typeface="Courier New" panose="02070309020205020404" pitchFamily="49" charset="0"/>
              </a:rPr>
              <a:t> = True;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$score += 10;</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dragons_slain</a:t>
            </a:r>
            <a:r>
              <a:rPr lang="en-US" sz="1800" b="1" dirty="0">
                <a:solidFill>
                  <a:srgbClr val="3FFF3F"/>
                </a:solidFill>
                <a:latin typeface="Courier New" panose="02070309020205020404" pitchFamily="49" charset="0"/>
                <a:cs typeface="Courier New" panose="02070309020205020404" pitchFamily="49" charset="0"/>
              </a:rPr>
              <a: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else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player_hit_points</a:t>
            </a:r>
            <a:r>
              <a:rPr lang="en-US" sz="1800" b="1" dirty="0">
                <a:solidFill>
                  <a:srgbClr val="3FFF3F"/>
                </a:solidFill>
                <a:latin typeface="Courier New" panose="02070309020205020404" pitchFamily="49" charset="0"/>
                <a:cs typeface="Courier New" panose="02070309020205020404" pitchFamily="49" charset="0"/>
              </a:rPr>
              <a:t> -= $</a:t>
            </a:r>
            <a:r>
              <a:rPr lang="en-US" sz="1800" b="1" dirty="0" err="1">
                <a:solidFill>
                  <a:srgbClr val="3FFF3F"/>
                </a:solidFill>
                <a:latin typeface="Courier New" panose="02070309020205020404" pitchFamily="49" charset="0"/>
                <a:cs typeface="Courier New" panose="02070309020205020404" pitchFamily="49" charset="0"/>
              </a:rPr>
              <a:t>dragon_damage</a:t>
            </a: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4531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ELSEIF</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a:xfrm>
            <a:off x="1097280" y="2120901"/>
            <a:ext cx="4998720" cy="3748192"/>
          </a:xfrm>
        </p:spPr>
        <p:txBody>
          <a:bodyPr>
            <a:noAutofit/>
          </a:bodyPr>
          <a:lstStyle/>
          <a:p>
            <a:pPr marL="0" indent="0">
              <a:buNone/>
            </a:pPr>
            <a:r>
              <a:rPr lang="en-US" sz="2000" dirty="0"/>
              <a:t>So, what happens when you have more than one possibility?</a:t>
            </a:r>
          </a:p>
          <a:p>
            <a:pPr marL="0" indent="0">
              <a:buNone/>
            </a:pPr>
            <a:r>
              <a:rPr lang="en-US" sz="2000" dirty="0"/>
              <a:t>Suppose the player’s attack can do one of four things:  Hit, hit-critically (that means a very bad or severe wound), miss, or fumble (the player drops their weapon).</a:t>
            </a:r>
          </a:p>
          <a:p>
            <a:pPr marL="0" indent="0">
              <a:buNone/>
            </a:pPr>
            <a:r>
              <a:rPr lang="en-US" sz="2000" dirty="0"/>
              <a:t>To do this we need a list of options where only one is used.  An </a:t>
            </a:r>
            <a:r>
              <a:rPr lang="en-US" sz="2000" b="1" dirty="0">
                <a:latin typeface="Courier New" panose="02070309020205020404" pitchFamily="49" charset="0"/>
                <a:cs typeface="Courier New" panose="02070309020205020404" pitchFamily="49" charset="0"/>
              </a:rPr>
              <a:t>elseif</a:t>
            </a:r>
            <a:r>
              <a:rPr lang="en-US" sz="2000" dirty="0"/>
              <a:t> statement provides this functionality.</a:t>
            </a:r>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xfrm>
            <a:off x="6096000" y="2120901"/>
            <a:ext cx="5059680" cy="3860799"/>
          </a:xfrm>
          <a:solidFill>
            <a:schemeClr val="tx1"/>
          </a:solidFill>
        </p:spPr>
        <p:txBody>
          <a:bodyPr>
            <a:noAutofit/>
          </a:bodyPr>
          <a:lstStyle/>
          <a:p>
            <a:r>
              <a:rPr lang="en-US" sz="1800" b="1" dirty="0">
                <a:solidFill>
                  <a:srgbClr val="3FFF3F"/>
                </a:solidFill>
                <a:latin typeface="Courier New" panose="02070309020205020404" pitchFamily="49" charset="0"/>
                <a:cs typeface="Courier New" panose="02070309020205020404" pitchFamily="49" charset="0"/>
              </a:rPr>
              <a:t>if ( $</a:t>
            </a:r>
            <a:r>
              <a:rPr lang="en-US" sz="1800" b="1" dirty="0" err="1">
                <a:solidFill>
                  <a:srgbClr val="3FFF3F"/>
                </a:solidFill>
                <a:latin typeface="Courier New" panose="02070309020205020404" pitchFamily="49" charset="0"/>
                <a:cs typeface="Courier New" panose="02070309020205020404" pitchFamily="49" charset="0"/>
              </a:rPr>
              <a:t>dice_roll</a:t>
            </a:r>
            <a:r>
              <a:rPr lang="en-US" sz="1800" b="1" dirty="0">
                <a:solidFill>
                  <a:srgbClr val="3FFF3F"/>
                </a:solidFill>
                <a:latin typeface="Courier New" panose="02070309020205020404" pitchFamily="49" charset="0"/>
                <a:cs typeface="Courier New" panose="02070309020205020404" pitchFamily="49" charset="0"/>
              </a:rPr>
              <a:t> == 0 )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player_fumble</a:t>
            </a:r>
            <a:r>
              <a:rPr lang="en-US" sz="1800" b="1" dirty="0">
                <a:solidFill>
                  <a:srgbClr val="3FFF3F"/>
                </a:solidFill>
                <a:latin typeface="Courier New" panose="02070309020205020404" pitchFamily="49" charset="0"/>
                <a:cs typeface="Courier New" panose="02070309020205020404" pitchFamily="49" charset="0"/>
              </a:rPr>
              <a:t> = True;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elseif ( $</a:t>
            </a:r>
            <a:r>
              <a:rPr lang="en-US" sz="1800" b="1" dirty="0" err="1">
                <a:solidFill>
                  <a:srgbClr val="3FFF3F"/>
                </a:solidFill>
                <a:latin typeface="Courier New" panose="02070309020205020404" pitchFamily="49" charset="0"/>
                <a:cs typeface="Courier New" panose="02070309020205020404" pitchFamily="49" charset="0"/>
              </a:rPr>
              <a:t>dice_roll</a:t>
            </a:r>
            <a:r>
              <a:rPr lang="en-US" sz="1800" b="1" dirty="0">
                <a:solidFill>
                  <a:srgbClr val="3FFF3F"/>
                </a:solidFill>
                <a:latin typeface="Courier New" panose="02070309020205020404" pitchFamily="49" charset="0"/>
                <a:cs typeface="Courier New" panose="02070309020205020404" pitchFamily="49" charset="0"/>
              </a:rPr>
              <a:t> &lt; 10 )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player_miss</a:t>
            </a:r>
            <a:r>
              <a:rPr lang="en-US" sz="1800" b="1" dirty="0">
                <a:solidFill>
                  <a:srgbClr val="3FFF3F"/>
                </a:solidFill>
                <a:latin typeface="Courier New" panose="02070309020205020404" pitchFamily="49" charset="0"/>
                <a:cs typeface="Courier New" panose="02070309020205020404" pitchFamily="49" charset="0"/>
              </a:rPr>
              <a:t> = True;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elseif ( $</a:t>
            </a:r>
            <a:r>
              <a:rPr lang="en-US" sz="1800" b="1" dirty="0" err="1">
                <a:solidFill>
                  <a:srgbClr val="3FFF3F"/>
                </a:solidFill>
                <a:latin typeface="Courier New" panose="02070309020205020404" pitchFamily="49" charset="0"/>
                <a:cs typeface="Courier New" panose="02070309020205020404" pitchFamily="49" charset="0"/>
              </a:rPr>
              <a:t>dice_roll</a:t>
            </a:r>
            <a:r>
              <a:rPr lang="en-US" sz="1800" b="1" dirty="0">
                <a:solidFill>
                  <a:srgbClr val="3FFF3F"/>
                </a:solidFill>
                <a:latin typeface="Courier New" panose="02070309020205020404" pitchFamily="49" charset="0"/>
                <a:cs typeface="Courier New" panose="02070309020205020404" pitchFamily="49" charset="0"/>
              </a:rPr>
              <a:t> &lt; 20 )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player_hit</a:t>
            </a:r>
            <a:r>
              <a:rPr lang="en-US" sz="1800" b="1" dirty="0">
                <a:solidFill>
                  <a:srgbClr val="3FFF3F"/>
                </a:solidFill>
                <a:latin typeface="Courier New" panose="02070309020205020404" pitchFamily="49" charset="0"/>
                <a:cs typeface="Courier New" panose="02070309020205020404" pitchFamily="49" charset="0"/>
              </a:rPr>
              <a:t> = True;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elseif ( $</a:t>
            </a:r>
            <a:r>
              <a:rPr lang="en-US" sz="1800" b="1" dirty="0" err="1">
                <a:solidFill>
                  <a:srgbClr val="3FFF3F"/>
                </a:solidFill>
                <a:latin typeface="Courier New" panose="02070309020205020404" pitchFamily="49" charset="0"/>
                <a:cs typeface="Courier New" panose="02070309020205020404" pitchFamily="49" charset="0"/>
              </a:rPr>
              <a:t>dice_roll</a:t>
            </a:r>
            <a:r>
              <a:rPr lang="en-US" sz="1800" b="1" dirty="0">
                <a:solidFill>
                  <a:srgbClr val="3FFF3F"/>
                </a:solidFill>
                <a:latin typeface="Courier New" panose="02070309020205020404" pitchFamily="49" charset="0"/>
                <a:cs typeface="Courier New" panose="02070309020205020404" pitchFamily="49" charset="0"/>
              </a:rPr>
              <a:t> == 20 )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critical_hit</a:t>
            </a:r>
            <a:r>
              <a:rPr lang="en-US" sz="1800" b="1" dirty="0">
                <a:solidFill>
                  <a:srgbClr val="3FFF3F"/>
                </a:solidFill>
                <a:latin typeface="Courier New" panose="02070309020205020404" pitchFamily="49" charset="0"/>
                <a:cs typeface="Courier New" panose="02070309020205020404" pitchFamily="49" charset="0"/>
              </a:rPr>
              <a:t> = True;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a:t>
            </a:r>
          </a:p>
          <a:p>
            <a:pPr marL="0" indent="0">
              <a:buNone/>
            </a:pPr>
            <a:endParaRPr lang="en-US" sz="1800"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571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SWITCH/CASE and BREAK</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p:txBody>
          <a:bodyPr/>
          <a:lstStyle/>
          <a:p>
            <a:r>
              <a:rPr lang="en-US" dirty="0"/>
              <a:t>Another way you can pick between a list of options is by using a </a:t>
            </a:r>
            <a:r>
              <a:rPr lang="en-US" b="1" u="sng" dirty="0">
                <a:latin typeface="Courier New" panose="02070309020205020404" pitchFamily="49" charset="0"/>
                <a:cs typeface="Courier New" panose="02070309020205020404" pitchFamily="49" charset="0"/>
              </a:rPr>
              <a:t>switch</a:t>
            </a:r>
            <a:r>
              <a:rPr lang="en-US" u="sng" dirty="0"/>
              <a:t> statement</a:t>
            </a:r>
            <a:r>
              <a:rPr lang="en-US" dirty="0"/>
              <a:t>.  It takes a single expression evaluates it and compares the result against several “cases”.</a:t>
            </a:r>
          </a:p>
          <a:p>
            <a:r>
              <a:rPr lang="en-US" dirty="0"/>
              <a:t>If the result matches one of these </a:t>
            </a:r>
            <a:r>
              <a:rPr lang="en-US" b="1" u="sng" dirty="0">
                <a:latin typeface="Courier New" panose="02070309020205020404" pitchFamily="49" charset="0"/>
                <a:cs typeface="Courier New" panose="02070309020205020404" pitchFamily="49" charset="0"/>
              </a:rPr>
              <a:t>case</a:t>
            </a:r>
            <a:r>
              <a:rPr lang="en-US" u="sng" dirty="0"/>
              <a:t> statements</a:t>
            </a:r>
            <a:r>
              <a:rPr lang="en-US" dirty="0"/>
              <a:t>.  The code beneath the </a:t>
            </a:r>
            <a:r>
              <a:rPr lang="en-US" b="1" u="sng" dirty="0">
                <a:latin typeface="Courier New" panose="02070309020205020404" pitchFamily="49" charset="0"/>
                <a:cs typeface="Courier New" panose="02070309020205020404" pitchFamily="49" charset="0"/>
              </a:rPr>
              <a:t>case</a:t>
            </a:r>
            <a:r>
              <a:rPr lang="en-US" u="sng" dirty="0"/>
              <a:t> statement </a:t>
            </a:r>
            <a:r>
              <a:rPr lang="en-US" dirty="0"/>
              <a:t>is executed until the </a:t>
            </a:r>
            <a:r>
              <a:rPr lang="en-US" u="sng" dirty="0"/>
              <a:t>code block </a:t>
            </a:r>
            <a:r>
              <a:rPr lang="en-US" dirty="0"/>
              <a:t>ends or a </a:t>
            </a:r>
            <a:r>
              <a:rPr lang="en-US" b="1" u="sng" dirty="0">
                <a:latin typeface="Courier New" panose="02070309020205020404" pitchFamily="49" charset="0"/>
                <a:cs typeface="Courier New" panose="02070309020205020404" pitchFamily="49" charset="0"/>
              </a:rPr>
              <a:t>break</a:t>
            </a:r>
            <a:r>
              <a:rPr lang="en-US" u="sng" dirty="0"/>
              <a:t> statement</a:t>
            </a:r>
            <a:r>
              <a:rPr lang="en-US" dirty="0"/>
              <a:t> is reached.</a:t>
            </a:r>
          </a:p>
          <a:p>
            <a:r>
              <a:rPr lang="en-US" dirty="0"/>
              <a:t>The </a:t>
            </a:r>
            <a:r>
              <a:rPr lang="en-US" b="1" u="sng" dirty="0">
                <a:latin typeface="Courier New" panose="02070309020205020404" pitchFamily="49" charset="0"/>
                <a:cs typeface="Courier New" panose="02070309020205020404" pitchFamily="49" charset="0"/>
              </a:rPr>
              <a:t>break</a:t>
            </a:r>
            <a:r>
              <a:rPr lang="en-US" b="1" dirty="0">
                <a:cs typeface="Courier New" panose="02070309020205020404" pitchFamily="49" charset="0"/>
              </a:rPr>
              <a:t> </a:t>
            </a:r>
            <a:r>
              <a:rPr lang="en-US" dirty="0">
                <a:cs typeface="Courier New" panose="02070309020205020404" pitchFamily="49" charset="0"/>
              </a:rPr>
              <a:t>statement causes the computer to jump to the end of the code block.</a:t>
            </a:r>
            <a:endParaRPr lang="en-US" dirty="0"/>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solidFill>
            <a:schemeClr val="tx1"/>
          </a:solidFill>
        </p:spPr>
        <p:txBody>
          <a:bodyPr/>
          <a:lstStyle/>
          <a:p>
            <a:r>
              <a:rPr lang="en-US" dirty="0">
                <a:solidFill>
                  <a:srgbClr val="3FFF3F"/>
                </a:solidFill>
              </a:rPr>
              <a:t>switch ($</a:t>
            </a:r>
            <a:r>
              <a:rPr lang="en-US" dirty="0" err="1">
                <a:solidFill>
                  <a:srgbClr val="3FFF3F"/>
                </a:solidFill>
              </a:rPr>
              <a:t>dice_roll</a:t>
            </a:r>
            <a:r>
              <a:rPr lang="en-US" dirty="0">
                <a:solidFill>
                  <a:srgbClr val="3FFF3F"/>
                </a:solidFill>
              </a:rPr>
              <a:t>) {</a:t>
            </a:r>
            <a:br>
              <a:rPr lang="en-US" dirty="0">
                <a:solidFill>
                  <a:srgbClr val="3FFF3F"/>
                </a:solidFill>
              </a:rPr>
            </a:br>
            <a:r>
              <a:rPr lang="en-US" dirty="0">
                <a:solidFill>
                  <a:srgbClr val="3FFF3F"/>
                </a:solidFill>
              </a:rPr>
              <a:t>	case 1:</a:t>
            </a:r>
            <a:br>
              <a:rPr lang="en-US" dirty="0">
                <a:solidFill>
                  <a:srgbClr val="3FFF3F"/>
                </a:solidFill>
              </a:rPr>
            </a:br>
            <a:r>
              <a:rPr lang="en-US" dirty="0">
                <a:solidFill>
                  <a:srgbClr val="3FFF3F"/>
                </a:solidFill>
              </a:rPr>
              <a:t>		$</a:t>
            </a:r>
            <a:r>
              <a:rPr lang="en-US" dirty="0" err="1">
                <a:solidFill>
                  <a:srgbClr val="3FFF3F"/>
                </a:solidFill>
              </a:rPr>
              <a:t>player_hit</a:t>
            </a:r>
            <a:r>
              <a:rPr lang="en-US" dirty="0">
                <a:solidFill>
                  <a:srgbClr val="3FFF3F"/>
                </a:solidFill>
              </a:rPr>
              <a:t> = True;</a:t>
            </a:r>
            <a:br>
              <a:rPr lang="en-US" dirty="0">
                <a:solidFill>
                  <a:srgbClr val="3FFF3F"/>
                </a:solidFill>
              </a:rPr>
            </a:br>
            <a:r>
              <a:rPr lang="en-US" dirty="0">
                <a:solidFill>
                  <a:srgbClr val="3FFF3F"/>
                </a:solidFill>
              </a:rPr>
              <a:t>		break;</a:t>
            </a:r>
            <a:br>
              <a:rPr lang="en-US" dirty="0">
                <a:solidFill>
                  <a:srgbClr val="3FFF3F"/>
                </a:solidFill>
              </a:rPr>
            </a:br>
            <a:r>
              <a:rPr lang="en-US" dirty="0">
                <a:solidFill>
                  <a:srgbClr val="3FFF3F"/>
                </a:solidFill>
              </a:rPr>
              <a:t>	case 2:</a:t>
            </a:r>
            <a:br>
              <a:rPr lang="en-US" dirty="0">
                <a:solidFill>
                  <a:srgbClr val="3FFF3F"/>
                </a:solidFill>
              </a:rPr>
            </a:br>
            <a:r>
              <a:rPr lang="en-US" dirty="0">
                <a:solidFill>
                  <a:srgbClr val="3FFF3F"/>
                </a:solidFill>
              </a:rPr>
              <a:t>		$</a:t>
            </a:r>
            <a:r>
              <a:rPr lang="en-US" dirty="0" err="1">
                <a:solidFill>
                  <a:srgbClr val="3FFF3F"/>
                </a:solidFill>
              </a:rPr>
              <a:t>player_miss</a:t>
            </a:r>
            <a:r>
              <a:rPr lang="en-US" dirty="0">
                <a:solidFill>
                  <a:srgbClr val="3FFF3F"/>
                </a:solidFill>
              </a:rPr>
              <a:t> = True;</a:t>
            </a:r>
            <a:br>
              <a:rPr lang="en-US" dirty="0">
                <a:solidFill>
                  <a:srgbClr val="3FFF3F"/>
                </a:solidFill>
              </a:rPr>
            </a:br>
            <a:r>
              <a:rPr lang="en-US" dirty="0">
                <a:solidFill>
                  <a:srgbClr val="3FFF3F"/>
                </a:solidFill>
              </a:rPr>
              <a:t>		break;</a:t>
            </a:r>
            <a:br>
              <a:rPr lang="en-US" dirty="0">
                <a:solidFill>
                  <a:srgbClr val="3FFF3F"/>
                </a:solidFill>
              </a:rPr>
            </a:br>
            <a:r>
              <a:rPr lang="en-US" dirty="0">
                <a:solidFill>
                  <a:srgbClr val="3FFF3F"/>
                </a:solidFill>
              </a:rPr>
              <a:t>	case:3: </a:t>
            </a:r>
            <a:br>
              <a:rPr lang="en-US" dirty="0">
                <a:solidFill>
                  <a:srgbClr val="3FFF3F"/>
                </a:solidFill>
              </a:rPr>
            </a:br>
            <a:r>
              <a:rPr lang="en-US" dirty="0">
                <a:solidFill>
                  <a:srgbClr val="3FFF3F"/>
                </a:solidFill>
              </a:rPr>
              <a:t>		$</a:t>
            </a:r>
            <a:r>
              <a:rPr lang="en-US" dirty="0" err="1">
                <a:solidFill>
                  <a:srgbClr val="3FFF3F"/>
                </a:solidFill>
              </a:rPr>
              <a:t>player_fumble</a:t>
            </a:r>
            <a:r>
              <a:rPr lang="en-US" dirty="0">
                <a:solidFill>
                  <a:srgbClr val="3FFF3F"/>
                </a:solidFill>
              </a:rPr>
              <a:t> = True;</a:t>
            </a:r>
            <a:br>
              <a:rPr lang="en-US" dirty="0">
                <a:solidFill>
                  <a:srgbClr val="3FFF3F"/>
                </a:solidFill>
              </a:rPr>
            </a:br>
            <a:r>
              <a:rPr lang="en-US" dirty="0">
                <a:solidFill>
                  <a:srgbClr val="3FFF3F"/>
                </a:solidFill>
              </a:rPr>
              <a:t>		break;</a:t>
            </a:r>
            <a:br>
              <a:rPr lang="en-US" dirty="0">
                <a:solidFill>
                  <a:srgbClr val="3FFF3F"/>
                </a:solidFill>
              </a:rPr>
            </a:br>
            <a:r>
              <a:rPr lang="en-US" dirty="0">
                <a:solidFill>
                  <a:srgbClr val="3FFF3F"/>
                </a:solidFill>
              </a:rPr>
              <a:t>	}</a:t>
            </a:r>
          </a:p>
        </p:txBody>
      </p:sp>
    </p:spTree>
    <p:extLst>
      <p:ext uri="{BB962C8B-B14F-4D97-AF65-F5344CB8AC3E}">
        <p14:creationId xmlns:p14="http://schemas.microsoft.com/office/powerpoint/2010/main" val="316810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A29-6AEE-4228-A363-3CEAED5D677E}"/>
              </a:ext>
            </a:extLst>
          </p:cNvPr>
          <p:cNvSpPr>
            <a:spLocks noGrp="1"/>
          </p:cNvSpPr>
          <p:nvPr>
            <p:ph type="title"/>
          </p:nvPr>
        </p:nvSpPr>
        <p:spPr/>
        <p:txBody>
          <a:bodyPr/>
          <a:lstStyle/>
          <a:p>
            <a:r>
              <a:rPr lang="en-US" dirty="0"/>
              <a:t>SWITCH/CASE and BREAK</a:t>
            </a:r>
          </a:p>
        </p:txBody>
      </p:sp>
      <p:sp>
        <p:nvSpPr>
          <p:cNvPr id="3" name="Content Placeholder 2">
            <a:extLst>
              <a:ext uri="{FF2B5EF4-FFF2-40B4-BE49-F238E27FC236}">
                <a16:creationId xmlns:a16="http://schemas.microsoft.com/office/drawing/2014/main" id="{A85BA3A8-FB10-42F5-A6BB-AAB7F671E4A0}"/>
              </a:ext>
            </a:extLst>
          </p:cNvPr>
          <p:cNvSpPr>
            <a:spLocks noGrp="1"/>
          </p:cNvSpPr>
          <p:nvPr>
            <p:ph sz="half" idx="1"/>
          </p:nvPr>
        </p:nvSpPr>
        <p:spPr/>
        <p:txBody>
          <a:bodyPr>
            <a:normAutofit fontScale="85000" lnSpcReduction="10000"/>
          </a:bodyPr>
          <a:lstStyle/>
          <a:p>
            <a:r>
              <a:rPr lang="en-US" dirty="0"/>
              <a:t>Because of this, you can get some very strange behavior if you leave out the </a:t>
            </a:r>
            <a:r>
              <a:rPr lang="en-US" b="1" u="sng" dirty="0">
                <a:latin typeface="Courier New" panose="02070309020205020404" pitchFamily="49" charset="0"/>
                <a:cs typeface="Courier New" panose="02070309020205020404" pitchFamily="49" charset="0"/>
              </a:rPr>
              <a:t>break</a:t>
            </a:r>
            <a:r>
              <a:rPr lang="en-US" u="sng" dirty="0"/>
              <a:t> statements:</a:t>
            </a:r>
          </a:p>
          <a:p>
            <a:r>
              <a:rPr lang="en-US" dirty="0"/>
              <a:t>Since there are no </a:t>
            </a:r>
            <a:r>
              <a:rPr lang="en-US" b="1" u="sng" dirty="0">
                <a:latin typeface="Courier New" panose="02070309020205020404" pitchFamily="49" charset="0"/>
                <a:cs typeface="Courier New" panose="02070309020205020404" pitchFamily="49" charset="0"/>
              </a:rPr>
              <a:t>break</a:t>
            </a:r>
            <a:r>
              <a:rPr lang="en-US" u="sng" dirty="0"/>
              <a:t> statements </a:t>
            </a:r>
            <a:r>
              <a:rPr lang="en-US" dirty="0"/>
              <a:t>in the code on the right.  If </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a matches any of the case statements, there.  </a:t>
            </a:r>
            <a:r>
              <a:rPr lang="en-US" dirty="0"/>
              <a:t>PHP will “fall through” to the next case and </a:t>
            </a:r>
            <a:r>
              <a:rPr lang="en-US" dirty="0" err="1"/>
              <a:t>execu</a:t>
            </a:r>
            <a:r>
              <a:rPr lang="en-US" dirty="0"/>
              <a:t> statement </a:t>
            </a:r>
            <a:r>
              <a:rPr lang="en-US" u="sng" dirty="0"/>
              <a:t>even though </a:t>
            </a:r>
            <a:r>
              <a:rPr lang="en-US" b="1" u="sng" dirty="0">
                <a:latin typeface="Courier New" panose="02070309020205020404" pitchFamily="49" charset="0"/>
                <a:cs typeface="Courier New" panose="02070309020205020404" pitchFamily="49" charset="0"/>
              </a:rPr>
              <a:t>$a</a:t>
            </a:r>
            <a:r>
              <a:rPr lang="en-US" u="sng" dirty="0"/>
              <a:t> does not match the value in that </a:t>
            </a:r>
            <a:r>
              <a:rPr lang="en-US" b="1" u="sng" dirty="0">
                <a:latin typeface="Courier New" panose="02070309020205020404" pitchFamily="49" charset="0"/>
                <a:cs typeface="Courier New" panose="02070309020205020404" pitchFamily="49" charset="0"/>
              </a:rPr>
              <a:t>case</a:t>
            </a:r>
            <a:r>
              <a:rPr lang="en-US" u="sng" dirty="0"/>
              <a:t> statement</a:t>
            </a:r>
            <a:r>
              <a:rPr lang="en-US" dirty="0"/>
              <a:t>.</a:t>
            </a:r>
          </a:p>
          <a:p>
            <a:r>
              <a:rPr lang="en-US" dirty="0"/>
              <a:t>In this example: if </a:t>
            </a:r>
            <a:r>
              <a:rPr lang="en-US" b="1" dirty="0">
                <a:latin typeface="Courier New" panose="02070309020205020404" pitchFamily="49" charset="0"/>
                <a:cs typeface="Courier New" panose="02070309020205020404" pitchFamily="49" charset="0"/>
              </a:rPr>
              <a:t>$a</a:t>
            </a:r>
            <a:r>
              <a:rPr lang="en-US" b="1" dirty="0">
                <a:cs typeface="Courier New" panose="02070309020205020404" pitchFamily="49" charset="0"/>
              </a:rPr>
              <a:t> </a:t>
            </a:r>
            <a:r>
              <a:rPr lang="en-US" dirty="0">
                <a:cs typeface="Courier New" panose="02070309020205020404" pitchFamily="49" charset="0"/>
              </a:rPr>
              <a:t>enters the switch statement with the value </a:t>
            </a:r>
            <a:r>
              <a:rPr lang="en-US" b="1" dirty="0">
                <a:latin typeface="Courier New" panose="02070309020205020404" pitchFamily="49" charset="0"/>
                <a:cs typeface="Courier New" panose="02070309020205020404" pitchFamily="49" charset="0"/>
              </a:rPr>
              <a:t>1</a:t>
            </a:r>
            <a:r>
              <a:rPr lang="en-US" dirty="0"/>
              <a:t>. Then </a:t>
            </a:r>
            <a:r>
              <a:rPr lang="en-US" b="1" dirty="0">
                <a:latin typeface="Courier New" panose="02070309020205020404" pitchFamily="49" charset="0"/>
                <a:cs typeface="Courier New" panose="02070309020205020404" pitchFamily="49" charset="0"/>
              </a:rPr>
              <a:t>$a</a:t>
            </a:r>
            <a:r>
              <a:rPr lang="en-US" b="1" dirty="0">
                <a:cs typeface="Courier New" panose="02070309020205020404" pitchFamily="49" charset="0"/>
              </a:rPr>
              <a:t> </a:t>
            </a:r>
            <a:r>
              <a:rPr lang="en-US" dirty="0"/>
              <a:t>will end up being </a:t>
            </a:r>
            <a:r>
              <a:rPr lang="en-US" b="1" dirty="0">
                <a:latin typeface="Courier New" panose="02070309020205020404" pitchFamily="49" charset="0"/>
                <a:cs typeface="Courier New" panose="02070309020205020404" pitchFamily="49" charset="0"/>
              </a:rPr>
              <a:t>4</a:t>
            </a:r>
            <a:r>
              <a:rPr lang="en-US" b="1" dirty="0">
                <a:cs typeface="Courier New" panose="02070309020205020404" pitchFamily="49" charset="0"/>
              </a:rPr>
              <a:t>.</a:t>
            </a:r>
            <a:r>
              <a:rPr lang="en-US" b="1" dirty="0"/>
              <a:t> </a:t>
            </a:r>
            <a:r>
              <a:rPr lang="en-US" dirty="0"/>
              <a:t>If</a:t>
            </a:r>
            <a:r>
              <a:rPr lang="en-US" b="1" dirty="0"/>
              <a:t> </a:t>
            </a:r>
            <a:r>
              <a:rPr lang="en-US" b="1" dirty="0">
                <a:cs typeface="Courier New" panose="02070309020205020404" pitchFamily="49" charset="0"/>
              </a:rPr>
              <a:t>$a</a:t>
            </a:r>
            <a:r>
              <a:rPr lang="en-US" dirty="0">
                <a:cs typeface="Courier New" panose="02070309020205020404" pitchFamily="49" charset="0"/>
              </a:rPr>
              <a:t> enters with </a:t>
            </a:r>
            <a:r>
              <a:rPr lang="en-US" b="1" dirty="0">
                <a:latin typeface="Courier New" panose="02070309020205020404" pitchFamily="49" charset="0"/>
                <a:cs typeface="Courier New" panose="02070309020205020404" pitchFamily="49" charset="0"/>
              </a:rPr>
              <a:t>3</a:t>
            </a:r>
            <a:r>
              <a:rPr lang="en-US" b="1" dirty="0">
                <a:cs typeface="Courier New" panose="02070309020205020404" pitchFamily="49" charset="0"/>
              </a:rPr>
              <a:t> </a:t>
            </a:r>
            <a:r>
              <a:rPr lang="en-US" dirty="0"/>
              <a:t>then </a:t>
            </a:r>
            <a:r>
              <a:rPr lang="en-US" b="1" dirty="0">
                <a:latin typeface="Courier New" panose="02070309020205020404" pitchFamily="49" charset="0"/>
                <a:cs typeface="Courier New" panose="02070309020205020404" pitchFamily="49" charset="0"/>
              </a:rPr>
              <a:t>$a</a:t>
            </a:r>
            <a:r>
              <a:rPr lang="en-US" dirty="0">
                <a:cs typeface="Courier New" panose="02070309020205020404" pitchFamily="49" charset="0"/>
              </a:rPr>
              <a:t> will be </a:t>
            </a:r>
            <a:r>
              <a:rPr lang="en-US" b="1" dirty="0">
                <a:latin typeface="Courier New" panose="02070309020205020404" pitchFamily="49" charset="0"/>
                <a:cs typeface="Courier New" panose="02070309020205020404" pitchFamily="49" charset="0"/>
              </a:rPr>
              <a:t>5</a:t>
            </a:r>
            <a:r>
              <a:rPr lang="en-US" b="1" dirty="0">
                <a:cs typeface="Courier New" panose="02070309020205020404" pitchFamily="49" charset="0"/>
              </a:rPr>
              <a:t> </a:t>
            </a:r>
            <a:r>
              <a:rPr lang="en-US" dirty="0"/>
              <a:t>and if </a:t>
            </a:r>
            <a:r>
              <a:rPr lang="en-US" b="1" dirty="0">
                <a:latin typeface="Courier New" panose="02070309020205020404" pitchFamily="49" charset="0"/>
                <a:cs typeface="Courier New" panose="02070309020205020404" pitchFamily="49" charset="0"/>
              </a:rPr>
              <a:t>$a</a:t>
            </a:r>
            <a:r>
              <a:rPr lang="en-US" dirty="0">
                <a:cs typeface="Courier New" panose="02070309020205020404" pitchFamily="49" charset="0"/>
              </a:rPr>
              <a:t> enters with </a:t>
            </a:r>
            <a:r>
              <a:rPr lang="en-US" b="1" dirty="0">
                <a:latin typeface="Courier New" panose="02070309020205020404" pitchFamily="49" charset="0"/>
                <a:cs typeface="Courier New" panose="02070309020205020404" pitchFamily="49" charset="0"/>
              </a:rPr>
              <a:t>5</a:t>
            </a:r>
            <a:r>
              <a:rPr lang="en-US" b="1" dirty="0">
                <a:cs typeface="Courier New" panose="02070309020205020404" pitchFamily="49" charset="0"/>
              </a:rPr>
              <a:t> </a:t>
            </a:r>
            <a:r>
              <a:rPr lang="en-US" dirty="0"/>
              <a:t>then </a:t>
            </a:r>
            <a:r>
              <a:rPr lang="en-US" b="1" dirty="0">
                <a:latin typeface="Courier New" panose="02070309020205020404" pitchFamily="49" charset="0"/>
                <a:cs typeface="Courier New" panose="02070309020205020404" pitchFamily="49" charset="0"/>
              </a:rPr>
              <a:t>$a</a:t>
            </a:r>
            <a:r>
              <a:rPr lang="en-US" dirty="0">
                <a:cs typeface="Courier New" panose="02070309020205020404" pitchFamily="49" charset="0"/>
              </a:rPr>
              <a:t> will be </a:t>
            </a:r>
            <a:r>
              <a:rPr lang="en-US" b="1" dirty="0">
                <a:latin typeface="Courier New" panose="02070309020205020404" pitchFamily="49" charset="0"/>
                <a:cs typeface="Courier New" panose="02070309020205020404" pitchFamily="49" charset="0"/>
              </a:rPr>
              <a:t>6</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Any other value will not change </a:t>
            </a:r>
            <a:r>
              <a:rPr lang="en-US" b="1" dirty="0">
                <a:latin typeface="Courier New" panose="02070309020205020404" pitchFamily="49" charset="0"/>
                <a:cs typeface="Courier New" panose="02070309020205020404" pitchFamily="49" charset="0"/>
              </a:rPr>
              <a:t>$a</a:t>
            </a:r>
            <a:r>
              <a:rPr lang="en-US" dirty="0"/>
              <a:t>.</a:t>
            </a:r>
          </a:p>
        </p:txBody>
      </p:sp>
      <p:sp>
        <p:nvSpPr>
          <p:cNvPr id="4" name="Content Placeholder 3">
            <a:extLst>
              <a:ext uri="{FF2B5EF4-FFF2-40B4-BE49-F238E27FC236}">
                <a16:creationId xmlns:a16="http://schemas.microsoft.com/office/drawing/2014/main" id="{37298691-725A-4C26-A132-4E3B752B6903}"/>
              </a:ext>
            </a:extLst>
          </p:cNvPr>
          <p:cNvSpPr>
            <a:spLocks noGrp="1"/>
          </p:cNvSpPr>
          <p:nvPr>
            <p:ph sz="half" idx="2"/>
          </p:nvPr>
        </p:nvSpPr>
        <p:spPr>
          <a:solidFill>
            <a:schemeClr val="tx1"/>
          </a:solidFill>
        </p:spPr>
        <p:txBody>
          <a:bodyPr>
            <a:normAutofit fontScale="85000" lnSpcReduction="10000"/>
          </a:bodyPr>
          <a:lstStyle/>
          <a:p>
            <a:r>
              <a:rPr lang="en-US" dirty="0">
                <a:solidFill>
                  <a:srgbClr val="3FFF3F"/>
                </a:solidFill>
              </a:rPr>
              <a:t>switch ($a) {</a:t>
            </a:r>
            <a:br>
              <a:rPr lang="en-US" dirty="0">
                <a:solidFill>
                  <a:srgbClr val="3FFF3F"/>
                </a:solidFill>
              </a:rPr>
            </a:br>
            <a:r>
              <a:rPr lang="en-US" dirty="0">
                <a:solidFill>
                  <a:srgbClr val="3FFF3F"/>
                </a:solidFill>
              </a:rPr>
              <a:t>	case 1:</a:t>
            </a:r>
            <a:br>
              <a:rPr lang="en-US" dirty="0">
                <a:solidFill>
                  <a:srgbClr val="3FFF3F"/>
                </a:solidFill>
              </a:rPr>
            </a:br>
            <a:r>
              <a:rPr lang="en-US" dirty="0">
                <a:solidFill>
                  <a:srgbClr val="3FFF3F"/>
                </a:solidFill>
              </a:rPr>
              <a:t>		$a++;</a:t>
            </a:r>
            <a:br>
              <a:rPr lang="en-US" dirty="0">
                <a:solidFill>
                  <a:srgbClr val="3FFF3F"/>
                </a:solidFill>
              </a:rPr>
            </a:br>
            <a:r>
              <a:rPr lang="en-US" dirty="0">
                <a:solidFill>
                  <a:srgbClr val="3FFF3F"/>
                </a:solidFill>
              </a:rPr>
              <a:t>	case 3:</a:t>
            </a:r>
            <a:br>
              <a:rPr lang="en-US" dirty="0">
                <a:solidFill>
                  <a:srgbClr val="3FFF3F"/>
                </a:solidFill>
              </a:rPr>
            </a:br>
            <a:r>
              <a:rPr lang="en-US" dirty="0">
                <a:solidFill>
                  <a:srgbClr val="3FFF3F"/>
                </a:solidFill>
              </a:rPr>
              <a:t>		$a++;</a:t>
            </a:r>
            <a:br>
              <a:rPr lang="en-US" dirty="0">
                <a:solidFill>
                  <a:srgbClr val="3FFF3F"/>
                </a:solidFill>
              </a:rPr>
            </a:br>
            <a:r>
              <a:rPr lang="en-US" dirty="0">
                <a:solidFill>
                  <a:srgbClr val="3FFF3F"/>
                </a:solidFill>
              </a:rPr>
              <a:t>	case:5: </a:t>
            </a:r>
            <a:br>
              <a:rPr lang="en-US" dirty="0">
                <a:solidFill>
                  <a:srgbClr val="3FFF3F"/>
                </a:solidFill>
              </a:rPr>
            </a:br>
            <a:r>
              <a:rPr lang="en-US" dirty="0">
                <a:solidFill>
                  <a:srgbClr val="3FFF3F"/>
                </a:solidFill>
              </a:rPr>
              <a:t>		$a++;</a:t>
            </a:r>
            <a:br>
              <a:rPr lang="en-US" dirty="0">
                <a:solidFill>
                  <a:srgbClr val="3FFF3F"/>
                </a:solidFill>
              </a:rPr>
            </a:br>
            <a:r>
              <a:rPr lang="en-US" dirty="0">
                <a:solidFill>
                  <a:srgbClr val="3FFF3F"/>
                </a:solidFill>
              </a:rPr>
              <a:t>	}</a:t>
            </a:r>
          </a:p>
        </p:txBody>
      </p:sp>
    </p:spTree>
    <p:extLst>
      <p:ext uri="{BB962C8B-B14F-4D97-AF65-F5344CB8AC3E}">
        <p14:creationId xmlns:p14="http://schemas.microsoft.com/office/powerpoint/2010/main" val="52710267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1624</TotalTime>
  <Words>5687</Words>
  <Application>Microsoft Office PowerPoint</Application>
  <PresentationFormat>Widescreen</PresentationFormat>
  <Paragraphs>234</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Bookman Old Style</vt:lpstr>
      <vt:lpstr>Calibri</vt:lpstr>
      <vt:lpstr>Courier New</vt:lpstr>
      <vt:lpstr>Franklin Gothic Book</vt:lpstr>
      <vt:lpstr>Wingdings</vt:lpstr>
      <vt:lpstr>1_RetrospectVTI</vt:lpstr>
      <vt:lpstr>Software Development &amp; Best Practices</vt:lpstr>
      <vt:lpstr>Code Blocks and Conditional Logic</vt:lpstr>
      <vt:lpstr>Code Blocks &amp; Conditional Logic</vt:lpstr>
      <vt:lpstr>Code Blocks &amp; Conditional Logic</vt:lpstr>
      <vt:lpstr>IF</vt:lpstr>
      <vt:lpstr>ELSE</vt:lpstr>
      <vt:lpstr>ELSEIF</vt:lpstr>
      <vt:lpstr>SWITCH/CASE and BREAK</vt:lpstr>
      <vt:lpstr>SWITCH/CASE and BREAK</vt:lpstr>
      <vt:lpstr>SWITCH/CASE and BREAK</vt:lpstr>
      <vt:lpstr>In other languages…</vt:lpstr>
      <vt:lpstr>Iterators and Loops</vt:lpstr>
      <vt:lpstr>WHILE</vt:lpstr>
      <vt:lpstr>WHILE</vt:lpstr>
      <vt:lpstr>DO…WHILE</vt:lpstr>
      <vt:lpstr>FOR</vt:lpstr>
      <vt:lpstr>FOREACH</vt:lpstr>
      <vt:lpstr>BREAK/CONTINUE</vt:lpstr>
      <vt:lpstr>In other languages…</vt:lpstr>
      <vt:lpstr>Execution Statements &amp; Built-In Functions</vt:lpstr>
      <vt:lpstr>Built-In Functions - printf</vt:lpstr>
      <vt:lpstr>Built-In Functions - printf</vt:lpstr>
      <vt:lpstr>File system functions – Opening</vt:lpstr>
      <vt:lpstr>File system functions - Reading</vt:lpstr>
      <vt:lpstr>File system functions – Writing</vt:lpstr>
      <vt:lpstr>File system functions – closing</vt:lpstr>
      <vt:lpstr>External Programs</vt:lpstr>
      <vt:lpstr>Math</vt:lpstr>
      <vt:lpstr>In other languages…</vt:lpstr>
      <vt:lpstr>Inclusion</vt:lpstr>
      <vt:lpstr>Include/Require</vt:lpstr>
      <vt:lpstr>Putting It All Together</vt:lpstr>
      <vt:lpstr>A Full PHP Program</vt:lpstr>
      <vt:lpstr>A Full PHP Program</vt:lpstr>
      <vt:lpstr>A Full PHP Program</vt:lpstr>
      <vt:lpstr>A Full PHP Program</vt:lpstr>
      <vt:lpstr>A Full PHP Program</vt:lpstr>
      <vt:lpstr>A Full PHP Program</vt:lpstr>
      <vt:lpstr>A Full PHP Program</vt:lpstr>
      <vt:lpstr>A Full PHP Program</vt:lpstr>
      <vt:lpstr>A Full PHP Program</vt:lpstr>
      <vt:lpstr>Media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Graham, Jonathan</cp:lastModifiedBy>
  <cp:revision>142</cp:revision>
  <dcterms:created xsi:type="dcterms:W3CDTF">2021-01-16T20:34:47Z</dcterms:created>
  <dcterms:modified xsi:type="dcterms:W3CDTF">2023-05-12T23:49:16Z</dcterms:modified>
</cp:coreProperties>
</file>