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37"/>
  </p:notesMasterIdLst>
  <p:handoutMasterIdLst>
    <p:handoutMasterId r:id="rId38"/>
  </p:handoutMasterIdLst>
  <p:sldIdLst>
    <p:sldId id="256" r:id="rId5"/>
    <p:sldId id="262" r:id="rId6"/>
    <p:sldId id="265" r:id="rId7"/>
    <p:sldId id="268" r:id="rId8"/>
    <p:sldId id="269" r:id="rId9"/>
    <p:sldId id="270" r:id="rId10"/>
    <p:sldId id="271" r:id="rId11"/>
    <p:sldId id="300" r:id="rId12"/>
    <p:sldId id="273" r:id="rId13"/>
    <p:sldId id="272" r:id="rId14"/>
    <p:sldId id="274" r:id="rId15"/>
    <p:sldId id="275" r:id="rId16"/>
    <p:sldId id="289" r:id="rId17"/>
    <p:sldId id="276" r:id="rId18"/>
    <p:sldId id="277" r:id="rId19"/>
    <p:sldId id="290" r:id="rId20"/>
    <p:sldId id="278" r:id="rId21"/>
    <p:sldId id="291" r:id="rId22"/>
    <p:sldId id="279" r:id="rId23"/>
    <p:sldId id="280" r:id="rId24"/>
    <p:sldId id="281" r:id="rId25"/>
    <p:sldId id="282" r:id="rId26"/>
    <p:sldId id="283" r:id="rId27"/>
    <p:sldId id="286" r:id="rId28"/>
    <p:sldId id="299" r:id="rId29"/>
    <p:sldId id="288" r:id="rId30"/>
    <p:sldId id="293" r:id="rId31"/>
    <p:sldId id="294" r:id="rId32"/>
    <p:sldId id="295" r:id="rId33"/>
    <p:sldId id="296" r:id="rId34"/>
    <p:sldId id="297" r:id="rId35"/>
    <p:sldId id="298"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5" autoAdjust="0"/>
    <p:restoredTop sz="94648" autoAdjust="0"/>
  </p:normalViewPr>
  <p:slideViewPr>
    <p:cSldViewPr snapToGrid="0">
      <p:cViewPr varScale="1">
        <p:scale>
          <a:sx n="72" d="100"/>
          <a:sy n="72" d="100"/>
        </p:scale>
        <p:origin x="316"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5/4/2024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172.16.1.242/showdir.php&amp;filter=*.txt"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172.16.1.242/calc.php?calcthis=$username" TargetMode="Externa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172.16.1.242/calc.php?calcthis=var_dump(get_defined_vars())"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26">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2057" t="9091" r="4710" b="-1"/>
          <a:stretch/>
        </p:blipFill>
        <p:spPr>
          <a:xfrm>
            <a:off x="20" y="10"/>
            <a:ext cx="12191980" cy="6857990"/>
          </a:xfrm>
          <a:prstGeom prst="rect">
            <a:avLst/>
          </a:prstGeom>
        </p:spPr>
      </p:pic>
      <p:grpSp>
        <p:nvGrpSpPr>
          <p:cNvPr id="36" name="Group 28">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30" name="Rectangle 29">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75E4F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1" name="Rectangle 30">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75E4F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2" name="Rectangle 31">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75E4F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34" name="Rectangle 33">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rmAutofit/>
          </a:bodyPr>
          <a:lstStyle/>
          <a:p>
            <a:r>
              <a:rPr lang="en-US" sz="4000" dirty="0">
                <a:solidFill>
                  <a:schemeClr val="bg1"/>
                </a:solidFill>
              </a:rPr>
              <a:t>Software Development &amp; Best Practices</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a:solidFill>
                  <a:srgbClr val="75E4F7"/>
                </a:solidFill>
              </a:rPr>
              <a:t>Lecture 5 </a:t>
            </a:r>
            <a:r>
              <a:rPr lang="en-US" dirty="0">
                <a:solidFill>
                  <a:srgbClr val="75E4F7"/>
                </a:solidFill>
              </a:rPr>
              <a:t>– OWASP &amp; Injection Attacks</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4" name="Content Placeholder 3">
            <a:extLst>
              <a:ext uri="{FF2B5EF4-FFF2-40B4-BE49-F238E27FC236}">
                <a16:creationId xmlns:a16="http://schemas.microsoft.com/office/drawing/2014/main" id="{8D388BEB-FBEA-446C-B16C-71DEB48A6628}"/>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("Contents of the ./test directory&lt;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$input = $_GET["filter"];</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exec("ls ".$</a:t>
            </a:r>
            <a:r>
              <a:rPr lang="en-US" b="1" dirty="0" err="1">
                <a:solidFill>
                  <a:srgbClr val="3FFF3F"/>
                </a:solidFill>
                <a:latin typeface="Courier New" panose="02070309020205020404" pitchFamily="49" charset="0"/>
                <a:cs typeface="Courier New" panose="02070309020205020404" pitchFamily="49" charset="0"/>
              </a:rPr>
              <a:t>input,$output</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foreach ($output as $line)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&gt;",$line);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endParaRPr lang="en-US" b="1" dirty="0">
              <a:solidFill>
                <a:srgbClr val="92D050"/>
              </a:solidFill>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t>Here we have a simple application which uses the Linux command “ls” to display the contents of the current directory!</a:t>
            </a:r>
          </a:p>
          <a:p>
            <a:pPr marL="0" indent="0">
              <a:buFont typeface="Wingdings 2" panose="05020102010507070707" pitchFamily="18" charset="2"/>
              <a:buNone/>
            </a:pPr>
            <a:r>
              <a:rPr lang="en-US" sz="2000" dirty="0"/>
              <a:t>The app is executed by going to the following URL on the machine that is hosting the application: </a:t>
            </a:r>
          </a:p>
          <a:p>
            <a:pPr marL="0" indent="0">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http://&lt;&lt;server IP&gt;&gt;/showdir.php</a:t>
            </a:r>
            <a:r>
              <a:rPr lang="en-US" sz="2000" dirty="0"/>
              <a:t> </a:t>
            </a:r>
          </a:p>
          <a:p>
            <a:pPr marL="0" indent="0">
              <a:buFont typeface="Wingdings 2" panose="05020102010507070707" pitchFamily="18" charset="2"/>
              <a:buNone/>
            </a:pPr>
            <a:r>
              <a:rPr lang="en-US" sz="2000" dirty="0">
                <a:cs typeface="Courier New" panose="02070309020205020404" pitchFamily="49" charset="0"/>
              </a:rPr>
              <a:t>The “exec” function in this PHP file.  Causes the server to execute the Linux command: </a:t>
            </a:r>
            <a:r>
              <a:rPr lang="en-US" sz="2000" b="1" dirty="0">
                <a:latin typeface="Courier New" panose="02070309020205020404" pitchFamily="49" charset="0"/>
                <a:cs typeface="Courier New" panose="02070309020205020404" pitchFamily="49" charset="0"/>
              </a:rPr>
              <a:t>ls</a:t>
            </a:r>
          </a:p>
        </p:txBody>
      </p:sp>
    </p:spTree>
    <p:extLst>
      <p:ext uri="{BB962C8B-B14F-4D97-AF65-F5344CB8AC3E}">
        <p14:creationId xmlns:p14="http://schemas.microsoft.com/office/powerpoint/2010/main" val="27165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The developer of this application has provided a handy method to filter the results by providing a parameter called “filter” when can be passed to the script on the URL line.</a:t>
            </a:r>
          </a:p>
          <a:p>
            <a:pPr marL="0" indent="0">
              <a:buFont typeface="Wingdings 2" panose="05020102010507070707" pitchFamily="18" charset="2"/>
              <a:buNone/>
            </a:pPr>
            <a:r>
              <a:rPr lang="en-US" sz="2000" dirty="0">
                <a:cs typeface="Courier New" panose="02070309020205020404" pitchFamily="49" charset="0"/>
              </a:rPr>
              <a:t>If, for example we wanted to see only the files that ended with “</a:t>
            </a:r>
            <a:r>
              <a:rPr lang="en-US" sz="2000" dirty="0" err="1">
                <a:cs typeface="Courier New" panose="02070309020205020404" pitchFamily="49" charset="0"/>
              </a:rPr>
              <a:t>php</a:t>
            </a:r>
            <a:r>
              <a:rPr lang="en-US" sz="2000" dirty="0">
                <a:cs typeface="Courier New" panose="02070309020205020404" pitchFamily="49" charset="0"/>
              </a:rPr>
              <a:t>” we could go to the URL</a:t>
            </a:r>
          </a:p>
          <a:p>
            <a:pPr marL="0" indent="0">
              <a:buNone/>
            </a:pPr>
            <a:r>
              <a:rPr lang="en-US" sz="2000" b="1" dirty="0">
                <a:latin typeface="Courier New" panose="02070309020205020404" pitchFamily="49" charset="0"/>
                <a:cs typeface="Courier New" panose="02070309020205020404" pitchFamily="49" charset="0"/>
                <a:hlinkClick r:id="rId2"/>
              </a:rPr>
              <a:t>http://&lt;&lt;server IP&gt;&gt;/</a:t>
            </a:r>
            <a:r>
              <a:rPr lang="en-US" sz="2000" b="1" dirty="0" err="1">
                <a:latin typeface="Courier New" panose="02070309020205020404" pitchFamily="49" charset="0"/>
                <a:cs typeface="Courier New" panose="02070309020205020404" pitchFamily="49" charset="0"/>
                <a:hlinkClick r:id="rId2"/>
              </a:rPr>
              <a:t>showdir.php&amp;filter</a:t>
            </a:r>
            <a:r>
              <a:rPr lang="en-US" sz="2000" b="1" dirty="0">
                <a:latin typeface="Courier New" panose="02070309020205020404" pitchFamily="49" charset="0"/>
                <a:cs typeface="Courier New" panose="02070309020205020404" pitchFamily="49" charset="0"/>
                <a:hlinkClick r:id="rId2"/>
              </a:rPr>
              <a:t>=*.</a:t>
            </a:r>
            <a:r>
              <a:rPr lang="en-US" sz="2000" b="1" dirty="0" err="1">
                <a:latin typeface="Courier New" panose="02070309020205020404" pitchFamily="49" charset="0"/>
                <a:cs typeface="Courier New" panose="02070309020205020404" pitchFamily="49" charset="0"/>
                <a:hlinkClick r:id="rId2"/>
              </a:rPr>
              <a:t>php</a:t>
            </a:r>
            <a:endParaRPr lang="en-US" sz="2000" b="1" dirty="0">
              <a:latin typeface="Courier New" panose="02070309020205020404" pitchFamily="49" charset="0"/>
              <a:cs typeface="Courier New" panose="02070309020205020404" pitchFamily="49" charset="0"/>
            </a:endParaRPr>
          </a:p>
          <a:p>
            <a:pPr marL="0" indent="0">
              <a:buNone/>
            </a:pPr>
            <a:r>
              <a:rPr lang="en-US" sz="2000" dirty="0"/>
              <a:t>To the server that would cause it to execute the command:</a:t>
            </a:r>
          </a:p>
          <a:p>
            <a:pPr marL="0" indent="0">
              <a:buNone/>
            </a:pPr>
            <a:r>
              <a:rPr lang="en-US" sz="2000" b="1" dirty="0">
                <a:latin typeface="Courier New" panose="02070309020205020404" pitchFamily="49" charset="0"/>
                <a:cs typeface="Courier New" panose="02070309020205020404" pitchFamily="49" charset="0"/>
              </a:rPr>
              <a:t>ls *.</a:t>
            </a:r>
            <a:r>
              <a:rPr lang="en-US" sz="2000" b="1" dirty="0" err="1">
                <a:latin typeface="Courier New" panose="02070309020205020404" pitchFamily="49" charset="0"/>
                <a:cs typeface="Courier New" panose="02070309020205020404" pitchFamily="49" charset="0"/>
              </a:rPr>
              <a:t>php</a:t>
            </a:r>
            <a:endParaRPr lang="en-US" sz="2000" b="1" dirty="0">
              <a:latin typeface="Courier New" panose="02070309020205020404" pitchFamily="49" charset="0"/>
              <a:cs typeface="Courier New" panose="02070309020205020404" pitchFamily="49" charset="0"/>
            </a:endParaRPr>
          </a:p>
        </p:txBody>
      </p:sp>
      <p:sp>
        <p:nvSpPr>
          <p:cNvPr id="3" name="Content Placeholder 3">
            <a:extLst>
              <a:ext uri="{FF2B5EF4-FFF2-40B4-BE49-F238E27FC236}">
                <a16:creationId xmlns:a16="http://schemas.microsoft.com/office/drawing/2014/main" id="{5E016B1B-9B60-39A2-0F92-F842B7BBD6C5}"/>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("Contents of the ./test directory&lt;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$input = $_GET["filter"];</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exec("ls ".$</a:t>
            </a:r>
            <a:r>
              <a:rPr lang="en-US" b="1" dirty="0" err="1">
                <a:solidFill>
                  <a:srgbClr val="3FFF3F"/>
                </a:solidFill>
                <a:latin typeface="Courier New" panose="02070309020205020404" pitchFamily="49" charset="0"/>
                <a:cs typeface="Courier New" panose="02070309020205020404" pitchFamily="49" charset="0"/>
              </a:rPr>
              <a:t>input,$output</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foreach ($output as $line)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&gt;",$line);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endParaRPr lang="en-US" b="1"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080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So, what’s the problem?</a:t>
            </a:r>
          </a:p>
          <a:p>
            <a:pPr marL="0" indent="0">
              <a:buFont typeface="Wingdings 2" panose="05020102010507070707" pitchFamily="18" charset="2"/>
              <a:buNone/>
            </a:pPr>
            <a:r>
              <a:rPr lang="en-US" sz="2000" dirty="0">
                <a:cs typeface="Courier New" panose="02070309020205020404" pitchFamily="49" charset="0"/>
              </a:rPr>
              <a:t>There are no restrictions on…</a:t>
            </a:r>
          </a:p>
          <a:p>
            <a:pPr marL="0" indent="0">
              <a:buFont typeface="Wingdings 2" panose="05020102010507070707" pitchFamily="18" charset="2"/>
              <a:buNone/>
            </a:pPr>
            <a:endParaRPr lang="en-US" sz="2000" dirty="0">
              <a:cs typeface="Courier New" panose="02070309020205020404" pitchFamily="49" charset="0"/>
            </a:endParaRPr>
          </a:p>
          <a:p>
            <a:r>
              <a:rPr lang="en-US" sz="2000" dirty="0">
                <a:cs typeface="Courier New" panose="02070309020205020404" pitchFamily="49" charset="0"/>
              </a:rPr>
              <a:t>The size  or kind of data we can provide to $_GET</a:t>
            </a:r>
          </a:p>
          <a:p>
            <a:r>
              <a:rPr lang="en-US" sz="2000" dirty="0">
                <a:cs typeface="Courier New" panose="02070309020205020404" pitchFamily="49" charset="0"/>
              </a:rPr>
              <a:t>The data we can pass to exec</a:t>
            </a:r>
          </a:p>
          <a:p>
            <a:r>
              <a:rPr lang="en-US" sz="2000" dirty="0">
                <a:cs typeface="Courier New" panose="02070309020205020404" pitchFamily="49" charset="0"/>
              </a:rPr>
              <a:t>The output that can be passed back to the user.</a:t>
            </a:r>
          </a:p>
          <a:p>
            <a:pPr marL="0" indent="0">
              <a:buFont typeface="Wingdings 2" panose="05020102010507070707" pitchFamily="18" charset="2"/>
              <a:buNone/>
            </a:pPr>
            <a:endParaRPr lang="en-US" sz="2000" dirty="0">
              <a:latin typeface="Courier New" panose="02070309020205020404" pitchFamily="49" charset="0"/>
              <a:cs typeface="Courier New" panose="02070309020205020404" pitchFamily="49" charset="0"/>
            </a:endParaRPr>
          </a:p>
          <a:p>
            <a:pPr marL="0" indent="0">
              <a:buFont typeface="Wingdings 2" panose="05020102010507070707" pitchFamily="18" charset="2"/>
              <a:buNone/>
            </a:pPr>
            <a:endParaRPr lang="en-US" sz="2000" b="1" dirty="0">
              <a:latin typeface="Courier New" panose="02070309020205020404" pitchFamily="49" charset="0"/>
              <a:cs typeface="Courier New" panose="02070309020205020404" pitchFamily="49" charset="0"/>
            </a:endParaRPr>
          </a:p>
        </p:txBody>
      </p:sp>
      <p:sp>
        <p:nvSpPr>
          <p:cNvPr id="6" name="Content Placeholder 3">
            <a:extLst>
              <a:ext uri="{FF2B5EF4-FFF2-40B4-BE49-F238E27FC236}">
                <a16:creationId xmlns:a16="http://schemas.microsoft.com/office/drawing/2014/main" id="{2836D0AF-0C26-1C64-6F8B-C76939911FB1}"/>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("Contents of the ./test directory&lt;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$input = $_GET["filter"];</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exec("ls ".$</a:t>
            </a:r>
            <a:r>
              <a:rPr lang="en-US" b="1" dirty="0" err="1">
                <a:solidFill>
                  <a:srgbClr val="3FFF3F"/>
                </a:solidFill>
                <a:latin typeface="Courier New" panose="02070309020205020404" pitchFamily="49" charset="0"/>
                <a:cs typeface="Courier New" panose="02070309020205020404" pitchFamily="49" charset="0"/>
              </a:rPr>
              <a:t>input,$output</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foreach ($output as $line)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&gt;",$line);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endParaRPr lang="en-US" b="1"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859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So, lets do a little reconnaissance.</a:t>
            </a:r>
          </a:p>
          <a:p>
            <a:pPr marL="0" indent="0">
              <a:buFont typeface="Wingdings 2" panose="05020102010507070707" pitchFamily="18" charset="2"/>
              <a:buNone/>
            </a:pPr>
            <a:r>
              <a:rPr lang="en-US" sz="2000" dirty="0">
                <a:cs typeface="Courier New" panose="02070309020205020404" pitchFamily="49" charset="0"/>
              </a:rPr>
              <a:t>First, lets’ see if we can access any other directories!</a:t>
            </a:r>
          </a:p>
          <a:p>
            <a:pPr marL="0" indent="0">
              <a:buFont typeface="Wingdings 2" panose="05020102010507070707" pitchFamily="18" charset="2"/>
              <a:buNone/>
            </a:pPr>
            <a:r>
              <a:rPr lang="en-US" sz="2000" dirty="0">
                <a:cs typeface="Courier New" panose="02070309020205020404" pitchFamily="49" charset="0"/>
              </a:rPr>
              <a:t>We can do this by passing the characters “..” as the “filter” parameter.</a:t>
            </a:r>
          </a:p>
          <a:p>
            <a:pPr marL="0" indent="0">
              <a:buFont typeface="Wingdings 2" panose="05020102010507070707" pitchFamily="18" charset="2"/>
              <a:buNone/>
            </a:pPr>
            <a:r>
              <a:rPr lang="en-US" sz="2000" dirty="0">
                <a:cs typeface="Courier New" panose="02070309020205020404" pitchFamily="49" charset="0"/>
              </a:rPr>
              <a:t>In Linux “..” tells the “ls” command to show us the contents of the directory </a:t>
            </a:r>
            <a:r>
              <a:rPr lang="en-US" sz="2000" u="sng" dirty="0">
                <a:cs typeface="Courier New" panose="02070309020205020404" pitchFamily="49" charset="0"/>
              </a:rPr>
              <a:t>above</a:t>
            </a:r>
            <a:r>
              <a:rPr lang="en-US" sz="2000" dirty="0">
                <a:cs typeface="Courier New" panose="02070309020205020404" pitchFamily="49" charset="0"/>
              </a:rPr>
              <a:t> the one we are currently in. </a:t>
            </a:r>
          </a:p>
          <a:p>
            <a:pPr marL="0" indent="0">
              <a:buFont typeface="Wingdings 2" panose="05020102010507070707" pitchFamily="18" charset="2"/>
              <a:buNone/>
            </a:pPr>
            <a:r>
              <a:rPr lang="en-US" sz="2000" dirty="0">
                <a:cs typeface="Courier New" panose="02070309020205020404" pitchFamily="49" charset="0"/>
              </a:rPr>
              <a:t>Changing the filter in this way lets us start moving  around the computer’s directory structure!</a:t>
            </a:r>
          </a:p>
        </p:txBody>
      </p:sp>
      <p:sp>
        <p:nvSpPr>
          <p:cNvPr id="3" name="Content Placeholder 3">
            <a:extLst>
              <a:ext uri="{FF2B5EF4-FFF2-40B4-BE49-F238E27FC236}">
                <a16:creationId xmlns:a16="http://schemas.microsoft.com/office/drawing/2014/main" id="{8F09C5F4-465C-55EB-1F71-C57D5A595F0F}"/>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("Contents of the ./test directory&lt;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$input = $_GET["filter"];</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exec("ls ".$</a:t>
            </a:r>
            <a:r>
              <a:rPr lang="en-US" b="1" dirty="0" err="1">
                <a:solidFill>
                  <a:srgbClr val="3FFF3F"/>
                </a:solidFill>
                <a:latin typeface="Courier New" panose="02070309020205020404" pitchFamily="49" charset="0"/>
                <a:cs typeface="Courier New" panose="02070309020205020404" pitchFamily="49" charset="0"/>
              </a:rPr>
              <a:t>input,$output</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foreach ($output as $line)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&gt;",$line);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endParaRPr lang="en-US" b="1"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714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command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Another trick is to use the “;” character.   In Linux this allows us to put multiple commands on the same line.  If we pass this to “filter” we can ask this app to perform any command, we want!</a:t>
            </a:r>
          </a:p>
          <a:p>
            <a:pPr marL="0" indent="0">
              <a:buFont typeface="Wingdings 2" panose="05020102010507070707" pitchFamily="18" charset="2"/>
              <a:buNone/>
            </a:pPr>
            <a:r>
              <a:rPr lang="en-US" sz="2000" dirty="0">
                <a:cs typeface="Courier New" panose="02070309020205020404" pitchFamily="49" charset="0"/>
              </a:rPr>
              <a:t>Two Linux commands which can be useful when investigating a system are:</a:t>
            </a:r>
          </a:p>
          <a:p>
            <a:pPr marL="0" indent="0">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stat</a:t>
            </a:r>
            <a:r>
              <a:rPr lang="en-US" sz="2000" dirty="0">
                <a:cs typeface="Courier New" panose="02070309020205020404" pitchFamily="49" charset="0"/>
              </a:rPr>
              <a:t> – Linux command which tells us the permissions on a specific file.</a:t>
            </a:r>
          </a:p>
          <a:p>
            <a:pPr marL="0" indent="0">
              <a:buFont typeface="Wingdings 2" panose="05020102010507070707" pitchFamily="18" charset="2"/>
              <a:buNone/>
            </a:pPr>
            <a:r>
              <a:rPr lang="en-US" sz="2000" b="1" dirty="0" err="1">
                <a:latin typeface="Courier New" panose="02070309020205020404" pitchFamily="49" charset="0"/>
                <a:cs typeface="Courier New" panose="02070309020205020404" pitchFamily="49" charset="0"/>
              </a:rPr>
              <a:t>whoami</a:t>
            </a:r>
            <a:r>
              <a:rPr lang="en-US" sz="2000"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 Linux command that tells us the username of the current account.</a:t>
            </a:r>
          </a:p>
          <a:p>
            <a:pPr marL="0" indent="0">
              <a:buFont typeface="Wingdings 2" panose="05020102010507070707" pitchFamily="18" charset="2"/>
              <a:buNone/>
            </a:pPr>
            <a:r>
              <a:rPr lang="en-US" sz="2000" dirty="0">
                <a:cs typeface="Courier New" panose="02070309020205020404" pitchFamily="49" charset="0"/>
              </a:rPr>
              <a:t>Try these commands on your </a:t>
            </a:r>
            <a:r>
              <a:rPr lang="en-US" sz="2000" dirty="0" err="1">
                <a:cs typeface="Courier New" panose="02070309020205020404" pitchFamily="49" charset="0"/>
              </a:rPr>
              <a:t>TurnKey</a:t>
            </a:r>
            <a:r>
              <a:rPr lang="en-US" sz="2000" dirty="0">
                <a:cs typeface="Courier New" panose="02070309020205020404" pitchFamily="49" charset="0"/>
              </a:rPr>
              <a:t> System and see what you can find out!</a:t>
            </a:r>
          </a:p>
        </p:txBody>
      </p:sp>
      <p:sp>
        <p:nvSpPr>
          <p:cNvPr id="3" name="Content Placeholder 3">
            <a:extLst>
              <a:ext uri="{FF2B5EF4-FFF2-40B4-BE49-F238E27FC236}">
                <a16:creationId xmlns:a16="http://schemas.microsoft.com/office/drawing/2014/main" id="{BA0A7E9A-C83E-449A-83A3-AEE78F9EB535}"/>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("Contents of the ./test directory&lt;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$input = $_GET["filter"];</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exec("ls ".$</a:t>
            </a:r>
            <a:r>
              <a:rPr lang="en-US" b="1" dirty="0" err="1">
                <a:solidFill>
                  <a:srgbClr val="3FFF3F"/>
                </a:solidFill>
                <a:latin typeface="Courier New" panose="02070309020205020404" pitchFamily="49" charset="0"/>
                <a:cs typeface="Courier New" panose="02070309020205020404" pitchFamily="49" charset="0"/>
              </a:rPr>
              <a:t>input,$output</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foreach ($output as $line)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&gt;",$line);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endParaRPr lang="en-US" b="1"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43602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Code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By using </a:t>
            </a:r>
            <a:r>
              <a:rPr lang="en-US" sz="2000" b="1" dirty="0">
                <a:latin typeface="Courier New" panose="02070309020205020404" pitchFamily="49" charset="0"/>
                <a:cs typeface="Courier New" panose="02070309020205020404" pitchFamily="49" charset="0"/>
              </a:rPr>
              <a:t>stat</a:t>
            </a:r>
            <a:r>
              <a:rPr lang="en-US" sz="2000" dirty="0">
                <a:cs typeface="Courier New" panose="02070309020205020404" pitchFamily="49" charset="0"/>
              </a:rPr>
              <a:t> on this machine for example.  We might be able to find a directory that has Read, Write and Execute permissions!</a:t>
            </a:r>
          </a:p>
          <a:p>
            <a:pPr marL="0" indent="0">
              <a:buFont typeface="Wingdings 2" panose="05020102010507070707" pitchFamily="18" charset="2"/>
              <a:buNone/>
            </a:pPr>
            <a:r>
              <a:rPr lang="en-US" sz="2000" dirty="0">
                <a:cs typeface="Courier New" panose="02070309020205020404" pitchFamily="49" charset="0"/>
              </a:rPr>
              <a:t>PHP code usually requires these permissions to be able to run.  Finding a directory that has these allows us to upload our own PHP script and then run it.</a:t>
            </a:r>
          </a:p>
          <a:p>
            <a:pPr marL="0" indent="0">
              <a:buFont typeface="Wingdings 2" panose="05020102010507070707" pitchFamily="18" charset="2"/>
              <a:buNone/>
            </a:pPr>
            <a:r>
              <a:rPr lang="en-US" sz="2000" dirty="0">
                <a:cs typeface="Courier New" panose="02070309020205020404" pitchFamily="49" charset="0"/>
              </a:rPr>
              <a:t>Your </a:t>
            </a:r>
            <a:r>
              <a:rPr lang="en-US" sz="2000" dirty="0" err="1">
                <a:cs typeface="Courier New" panose="02070309020205020404" pitchFamily="49" charset="0"/>
              </a:rPr>
              <a:t>TurnKey</a:t>
            </a:r>
            <a:r>
              <a:rPr lang="en-US" sz="2000" dirty="0">
                <a:cs typeface="Courier New" panose="02070309020205020404" pitchFamily="49" charset="0"/>
              </a:rPr>
              <a:t> Linux system is probably pretty secure by default.  You can use “file manager” in </a:t>
            </a:r>
            <a:r>
              <a:rPr lang="en-US" sz="2000" dirty="0" err="1">
                <a:cs typeface="Courier New" panose="02070309020205020404" pitchFamily="49" charset="0"/>
              </a:rPr>
              <a:t>TurnKey’s</a:t>
            </a:r>
            <a:r>
              <a:rPr lang="en-US" sz="2000" dirty="0">
                <a:cs typeface="Courier New" panose="02070309020205020404" pitchFamily="49" charset="0"/>
              </a:rPr>
              <a:t> </a:t>
            </a:r>
            <a:r>
              <a:rPr lang="en-US" sz="2000" dirty="0" err="1">
                <a:cs typeface="Courier New" panose="02070309020205020404" pitchFamily="49" charset="0"/>
              </a:rPr>
              <a:t>WebMin</a:t>
            </a:r>
            <a:r>
              <a:rPr lang="en-US" sz="2000" dirty="0">
                <a:cs typeface="Courier New" panose="02070309020205020404" pitchFamily="49" charset="0"/>
              </a:rPr>
              <a:t>.  Go to /var/www and select the “File” menu and then “Create New Directory”.</a:t>
            </a:r>
          </a:p>
          <a:p>
            <a:pPr marL="0" indent="0">
              <a:buFont typeface="Wingdings 2" panose="05020102010507070707" pitchFamily="18" charset="2"/>
              <a:buNone/>
            </a:pPr>
            <a:r>
              <a:rPr lang="en-US" sz="2000" dirty="0">
                <a:cs typeface="Courier New" panose="02070309020205020404" pitchFamily="49" charset="0"/>
              </a:rPr>
              <a:t>From there select your new directory, go to the “Tools” menu and choose “Change Permissions”.  Set the “mode” to 777. </a:t>
            </a:r>
          </a:p>
        </p:txBody>
      </p:sp>
      <p:sp>
        <p:nvSpPr>
          <p:cNvPr id="3" name="Content Placeholder 3">
            <a:extLst>
              <a:ext uri="{FF2B5EF4-FFF2-40B4-BE49-F238E27FC236}">
                <a16:creationId xmlns:a16="http://schemas.microsoft.com/office/drawing/2014/main" id="{8D8A0291-CADD-44D3-F81D-0F387C8DC247}"/>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("Contents of the ./test directory&lt;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$input = $_GET["filter"];</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exec("ls ".$</a:t>
            </a:r>
            <a:r>
              <a:rPr lang="en-US" b="1" dirty="0" err="1">
                <a:solidFill>
                  <a:srgbClr val="3FFF3F"/>
                </a:solidFill>
                <a:latin typeface="Courier New" panose="02070309020205020404" pitchFamily="49" charset="0"/>
                <a:cs typeface="Courier New" panose="02070309020205020404" pitchFamily="49" charset="0"/>
              </a:rPr>
              <a:t>input,$output</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foreach ($output as $line)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&gt;",$line);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endParaRPr lang="en-US" b="1"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71102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Code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Once we have this, we can use two more Linux command line tricks: </a:t>
            </a:r>
          </a:p>
          <a:p>
            <a:pPr marL="0" indent="0">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echo</a:t>
            </a:r>
            <a:r>
              <a:rPr lang="en-US" sz="2000" dirty="0">
                <a:cs typeface="Courier New" panose="02070309020205020404" pitchFamily="49" charset="0"/>
              </a:rPr>
              <a:t> – Which outputs data to the screen.</a:t>
            </a:r>
          </a:p>
          <a:p>
            <a:pPr marL="0" indent="0">
              <a:buFont typeface="Wingdings 2" panose="05020102010507070707" pitchFamily="18" charset="2"/>
              <a:buNone/>
            </a:pPr>
            <a:r>
              <a:rPr lang="en-US" sz="2000" dirty="0">
                <a:cs typeface="Courier New" panose="02070309020205020404" pitchFamily="49" charset="0"/>
              </a:rPr>
              <a:t>And finally, the  “&gt;” character, which in Linux lets us force any data that is normally output to the screen into a file.</a:t>
            </a:r>
          </a:p>
        </p:txBody>
      </p:sp>
      <p:sp>
        <p:nvSpPr>
          <p:cNvPr id="3" name="Content Placeholder 3">
            <a:extLst>
              <a:ext uri="{FF2B5EF4-FFF2-40B4-BE49-F238E27FC236}">
                <a16:creationId xmlns:a16="http://schemas.microsoft.com/office/drawing/2014/main" id="{8D8A0291-CADD-44D3-F81D-0F387C8DC247}"/>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("Contents of the ./test directory&lt;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$input = $_GET["filter"];</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exec("ls ".$</a:t>
            </a:r>
            <a:r>
              <a:rPr lang="en-US" b="1" dirty="0" err="1">
                <a:solidFill>
                  <a:srgbClr val="3FFF3F"/>
                </a:solidFill>
                <a:latin typeface="Courier New" panose="02070309020205020404" pitchFamily="49" charset="0"/>
                <a:cs typeface="Courier New" panose="02070309020205020404" pitchFamily="49" charset="0"/>
              </a:rPr>
              <a:t>input,$output</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foreach ($output as $line)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&gt;",$line);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endParaRPr lang="en-US" b="1"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9534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Code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Putting this all together we can get this script to execute the following command:</a:t>
            </a:r>
          </a:p>
          <a:p>
            <a:pPr marL="0" indent="0">
              <a:buFont typeface="Wingdings 2" panose="05020102010507070707" pitchFamily="18" charset="2"/>
              <a:buNone/>
            </a:pPr>
            <a:r>
              <a:rPr lang="en-US" sz="2000" b="1" dirty="0">
                <a:latin typeface="Courier New" panose="02070309020205020404" pitchFamily="49" charset="0"/>
                <a:cs typeface="Courier New" panose="02070309020205020404" pitchFamily="49" charset="0"/>
              </a:rPr>
              <a:t>echo "&lt;?PHP </a:t>
            </a:r>
            <a:r>
              <a:rPr lang="en-US" sz="2000" b="1" dirty="0" err="1">
                <a:latin typeface="Courier New" panose="02070309020205020404" pitchFamily="49" charset="0"/>
                <a:cs typeface="Courier New" panose="02070309020205020404" pitchFamily="49" charset="0"/>
              </a:rPr>
              <a:t>phpinfo</a:t>
            </a:r>
            <a:r>
              <a:rPr lang="en-US" sz="2000" b="1" dirty="0">
                <a:latin typeface="Courier New" panose="02070309020205020404" pitchFamily="49" charset="0"/>
                <a:cs typeface="Courier New" panose="02070309020205020404" pitchFamily="49" charset="0"/>
              </a:rPr>
              <a:t>(); ?&gt;" &gt; ./test/</a:t>
            </a:r>
            <a:r>
              <a:rPr lang="en-US" sz="2000" b="1" dirty="0" err="1">
                <a:latin typeface="Courier New" panose="02070309020205020404" pitchFamily="49" charset="0"/>
                <a:cs typeface="Courier New" panose="02070309020205020404" pitchFamily="49" charset="0"/>
              </a:rPr>
              <a:t>info.php</a:t>
            </a:r>
            <a:endParaRPr lang="en-US" sz="2000" b="1" dirty="0">
              <a:latin typeface="Courier New" panose="02070309020205020404" pitchFamily="49" charset="0"/>
              <a:cs typeface="Courier New" panose="02070309020205020404" pitchFamily="49" charset="0"/>
            </a:endParaRPr>
          </a:p>
          <a:p>
            <a:pPr marL="0" indent="0">
              <a:buFont typeface="Wingdings 2" panose="05020102010507070707" pitchFamily="18" charset="2"/>
              <a:buNone/>
            </a:pPr>
            <a:r>
              <a:rPr lang="en-US" sz="2000" dirty="0">
                <a:cs typeface="Courier New" panose="02070309020205020404" pitchFamily="49" charset="0"/>
              </a:rPr>
              <a:t>This will create a file on the webserver with a short php program in it.  It will place it in the directly test.</a:t>
            </a:r>
          </a:p>
          <a:p>
            <a:pPr marL="0" indent="0">
              <a:buFont typeface="Wingdings 2" panose="05020102010507070707" pitchFamily="18" charset="2"/>
              <a:buNone/>
            </a:pPr>
            <a:r>
              <a:rPr lang="en-US" sz="2000" dirty="0">
                <a:cs typeface="Courier New" panose="02070309020205020404" pitchFamily="49" charset="0"/>
              </a:rPr>
              <a:t>Once it’s there we can just point our web browser at the new URL:</a:t>
            </a:r>
            <a:br>
              <a:rPr lang="en-US" sz="2000" dirty="0">
                <a:cs typeface="Courier New" panose="02070309020205020404" pitchFamily="49" charset="0"/>
              </a:rPr>
            </a:br>
            <a:br>
              <a:rPr lang="en-US" sz="2000" dirty="0">
                <a:cs typeface="Courier New" panose="02070309020205020404" pitchFamily="49" charset="0"/>
              </a:rPr>
            </a:br>
            <a:r>
              <a:rPr lang="en-US" sz="2000" b="1" dirty="0">
                <a:latin typeface="Courier New" panose="02070309020205020404" pitchFamily="49" charset="0"/>
                <a:cs typeface="Courier New" panose="02070309020205020404" pitchFamily="49" charset="0"/>
              </a:rPr>
              <a:t>http://&lt;&lt;server IP&gt;&gt;/test/info.php</a:t>
            </a:r>
          </a:p>
          <a:p>
            <a:pPr marL="0" indent="0">
              <a:buFont typeface="Wingdings 2" panose="05020102010507070707" pitchFamily="18" charset="2"/>
              <a:buNone/>
            </a:pPr>
            <a:endParaRPr lang="en-US" sz="2000" dirty="0">
              <a:cs typeface="Courier New" panose="02070309020205020404" pitchFamily="49" charset="0"/>
            </a:endParaRPr>
          </a:p>
        </p:txBody>
      </p:sp>
      <p:sp>
        <p:nvSpPr>
          <p:cNvPr id="3" name="Content Placeholder 3">
            <a:extLst>
              <a:ext uri="{FF2B5EF4-FFF2-40B4-BE49-F238E27FC236}">
                <a16:creationId xmlns:a16="http://schemas.microsoft.com/office/drawing/2014/main" id="{02263C66-36BC-96C6-4FDC-47CBDFEE6CDA}"/>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("Contents of the ./test directory&lt;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$input = $_GET["filter"];</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exec("ls ".$</a:t>
            </a:r>
            <a:r>
              <a:rPr lang="en-US" b="1" dirty="0" err="1">
                <a:solidFill>
                  <a:srgbClr val="3FFF3F"/>
                </a:solidFill>
                <a:latin typeface="Courier New" panose="02070309020205020404" pitchFamily="49" charset="0"/>
                <a:cs typeface="Courier New" panose="02070309020205020404" pitchFamily="49" charset="0"/>
              </a:rPr>
              <a:t>input,$output</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foreach ($output as $line)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&gt;",$line);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endParaRPr lang="en-US" b="1"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0153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Code Injection - example</a:t>
            </a:r>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00050" y="2077375"/>
            <a:ext cx="5503600" cy="405096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dirty="0">
                <a:cs typeface="Courier New" panose="02070309020205020404" pitchFamily="49" charset="0"/>
              </a:rPr>
              <a:t>That script we created, executes the </a:t>
            </a:r>
            <a:r>
              <a:rPr lang="en-US" sz="2000" b="1" dirty="0" err="1">
                <a:latin typeface="Courier New" panose="02070309020205020404" pitchFamily="49" charset="0"/>
                <a:cs typeface="Courier New" panose="02070309020205020404" pitchFamily="49" charset="0"/>
              </a:rPr>
              <a:t>phpinfo</a:t>
            </a:r>
            <a:r>
              <a:rPr lang="en-US" sz="2000" b="1"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command. </a:t>
            </a:r>
          </a:p>
          <a:p>
            <a:pPr marL="0" indent="0">
              <a:buFont typeface="Wingdings 2" panose="05020102010507070707" pitchFamily="18" charset="2"/>
              <a:buNone/>
            </a:pPr>
            <a:r>
              <a:rPr lang="en-US" sz="2000" b="1" dirty="0" err="1">
                <a:latin typeface="Courier New" panose="02070309020205020404" pitchFamily="49" charset="0"/>
                <a:cs typeface="Courier New" panose="02070309020205020404" pitchFamily="49" charset="0"/>
              </a:rPr>
              <a:t>Phpinfo</a:t>
            </a:r>
            <a:r>
              <a:rPr lang="en-US" sz="2000" b="1"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will tell you all sorts of information about the current </a:t>
            </a:r>
            <a:r>
              <a:rPr lang="en-US" sz="2000" dirty="0" err="1">
                <a:cs typeface="Courier New" panose="02070309020205020404" pitchFamily="49" charset="0"/>
              </a:rPr>
              <a:t>php</a:t>
            </a:r>
            <a:r>
              <a:rPr lang="en-US" sz="2000" dirty="0">
                <a:cs typeface="Courier New" panose="02070309020205020404" pitchFamily="49" charset="0"/>
              </a:rPr>
              <a:t> installation.  </a:t>
            </a:r>
          </a:p>
          <a:p>
            <a:pPr marL="0" indent="0">
              <a:buFont typeface="Wingdings 2" panose="05020102010507070707" pitchFamily="18" charset="2"/>
              <a:buNone/>
            </a:pPr>
            <a:r>
              <a:rPr lang="en-US" sz="2000" dirty="0">
                <a:cs typeface="Courier New" panose="02070309020205020404" pitchFamily="49" charset="0"/>
              </a:rPr>
              <a:t>However, we could have uploaded any script we wanted.</a:t>
            </a:r>
          </a:p>
          <a:p>
            <a:pPr marL="0" indent="0">
              <a:buFont typeface="Wingdings 2" panose="05020102010507070707" pitchFamily="18" charset="2"/>
              <a:buNone/>
            </a:pPr>
            <a:r>
              <a:rPr lang="en-US" sz="2000" dirty="0">
                <a:cs typeface="Courier New" panose="02070309020205020404" pitchFamily="49" charset="0"/>
              </a:rPr>
              <a:t>Let’s try another example!</a:t>
            </a:r>
          </a:p>
          <a:p>
            <a:pPr marL="0" indent="0">
              <a:buFont typeface="Wingdings 2" panose="05020102010507070707" pitchFamily="18" charset="2"/>
              <a:buNone/>
            </a:pPr>
            <a:endParaRPr lang="en-US" sz="2000" dirty="0">
              <a:cs typeface="Courier New" panose="02070309020205020404" pitchFamily="49" charset="0"/>
            </a:endParaRPr>
          </a:p>
        </p:txBody>
      </p:sp>
      <p:sp>
        <p:nvSpPr>
          <p:cNvPr id="3" name="Content Placeholder 3">
            <a:extLst>
              <a:ext uri="{FF2B5EF4-FFF2-40B4-BE49-F238E27FC236}">
                <a16:creationId xmlns:a16="http://schemas.microsoft.com/office/drawing/2014/main" id="{02263C66-36BC-96C6-4FDC-47CBDFEE6CDA}"/>
              </a:ext>
            </a:extLst>
          </p:cNvPr>
          <p:cNvSpPr txBox="1">
            <a:spLocks/>
          </p:cNvSpPr>
          <p:nvPr/>
        </p:nvSpPr>
        <p:spPr>
          <a:xfrm>
            <a:off x="6095999" y="2077375"/>
            <a:ext cx="5790475" cy="4190259"/>
          </a:xfrm>
          <a:prstGeom prst="rect">
            <a:avLst/>
          </a:prstGeom>
          <a:solidFill>
            <a:schemeClr val="tx1"/>
          </a:solidFill>
          <a:effectLst>
            <a:softEdge rad="0"/>
          </a:effectLst>
        </p:spPr>
        <p:txBody>
          <a:bodyPr vert="horz" lIns="0" tIns="45720" rIns="0" bIns="45720" rtlCol="0" anchor="t" anchorCtr="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 ("Contents of the ./test directory&lt;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$input = $_GET["filter"];</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exec("ls ".$</a:t>
            </a:r>
            <a:r>
              <a:rPr lang="en-US" b="1" dirty="0" err="1">
                <a:solidFill>
                  <a:srgbClr val="3FFF3F"/>
                </a:solidFill>
                <a:latin typeface="Courier New" panose="02070309020205020404" pitchFamily="49" charset="0"/>
                <a:cs typeface="Courier New" panose="02070309020205020404" pitchFamily="49" charset="0"/>
              </a:rPr>
              <a:t>input,$output</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foreach ($output as $line)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&gt;",$line);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a:t>
            </a:r>
          </a:p>
          <a:p>
            <a:pPr marL="0" indent="0">
              <a:buNone/>
            </a:pPr>
            <a:endParaRPr lang="en-US" b="1" dirty="0">
              <a:solidFill>
                <a:srgbClr val="92D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049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Code Injection example 2</a:t>
            </a:r>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61870" y="723899"/>
            <a:ext cx="7183597" cy="367830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t>Here we have a simple calculator application (the code is available in Canvas)</a:t>
            </a:r>
          </a:p>
          <a:p>
            <a:pPr marL="0" indent="0"/>
            <a:r>
              <a:rPr lang="en-US" sz="2000" dirty="0"/>
              <a:t>It can do any calculation that can be done to PHP to any level of precision that can be done in PHP.</a:t>
            </a:r>
          </a:p>
          <a:p>
            <a:pPr marL="0" indent="0"/>
            <a:r>
              <a:rPr lang="en-US" sz="2000" dirty="0"/>
              <a:t>And it’s all been done in a single line of code!</a:t>
            </a:r>
          </a:p>
          <a:p>
            <a:pPr marL="0" indent="0"/>
            <a:r>
              <a:rPr lang="en-US" sz="2000" dirty="0"/>
              <a:t>Pretty elegant, right?</a:t>
            </a:r>
          </a:p>
          <a:p>
            <a:pPr marL="0" indent="0">
              <a:buNone/>
            </a:pPr>
            <a:endParaRPr lang="en-US" sz="2000" b="1" dirty="0"/>
          </a:p>
        </p:txBody>
      </p:sp>
      <p:pic>
        <p:nvPicPr>
          <p:cNvPr id="6" name="Picture 5">
            <a:extLst>
              <a:ext uri="{FF2B5EF4-FFF2-40B4-BE49-F238E27FC236}">
                <a16:creationId xmlns:a16="http://schemas.microsoft.com/office/drawing/2014/main" id="{71D39AB6-C515-475D-AE14-8DB7B302E3E8}"/>
              </a:ext>
            </a:extLst>
          </p:cNvPr>
          <p:cNvPicPr>
            <a:picLocks noChangeAspect="1"/>
          </p:cNvPicPr>
          <p:nvPr/>
        </p:nvPicPr>
        <p:blipFill>
          <a:blip r:embed="rId2"/>
          <a:stretch>
            <a:fillRect/>
          </a:stretch>
        </p:blipFill>
        <p:spPr>
          <a:xfrm>
            <a:off x="6103670" y="3703321"/>
            <a:ext cx="3682959" cy="2463357"/>
          </a:xfrm>
          <a:prstGeom prst="rect">
            <a:avLst/>
          </a:prstGeom>
        </p:spPr>
      </p:pic>
    </p:spTree>
    <p:extLst>
      <p:ext uri="{BB962C8B-B14F-4D97-AF65-F5344CB8AC3E}">
        <p14:creationId xmlns:p14="http://schemas.microsoft.com/office/powerpoint/2010/main" val="364001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2A4FF2-0289-45C1-97C8-F1F53D5AB7F2}"/>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What is OWASP?</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FCEC785A-DABB-4110-BEC6-5714D1E6FB3A}"/>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1700">
                <a:solidFill>
                  <a:schemeClr val="accent2">
                    <a:lumMod val="50000"/>
                  </a:schemeClr>
                </a:solidFill>
              </a:rPr>
              <a:t>Open Web Application Security Project was announced September 24</a:t>
            </a:r>
            <a:r>
              <a:rPr lang="en-US" sz="1700" baseline="30000">
                <a:solidFill>
                  <a:schemeClr val="accent2">
                    <a:lumMod val="50000"/>
                  </a:schemeClr>
                </a:solidFill>
              </a:rPr>
              <a:t>th</a:t>
            </a:r>
            <a:r>
              <a:rPr lang="en-US" sz="1700">
                <a:solidFill>
                  <a:schemeClr val="accent2">
                    <a:lumMod val="50000"/>
                  </a:schemeClr>
                </a:solidFill>
              </a:rPr>
              <a:t> 2001</a:t>
            </a:r>
          </a:p>
          <a:p>
            <a:pPr>
              <a:lnSpc>
                <a:spcPct val="90000"/>
              </a:lnSpc>
            </a:pPr>
            <a:r>
              <a:rPr lang="en-US" sz="1700">
                <a:solidFill>
                  <a:schemeClr val="accent2">
                    <a:lumMod val="50000"/>
                  </a:schemeClr>
                </a:solidFill>
              </a:rPr>
              <a:t>To provide transparent access to advice on secure coding and threats to web applications.</a:t>
            </a:r>
          </a:p>
          <a:p>
            <a:pPr>
              <a:lnSpc>
                <a:spcPct val="90000"/>
              </a:lnSpc>
            </a:pPr>
            <a:r>
              <a:rPr lang="en-US" sz="1700">
                <a:solidFill>
                  <a:schemeClr val="accent2">
                    <a:lumMod val="50000"/>
                  </a:schemeClr>
                </a:solidFill>
              </a:rPr>
              <a:t>Provides many publications to help developers write secure code:</a:t>
            </a:r>
          </a:p>
          <a:p>
            <a:pPr lvl="1">
              <a:lnSpc>
                <a:spcPct val="90000"/>
              </a:lnSpc>
            </a:pPr>
            <a:r>
              <a:rPr lang="en-US" sz="1700">
                <a:solidFill>
                  <a:schemeClr val="accent2">
                    <a:lumMod val="50000"/>
                  </a:schemeClr>
                </a:solidFill>
              </a:rPr>
              <a:t>OWASP Top 10</a:t>
            </a:r>
          </a:p>
          <a:p>
            <a:pPr lvl="1">
              <a:lnSpc>
                <a:spcPct val="90000"/>
              </a:lnSpc>
            </a:pPr>
            <a:r>
              <a:rPr lang="en-US" sz="1700">
                <a:solidFill>
                  <a:schemeClr val="accent2">
                    <a:lumMod val="50000"/>
                  </a:schemeClr>
                </a:solidFill>
              </a:rPr>
              <a:t>OWASP Software Assurance Maturity Model</a:t>
            </a:r>
          </a:p>
          <a:p>
            <a:pPr lvl="1">
              <a:lnSpc>
                <a:spcPct val="90000"/>
              </a:lnSpc>
            </a:pPr>
            <a:r>
              <a:rPr lang="en-US" sz="1700">
                <a:solidFill>
                  <a:schemeClr val="accent2">
                    <a:lumMod val="50000"/>
                  </a:schemeClr>
                </a:solidFill>
              </a:rPr>
              <a:t>OWASP Development Guide</a:t>
            </a:r>
          </a:p>
          <a:p>
            <a:pPr lvl="1">
              <a:lnSpc>
                <a:spcPct val="90000"/>
              </a:lnSpc>
            </a:pPr>
            <a:r>
              <a:rPr lang="en-US" sz="1700">
                <a:solidFill>
                  <a:schemeClr val="accent2">
                    <a:lumMod val="50000"/>
                  </a:schemeClr>
                </a:solidFill>
              </a:rPr>
              <a:t>OWASP Testing Guide</a:t>
            </a:r>
          </a:p>
          <a:p>
            <a:pPr lvl="1">
              <a:lnSpc>
                <a:spcPct val="90000"/>
              </a:lnSpc>
            </a:pPr>
            <a:r>
              <a:rPr lang="en-US" sz="1700">
                <a:solidFill>
                  <a:schemeClr val="accent2">
                    <a:lumMod val="50000"/>
                  </a:schemeClr>
                </a:solidFill>
              </a:rPr>
              <a:t>OWASP Code Review Guide</a:t>
            </a:r>
          </a:p>
          <a:p>
            <a:pPr>
              <a:lnSpc>
                <a:spcPct val="90000"/>
              </a:lnSpc>
            </a:pPr>
            <a:r>
              <a:rPr lang="en-US" sz="1700">
                <a:solidFill>
                  <a:schemeClr val="accent2">
                    <a:lumMod val="50000"/>
                  </a:schemeClr>
                </a:solidFill>
              </a:rPr>
              <a:t>All open source</a:t>
            </a:r>
          </a:p>
          <a:p>
            <a:pPr>
              <a:lnSpc>
                <a:spcPct val="90000"/>
              </a:lnSpc>
            </a:pPr>
            <a:endParaRPr lang="en-US" sz="1700">
              <a:solidFill>
                <a:schemeClr val="accent2">
                  <a:lumMod val="50000"/>
                </a:schemeClr>
              </a:solidFill>
            </a:endParaRPr>
          </a:p>
          <a:p>
            <a:pPr>
              <a:lnSpc>
                <a:spcPct val="90000"/>
              </a:lnSpc>
            </a:pPr>
            <a:endParaRPr lang="en-US" sz="1700">
              <a:solidFill>
                <a:schemeClr val="accent2">
                  <a:lumMod val="50000"/>
                </a:schemeClr>
              </a:solidFill>
            </a:endParaRPr>
          </a:p>
        </p:txBody>
      </p:sp>
    </p:spTree>
    <p:extLst>
      <p:ext uri="{BB962C8B-B14F-4D97-AF65-F5344CB8AC3E}">
        <p14:creationId xmlns:p14="http://schemas.microsoft.com/office/powerpoint/2010/main" val="2813837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Code Injection example 2</a:t>
            </a:r>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61870" y="723899"/>
            <a:ext cx="7183597" cy="232861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t>How does it work?</a:t>
            </a:r>
          </a:p>
          <a:p>
            <a:pPr marL="0" indent="0"/>
            <a:r>
              <a:rPr lang="en-US" sz="2000" dirty="0"/>
              <a:t>Every digit and operator that is typed on the calculator is put into a single form field.</a:t>
            </a:r>
          </a:p>
          <a:p>
            <a:pPr marL="0" indent="0"/>
            <a:r>
              <a:rPr lang="en-US" sz="2000" dirty="0"/>
              <a:t>When the “=“ is pressed, the form submits the data to this same PHP file in the field “</a:t>
            </a:r>
            <a:r>
              <a:rPr lang="en-US" sz="2000" dirty="0" err="1"/>
              <a:t>calcthis</a:t>
            </a:r>
            <a:r>
              <a:rPr lang="en-US" sz="2000" dirty="0"/>
              <a:t>”.</a:t>
            </a:r>
          </a:p>
        </p:txBody>
      </p:sp>
      <p:sp>
        <p:nvSpPr>
          <p:cNvPr id="14" name="Content Placeholder 3">
            <a:extLst>
              <a:ext uri="{FF2B5EF4-FFF2-40B4-BE49-F238E27FC236}">
                <a16:creationId xmlns:a16="http://schemas.microsoft.com/office/drawing/2014/main" id="{CF429548-5B55-4EA6-A9D0-3C199442CEC1}"/>
              </a:ext>
            </a:extLst>
          </p:cNvPr>
          <p:cNvSpPr txBox="1">
            <a:spLocks/>
          </p:cNvSpPr>
          <p:nvPr/>
        </p:nvSpPr>
        <p:spPr>
          <a:xfrm>
            <a:off x="4562564" y="3048960"/>
            <a:ext cx="7324604" cy="533400"/>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solidFill>
                  <a:srgbClr val="3FFF3F"/>
                </a:solidFill>
                <a:latin typeface="Courier New" panose="02070309020205020404" pitchFamily="49" charset="0"/>
                <a:cs typeface="Courier New" panose="02070309020205020404" pitchFamily="49" charset="0"/>
              </a:rPr>
              <a:t>&lt;?php eval("echo ".$_GET['</a:t>
            </a:r>
            <a:r>
              <a:rPr lang="en-US" b="1" dirty="0" err="1">
                <a:solidFill>
                  <a:srgbClr val="3FFF3F"/>
                </a:solidFill>
                <a:latin typeface="Courier New" panose="02070309020205020404" pitchFamily="49" charset="0"/>
                <a:cs typeface="Courier New" panose="02070309020205020404" pitchFamily="49" charset="0"/>
              </a:rPr>
              <a:t>calcthis</a:t>
            </a:r>
            <a:r>
              <a:rPr lang="en-US" b="1" dirty="0">
                <a:solidFill>
                  <a:srgbClr val="3FFF3F"/>
                </a:solidFill>
                <a:latin typeface="Courier New" panose="02070309020205020404" pitchFamily="49" charset="0"/>
                <a:cs typeface="Courier New" panose="02070309020205020404" pitchFamily="49" charset="0"/>
              </a:rPr>
              <a:t>'].";") ?&gt;</a:t>
            </a:r>
          </a:p>
        </p:txBody>
      </p:sp>
      <p:sp>
        <p:nvSpPr>
          <p:cNvPr id="15" name="Content Placeholder 2">
            <a:extLst>
              <a:ext uri="{FF2B5EF4-FFF2-40B4-BE49-F238E27FC236}">
                <a16:creationId xmlns:a16="http://schemas.microsoft.com/office/drawing/2014/main" id="{E5A3643F-A456-4893-8241-5BA38BB9C99C}"/>
              </a:ext>
            </a:extLst>
          </p:cNvPr>
          <p:cNvSpPr txBox="1">
            <a:spLocks/>
          </p:cNvSpPr>
          <p:nvPr/>
        </p:nvSpPr>
        <p:spPr>
          <a:xfrm>
            <a:off x="4586579" y="3673801"/>
            <a:ext cx="7183597" cy="270510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t>The code concatenates the string “echo” at the beginning of the string and a “;” at the end.  Then sends the result to the </a:t>
            </a:r>
            <a:r>
              <a:rPr lang="en-US" sz="2000" b="1" dirty="0">
                <a:latin typeface="Courier New" panose="02070309020205020404" pitchFamily="49" charset="0"/>
                <a:cs typeface="Courier New" panose="02070309020205020404" pitchFamily="49" charset="0"/>
              </a:rPr>
              <a:t>eval </a:t>
            </a:r>
            <a:r>
              <a:rPr lang="en-US" sz="2000" dirty="0"/>
              <a:t>command.</a:t>
            </a:r>
          </a:p>
          <a:p>
            <a:pPr marL="0" indent="0"/>
            <a:r>
              <a:rPr lang="en-US" sz="2000" dirty="0"/>
              <a:t>So, if we type in “2 + 4 * 6 / 3” the eval command receives: </a:t>
            </a:r>
            <a:r>
              <a:rPr lang="en-US" sz="2000" b="1" dirty="0">
                <a:latin typeface="Courier New" panose="02070309020205020404" pitchFamily="49" charset="0"/>
                <a:cs typeface="Courier New" panose="02070309020205020404" pitchFamily="49" charset="0"/>
              </a:rPr>
              <a:t>echo 2+4*6/3;</a:t>
            </a:r>
          </a:p>
          <a:p>
            <a:pPr marL="0" indent="0"/>
            <a:r>
              <a:rPr lang="en-US" sz="2000" dirty="0"/>
              <a:t>The eval command simply takes whatever is passed to it and executes it as if it’s PHP</a:t>
            </a:r>
          </a:p>
          <a:p>
            <a:pPr marL="0" indent="0">
              <a:buNone/>
            </a:pPr>
            <a:endParaRPr lang="en-US" sz="2000" b="1" dirty="0"/>
          </a:p>
        </p:txBody>
      </p:sp>
    </p:spTree>
    <p:extLst>
      <p:ext uri="{BB962C8B-B14F-4D97-AF65-F5344CB8AC3E}">
        <p14:creationId xmlns:p14="http://schemas.microsoft.com/office/powerpoint/2010/main" val="1337384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Code Injection example 2</a:t>
            </a:r>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61870" y="723899"/>
            <a:ext cx="7183597" cy="56666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t>So now we have the ability to execute any code </a:t>
            </a:r>
            <a:r>
              <a:rPr lang="en-US" sz="2000" u="sng" dirty="0"/>
              <a:t>inside</a:t>
            </a:r>
            <a:r>
              <a:rPr lang="en-US" sz="2000" dirty="0"/>
              <a:t> a piece of PHP code!</a:t>
            </a:r>
          </a:p>
          <a:p>
            <a:pPr marL="0" indent="0"/>
            <a:r>
              <a:rPr lang="en-US" sz="2000" dirty="0"/>
              <a:t>What does that let us do that we couldn’t do before?  Examine the state of all the variables!</a:t>
            </a:r>
          </a:p>
          <a:p>
            <a:pPr marL="0" indent="0"/>
            <a:r>
              <a:rPr lang="en-US" sz="2000" dirty="0"/>
              <a:t>Suppose you knew or could guess that there is a variable called “$username”.  Simply passing the following URL would show us the contents of it: </a:t>
            </a:r>
            <a:br>
              <a:rPr lang="en-US" sz="2000" dirty="0"/>
            </a:br>
            <a:r>
              <a:rPr lang="en-US" sz="2000" dirty="0"/>
              <a:t> </a:t>
            </a:r>
            <a:r>
              <a:rPr lang="en-US" sz="2000" b="1" dirty="0">
                <a:latin typeface="Courier New" panose="02070309020205020404" pitchFamily="49" charset="0"/>
                <a:cs typeface="Courier New" panose="02070309020205020404" pitchFamily="49" charset="0"/>
                <a:hlinkClick r:id="rId2"/>
              </a:rPr>
              <a:t>http://&lt;&lt;server IP&gt;&gt;/calc.php?calcthis=$username</a:t>
            </a:r>
            <a:endParaRPr lang="en-US" sz="2000" b="1" dirty="0">
              <a:latin typeface="Courier New" panose="02070309020205020404" pitchFamily="49" charset="0"/>
              <a:cs typeface="Courier New" panose="02070309020205020404" pitchFamily="49" charset="0"/>
            </a:endParaRPr>
          </a:p>
          <a:p>
            <a:pPr marL="0" indent="0"/>
            <a:r>
              <a:rPr lang="en-US" sz="2000" dirty="0">
                <a:cs typeface="Courier New" panose="02070309020205020404" pitchFamily="49" charset="0"/>
              </a:rPr>
              <a:t>Makes you wonder if you could get the value of every variable.  Right?</a:t>
            </a:r>
          </a:p>
          <a:p>
            <a:pPr marL="0" indent="0">
              <a:buNone/>
            </a:pPr>
            <a:endParaRPr lang="en-US" sz="2000" b="1" dirty="0">
              <a:latin typeface="Courier New" panose="02070309020205020404" pitchFamily="49" charset="0"/>
              <a:cs typeface="Courier New" panose="02070309020205020404" pitchFamily="49" charset="0"/>
            </a:endParaRPr>
          </a:p>
          <a:p>
            <a:pPr marL="0" indent="0"/>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3789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Code Injection example 2</a:t>
            </a:r>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61870" y="723899"/>
            <a:ext cx="7183597" cy="56666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cs typeface="Courier New" panose="02070309020205020404" pitchFamily="49" charset="0"/>
              </a:rPr>
              <a:t>There is! The command </a:t>
            </a:r>
            <a:r>
              <a:rPr lang="en-US" sz="2000" b="1" dirty="0" err="1">
                <a:latin typeface="Courier New" panose="02070309020205020404" pitchFamily="49" charset="0"/>
                <a:cs typeface="Courier New" panose="02070309020205020404" pitchFamily="49" charset="0"/>
              </a:rPr>
              <a:t>get_defined_vars</a:t>
            </a:r>
            <a:r>
              <a:rPr lang="en-US" sz="2000" b="1"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which returns every variable in memory.</a:t>
            </a:r>
          </a:p>
          <a:p>
            <a:pPr marL="0" indent="0"/>
            <a:r>
              <a:rPr lang="en-US" sz="2000" dirty="0">
                <a:cs typeface="Courier New" panose="02070309020205020404" pitchFamily="49" charset="0"/>
              </a:rPr>
              <a:t>One problem is that returns an array rather than just text. </a:t>
            </a:r>
          </a:p>
          <a:p>
            <a:pPr marL="0" indent="0"/>
            <a:r>
              <a:rPr lang="en-US" sz="2000" dirty="0">
                <a:cs typeface="Courier New" panose="02070309020205020404" pitchFamily="49" charset="0"/>
              </a:rPr>
              <a:t>PHP won’t print Arrays directly.  Try something like echo Array(“1”,”2”,”3”); and all you get is the word “Array”.</a:t>
            </a:r>
          </a:p>
          <a:p>
            <a:pPr marL="0" indent="0"/>
            <a:r>
              <a:rPr lang="en-US" sz="2000" dirty="0">
                <a:cs typeface="Courier New" panose="02070309020205020404" pitchFamily="49" charset="0"/>
              </a:rPr>
              <a:t>There’s a shortcut function for printing arrays:</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var_dump</a:t>
            </a:r>
            <a:r>
              <a:rPr lang="en-US" sz="2000" b="1" dirty="0">
                <a:latin typeface="Courier New" panose="02070309020205020404" pitchFamily="49" charset="0"/>
                <a:cs typeface="Courier New" panose="02070309020205020404" pitchFamily="49" charset="0"/>
              </a:rPr>
              <a:t>()</a:t>
            </a:r>
          </a:p>
          <a:p>
            <a:pPr marL="0" indent="0"/>
            <a:r>
              <a:rPr lang="en-US" sz="2000" b="1" dirty="0">
                <a:latin typeface="Courier New" panose="02070309020205020404" pitchFamily="49" charset="0"/>
                <a:cs typeface="Courier New" panose="02070309020205020404" pitchFamily="49" charset="0"/>
              </a:rPr>
              <a:t>Combine the two together:</a:t>
            </a:r>
          </a:p>
          <a:p>
            <a:pPr marL="0" indent="0"/>
            <a:r>
              <a:rPr lang="en-US" sz="2000" b="1" dirty="0">
                <a:latin typeface="Courier New" panose="02070309020205020404" pitchFamily="49" charset="0"/>
                <a:cs typeface="Courier New" panose="02070309020205020404" pitchFamily="49" charset="0"/>
                <a:hlinkClick r:id="rId2"/>
              </a:rPr>
              <a:t>http://&lt;&lt;server IP&gt;/calc.php?calcthis=var_dump(get_defined_vars())</a:t>
            </a: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cs typeface="Courier New" panose="02070309020205020404" pitchFamily="49" charset="0"/>
            </a:endParaRPr>
          </a:p>
          <a:p>
            <a:pPr marL="0" indent="0" algn="ctr">
              <a:buNone/>
            </a:pPr>
            <a:r>
              <a:rPr lang="en-US" sz="2000" b="1" dirty="0">
                <a:cs typeface="Courier New" panose="02070309020205020404" pitchFamily="49" charset="0"/>
              </a:rPr>
              <a:t>You should be able to see some data in the calculator window.  View the page source to see it all!</a:t>
            </a:r>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6826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Code Injection example 2</a:t>
            </a:r>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61870" y="723899"/>
            <a:ext cx="7183597" cy="56666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cs typeface="Courier New" panose="02070309020205020404" pitchFamily="49" charset="0"/>
              </a:rPr>
              <a:t>Having the variables is nice, but can we see the PHP code?</a:t>
            </a:r>
          </a:p>
          <a:p>
            <a:pPr marL="0" indent="0"/>
            <a:r>
              <a:rPr lang="en-US" sz="2000" dirty="0">
                <a:cs typeface="Courier New" panose="02070309020205020404" pitchFamily="49" charset="0"/>
              </a:rPr>
              <a:t>There is a simple PHP command to send the contents of a file to you: </a:t>
            </a:r>
            <a:r>
              <a:rPr lang="en-US" sz="2000" b="1" dirty="0" err="1">
                <a:latin typeface="Courier New" panose="02070309020205020404" pitchFamily="49" charset="0"/>
                <a:cs typeface="Courier New" panose="02070309020205020404" pitchFamily="49" charset="0"/>
              </a:rPr>
              <a:t>readfile</a:t>
            </a:r>
            <a:r>
              <a:rPr lang="en-US" sz="2000" b="1" dirty="0">
                <a:latin typeface="Courier New" panose="02070309020205020404" pitchFamily="49" charset="0"/>
                <a:cs typeface="Courier New" panose="02070309020205020404" pitchFamily="49" charset="0"/>
              </a:rPr>
              <a:t>();</a:t>
            </a:r>
          </a:p>
          <a:p>
            <a:pPr marL="0" indent="0"/>
            <a:r>
              <a:rPr lang="en-US" sz="2000" b="1" dirty="0" err="1">
                <a:latin typeface="Courier New" panose="02070309020205020404" pitchFamily="49" charset="0"/>
                <a:cs typeface="Courier New" panose="02070309020205020404" pitchFamily="49" charset="0"/>
              </a:rPr>
              <a:t>readfile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calc.php</a:t>
            </a:r>
            <a:r>
              <a:rPr lang="en-US" sz="2000" b="1" dirty="0">
                <a:latin typeface="Courier New" panose="02070309020205020404" pitchFamily="49" charset="0"/>
                <a:cs typeface="Courier New" panose="02070309020205020404" pitchFamily="49" charset="0"/>
              </a:rPr>
              <a:t>’); </a:t>
            </a:r>
            <a:r>
              <a:rPr lang="en-US" sz="2000" dirty="0">
                <a:cs typeface="Courier New" panose="02070309020205020404" pitchFamily="49" charset="0"/>
              </a:rPr>
              <a:t>would send the php file to us but it would just insert it into the middle of the HTML file.</a:t>
            </a:r>
          </a:p>
          <a:p>
            <a:pPr marL="0" indent="0"/>
            <a:r>
              <a:rPr lang="en-US" sz="2000" dirty="0">
                <a:cs typeface="Courier New" panose="02070309020205020404" pitchFamily="49" charset="0"/>
              </a:rPr>
              <a:t>There’s a far more elegant way…</a:t>
            </a:r>
          </a:p>
        </p:txBody>
      </p:sp>
    </p:spTree>
    <p:extLst>
      <p:ext uri="{BB962C8B-B14F-4D97-AF65-F5344CB8AC3E}">
        <p14:creationId xmlns:p14="http://schemas.microsoft.com/office/powerpoint/2010/main" val="3518589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p:txBody>
          <a:bodyPr/>
          <a:lstStyle/>
          <a:p>
            <a:r>
              <a:rPr lang="en-US" dirty="0"/>
              <a:t>Code Injection – example 2</a:t>
            </a:r>
          </a:p>
        </p:txBody>
      </p:sp>
      <p:sp>
        <p:nvSpPr>
          <p:cNvPr id="4" name="Content Placeholder 3">
            <a:extLst>
              <a:ext uri="{FF2B5EF4-FFF2-40B4-BE49-F238E27FC236}">
                <a16:creationId xmlns:a16="http://schemas.microsoft.com/office/drawing/2014/main" id="{8D388BEB-FBEA-446C-B16C-71DEB48A6628}"/>
              </a:ext>
            </a:extLst>
          </p:cNvPr>
          <p:cNvSpPr txBox="1">
            <a:spLocks/>
          </p:cNvSpPr>
          <p:nvPr/>
        </p:nvSpPr>
        <p:spPr>
          <a:xfrm>
            <a:off x="493270" y="3916017"/>
            <a:ext cx="11215026" cy="2553171"/>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b="1" dirty="0">
                <a:solidFill>
                  <a:srgbClr val="3FFF3F"/>
                </a:solidFill>
                <a:latin typeface="Courier New" panose="02070309020205020404" pitchFamily="49" charset="0"/>
                <a:cs typeface="Courier New" panose="02070309020205020404" pitchFamily="49" charset="0"/>
              </a:rPr>
              <a:t> header('Content-Description: File Transfer');</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header('Content-Type: application/octet-stream');</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header('Content-Disposition: attachment; filename='.</a:t>
            </a:r>
            <a:r>
              <a:rPr lang="en-US" sz="1800" b="1" dirty="0" err="1">
                <a:solidFill>
                  <a:srgbClr val="3FFF3F"/>
                </a:solidFill>
                <a:latin typeface="Courier New" panose="02070309020205020404" pitchFamily="49" charset="0"/>
                <a:cs typeface="Courier New" panose="02070309020205020404" pitchFamily="49" charset="0"/>
              </a:rPr>
              <a:t>basename</a:t>
            </a:r>
            <a:r>
              <a:rPr lang="en-US" sz="1800" b="1" dirty="0">
                <a:solidFill>
                  <a:srgbClr val="3FFF3F"/>
                </a:solidFill>
                <a:latin typeface="Courier New" panose="02070309020205020404" pitchFamily="49" charset="0"/>
                <a:cs typeface="Courier New" panose="02070309020205020404" pitchFamily="49" charset="0"/>
              </a:rPr>
              <a:t>('</a:t>
            </a:r>
            <a:r>
              <a:rPr lang="en-US" sz="1800" b="1" dirty="0" err="1">
                <a:solidFill>
                  <a:srgbClr val="3FFF3F"/>
                </a:solidFill>
                <a:latin typeface="Courier New" panose="02070309020205020404" pitchFamily="49" charset="0"/>
                <a:cs typeface="Courier New" panose="02070309020205020404" pitchFamily="49" charset="0"/>
              </a:rPr>
              <a:t>calc.php</a:t>
            </a: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header('Content-Transfer-Encoding: binary');</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header('Content-Length: ' . </a:t>
            </a:r>
            <a:r>
              <a:rPr lang="en-US" sz="1800" b="1" dirty="0" err="1">
                <a:solidFill>
                  <a:srgbClr val="3FFF3F"/>
                </a:solidFill>
                <a:latin typeface="Courier New" panose="02070309020205020404" pitchFamily="49" charset="0"/>
                <a:cs typeface="Courier New" panose="02070309020205020404" pitchFamily="49" charset="0"/>
              </a:rPr>
              <a:t>filesize</a:t>
            </a:r>
            <a:r>
              <a:rPr lang="en-US" sz="1800" b="1" dirty="0">
                <a:solidFill>
                  <a:srgbClr val="3FFF3F"/>
                </a:solidFill>
                <a:latin typeface="Courier New" panose="02070309020205020404" pitchFamily="49" charset="0"/>
                <a:cs typeface="Courier New" panose="02070309020205020404" pitchFamily="49" charset="0"/>
              </a:rPr>
              <a:t>('</a:t>
            </a:r>
            <a:r>
              <a:rPr lang="en-US" sz="1800" b="1" dirty="0" err="1">
                <a:solidFill>
                  <a:srgbClr val="3FFF3F"/>
                </a:solidFill>
                <a:latin typeface="Courier New" panose="02070309020205020404" pitchFamily="49" charset="0"/>
                <a:cs typeface="Courier New" panose="02070309020205020404" pitchFamily="49" charset="0"/>
              </a:rPr>
              <a:t>calc.php</a:t>
            </a: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ob_clean</a:t>
            </a: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flush();</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readfile</a:t>
            </a:r>
            <a:r>
              <a:rPr lang="en-US" sz="1800" b="1" dirty="0">
                <a:solidFill>
                  <a:srgbClr val="3FFF3F"/>
                </a:solidFill>
                <a:latin typeface="Courier New" panose="02070309020205020404" pitchFamily="49" charset="0"/>
                <a:cs typeface="Courier New" panose="02070309020205020404" pitchFamily="49" charset="0"/>
              </a:rPr>
              <a:t>('</a:t>
            </a:r>
            <a:r>
              <a:rPr lang="en-US" sz="1800" b="1" dirty="0" err="1">
                <a:solidFill>
                  <a:srgbClr val="3FFF3F"/>
                </a:solidFill>
                <a:latin typeface="Courier New" panose="02070309020205020404" pitchFamily="49" charset="0"/>
                <a:cs typeface="Courier New" panose="02070309020205020404" pitchFamily="49" charset="0"/>
              </a:rPr>
              <a:t>calc.php</a:t>
            </a:r>
            <a:r>
              <a:rPr lang="en-US" sz="1800" b="1" dirty="0">
                <a:solidFill>
                  <a:srgbClr val="3FFF3F"/>
                </a:solidFill>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2E421DB3-1ED3-40BB-82FB-B21B480B90E7}"/>
              </a:ext>
            </a:extLst>
          </p:cNvPr>
          <p:cNvSpPr txBox="1"/>
          <p:nvPr/>
        </p:nvSpPr>
        <p:spPr>
          <a:xfrm>
            <a:off x="483624" y="1962107"/>
            <a:ext cx="11121886" cy="1938992"/>
          </a:xfrm>
          <a:prstGeom prst="rect">
            <a:avLst/>
          </a:prstGeom>
          <a:noFill/>
        </p:spPr>
        <p:txBody>
          <a:bodyPr wrap="square" rtlCol="0">
            <a:spAutoFit/>
          </a:bodyPr>
          <a:lstStyle/>
          <a:p>
            <a:pPr marL="342900" indent="-342900">
              <a:buFont typeface="Arial" panose="020B0604020202020204" pitchFamily="34" charset="0"/>
              <a:buChar char="•"/>
            </a:pPr>
            <a:r>
              <a:rPr lang="en-US" sz="2000" dirty="0" err="1"/>
              <a:t>ToHere</a:t>
            </a:r>
            <a:r>
              <a:rPr lang="en-US" sz="2000" dirty="0"/>
              <a:t> we simply create a header for the HTTP response and send the appropriate data.  Note the use of “application/octet-stream”.</a:t>
            </a:r>
          </a:p>
          <a:p>
            <a:pPr marL="342900" indent="-342900">
              <a:buFont typeface="Arial" panose="020B0604020202020204" pitchFamily="34" charset="0"/>
              <a:buChar char="•"/>
            </a:pPr>
            <a:r>
              <a:rPr lang="en-US" sz="2000" dirty="0"/>
              <a:t> avoid problems with spacing and special characters, paste this code into a text editor and remove them -- turning it into a single line.  Then feed it to the application on the URL.</a:t>
            </a:r>
          </a:p>
          <a:p>
            <a:pPr marL="342900" indent="-342900">
              <a:buFont typeface="Arial" panose="020B0604020202020204" pitchFamily="34" charset="0"/>
              <a:buChar char="•"/>
            </a:pPr>
            <a:r>
              <a:rPr lang="en-US" sz="2000" dirty="0"/>
              <a:t>It’s worth pointing out that we could have used the </a:t>
            </a:r>
            <a:r>
              <a:rPr lang="en-US" sz="2000" b="1" dirty="0">
                <a:latin typeface="Courier New" panose="02070309020205020404" pitchFamily="49" charset="0"/>
                <a:cs typeface="Courier New" panose="02070309020205020404" pitchFamily="49" charset="0"/>
              </a:rPr>
              <a:t>exec</a:t>
            </a:r>
            <a:r>
              <a:rPr lang="en-US" sz="2000" dirty="0"/>
              <a:t> trick to upload a PHP file to the server which allows us to download any file.  There is always more than one way to attack a system!</a:t>
            </a:r>
          </a:p>
        </p:txBody>
      </p:sp>
    </p:spTree>
    <p:extLst>
      <p:ext uri="{BB962C8B-B14F-4D97-AF65-F5344CB8AC3E}">
        <p14:creationId xmlns:p14="http://schemas.microsoft.com/office/powerpoint/2010/main" val="3418491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D81772F-807E-43F2-918D-3A65C6DA82C9}"/>
              </a:ext>
            </a:extLst>
          </p:cNvPr>
          <p:cNvPicPr>
            <a:picLocks noChangeAspect="1"/>
          </p:cNvPicPr>
          <p:nvPr/>
        </p:nvPicPr>
        <p:blipFill rotWithShape="1">
          <a:blip r:embed="rId2">
            <a:grayscl/>
          </a:blip>
          <a:srcRect t="8328" b="7403"/>
          <a:stretch/>
        </p:blipFill>
        <p:spPr>
          <a:xfrm>
            <a:off x="20" y="10"/>
            <a:ext cx="12191980" cy="6857990"/>
          </a:xfrm>
          <a:prstGeom prst="rect">
            <a:avLst/>
          </a:prstGeom>
        </p:spPr>
      </p:pic>
      <p:sp>
        <p:nvSpPr>
          <p:cNvPr id="2" name="Title 1">
            <a:extLst>
              <a:ext uri="{FF2B5EF4-FFF2-40B4-BE49-F238E27FC236}">
                <a16:creationId xmlns:a16="http://schemas.microsoft.com/office/drawing/2014/main" id="{C88F83C6-5181-477D-8510-93FFE07A8A40}"/>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dirty="0"/>
              <a:t>A1:2017-Injection</a:t>
            </a:r>
          </a:p>
        </p:txBody>
      </p:sp>
      <p:sp>
        <p:nvSpPr>
          <p:cNvPr id="3" name="Content Placeholder 2">
            <a:extLst>
              <a:ext uri="{FF2B5EF4-FFF2-40B4-BE49-F238E27FC236}">
                <a16:creationId xmlns:a16="http://schemas.microsoft.com/office/drawing/2014/main" id="{F00056B2-B6D2-4717-BB6A-8CF37A7F8C0A}"/>
              </a:ext>
            </a:extLst>
          </p:cNvPr>
          <p:cNvSpPr>
            <a:spLocks noGrp="1"/>
          </p:cNvSpPr>
          <p:nvPr>
            <p:ph idx="1"/>
          </p:nvPr>
        </p:nvSpPr>
        <p:spPr>
          <a:xfrm>
            <a:off x="584200" y="5145513"/>
            <a:ext cx="3412067" cy="738820"/>
          </a:xfrm>
        </p:spPr>
        <p:txBody>
          <a:bodyPr vert="horz" lIns="91440" tIns="45720" rIns="91440" bIns="45720" rtlCol="0" anchor="t">
            <a:normAutofit/>
          </a:bodyPr>
          <a:lstStyle/>
          <a:p>
            <a:pPr marL="0" indent="0">
              <a:lnSpc>
                <a:spcPct val="90000"/>
              </a:lnSpc>
              <a:buNone/>
            </a:pPr>
            <a:r>
              <a:rPr lang="en-US" sz="1500" cap="all">
                <a:solidFill>
                  <a:schemeClr val="accent1">
                    <a:lumMod val="50000"/>
                    <a:lumOff val="50000"/>
                  </a:schemeClr>
                </a:solidFill>
              </a:rPr>
              <a:t>solutions</a:t>
            </a:r>
            <a:endParaRPr lang="en-US" sz="1500" cap="all" dirty="0">
              <a:solidFill>
                <a:schemeClr val="accent1">
                  <a:lumMod val="50000"/>
                  <a:lumOff val="50000"/>
                </a:schemeClr>
              </a:solidFill>
            </a:endParaRPr>
          </a:p>
        </p:txBody>
      </p:sp>
    </p:spTree>
    <p:extLst>
      <p:ext uri="{BB962C8B-B14F-4D97-AF65-F5344CB8AC3E}">
        <p14:creationId xmlns:p14="http://schemas.microsoft.com/office/powerpoint/2010/main" val="4103479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Fixing the problems</a:t>
            </a:r>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61870" y="723899"/>
            <a:ext cx="7183597" cy="56666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cs typeface="Courier New" panose="02070309020205020404" pitchFamily="49" charset="0"/>
              </a:rPr>
              <a:t>The actual code required to fix these applications can be complicated and somewhat beyond the scope of this course.</a:t>
            </a:r>
          </a:p>
          <a:p>
            <a:pPr marL="0" indent="0"/>
            <a:r>
              <a:rPr lang="en-US" sz="2000" dirty="0">
                <a:cs typeface="Courier New" panose="02070309020205020404" pitchFamily="49" charset="0"/>
              </a:rPr>
              <a:t>Generally speaking, you want to do three things:</a:t>
            </a:r>
          </a:p>
          <a:p>
            <a:pPr marL="324000" lvl="1" indent="0"/>
            <a:r>
              <a:rPr lang="en-US" sz="1800" dirty="0">
                <a:cs typeface="Courier New" panose="02070309020205020404" pitchFamily="49" charset="0"/>
              </a:rPr>
              <a:t>Sanitize or Reject bad data sent to the application.</a:t>
            </a:r>
          </a:p>
          <a:p>
            <a:pPr marL="324000" lvl="1" indent="0"/>
            <a:r>
              <a:rPr lang="en-US" sz="1800" dirty="0">
                <a:cs typeface="Courier New" panose="02070309020205020404" pitchFamily="49" charset="0"/>
              </a:rPr>
              <a:t>Eliminate any part of the application that allows the user to send commands to the operating system..</a:t>
            </a:r>
          </a:p>
          <a:p>
            <a:pPr marL="324000" lvl="1" indent="0"/>
            <a:r>
              <a:rPr lang="en-US" sz="1800" dirty="0">
                <a:cs typeface="Courier New" panose="02070309020205020404" pitchFamily="49" charset="0"/>
              </a:rPr>
              <a:t>Restrict or eliminate any part of the application that allows the user to supply code that could be executed by PHP (or other programming language)</a:t>
            </a:r>
          </a:p>
          <a:p>
            <a:pPr marL="0" indent="0"/>
            <a:endParaRPr 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12295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Fixing the problems - </a:t>
            </a:r>
            <a:r>
              <a:rPr lang="en-US" sz="2800" dirty="0">
                <a:cs typeface="Courier New" panose="02070309020205020404" pitchFamily="49" charset="0"/>
              </a:rPr>
              <a:t>Sanitize or Reject bad data</a:t>
            </a:r>
            <a:endParaRPr lang="en-US" dirty="0"/>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46967" y="723899"/>
            <a:ext cx="7183597" cy="2705101"/>
          </a:xfrm>
          <a:prstGeom prst="rect">
            <a:avLst/>
          </a:prstGeom>
        </p:spPr>
        <p:txBody>
          <a:bodyPr vert="horz" lIns="91440" tIns="45720" rIns="91440" bIns="45720" rtlCol="0" anchor="ctr">
            <a:normAutofit fontScale="850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r>
              <a:rPr lang="en-US" sz="2000" dirty="0">
                <a:cs typeface="Courier New" panose="02070309020205020404" pitchFamily="49" charset="0"/>
              </a:rPr>
              <a:t>Lets’ take a look at the first two of these principles to try and make </a:t>
            </a:r>
            <a:r>
              <a:rPr lang="en-US" sz="2000" b="1" dirty="0" err="1">
                <a:latin typeface="Courier New" panose="02070309020205020404" pitchFamily="49" charset="0"/>
                <a:cs typeface="Courier New" panose="02070309020205020404" pitchFamily="49" charset="0"/>
              </a:rPr>
              <a:t>showdir.php</a:t>
            </a:r>
            <a:r>
              <a:rPr lang="en-US" sz="2000" dirty="0">
                <a:cs typeface="Courier New" panose="02070309020205020404" pitchFamily="49" charset="0"/>
              </a:rPr>
              <a:t> more secure.</a:t>
            </a:r>
          </a:p>
          <a:p>
            <a:pPr marL="0" indent="0"/>
            <a:r>
              <a:rPr lang="en-US" sz="2000" dirty="0">
                <a:cs typeface="Courier New" panose="02070309020205020404" pitchFamily="49" charset="0"/>
              </a:rPr>
              <a:t>Recall that most of our mischief came from using characters like . ;  and &lt;</a:t>
            </a:r>
          </a:p>
          <a:p>
            <a:pPr marL="0" indent="0"/>
            <a:r>
              <a:rPr lang="en-US" sz="2000" dirty="0">
                <a:cs typeface="Courier New" panose="02070309020205020404" pitchFamily="49" charset="0"/>
              </a:rPr>
              <a:t>The PHP function </a:t>
            </a:r>
            <a:r>
              <a:rPr lang="en-US" sz="2000" b="1" dirty="0">
                <a:latin typeface="Courier New" panose="02070309020205020404" pitchFamily="49" charset="0"/>
                <a:cs typeface="Courier New" panose="02070309020205020404" pitchFamily="49" charset="0"/>
              </a:rPr>
              <a:t>trim()</a:t>
            </a:r>
            <a:r>
              <a:rPr lang="en-US" sz="2000" dirty="0">
                <a:cs typeface="Courier New" panose="02070309020205020404" pitchFamily="49" charset="0"/>
              </a:rPr>
              <a:t> allows us to remove any characters we want from a string.  Using it like this: </a:t>
            </a:r>
          </a:p>
          <a:p>
            <a:pPr marL="0" indent="0">
              <a:buNone/>
            </a:pPr>
            <a:r>
              <a:rPr lang="en-US" sz="2000" b="1" dirty="0">
                <a:latin typeface="Courier New" panose="02070309020205020404" pitchFamily="49" charset="0"/>
                <a:cs typeface="Courier New" panose="02070309020205020404" pitchFamily="49" charset="0"/>
              </a:rPr>
              <a:t>$input = trim($_GET["filter"],";.*&gt;&lt;");</a:t>
            </a:r>
          </a:p>
          <a:p>
            <a:pPr marL="0" indent="0">
              <a:buNone/>
            </a:pPr>
            <a:r>
              <a:rPr lang="en-US" sz="2000" dirty="0">
                <a:cs typeface="Courier New" panose="02070309020205020404" pitchFamily="49" charset="0"/>
              </a:rPr>
              <a:t>Would have stopped any of these special characters from reaching the </a:t>
            </a:r>
            <a:r>
              <a:rPr lang="en-US" sz="2000" b="1" dirty="0">
                <a:latin typeface="Courier New" panose="02070309020205020404" pitchFamily="49" charset="0"/>
                <a:cs typeface="Courier New" panose="02070309020205020404" pitchFamily="49" charset="0"/>
              </a:rPr>
              <a:t>exec()</a:t>
            </a:r>
            <a:r>
              <a:rPr lang="en-US" sz="2000" dirty="0">
                <a:cs typeface="Courier New" panose="02070309020205020404" pitchFamily="49" charset="0"/>
              </a:rPr>
              <a:t> command.</a:t>
            </a:r>
            <a:endParaRPr lang="en-US" sz="2000" b="1" dirty="0">
              <a:latin typeface="Courier New" panose="02070309020205020404" pitchFamily="49" charset="0"/>
              <a:cs typeface="Courier New" panose="02070309020205020404" pitchFamily="49" charset="0"/>
            </a:endParaRPr>
          </a:p>
        </p:txBody>
      </p:sp>
      <p:sp>
        <p:nvSpPr>
          <p:cNvPr id="6" name="Content Placeholder 3">
            <a:extLst>
              <a:ext uri="{FF2B5EF4-FFF2-40B4-BE49-F238E27FC236}">
                <a16:creationId xmlns:a16="http://schemas.microsoft.com/office/drawing/2014/main" id="{F39FD803-3A65-8EFA-EA1A-261DD4EFF38C}"/>
              </a:ext>
            </a:extLst>
          </p:cNvPr>
          <p:cNvSpPr txBox="1">
            <a:spLocks/>
          </p:cNvSpPr>
          <p:nvPr/>
        </p:nvSpPr>
        <p:spPr>
          <a:xfrm>
            <a:off x="4546967" y="3542621"/>
            <a:ext cx="7348243" cy="2795777"/>
          </a:xfrm>
          <a:prstGeom prst="rect">
            <a:avLst/>
          </a:prstGeom>
          <a:solidFill>
            <a:schemeClr val="tx1"/>
          </a:solidFill>
          <a:effectLst>
            <a:softEdge rad="0"/>
          </a:effectLst>
        </p:spPr>
        <p:txBody>
          <a:bodyPr vert="horz" lIns="0" tIns="45720" rIns="0" bIns="45720" rtlCol="0" anchor="t" anchorCtr="0">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b="1" dirty="0">
                <a:solidFill>
                  <a:srgbClr val="3FFF3F"/>
                </a:solidFill>
                <a:latin typeface="Courier New" panose="02070309020205020404" pitchFamily="49" charset="0"/>
                <a:cs typeface="Courier New" panose="02070309020205020404" pitchFamily="49" charset="0"/>
              </a:rPr>
              <a:t>&lt;?PHP</a:t>
            </a:r>
            <a:br>
              <a:rPr lang="en-US" sz="1800" b="1" dirty="0">
                <a:solidFill>
                  <a:srgbClr val="3FFF3F"/>
                </a:solidFill>
                <a:latin typeface="Courier New" panose="02070309020205020404" pitchFamily="49" charset="0"/>
                <a:cs typeface="Courier New" panose="02070309020205020404" pitchFamily="49" charset="0"/>
              </a:rPr>
            </a:br>
            <a:r>
              <a:rPr lang="en-US" sz="1800" b="1" dirty="0" err="1">
                <a:solidFill>
                  <a:srgbClr val="3FFF3F"/>
                </a:solidFill>
                <a:latin typeface="Courier New" panose="02070309020205020404" pitchFamily="49" charset="0"/>
                <a:cs typeface="Courier New" panose="02070309020205020404" pitchFamily="49" charset="0"/>
              </a:rPr>
              <a:t>printf</a:t>
            </a:r>
            <a:r>
              <a:rPr lang="en-US" sz="1800" b="1" dirty="0">
                <a:solidFill>
                  <a:srgbClr val="3FFF3F"/>
                </a:solidFill>
                <a:latin typeface="Courier New" panose="02070309020205020404" pitchFamily="49" charset="0"/>
                <a:cs typeface="Courier New" panose="02070309020205020404" pitchFamily="49" charset="0"/>
              </a:rPr>
              <a:t> ("Contents of the current directory&lt;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$input = trim($_GET["filter"],";.*");</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if (empty($input))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$command = "ls";</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else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$command = "ls *.".$input;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a:t>
            </a:r>
          </a:p>
          <a:p>
            <a:pPr marL="0" indent="0">
              <a:buNone/>
            </a:pPr>
            <a:r>
              <a:rPr lang="en-US" sz="1800" b="1" dirty="0">
                <a:solidFill>
                  <a:srgbClr val="3FFF3F"/>
                </a:solidFill>
                <a:latin typeface="Courier New" panose="02070309020205020404" pitchFamily="49" charset="0"/>
                <a:cs typeface="Courier New" panose="02070309020205020404" pitchFamily="49" charset="0"/>
              </a:rPr>
              <a:t>exec($</a:t>
            </a:r>
            <a:r>
              <a:rPr lang="en-US" sz="1800" b="1" dirty="0" err="1">
                <a:solidFill>
                  <a:srgbClr val="3FFF3F"/>
                </a:solidFill>
                <a:latin typeface="Courier New" panose="02070309020205020404" pitchFamily="49" charset="0"/>
                <a:cs typeface="Courier New" panose="02070309020205020404" pitchFamily="49" charset="0"/>
              </a:rPr>
              <a:t>command,$output</a:t>
            </a: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foreach ($output as $line)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printf</a:t>
            </a:r>
            <a:r>
              <a:rPr lang="en-US" sz="1800" b="1" dirty="0">
                <a:solidFill>
                  <a:srgbClr val="3FFF3F"/>
                </a:solidFill>
                <a:latin typeface="Courier New" panose="02070309020205020404" pitchFamily="49" charset="0"/>
                <a:cs typeface="Courier New" panose="02070309020205020404" pitchFamily="49" charset="0"/>
              </a:rPr>
              <a:t>("%s&lt;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&gt;",$line);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737625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Fixing the problems - </a:t>
            </a:r>
            <a:r>
              <a:rPr lang="en-US" sz="2800" dirty="0">
                <a:cs typeface="Courier New" panose="02070309020205020404" pitchFamily="49" charset="0"/>
              </a:rPr>
              <a:t>Sanitize or Reject bad data</a:t>
            </a:r>
            <a:endParaRPr lang="en-US" dirty="0"/>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46967" y="723900"/>
            <a:ext cx="7183597" cy="2852478"/>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dirty="0">
                <a:cs typeface="Courier New" panose="02070309020205020404" pitchFamily="49" charset="0"/>
              </a:rPr>
              <a:t>However, that would also have stopped us from using the filter to do something useful.   As we could no longer set it to something like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php</a:t>
            </a:r>
            <a:endParaRPr lang="en-US" sz="2000" b="1" dirty="0">
              <a:latin typeface="Courier New" panose="02070309020205020404" pitchFamily="49" charset="0"/>
              <a:cs typeface="Courier New" panose="02070309020205020404" pitchFamily="49" charset="0"/>
            </a:endParaRPr>
          </a:p>
          <a:p>
            <a:pPr marL="0" indent="0">
              <a:buNone/>
            </a:pPr>
            <a:r>
              <a:rPr lang="en-US" sz="2000" dirty="0">
                <a:cs typeface="Courier New" panose="02070309020205020404" pitchFamily="49" charset="0"/>
              </a:rPr>
              <a:t>This can be fixed by adding *.  to the command itself.  However, this causes a problem if the user doesn’t enter any filter.  Since </a:t>
            </a:r>
            <a:r>
              <a:rPr lang="en-US" sz="2000" b="1" dirty="0">
                <a:latin typeface="Courier New" panose="02070309020205020404" pitchFamily="49" charset="0"/>
                <a:cs typeface="Courier New" panose="02070309020205020404" pitchFamily="49" charset="0"/>
              </a:rPr>
              <a:t>ls *</a:t>
            </a:r>
            <a:r>
              <a:rPr lang="en-US" sz="2000" dirty="0">
                <a:cs typeface="Courier New" panose="02070309020205020404" pitchFamily="49" charset="0"/>
              </a:rPr>
              <a:t>. on its own isn’t a valid Linux command.</a:t>
            </a:r>
          </a:p>
          <a:p>
            <a:pPr marL="0" indent="0">
              <a:buNone/>
            </a:pPr>
            <a:r>
              <a:rPr lang="en-US" sz="2000" dirty="0">
                <a:cs typeface="Courier New" panose="02070309020205020404" pitchFamily="49" charset="0"/>
              </a:rPr>
              <a:t>What we need is the ability to check if the filter variable is empty.  One way to do this is to use the </a:t>
            </a:r>
            <a:r>
              <a:rPr lang="en-US" sz="2000" b="1" dirty="0">
                <a:latin typeface="Courier New" panose="02070309020205020404" pitchFamily="49" charset="0"/>
                <a:cs typeface="Courier New" panose="02070309020205020404" pitchFamily="49" charset="0"/>
              </a:rPr>
              <a:t>empty()</a:t>
            </a:r>
            <a:r>
              <a:rPr lang="en-US" sz="2000" dirty="0">
                <a:cs typeface="Courier New" panose="02070309020205020404" pitchFamily="49" charset="0"/>
              </a:rPr>
              <a:t> function this returns true if the variable is empty. </a:t>
            </a:r>
            <a:endParaRPr lang="en-US" sz="2000" b="1" dirty="0">
              <a:latin typeface="Courier New" panose="02070309020205020404" pitchFamily="49" charset="0"/>
              <a:cs typeface="Courier New" panose="02070309020205020404" pitchFamily="49" charset="0"/>
            </a:endParaRPr>
          </a:p>
        </p:txBody>
      </p:sp>
      <p:sp>
        <p:nvSpPr>
          <p:cNvPr id="3" name="Content Placeholder 3">
            <a:extLst>
              <a:ext uri="{FF2B5EF4-FFF2-40B4-BE49-F238E27FC236}">
                <a16:creationId xmlns:a16="http://schemas.microsoft.com/office/drawing/2014/main" id="{32526F93-7948-6692-CD75-C146307B2BF7}"/>
              </a:ext>
            </a:extLst>
          </p:cNvPr>
          <p:cNvSpPr txBox="1">
            <a:spLocks/>
          </p:cNvSpPr>
          <p:nvPr/>
        </p:nvSpPr>
        <p:spPr>
          <a:xfrm>
            <a:off x="4546967" y="3542621"/>
            <a:ext cx="7348243" cy="2795777"/>
          </a:xfrm>
          <a:prstGeom prst="rect">
            <a:avLst/>
          </a:prstGeom>
          <a:solidFill>
            <a:schemeClr val="tx1"/>
          </a:solidFill>
          <a:effectLst>
            <a:softEdge rad="0"/>
          </a:effectLst>
        </p:spPr>
        <p:txBody>
          <a:bodyPr vert="horz" lIns="0" tIns="45720" rIns="0" bIns="45720" rtlCol="0" anchor="t" anchorCtr="0">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b="1" dirty="0">
                <a:solidFill>
                  <a:srgbClr val="3FFF3F"/>
                </a:solidFill>
                <a:latin typeface="Courier New" panose="02070309020205020404" pitchFamily="49" charset="0"/>
                <a:cs typeface="Courier New" panose="02070309020205020404" pitchFamily="49" charset="0"/>
              </a:rPr>
              <a:t>&lt;?PHP</a:t>
            </a:r>
            <a:br>
              <a:rPr lang="en-US" sz="1800" b="1" dirty="0">
                <a:solidFill>
                  <a:srgbClr val="3FFF3F"/>
                </a:solidFill>
                <a:latin typeface="Courier New" panose="02070309020205020404" pitchFamily="49" charset="0"/>
                <a:cs typeface="Courier New" panose="02070309020205020404" pitchFamily="49" charset="0"/>
              </a:rPr>
            </a:br>
            <a:r>
              <a:rPr lang="en-US" sz="1800" b="1" dirty="0" err="1">
                <a:solidFill>
                  <a:srgbClr val="3FFF3F"/>
                </a:solidFill>
                <a:latin typeface="Courier New" panose="02070309020205020404" pitchFamily="49" charset="0"/>
                <a:cs typeface="Courier New" panose="02070309020205020404" pitchFamily="49" charset="0"/>
              </a:rPr>
              <a:t>printf</a:t>
            </a:r>
            <a:r>
              <a:rPr lang="en-US" sz="1800" b="1" dirty="0">
                <a:solidFill>
                  <a:srgbClr val="3FFF3F"/>
                </a:solidFill>
                <a:latin typeface="Courier New" panose="02070309020205020404" pitchFamily="49" charset="0"/>
                <a:cs typeface="Courier New" panose="02070309020205020404" pitchFamily="49" charset="0"/>
              </a:rPr>
              <a:t> ("Contents of the current directory&lt;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$input = trim($_GET["filter"],";.*");</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if (empty($input))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$command = "ls";</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else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$command = "ls *.".$input;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a:t>
            </a:r>
          </a:p>
          <a:p>
            <a:pPr marL="0" indent="0">
              <a:buNone/>
            </a:pPr>
            <a:r>
              <a:rPr lang="en-US" sz="1800" b="1" dirty="0">
                <a:solidFill>
                  <a:srgbClr val="3FFF3F"/>
                </a:solidFill>
                <a:latin typeface="Courier New" panose="02070309020205020404" pitchFamily="49" charset="0"/>
                <a:cs typeface="Courier New" panose="02070309020205020404" pitchFamily="49" charset="0"/>
              </a:rPr>
              <a:t>exec($</a:t>
            </a:r>
            <a:r>
              <a:rPr lang="en-US" sz="1800" b="1" dirty="0" err="1">
                <a:solidFill>
                  <a:srgbClr val="3FFF3F"/>
                </a:solidFill>
                <a:latin typeface="Courier New" panose="02070309020205020404" pitchFamily="49" charset="0"/>
                <a:cs typeface="Courier New" panose="02070309020205020404" pitchFamily="49" charset="0"/>
              </a:rPr>
              <a:t>command,$output</a:t>
            </a: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foreach ($output as $line)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printf</a:t>
            </a:r>
            <a:r>
              <a:rPr lang="en-US" sz="1800" b="1" dirty="0">
                <a:solidFill>
                  <a:srgbClr val="3FFF3F"/>
                </a:solidFill>
                <a:latin typeface="Courier New" panose="02070309020205020404" pitchFamily="49" charset="0"/>
                <a:cs typeface="Courier New" panose="02070309020205020404" pitchFamily="49" charset="0"/>
              </a:rPr>
              <a:t>("%s&lt;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&gt;",$line);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1459752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Fixing the problems - </a:t>
            </a:r>
            <a:r>
              <a:rPr lang="en-US" sz="2800" dirty="0">
                <a:cs typeface="Courier New" panose="02070309020205020404" pitchFamily="49" charset="0"/>
              </a:rPr>
              <a:t>Sanitize or Reject bad data</a:t>
            </a:r>
            <a:endParaRPr lang="en-US" dirty="0"/>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46967" y="723900"/>
            <a:ext cx="7183597" cy="285247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dirty="0">
                <a:cs typeface="Courier New" panose="02070309020205020404" pitchFamily="49" charset="0"/>
              </a:rPr>
              <a:t>While this stops us from using “..” to roam through the directory structure.  It doesn’t stop us from moving into a directory that is in the same place as our application.  </a:t>
            </a:r>
          </a:p>
          <a:p>
            <a:pPr marL="0" indent="0">
              <a:buNone/>
            </a:pPr>
            <a:r>
              <a:rPr lang="en-US" sz="2000" dirty="0">
                <a:cs typeface="Courier New" panose="02070309020205020404" pitchFamily="49" charset="0"/>
              </a:rPr>
              <a:t>This probably isn’t as serious but it’s clearly not the reason the filter parameter was added to this application.  We can stop it by making sure that whatever is passed to filter isn’t a directory with the function </a:t>
            </a:r>
            <a:r>
              <a:rPr lang="en-US" sz="2000" b="1" dirty="0" err="1">
                <a:latin typeface="Courier New" panose="02070309020205020404" pitchFamily="49" charset="0"/>
                <a:cs typeface="Courier New" panose="02070309020205020404" pitchFamily="49" charset="0"/>
              </a:rPr>
              <a:t>is_dir</a:t>
            </a:r>
            <a:r>
              <a:rPr lang="en-US" sz="2000" b="1"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a:t>
            </a:r>
            <a:endParaRPr lang="en-US" sz="2000" b="1" dirty="0">
              <a:latin typeface="Courier New" panose="02070309020205020404" pitchFamily="49" charset="0"/>
              <a:cs typeface="Courier New" panose="02070309020205020404" pitchFamily="49" charset="0"/>
            </a:endParaRPr>
          </a:p>
        </p:txBody>
      </p:sp>
      <p:sp>
        <p:nvSpPr>
          <p:cNvPr id="3" name="Content Placeholder 3">
            <a:extLst>
              <a:ext uri="{FF2B5EF4-FFF2-40B4-BE49-F238E27FC236}">
                <a16:creationId xmlns:a16="http://schemas.microsoft.com/office/drawing/2014/main" id="{32526F93-7948-6692-CD75-C146307B2BF7}"/>
              </a:ext>
            </a:extLst>
          </p:cNvPr>
          <p:cNvSpPr txBox="1">
            <a:spLocks/>
          </p:cNvSpPr>
          <p:nvPr/>
        </p:nvSpPr>
        <p:spPr>
          <a:xfrm>
            <a:off x="4546967" y="3542621"/>
            <a:ext cx="7348243" cy="2795777"/>
          </a:xfrm>
          <a:prstGeom prst="rect">
            <a:avLst/>
          </a:prstGeom>
          <a:solidFill>
            <a:schemeClr val="tx1"/>
          </a:solidFill>
          <a:effectLst>
            <a:softEdge rad="0"/>
          </a:effectLst>
        </p:spPr>
        <p:txBody>
          <a:bodyPr vert="horz" lIns="0" tIns="45720" rIns="0" bIns="45720" rtlCol="0" anchor="t" anchorCtr="0">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b="1" dirty="0">
                <a:solidFill>
                  <a:srgbClr val="3FFF3F"/>
                </a:solidFill>
                <a:latin typeface="Courier New" panose="02070309020205020404" pitchFamily="49" charset="0"/>
                <a:cs typeface="Courier New" panose="02070309020205020404" pitchFamily="49" charset="0"/>
              </a:rPr>
              <a:t>&lt;?PHP</a:t>
            </a:r>
            <a:br>
              <a:rPr lang="en-US" sz="1800" b="1" dirty="0">
                <a:solidFill>
                  <a:srgbClr val="3FFF3F"/>
                </a:solidFill>
                <a:latin typeface="Courier New" panose="02070309020205020404" pitchFamily="49" charset="0"/>
                <a:cs typeface="Courier New" panose="02070309020205020404" pitchFamily="49" charset="0"/>
              </a:rPr>
            </a:br>
            <a:r>
              <a:rPr lang="en-US" sz="1800" b="1" dirty="0" err="1">
                <a:solidFill>
                  <a:srgbClr val="3FFF3F"/>
                </a:solidFill>
                <a:latin typeface="Courier New" panose="02070309020205020404" pitchFamily="49" charset="0"/>
                <a:cs typeface="Courier New" panose="02070309020205020404" pitchFamily="49" charset="0"/>
              </a:rPr>
              <a:t>printf</a:t>
            </a:r>
            <a:r>
              <a:rPr lang="en-US" sz="1800" b="1" dirty="0">
                <a:solidFill>
                  <a:srgbClr val="3FFF3F"/>
                </a:solidFill>
                <a:latin typeface="Courier New" panose="02070309020205020404" pitchFamily="49" charset="0"/>
                <a:cs typeface="Courier New" panose="02070309020205020404" pitchFamily="49" charset="0"/>
              </a:rPr>
              <a:t> ("Contents of the current directory&lt;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$input = trim($_GET["filter"],";.*");</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if (empty($input))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$command = "ls";</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elseif (!</a:t>
            </a:r>
            <a:r>
              <a:rPr lang="en-US" sz="1800" b="1" dirty="0" err="1">
                <a:solidFill>
                  <a:srgbClr val="3FFF3F"/>
                </a:solidFill>
                <a:latin typeface="Courier New" panose="02070309020205020404" pitchFamily="49" charset="0"/>
                <a:cs typeface="Courier New" panose="02070309020205020404" pitchFamily="49" charset="0"/>
              </a:rPr>
              <a:t>is_dir</a:t>
            </a:r>
            <a:r>
              <a:rPr lang="en-US" sz="1800" b="1" dirty="0">
                <a:solidFill>
                  <a:srgbClr val="3FFF3F"/>
                </a:solidFill>
                <a:latin typeface="Courier New" panose="02070309020205020404" pitchFamily="49" charset="0"/>
                <a:cs typeface="Courier New" panose="02070309020205020404" pitchFamily="49" charset="0"/>
              </a:rPr>
              <a:t>($input))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$command = "ls *.".$input;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a:t>
            </a:r>
          </a:p>
          <a:p>
            <a:pPr marL="0" indent="0">
              <a:buNone/>
            </a:pPr>
            <a:r>
              <a:rPr lang="en-US" sz="1800" b="1" dirty="0">
                <a:solidFill>
                  <a:srgbClr val="3FFF3F"/>
                </a:solidFill>
                <a:latin typeface="Courier New" panose="02070309020205020404" pitchFamily="49" charset="0"/>
                <a:cs typeface="Courier New" panose="02070309020205020404" pitchFamily="49" charset="0"/>
              </a:rPr>
              <a:t>exec($</a:t>
            </a:r>
            <a:r>
              <a:rPr lang="en-US" sz="1800" b="1" dirty="0" err="1">
                <a:solidFill>
                  <a:srgbClr val="3FFF3F"/>
                </a:solidFill>
                <a:latin typeface="Courier New" panose="02070309020205020404" pitchFamily="49" charset="0"/>
                <a:cs typeface="Courier New" panose="02070309020205020404" pitchFamily="49" charset="0"/>
              </a:rPr>
              <a:t>command,$output</a:t>
            </a: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foreach ($output as $line)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printf</a:t>
            </a:r>
            <a:r>
              <a:rPr lang="en-US" sz="1800" b="1" dirty="0">
                <a:solidFill>
                  <a:srgbClr val="3FFF3F"/>
                </a:solidFill>
                <a:latin typeface="Courier New" panose="02070309020205020404" pitchFamily="49" charset="0"/>
                <a:cs typeface="Courier New" panose="02070309020205020404" pitchFamily="49" charset="0"/>
              </a:rPr>
              <a:t>("%s&lt;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&gt;",$line);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832829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6E795-A52B-4F60-B59F-6B12C9373E67}"/>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OWASP - Top 10</a:t>
            </a:r>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5678F33A-3904-459C-9DB0-4AB7B9588CC8}"/>
              </a:ext>
            </a:extLst>
          </p:cNvPr>
          <p:cNvSpPr>
            <a:spLocks noGrp="1"/>
          </p:cNvSpPr>
          <p:nvPr>
            <p:ph idx="1"/>
          </p:nvPr>
        </p:nvSpPr>
        <p:spPr>
          <a:xfrm>
            <a:off x="6755769" y="1033390"/>
            <a:ext cx="4855037" cy="4825409"/>
          </a:xfrm>
          <a:ln w="57150">
            <a:noFill/>
          </a:ln>
        </p:spPr>
        <p:txBody>
          <a:bodyPr anchor="ctr">
            <a:normAutofit/>
          </a:bodyPr>
          <a:lstStyle/>
          <a:p>
            <a:pPr>
              <a:lnSpc>
                <a:spcPct val="90000"/>
              </a:lnSpc>
            </a:pPr>
            <a:r>
              <a:rPr lang="en-US" sz="2000" dirty="0">
                <a:solidFill>
                  <a:schemeClr val="accent2">
                    <a:lumMod val="50000"/>
                  </a:schemeClr>
                </a:solidFill>
              </a:rPr>
              <a:t>First published in 2003</a:t>
            </a:r>
          </a:p>
          <a:p>
            <a:pPr>
              <a:lnSpc>
                <a:spcPct val="90000"/>
              </a:lnSpc>
            </a:pPr>
            <a:r>
              <a:rPr lang="en-US" sz="2000" dirty="0">
                <a:solidFill>
                  <a:schemeClr val="accent2">
                    <a:lumMod val="50000"/>
                  </a:schemeClr>
                </a:solidFill>
              </a:rPr>
              <a:t>Purpose: To highlight the most critical risks to web applications</a:t>
            </a:r>
          </a:p>
          <a:p>
            <a:pPr lvl="1">
              <a:lnSpc>
                <a:spcPct val="90000"/>
              </a:lnSpc>
            </a:pPr>
            <a:r>
              <a:rPr lang="en-US" sz="2000" dirty="0">
                <a:solidFill>
                  <a:schemeClr val="accent2">
                    <a:lumMod val="50000"/>
                  </a:schemeClr>
                </a:solidFill>
              </a:rPr>
              <a:t>Classes of attack, not specific bugs!</a:t>
            </a:r>
          </a:p>
          <a:p>
            <a:pPr>
              <a:lnSpc>
                <a:spcPct val="90000"/>
              </a:lnSpc>
            </a:pPr>
            <a:r>
              <a:rPr lang="en-US" sz="2000" dirty="0">
                <a:solidFill>
                  <a:schemeClr val="accent2">
                    <a:lumMod val="50000"/>
                  </a:schemeClr>
                </a:solidFill>
              </a:rPr>
              <a:t>Used by PCI-DSS standard, FTC, and other organizations</a:t>
            </a:r>
          </a:p>
          <a:p>
            <a:pPr>
              <a:lnSpc>
                <a:spcPct val="90000"/>
              </a:lnSpc>
            </a:pPr>
            <a:r>
              <a:rPr lang="en-US" sz="2000" dirty="0">
                <a:solidFill>
                  <a:schemeClr val="accent2">
                    <a:lumMod val="50000"/>
                  </a:schemeClr>
                </a:solidFill>
              </a:rPr>
              <a:t>Working with the 2017 edition (2021 edition is out!)</a:t>
            </a:r>
          </a:p>
          <a:p>
            <a:pPr marL="0" indent="0">
              <a:lnSpc>
                <a:spcPct val="90000"/>
              </a:lnSpc>
              <a:buNone/>
            </a:pPr>
            <a:endParaRPr lang="en-US" sz="2000" b="1" dirty="0">
              <a:solidFill>
                <a:schemeClr val="accent2">
                  <a:lumMod val="50000"/>
                </a:schemeClr>
              </a:solidFill>
            </a:endParaRPr>
          </a:p>
          <a:p>
            <a:pPr marL="0" indent="0">
              <a:lnSpc>
                <a:spcPct val="90000"/>
              </a:lnSpc>
              <a:buNone/>
            </a:pPr>
            <a:r>
              <a:rPr lang="en-US" sz="2000" b="1" dirty="0">
                <a:solidFill>
                  <a:schemeClr val="accent2">
                    <a:lumMod val="50000"/>
                  </a:schemeClr>
                </a:solidFill>
              </a:rPr>
              <a:t>In this course we will cover these ten issues of web application security, </a:t>
            </a:r>
            <a:r>
              <a:rPr lang="en-US" sz="2000" b="1" u="sng" dirty="0">
                <a:solidFill>
                  <a:schemeClr val="accent2">
                    <a:lumMod val="50000"/>
                  </a:schemeClr>
                </a:solidFill>
              </a:rPr>
              <a:t>how to test for them </a:t>
            </a:r>
            <a:r>
              <a:rPr lang="en-US" sz="2000" b="1" dirty="0">
                <a:solidFill>
                  <a:schemeClr val="accent2">
                    <a:lumMod val="50000"/>
                  </a:schemeClr>
                </a:solidFill>
              </a:rPr>
              <a:t>and </a:t>
            </a:r>
            <a:r>
              <a:rPr lang="en-US" sz="2000" b="1" u="sng" dirty="0">
                <a:solidFill>
                  <a:schemeClr val="accent2">
                    <a:lumMod val="50000"/>
                  </a:schemeClr>
                </a:solidFill>
              </a:rPr>
              <a:t>how to recognize code containing them</a:t>
            </a:r>
            <a:r>
              <a:rPr lang="en-US" sz="2000" b="1" dirty="0">
                <a:solidFill>
                  <a:schemeClr val="accent2">
                    <a:lumMod val="50000"/>
                  </a:schemeClr>
                </a:solidFill>
              </a:rPr>
              <a:t>.</a:t>
            </a:r>
          </a:p>
        </p:txBody>
      </p:sp>
    </p:spTree>
    <p:extLst>
      <p:ext uri="{BB962C8B-B14F-4D97-AF65-F5344CB8AC3E}">
        <p14:creationId xmlns:p14="http://schemas.microsoft.com/office/powerpoint/2010/main" val="3191221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Fixing the problems - </a:t>
            </a:r>
            <a:r>
              <a:rPr lang="en-US" sz="2800" dirty="0">
                <a:cs typeface="Courier New" panose="02070309020205020404" pitchFamily="49" charset="0"/>
              </a:rPr>
              <a:t>Sanitize or Reject bad data</a:t>
            </a:r>
            <a:endParaRPr lang="en-US" dirty="0"/>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46967" y="723900"/>
            <a:ext cx="7183597" cy="285247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dirty="0">
                <a:cs typeface="Courier New" panose="02070309020205020404" pitchFamily="49" charset="0"/>
              </a:rPr>
              <a:t>There are probably a few more ways that a hacker could abuse this script but right now we have made it considerably harder to pass bad data and to send commands to the operating system. </a:t>
            </a:r>
          </a:p>
          <a:p>
            <a:pPr marL="0" indent="0">
              <a:buNone/>
            </a:pPr>
            <a:r>
              <a:rPr lang="en-US" sz="2000" dirty="0">
                <a:cs typeface="Courier New" panose="02070309020205020404" pitchFamily="49" charset="0"/>
              </a:rPr>
              <a:t>Add this code to your own </a:t>
            </a:r>
            <a:r>
              <a:rPr lang="en-US" sz="2000" dirty="0" err="1">
                <a:cs typeface="Courier New" panose="02070309020205020404" pitchFamily="49" charset="0"/>
              </a:rPr>
              <a:t>TurnKey</a:t>
            </a:r>
            <a:r>
              <a:rPr lang="en-US" sz="2000" dirty="0">
                <a:cs typeface="Courier New" panose="02070309020205020404" pitchFamily="49" charset="0"/>
              </a:rPr>
              <a:t> Linux system and see if you can find one.</a:t>
            </a:r>
          </a:p>
        </p:txBody>
      </p:sp>
      <p:sp>
        <p:nvSpPr>
          <p:cNvPr id="3" name="Content Placeholder 3">
            <a:extLst>
              <a:ext uri="{FF2B5EF4-FFF2-40B4-BE49-F238E27FC236}">
                <a16:creationId xmlns:a16="http://schemas.microsoft.com/office/drawing/2014/main" id="{32526F93-7948-6692-CD75-C146307B2BF7}"/>
              </a:ext>
            </a:extLst>
          </p:cNvPr>
          <p:cNvSpPr txBox="1">
            <a:spLocks/>
          </p:cNvSpPr>
          <p:nvPr/>
        </p:nvSpPr>
        <p:spPr>
          <a:xfrm>
            <a:off x="4546967" y="3542621"/>
            <a:ext cx="7348243" cy="2795777"/>
          </a:xfrm>
          <a:prstGeom prst="rect">
            <a:avLst/>
          </a:prstGeom>
          <a:solidFill>
            <a:schemeClr val="tx1"/>
          </a:solidFill>
          <a:effectLst>
            <a:softEdge rad="0"/>
          </a:effectLst>
        </p:spPr>
        <p:txBody>
          <a:bodyPr vert="horz" lIns="0" tIns="45720" rIns="0" bIns="45720" rtlCol="0" anchor="t" anchorCtr="0">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b="1" dirty="0">
                <a:solidFill>
                  <a:srgbClr val="3FFF3F"/>
                </a:solidFill>
                <a:latin typeface="Courier New" panose="02070309020205020404" pitchFamily="49" charset="0"/>
                <a:cs typeface="Courier New" panose="02070309020205020404" pitchFamily="49" charset="0"/>
              </a:rPr>
              <a:t>&lt;?PHP</a:t>
            </a:r>
            <a:br>
              <a:rPr lang="en-US" sz="1800" b="1" dirty="0">
                <a:solidFill>
                  <a:srgbClr val="3FFF3F"/>
                </a:solidFill>
                <a:latin typeface="Courier New" panose="02070309020205020404" pitchFamily="49" charset="0"/>
                <a:cs typeface="Courier New" panose="02070309020205020404" pitchFamily="49" charset="0"/>
              </a:rPr>
            </a:br>
            <a:r>
              <a:rPr lang="en-US" sz="1800" b="1" dirty="0" err="1">
                <a:solidFill>
                  <a:srgbClr val="3FFF3F"/>
                </a:solidFill>
                <a:latin typeface="Courier New" panose="02070309020205020404" pitchFamily="49" charset="0"/>
                <a:cs typeface="Courier New" panose="02070309020205020404" pitchFamily="49" charset="0"/>
              </a:rPr>
              <a:t>printf</a:t>
            </a:r>
            <a:r>
              <a:rPr lang="en-US" sz="1800" b="1" dirty="0">
                <a:solidFill>
                  <a:srgbClr val="3FFF3F"/>
                </a:solidFill>
                <a:latin typeface="Courier New" panose="02070309020205020404" pitchFamily="49" charset="0"/>
                <a:cs typeface="Courier New" panose="02070309020205020404" pitchFamily="49" charset="0"/>
              </a:rPr>
              <a:t> ("Contents of the current directory&lt;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$input = trim($_GET["filter"],";.*");</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if (empty($input))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$command = "ls";</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elseif (!</a:t>
            </a:r>
            <a:r>
              <a:rPr lang="en-US" sz="1800" b="1" dirty="0" err="1">
                <a:solidFill>
                  <a:srgbClr val="3FFF3F"/>
                </a:solidFill>
                <a:latin typeface="Courier New" panose="02070309020205020404" pitchFamily="49" charset="0"/>
                <a:cs typeface="Courier New" panose="02070309020205020404" pitchFamily="49" charset="0"/>
              </a:rPr>
              <a:t>is_dir</a:t>
            </a:r>
            <a:r>
              <a:rPr lang="en-US" sz="1800" b="1" dirty="0">
                <a:solidFill>
                  <a:srgbClr val="3FFF3F"/>
                </a:solidFill>
                <a:latin typeface="Courier New" panose="02070309020205020404" pitchFamily="49" charset="0"/>
                <a:cs typeface="Courier New" panose="02070309020205020404" pitchFamily="49" charset="0"/>
              </a:rPr>
              <a:t>($input))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$command = "ls *.".$input;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a:t>
            </a:r>
          </a:p>
          <a:p>
            <a:pPr marL="0" indent="0">
              <a:buNone/>
            </a:pPr>
            <a:r>
              <a:rPr lang="en-US" sz="1800" b="1" dirty="0">
                <a:solidFill>
                  <a:srgbClr val="3FFF3F"/>
                </a:solidFill>
                <a:latin typeface="Courier New" panose="02070309020205020404" pitchFamily="49" charset="0"/>
                <a:cs typeface="Courier New" panose="02070309020205020404" pitchFamily="49" charset="0"/>
              </a:rPr>
              <a:t>exec($</a:t>
            </a:r>
            <a:r>
              <a:rPr lang="en-US" sz="1800" b="1" dirty="0" err="1">
                <a:solidFill>
                  <a:srgbClr val="3FFF3F"/>
                </a:solidFill>
                <a:latin typeface="Courier New" panose="02070309020205020404" pitchFamily="49" charset="0"/>
                <a:cs typeface="Courier New" panose="02070309020205020404" pitchFamily="49" charset="0"/>
              </a:rPr>
              <a:t>command,$output</a:t>
            </a:r>
            <a:r>
              <a:rPr lang="en-US" sz="1800" b="1" dirty="0">
                <a:solidFill>
                  <a:srgbClr val="3FFF3F"/>
                </a:solidFill>
                <a:latin typeface="Courier New" panose="02070309020205020404" pitchFamily="49" charset="0"/>
                <a:cs typeface="Courier New" panose="02070309020205020404" pitchFamily="49" charset="0"/>
              </a:rPr>
              <a:t>);</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foreach ($output as $line)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r>
              <a:rPr lang="en-US" sz="1800" b="1" dirty="0" err="1">
                <a:solidFill>
                  <a:srgbClr val="3FFF3F"/>
                </a:solidFill>
                <a:latin typeface="Courier New" panose="02070309020205020404" pitchFamily="49" charset="0"/>
                <a:cs typeface="Courier New" panose="02070309020205020404" pitchFamily="49" charset="0"/>
              </a:rPr>
              <a:t>printf</a:t>
            </a:r>
            <a:r>
              <a:rPr lang="en-US" sz="1800" b="1" dirty="0">
                <a:solidFill>
                  <a:srgbClr val="3FFF3F"/>
                </a:solidFill>
                <a:latin typeface="Courier New" panose="02070309020205020404" pitchFamily="49" charset="0"/>
                <a:cs typeface="Courier New" panose="02070309020205020404" pitchFamily="49" charset="0"/>
              </a:rPr>
              <a:t>("%s&lt;</a:t>
            </a:r>
            <a:r>
              <a:rPr lang="en-US" sz="1800" b="1" dirty="0" err="1">
                <a:solidFill>
                  <a:srgbClr val="3FFF3F"/>
                </a:solidFill>
                <a:latin typeface="Courier New" panose="02070309020205020404" pitchFamily="49" charset="0"/>
                <a:cs typeface="Courier New" panose="02070309020205020404" pitchFamily="49" charset="0"/>
              </a:rPr>
              <a:t>br</a:t>
            </a:r>
            <a:r>
              <a:rPr lang="en-US" sz="1800" b="1" dirty="0">
                <a:solidFill>
                  <a:srgbClr val="3FFF3F"/>
                </a:solidFill>
                <a:latin typeface="Courier New" panose="02070309020205020404" pitchFamily="49" charset="0"/>
                <a:cs typeface="Courier New" panose="02070309020205020404" pitchFamily="49" charset="0"/>
              </a:rPr>
              <a:t>&gt;",$line);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3088310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Fixing the problems – </a:t>
            </a:r>
            <a:r>
              <a:rPr lang="en-US" dirty="0">
                <a:cs typeface="Courier New" panose="02070309020205020404" pitchFamily="49" charset="0"/>
              </a:rPr>
              <a:t>restricting code execution</a:t>
            </a:r>
            <a:endParaRPr lang="en-US" dirty="0"/>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46967" y="723899"/>
            <a:ext cx="7183597" cy="3545319"/>
          </a:xfrm>
          <a:prstGeom prst="rect">
            <a:avLst/>
          </a:prstGeom>
        </p:spPr>
        <p:txBody>
          <a:bodyPr vert="horz" lIns="91440" tIns="45720" rIns="91440" bIns="45720" rtlCol="0" anchor="ctr">
            <a:normAutofit fontScale="925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dirty="0">
                <a:cs typeface="Courier New" panose="02070309020205020404" pitchFamily="49" charset="0"/>
              </a:rPr>
              <a:t>Our third principle was to eliminate or restrict the ability to execute code.  Here we can look at exactly one part of our </a:t>
            </a:r>
            <a:r>
              <a:rPr lang="en-US" sz="2000" dirty="0" err="1">
                <a:cs typeface="Courier New" panose="02070309020205020404" pitchFamily="49" charset="0"/>
              </a:rPr>
              <a:t>calc.php</a:t>
            </a:r>
            <a:r>
              <a:rPr lang="en-US" sz="2000" dirty="0">
                <a:cs typeface="Courier New" panose="02070309020205020404" pitchFamily="49" charset="0"/>
              </a:rPr>
              <a:t> program:</a:t>
            </a:r>
          </a:p>
          <a:p>
            <a:pPr marL="0" indent="0">
              <a:buNone/>
            </a:pPr>
            <a:r>
              <a:rPr lang="en-US" sz="2000" b="1" dirty="0">
                <a:latin typeface="Courier New" panose="02070309020205020404" pitchFamily="49" charset="0"/>
                <a:cs typeface="Courier New" panose="02070309020205020404" pitchFamily="49" charset="0"/>
              </a:rPr>
              <a:t>&lt;?PHP eval('echo '.$calc.'; ‘)?&gt;</a:t>
            </a:r>
          </a:p>
          <a:p>
            <a:pPr marL="0" indent="0">
              <a:buNone/>
            </a:pPr>
            <a:r>
              <a:rPr lang="en-US" sz="2000" dirty="0">
                <a:cs typeface="Courier New" panose="02070309020205020404" pitchFamily="49" charset="0"/>
              </a:rPr>
              <a:t>This line is where all the damage is done.  The entire purpose of eval is to execute PHP code.</a:t>
            </a:r>
          </a:p>
          <a:p>
            <a:pPr marL="0" indent="0">
              <a:buNone/>
            </a:pPr>
            <a:r>
              <a:rPr lang="en-US" sz="2000" dirty="0">
                <a:cs typeface="Courier New" panose="02070309020205020404" pitchFamily="49" charset="0"/>
              </a:rPr>
              <a:t>The obvious way to do this is to re-write the entire application so that it doesn’t allow this.  However, there is one method we can use to make it a little safer.</a:t>
            </a:r>
          </a:p>
          <a:p>
            <a:pPr marL="0" indent="0">
              <a:buNone/>
            </a:pPr>
            <a:r>
              <a:rPr lang="en-US" sz="2000" dirty="0">
                <a:cs typeface="Courier New" panose="02070309020205020404" pitchFamily="49" charset="0"/>
              </a:rPr>
              <a:t>We can tell PHP to ONLY allow certain characters.  Specifically:</a:t>
            </a:r>
            <a:r>
              <a:rPr lang="en-US" sz="2000" b="1" dirty="0">
                <a:latin typeface="Courier New" panose="02070309020205020404" pitchFamily="49" charset="0"/>
                <a:cs typeface="Courier New" panose="02070309020205020404" pitchFamily="49" charset="0"/>
              </a:rPr>
              <a:t> 1234567890-+/*/.</a:t>
            </a:r>
          </a:p>
        </p:txBody>
      </p:sp>
      <p:sp>
        <p:nvSpPr>
          <p:cNvPr id="3" name="Content Placeholder 3">
            <a:extLst>
              <a:ext uri="{FF2B5EF4-FFF2-40B4-BE49-F238E27FC236}">
                <a16:creationId xmlns:a16="http://schemas.microsoft.com/office/drawing/2014/main" id="{32526F93-7948-6692-CD75-C146307B2BF7}"/>
              </a:ext>
            </a:extLst>
          </p:cNvPr>
          <p:cNvSpPr txBox="1">
            <a:spLocks/>
          </p:cNvSpPr>
          <p:nvPr/>
        </p:nvSpPr>
        <p:spPr>
          <a:xfrm>
            <a:off x="4546967" y="4384353"/>
            <a:ext cx="7348243" cy="2016447"/>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b="1" dirty="0">
                <a:solidFill>
                  <a:srgbClr val="3FFF3F"/>
                </a:solidFill>
                <a:latin typeface="Courier New" panose="02070309020205020404" pitchFamily="49" charset="0"/>
                <a:cs typeface="Courier New" panose="02070309020205020404" pitchFamily="49" charset="0"/>
              </a:rPr>
              <a:t>&lt;?PHP</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if (</a:t>
            </a:r>
            <a:r>
              <a:rPr lang="en-US" sz="1800" b="1" dirty="0" err="1">
                <a:solidFill>
                  <a:srgbClr val="3FFF3F"/>
                </a:solidFill>
                <a:latin typeface="Courier New" panose="02070309020205020404" pitchFamily="49" charset="0"/>
                <a:cs typeface="Courier New" panose="02070309020205020404" pitchFamily="49" charset="0"/>
              </a:rPr>
              <a:t>preg_match</a:t>
            </a:r>
            <a:r>
              <a:rPr lang="en-US" sz="1800" b="1" dirty="0">
                <a:solidFill>
                  <a:srgbClr val="3FFF3F"/>
                </a:solidFill>
                <a:latin typeface="Courier New" panose="02070309020205020404" pitchFamily="49" charset="0"/>
                <a:cs typeface="Courier New" panose="02070309020205020404" pitchFamily="49" charset="0"/>
              </a:rPr>
              <a:t>('/[^ 1234567890\+-\.\/\*]/',$calc))</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 echo "Error";}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else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 eval('echo '.$calc.';');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651636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8E96387-12F1-45E4-9322-ABBF2EE04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7" name="Rectangle 46">
            <a:extLst>
              <a:ext uri="{FF2B5EF4-FFF2-40B4-BE49-F238E27FC236}">
                <a16:creationId xmlns:a16="http://schemas.microsoft.com/office/drawing/2014/main" id="{A9F421DD-DE4E-4547-A904-3F80E25E3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9" name="Rectangle 48">
            <a:extLst>
              <a:ext uri="{FF2B5EF4-FFF2-40B4-BE49-F238E27FC236}">
                <a16:creationId xmlns:a16="http://schemas.microsoft.com/office/drawing/2014/main" id="{09985DEC-1215-4209-9708-B45CC9774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1" name="Rectangle 50">
            <a:extLst>
              <a:ext uri="{FF2B5EF4-FFF2-40B4-BE49-F238E27FC236}">
                <a16:creationId xmlns:a16="http://schemas.microsoft.com/office/drawing/2014/main" id="{A926A64B-3BCB-44CC-892E-C791C324B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53" name="Rectangle 52">
            <a:extLst>
              <a:ext uri="{FF2B5EF4-FFF2-40B4-BE49-F238E27FC236}">
                <a16:creationId xmlns:a16="http://schemas.microsoft.com/office/drawing/2014/main" id="{B871AE93-72B2-4545-989F-4B08DCD787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C1B0F13F-C83B-4678-ABCC-5F6FB1D38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603ED580-938E-4DD3-A238-2819F0254534}"/>
              </a:ext>
            </a:extLst>
          </p:cNvPr>
          <p:cNvSpPr>
            <a:spLocks noGrp="1"/>
          </p:cNvSpPr>
          <p:nvPr>
            <p:ph type="title"/>
          </p:nvPr>
        </p:nvSpPr>
        <p:spPr>
          <a:xfrm>
            <a:off x="803189" y="1209184"/>
            <a:ext cx="3089189" cy="4734416"/>
          </a:xfrm>
        </p:spPr>
        <p:txBody>
          <a:bodyPr vert="horz" lIns="91440" tIns="45720" rIns="91440" bIns="45720" rtlCol="0" anchor="ctr">
            <a:normAutofit/>
          </a:bodyPr>
          <a:lstStyle/>
          <a:p>
            <a:r>
              <a:rPr lang="en-US" dirty="0"/>
              <a:t>Fixing the problems - </a:t>
            </a:r>
            <a:r>
              <a:rPr lang="en-US" dirty="0">
                <a:cs typeface="Courier New" panose="02070309020205020404" pitchFamily="49" charset="0"/>
              </a:rPr>
              <a:t>restricting code execution</a:t>
            </a:r>
            <a:endParaRPr lang="en-US" dirty="0"/>
          </a:p>
        </p:txBody>
      </p:sp>
      <p:sp>
        <p:nvSpPr>
          <p:cNvPr id="57" name="Rectangle 56">
            <a:extLst>
              <a:ext uri="{FF2B5EF4-FFF2-40B4-BE49-F238E27FC236}">
                <a16:creationId xmlns:a16="http://schemas.microsoft.com/office/drawing/2014/main" id="{02074ED4-9DB5-4D14-BDCF-BD7D0C145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9" name="Rectangle 58">
            <a:extLst>
              <a:ext uri="{FF2B5EF4-FFF2-40B4-BE49-F238E27FC236}">
                <a16:creationId xmlns:a16="http://schemas.microsoft.com/office/drawing/2014/main" id="{C48FF616-1F75-49FC-861B-7B794054AA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9184B385-16B6-44A9-9A47-1C765B376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5" name="Content Placeholder 2">
            <a:extLst>
              <a:ext uri="{FF2B5EF4-FFF2-40B4-BE49-F238E27FC236}">
                <a16:creationId xmlns:a16="http://schemas.microsoft.com/office/drawing/2014/main" id="{827647D9-E8F6-4F06-9112-119C94B7C47C}"/>
              </a:ext>
            </a:extLst>
          </p:cNvPr>
          <p:cNvSpPr txBox="1">
            <a:spLocks/>
          </p:cNvSpPr>
          <p:nvPr/>
        </p:nvSpPr>
        <p:spPr>
          <a:xfrm>
            <a:off x="4546967" y="723899"/>
            <a:ext cx="7183597" cy="3545319"/>
          </a:xfrm>
          <a:prstGeom prst="rect">
            <a:avLst/>
          </a:prstGeom>
        </p:spPr>
        <p:txBody>
          <a:bodyPr vert="horz" lIns="91440" tIns="45720" rIns="91440" bIns="45720" rtlCol="0" anchor="ct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2000" dirty="0">
                <a:cs typeface="Courier New" panose="02070309020205020404" pitchFamily="49" charset="0"/>
              </a:rPr>
              <a:t>To do that we want to match the string against that character set and disallow anything that goes outside it.  This can be done using a pattern matching system known as regular expressions.</a:t>
            </a:r>
          </a:p>
          <a:p>
            <a:pPr marL="0" indent="0">
              <a:buNone/>
            </a:pPr>
            <a:r>
              <a:rPr lang="en-US" sz="2000" dirty="0">
                <a:cs typeface="Courier New" panose="02070309020205020404" pitchFamily="49" charset="0"/>
              </a:rPr>
              <a:t>A full course on regular expressions (</a:t>
            </a:r>
            <a:r>
              <a:rPr lang="en-US" sz="2000" dirty="0" err="1">
                <a:cs typeface="Courier New" panose="02070309020205020404" pitchFamily="49" charset="0"/>
              </a:rPr>
              <a:t>regexp</a:t>
            </a:r>
            <a:r>
              <a:rPr lang="en-US" sz="2000" dirty="0">
                <a:cs typeface="Courier New" panose="02070309020205020404" pitchFamily="49" charset="0"/>
              </a:rPr>
              <a:t>) is beyond this course but if we take a look at the PHP code fragment which would replace the one from the original script we can get the gist of how it works.</a:t>
            </a:r>
          </a:p>
          <a:p>
            <a:pPr marL="0" indent="0">
              <a:buNone/>
            </a:pPr>
            <a:r>
              <a:rPr lang="en-US" sz="2000" b="1" dirty="0" err="1">
                <a:latin typeface="Courier New" panose="02070309020205020404" pitchFamily="49" charset="0"/>
                <a:cs typeface="Courier New" panose="02070309020205020404" pitchFamily="49" charset="0"/>
              </a:rPr>
              <a:t>preg_match</a:t>
            </a:r>
            <a:r>
              <a:rPr lang="en-US" sz="2000" b="1" dirty="0">
                <a:latin typeface="Courier New" panose="02070309020205020404" pitchFamily="49" charset="0"/>
                <a:cs typeface="Courier New" panose="02070309020205020404" pitchFamily="49" charset="0"/>
              </a:rPr>
              <a:t>()</a:t>
            </a:r>
            <a:r>
              <a:rPr lang="en-US" sz="2000" dirty="0">
                <a:cs typeface="Courier New" panose="02070309020205020404" pitchFamily="49" charset="0"/>
              </a:rPr>
              <a:t> takes two parameters: a pattern and a string. The pattern we are passing it is</a:t>
            </a:r>
            <a:r>
              <a:rPr lang="en-US" sz="2000" b="1" dirty="0">
                <a:latin typeface="Courier New" panose="02070309020205020404" pitchFamily="49" charset="0"/>
                <a:cs typeface="Courier New" panose="02070309020205020404" pitchFamily="49" charset="0"/>
              </a:rPr>
              <a:t> /[^ 1234567890\+-\.\/\*]/ </a:t>
            </a:r>
            <a:r>
              <a:rPr lang="en-US" sz="2000" dirty="0">
                <a:cs typeface="Courier New" panose="02070309020205020404" pitchFamily="49" charset="0"/>
              </a:rPr>
              <a:t>As you can see this contains all the characters that we consider valid for this application.  The caret (^) tells the function to match everything that isn’t in this pattern.  So this will evaluate to true for any string that contains any other character.  When that happens, we simply send back the phrase “Error”.</a:t>
            </a:r>
          </a:p>
        </p:txBody>
      </p:sp>
      <p:sp>
        <p:nvSpPr>
          <p:cNvPr id="3" name="Content Placeholder 3">
            <a:extLst>
              <a:ext uri="{FF2B5EF4-FFF2-40B4-BE49-F238E27FC236}">
                <a16:creationId xmlns:a16="http://schemas.microsoft.com/office/drawing/2014/main" id="{32526F93-7948-6692-CD75-C146307B2BF7}"/>
              </a:ext>
            </a:extLst>
          </p:cNvPr>
          <p:cNvSpPr txBox="1">
            <a:spLocks/>
          </p:cNvSpPr>
          <p:nvPr/>
        </p:nvSpPr>
        <p:spPr>
          <a:xfrm>
            <a:off x="4546967" y="4384353"/>
            <a:ext cx="7348243" cy="2016447"/>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800" b="1" dirty="0">
                <a:solidFill>
                  <a:srgbClr val="3FFF3F"/>
                </a:solidFill>
                <a:latin typeface="Courier New" panose="02070309020205020404" pitchFamily="49" charset="0"/>
                <a:cs typeface="Courier New" panose="02070309020205020404" pitchFamily="49" charset="0"/>
              </a:rPr>
              <a:t>&lt;?PHP</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if (</a:t>
            </a:r>
            <a:r>
              <a:rPr lang="en-US" sz="1800" b="1" dirty="0" err="1">
                <a:solidFill>
                  <a:srgbClr val="3FFF3F"/>
                </a:solidFill>
                <a:latin typeface="Courier New" panose="02070309020205020404" pitchFamily="49" charset="0"/>
                <a:cs typeface="Courier New" panose="02070309020205020404" pitchFamily="49" charset="0"/>
              </a:rPr>
              <a:t>preg_match</a:t>
            </a:r>
            <a:r>
              <a:rPr lang="en-US" sz="1800" b="1" dirty="0">
                <a:solidFill>
                  <a:srgbClr val="3FFF3F"/>
                </a:solidFill>
                <a:latin typeface="Courier New" panose="02070309020205020404" pitchFamily="49" charset="0"/>
                <a:cs typeface="Courier New" panose="02070309020205020404" pitchFamily="49" charset="0"/>
              </a:rPr>
              <a:t>('/[^ 1234567890\+-\.\/\*]/',$calc))</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 echo "Error";}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else</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 { eval('echo '.$calc.';'); }</a:t>
            </a:r>
            <a:br>
              <a:rPr lang="en-US" sz="1800" b="1" dirty="0">
                <a:solidFill>
                  <a:srgbClr val="3FFF3F"/>
                </a:solidFill>
                <a:latin typeface="Courier New" panose="02070309020205020404" pitchFamily="49" charset="0"/>
                <a:cs typeface="Courier New" panose="02070309020205020404" pitchFamily="49" charset="0"/>
              </a:rPr>
            </a:br>
            <a:r>
              <a:rPr lang="en-US" sz="1800" b="1" dirty="0">
                <a:solidFill>
                  <a:srgbClr val="3FFF3F"/>
                </a:solidFill>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685607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078A52F-85EA-4C0B-962B-D9D9DD4DD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1" name="Rectangle 10">
            <a:extLst>
              <a:ext uri="{FF2B5EF4-FFF2-40B4-BE49-F238E27FC236}">
                <a16:creationId xmlns:a16="http://schemas.microsoft.com/office/drawing/2014/main" id="{919797D5-5700-4683-B30A-5B4D56CB82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3" name="Rectangle 12">
            <a:extLst>
              <a:ext uri="{FF2B5EF4-FFF2-40B4-BE49-F238E27FC236}">
                <a16:creationId xmlns:a16="http://schemas.microsoft.com/office/drawing/2014/main" id="{4856A7B9-9801-42EC-A4C9-7E22A56EF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Rectangle 14">
            <a:extLst>
              <a:ext uri="{FF2B5EF4-FFF2-40B4-BE49-F238E27FC236}">
                <a16:creationId xmlns:a16="http://schemas.microsoft.com/office/drawing/2014/main" id="{8AD54DB8-C150-4290-85D6-F5B0262BF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17" name="Rectangle 16">
            <a:extLst>
              <a:ext uri="{FF2B5EF4-FFF2-40B4-BE49-F238E27FC236}">
                <a16:creationId xmlns:a16="http://schemas.microsoft.com/office/drawing/2014/main" id="{17C35B5F-59FB-4E4A-A4E6-85CC504D79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2D81772F-807E-43F2-918D-3A65C6DA82C9}"/>
              </a:ext>
            </a:extLst>
          </p:cNvPr>
          <p:cNvPicPr>
            <a:picLocks noChangeAspect="1"/>
          </p:cNvPicPr>
          <p:nvPr/>
        </p:nvPicPr>
        <p:blipFill rotWithShape="1">
          <a:blip r:embed="rId2">
            <a:grayscl/>
          </a:blip>
          <a:srcRect t="8328" b="7403"/>
          <a:stretch/>
        </p:blipFill>
        <p:spPr>
          <a:xfrm>
            <a:off x="20" y="10"/>
            <a:ext cx="12191980" cy="6857990"/>
          </a:xfrm>
          <a:prstGeom prst="rect">
            <a:avLst/>
          </a:prstGeom>
        </p:spPr>
      </p:pic>
      <p:grpSp>
        <p:nvGrpSpPr>
          <p:cNvPr id="19" name="Group 18">
            <a:extLst>
              <a:ext uri="{FF2B5EF4-FFF2-40B4-BE49-F238E27FC236}">
                <a16:creationId xmlns:a16="http://schemas.microsoft.com/office/drawing/2014/main" id="{266203B4-6411-4E9D-AAC1-D798EF731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20" name="Rectangle 19">
              <a:extLst>
                <a:ext uri="{FF2B5EF4-FFF2-40B4-BE49-F238E27FC236}">
                  <a16:creationId xmlns:a16="http://schemas.microsoft.com/office/drawing/2014/main" id="{810D9114-A47D-47E3-9417-1858C7C68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1" name="Rectangle 20">
              <a:extLst>
                <a:ext uri="{FF2B5EF4-FFF2-40B4-BE49-F238E27FC236}">
                  <a16:creationId xmlns:a16="http://schemas.microsoft.com/office/drawing/2014/main" id="{4E6705EF-CBA4-4963-9FCA-08B278014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C88F83C6-5181-477D-8510-93FFE07A8A40}"/>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dirty="0"/>
              <a:t>A1:2017-Injection</a:t>
            </a:r>
          </a:p>
        </p:txBody>
      </p:sp>
      <p:sp>
        <p:nvSpPr>
          <p:cNvPr id="3" name="Content Placeholder 2">
            <a:extLst>
              <a:ext uri="{FF2B5EF4-FFF2-40B4-BE49-F238E27FC236}">
                <a16:creationId xmlns:a16="http://schemas.microsoft.com/office/drawing/2014/main" id="{F00056B2-B6D2-4717-BB6A-8CF37A7F8C0A}"/>
              </a:ext>
            </a:extLst>
          </p:cNvPr>
          <p:cNvSpPr>
            <a:spLocks noGrp="1"/>
          </p:cNvSpPr>
          <p:nvPr>
            <p:ph idx="1"/>
          </p:nvPr>
        </p:nvSpPr>
        <p:spPr>
          <a:xfrm>
            <a:off x="584200" y="5145513"/>
            <a:ext cx="3412067" cy="738820"/>
          </a:xfrm>
        </p:spPr>
        <p:txBody>
          <a:bodyPr vert="horz" lIns="91440" tIns="45720" rIns="91440" bIns="45720" rtlCol="0" anchor="t">
            <a:normAutofit/>
          </a:bodyPr>
          <a:lstStyle/>
          <a:p>
            <a:pPr marL="0" indent="0">
              <a:lnSpc>
                <a:spcPct val="90000"/>
              </a:lnSpc>
              <a:buNone/>
            </a:pPr>
            <a:r>
              <a:rPr lang="en-US" sz="1500" cap="all" dirty="0">
                <a:solidFill>
                  <a:schemeClr val="accent1">
                    <a:lumMod val="50000"/>
                    <a:lumOff val="50000"/>
                  </a:schemeClr>
                </a:solidFill>
              </a:rPr>
              <a:t>Theory</a:t>
            </a:r>
          </a:p>
        </p:txBody>
      </p:sp>
    </p:spTree>
    <p:extLst>
      <p:ext uri="{BB962C8B-B14F-4D97-AF65-F5344CB8AC3E}">
        <p14:creationId xmlns:p14="http://schemas.microsoft.com/office/powerpoint/2010/main" val="3512869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83C6-5181-477D-8510-93FFE07A8A40}"/>
              </a:ext>
            </a:extLst>
          </p:cNvPr>
          <p:cNvSpPr>
            <a:spLocks noGrp="1"/>
          </p:cNvSpPr>
          <p:nvPr>
            <p:ph type="title"/>
          </p:nvPr>
        </p:nvSpPr>
        <p:spPr/>
        <p:txBody>
          <a:bodyPr/>
          <a:lstStyle/>
          <a:p>
            <a:r>
              <a:rPr lang="en-US" sz="2800" dirty="0"/>
              <a:t>A1:2017-Injection</a:t>
            </a:r>
            <a:endParaRPr lang="en-US" dirty="0"/>
          </a:p>
        </p:txBody>
      </p:sp>
      <p:pic>
        <p:nvPicPr>
          <p:cNvPr id="5" name="Content Placeholder 4">
            <a:extLst>
              <a:ext uri="{FF2B5EF4-FFF2-40B4-BE49-F238E27FC236}">
                <a16:creationId xmlns:a16="http://schemas.microsoft.com/office/drawing/2014/main" id="{A834CEDA-08A3-43FD-858A-249C6147F875}"/>
              </a:ext>
            </a:extLst>
          </p:cNvPr>
          <p:cNvPicPr>
            <a:picLocks noGrp="1" noChangeAspect="1"/>
          </p:cNvPicPr>
          <p:nvPr>
            <p:ph idx="1"/>
          </p:nvPr>
        </p:nvPicPr>
        <p:blipFill>
          <a:blip r:embed="rId2"/>
          <a:stretch>
            <a:fillRect/>
          </a:stretch>
        </p:blipFill>
        <p:spPr>
          <a:xfrm>
            <a:off x="4013468" y="2181225"/>
            <a:ext cx="4165063" cy="3678238"/>
          </a:xfrm>
        </p:spPr>
      </p:pic>
    </p:spTree>
    <p:extLst>
      <p:ext uri="{BB962C8B-B14F-4D97-AF65-F5344CB8AC3E}">
        <p14:creationId xmlns:p14="http://schemas.microsoft.com/office/powerpoint/2010/main" val="18903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83C6-5181-477D-8510-93FFE07A8A40}"/>
              </a:ext>
            </a:extLst>
          </p:cNvPr>
          <p:cNvSpPr>
            <a:spLocks noGrp="1"/>
          </p:cNvSpPr>
          <p:nvPr>
            <p:ph type="title"/>
          </p:nvPr>
        </p:nvSpPr>
        <p:spPr/>
        <p:txBody>
          <a:bodyPr/>
          <a:lstStyle/>
          <a:p>
            <a:r>
              <a:rPr lang="en-US" sz="2800" dirty="0"/>
              <a:t>A1:2017-Injection</a:t>
            </a:r>
            <a:endParaRPr lang="en-US" dirty="0"/>
          </a:p>
        </p:txBody>
      </p:sp>
      <p:pic>
        <p:nvPicPr>
          <p:cNvPr id="5" name="Content Placeholder 4">
            <a:extLst>
              <a:ext uri="{FF2B5EF4-FFF2-40B4-BE49-F238E27FC236}">
                <a16:creationId xmlns:a16="http://schemas.microsoft.com/office/drawing/2014/main" id="{A834CEDA-08A3-43FD-858A-249C6147F875}"/>
              </a:ext>
            </a:extLst>
          </p:cNvPr>
          <p:cNvPicPr>
            <a:picLocks noGrp="1" noChangeAspect="1"/>
          </p:cNvPicPr>
          <p:nvPr>
            <p:ph idx="1"/>
          </p:nvPr>
        </p:nvPicPr>
        <p:blipFill>
          <a:blip r:embed="rId2"/>
          <a:srcRect/>
          <a:stretch/>
        </p:blipFill>
        <p:spPr>
          <a:xfrm>
            <a:off x="4013468" y="2202014"/>
            <a:ext cx="4165063" cy="3636659"/>
          </a:xfrm>
        </p:spPr>
      </p:pic>
    </p:spTree>
    <p:extLst>
      <p:ext uri="{BB962C8B-B14F-4D97-AF65-F5344CB8AC3E}">
        <p14:creationId xmlns:p14="http://schemas.microsoft.com/office/powerpoint/2010/main" val="137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83C6-5181-477D-8510-93FFE07A8A40}"/>
              </a:ext>
            </a:extLst>
          </p:cNvPr>
          <p:cNvSpPr>
            <a:spLocks noGrp="1"/>
          </p:cNvSpPr>
          <p:nvPr>
            <p:ph type="title"/>
          </p:nvPr>
        </p:nvSpPr>
        <p:spPr/>
        <p:txBody>
          <a:bodyPr/>
          <a:lstStyle/>
          <a:p>
            <a:r>
              <a:rPr lang="en-US" sz="2800" dirty="0"/>
              <a:t>A1:2017-Injection</a:t>
            </a:r>
            <a:endParaRPr lang="en-US" dirty="0"/>
          </a:p>
        </p:txBody>
      </p:sp>
      <p:pic>
        <p:nvPicPr>
          <p:cNvPr id="5" name="Content Placeholder 4">
            <a:extLst>
              <a:ext uri="{FF2B5EF4-FFF2-40B4-BE49-F238E27FC236}">
                <a16:creationId xmlns:a16="http://schemas.microsoft.com/office/drawing/2014/main" id="{A834CEDA-08A3-43FD-858A-249C6147F875}"/>
              </a:ext>
            </a:extLst>
          </p:cNvPr>
          <p:cNvPicPr>
            <a:picLocks noGrp="1" noChangeAspect="1"/>
          </p:cNvPicPr>
          <p:nvPr>
            <p:ph idx="1"/>
          </p:nvPr>
        </p:nvPicPr>
        <p:blipFill>
          <a:blip r:embed="rId2"/>
          <a:srcRect/>
          <a:stretch/>
        </p:blipFill>
        <p:spPr>
          <a:xfrm>
            <a:off x="4025663" y="2202014"/>
            <a:ext cx="4140673" cy="3636659"/>
          </a:xfrm>
        </p:spPr>
      </p:pic>
    </p:spTree>
    <p:extLst>
      <p:ext uri="{BB962C8B-B14F-4D97-AF65-F5344CB8AC3E}">
        <p14:creationId xmlns:p14="http://schemas.microsoft.com/office/powerpoint/2010/main" val="4177666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2D81772F-807E-43F2-918D-3A65C6DA82C9}"/>
              </a:ext>
            </a:extLst>
          </p:cNvPr>
          <p:cNvPicPr>
            <a:picLocks noChangeAspect="1"/>
          </p:cNvPicPr>
          <p:nvPr/>
        </p:nvPicPr>
        <p:blipFill rotWithShape="1">
          <a:blip r:embed="rId2">
            <a:grayscl/>
          </a:blip>
          <a:srcRect t="8328" b="7403"/>
          <a:stretch/>
        </p:blipFill>
        <p:spPr>
          <a:xfrm>
            <a:off x="20" y="10"/>
            <a:ext cx="12191980" cy="6857990"/>
          </a:xfrm>
          <a:prstGeom prst="rect">
            <a:avLst/>
          </a:prstGeom>
        </p:spPr>
      </p:pic>
      <p:sp>
        <p:nvSpPr>
          <p:cNvPr id="2" name="Title 1">
            <a:extLst>
              <a:ext uri="{FF2B5EF4-FFF2-40B4-BE49-F238E27FC236}">
                <a16:creationId xmlns:a16="http://schemas.microsoft.com/office/drawing/2014/main" id="{C88F83C6-5181-477D-8510-93FFE07A8A40}"/>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sz="3600" dirty="0"/>
              <a:t>A1:2017-Injection</a:t>
            </a:r>
          </a:p>
        </p:txBody>
      </p:sp>
      <p:sp>
        <p:nvSpPr>
          <p:cNvPr id="3" name="Content Placeholder 2">
            <a:extLst>
              <a:ext uri="{FF2B5EF4-FFF2-40B4-BE49-F238E27FC236}">
                <a16:creationId xmlns:a16="http://schemas.microsoft.com/office/drawing/2014/main" id="{F00056B2-B6D2-4717-BB6A-8CF37A7F8C0A}"/>
              </a:ext>
            </a:extLst>
          </p:cNvPr>
          <p:cNvSpPr>
            <a:spLocks noGrp="1"/>
          </p:cNvSpPr>
          <p:nvPr>
            <p:ph idx="1"/>
          </p:nvPr>
        </p:nvSpPr>
        <p:spPr>
          <a:xfrm>
            <a:off x="584200" y="5145513"/>
            <a:ext cx="3412067" cy="738820"/>
          </a:xfrm>
        </p:spPr>
        <p:txBody>
          <a:bodyPr vert="horz" lIns="91440" tIns="45720" rIns="91440" bIns="45720" rtlCol="0" anchor="t">
            <a:normAutofit/>
          </a:bodyPr>
          <a:lstStyle/>
          <a:p>
            <a:pPr marL="0" indent="0">
              <a:lnSpc>
                <a:spcPct val="90000"/>
              </a:lnSpc>
              <a:buNone/>
            </a:pPr>
            <a:r>
              <a:rPr lang="en-US" sz="1500" cap="all" dirty="0">
                <a:solidFill>
                  <a:schemeClr val="accent1">
                    <a:lumMod val="50000"/>
                    <a:lumOff val="50000"/>
                  </a:schemeClr>
                </a:solidFill>
              </a:rPr>
              <a:t>Examples</a:t>
            </a:r>
          </a:p>
        </p:txBody>
      </p:sp>
    </p:spTree>
    <p:extLst>
      <p:ext uri="{BB962C8B-B14F-4D97-AF65-F5344CB8AC3E}">
        <p14:creationId xmlns:p14="http://schemas.microsoft.com/office/powerpoint/2010/main" val="882537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EF4381-9C5D-42F4-ACA1-05CF7EE37C61}"/>
              </a:ext>
            </a:extLst>
          </p:cNvPr>
          <p:cNvSpPr>
            <a:spLocks noGrp="1"/>
          </p:cNvSpPr>
          <p:nvPr>
            <p:ph type="title"/>
          </p:nvPr>
        </p:nvSpPr>
        <p:spPr>
          <a:xfrm>
            <a:off x="959157" y="1113764"/>
            <a:ext cx="3269749" cy="4624327"/>
          </a:xfrm>
        </p:spPr>
        <p:txBody>
          <a:bodyPr anchor="ctr">
            <a:normAutofit/>
          </a:bodyPr>
          <a:lstStyle/>
          <a:p>
            <a:r>
              <a:rPr lang="en-US" sz="3200">
                <a:solidFill>
                  <a:srgbClr val="FFFFFF"/>
                </a:solidFill>
              </a:rPr>
              <a:t>Code &amp; Command injection</a:t>
            </a:r>
          </a:p>
        </p:txBody>
      </p:sp>
      <p:sp>
        <p:nvSpPr>
          <p:cNvPr id="3" name="Content Placeholder 2">
            <a:extLst>
              <a:ext uri="{FF2B5EF4-FFF2-40B4-BE49-F238E27FC236}">
                <a16:creationId xmlns:a16="http://schemas.microsoft.com/office/drawing/2014/main" id="{FFFF5771-6740-40CE-B948-9FB6149BBBB0}"/>
              </a:ext>
            </a:extLst>
          </p:cNvPr>
          <p:cNvSpPr>
            <a:spLocks noGrp="1"/>
          </p:cNvSpPr>
          <p:nvPr>
            <p:ph idx="1"/>
          </p:nvPr>
        </p:nvSpPr>
        <p:spPr>
          <a:xfrm>
            <a:off x="5155905" y="1113764"/>
            <a:ext cx="6108179" cy="4624327"/>
          </a:xfrm>
        </p:spPr>
        <p:txBody>
          <a:bodyPr anchor="ctr">
            <a:normAutofit/>
          </a:bodyPr>
          <a:lstStyle/>
          <a:p>
            <a:r>
              <a:rPr lang="en-US" sz="2000" u="sng" dirty="0"/>
              <a:t>Command Injection</a:t>
            </a:r>
            <a:r>
              <a:rPr lang="en-US" sz="2000" dirty="0"/>
              <a:t> is the name we give to an attack where a web application which normally executes an operating system command (like “</a:t>
            </a:r>
            <a:r>
              <a:rPr lang="en-US" sz="2000" dirty="0" err="1"/>
              <a:t>dir</a:t>
            </a:r>
            <a:r>
              <a:rPr lang="en-US" sz="2000" dirty="0"/>
              <a:t>,” or “ls”) and forces it to execute a different operating system command or makes the command operate in a way that wasn’t intended by the developer.</a:t>
            </a:r>
          </a:p>
          <a:p>
            <a:r>
              <a:rPr lang="en-US" sz="2000" dirty="0"/>
              <a:t>When an attacker takes a web application and forces it to execute </a:t>
            </a:r>
            <a:r>
              <a:rPr lang="en-US" sz="2000" u="sng" dirty="0"/>
              <a:t>malicious code</a:t>
            </a:r>
            <a:r>
              <a:rPr lang="en-US" sz="2000" dirty="0"/>
              <a:t> we refer to this as </a:t>
            </a:r>
            <a:r>
              <a:rPr lang="en-US" sz="2000" u="sng" dirty="0"/>
              <a:t>code injection.</a:t>
            </a:r>
            <a:endParaRPr lang="en-US" sz="2000" dirty="0"/>
          </a:p>
        </p:txBody>
      </p:sp>
    </p:spTree>
    <p:extLst>
      <p:ext uri="{BB962C8B-B14F-4D97-AF65-F5344CB8AC3E}">
        <p14:creationId xmlns:p14="http://schemas.microsoft.com/office/powerpoint/2010/main" val="49613169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B48092-4A2C-4E16-B971-9ACADFFF69E4}">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586370-B0FB-4108-8B4F-329716A22E3A}">
  <ds:schemaRefs>
    <ds:schemaRef ds:uri="http://schemas.microsoft.com/sharepoint/v3/contenttype/forms"/>
  </ds:schemaRefs>
</ds:datastoreItem>
</file>

<file path=customXml/itemProps3.xml><?xml version="1.0" encoding="utf-8"?>
<ds:datastoreItem xmlns:ds="http://schemas.openxmlformats.org/officeDocument/2006/customXml" ds:itemID="{E503B719-B9A6-4DC9-AA9D-06F16B758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1873</TotalTime>
  <Words>3309</Words>
  <Application>Microsoft Office PowerPoint</Application>
  <PresentationFormat>Widescreen</PresentationFormat>
  <Paragraphs>170</Paragraphs>
  <Slides>32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Courier New</vt:lpstr>
      <vt:lpstr>Gill Sans MT</vt:lpstr>
      <vt:lpstr>Wingdings 2</vt:lpstr>
      <vt:lpstr>Dividend</vt:lpstr>
      <vt:lpstr>Software Development &amp; Best Practices</vt:lpstr>
      <vt:lpstr>What is OWASP?</vt:lpstr>
      <vt:lpstr>OWASP - Top 10</vt:lpstr>
      <vt:lpstr>A1:2017-Injection</vt:lpstr>
      <vt:lpstr>A1:2017-Injection</vt:lpstr>
      <vt:lpstr>A1:2017-Injection</vt:lpstr>
      <vt:lpstr>A1:2017-Injection</vt:lpstr>
      <vt:lpstr>A1:2017-Injection</vt:lpstr>
      <vt:lpstr>Code &amp; Command injection</vt:lpstr>
      <vt:lpstr>command Injection - example</vt:lpstr>
      <vt:lpstr>command Injection - example</vt:lpstr>
      <vt:lpstr>command Injection - example</vt:lpstr>
      <vt:lpstr>command Injection - example</vt:lpstr>
      <vt:lpstr>command Injection - example</vt:lpstr>
      <vt:lpstr>Code Injection - example</vt:lpstr>
      <vt:lpstr>Code Injection - example</vt:lpstr>
      <vt:lpstr>Code Injection - example</vt:lpstr>
      <vt:lpstr>Code Injection - example</vt:lpstr>
      <vt:lpstr>Code Injection example 2</vt:lpstr>
      <vt:lpstr>Code Injection example 2</vt:lpstr>
      <vt:lpstr>Code Injection example 2</vt:lpstr>
      <vt:lpstr>Code Injection example 2</vt:lpstr>
      <vt:lpstr>Code Injection example 2</vt:lpstr>
      <vt:lpstr>Code Injection – example 2</vt:lpstr>
      <vt:lpstr>A1:2017-Injection</vt:lpstr>
      <vt:lpstr>Fixing the problems</vt:lpstr>
      <vt:lpstr>Fixing the problems - Sanitize or Reject bad data</vt:lpstr>
      <vt:lpstr>Fixing the problems - Sanitize or Reject bad data</vt:lpstr>
      <vt:lpstr>Fixing the problems - Sanitize or Reject bad data</vt:lpstr>
      <vt:lpstr>Fixing the problems - Sanitize or Reject bad data</vt:lpstr>
      <vt:lpstr>Fixing the problems – restricting code execution</vt:lpstr>
      <vt:lpstr>Fixing the problems - restricting code execution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Jonathan Graham</cp:lastModifiedBy>
  <cp:revision>60</cp:revision>
  <dcterms:created xsi:type="dcterms:W3CDTF">2021-01-20T05:29:59Z</dcterms:created>
  <dcterms:modified xsi:type="dcterms:W3CDTF">2024-05-04T12:31:17Z</dcterms:modified>
</cp:coreProperties>
</file>