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79" r:id="rId4"/>
    <p:sldId id="277" r:id="rId5"/>
    <p:sldId id="280" r:id="rId6"/>
    <p:sldId id="281" r:id="rId7"/>
    <p:sldId id="282" r:id="rId8"/>
    <p:sldId id="283" r:id="rId9"/>
    <p:sldId id="289" r:id="rId10"/>
    <p:sldId id="290" r:id="rId11"/>
    <p:sldId id="356" r:id="rId12"/>
    <p:sldId id="360" r:id="rId13"/>
    <p:sldId id="411" r:id="rId14"/>
    <p:sldId id="415" r:id="rId15"/>
    <p:sldId id="416" r:id="rId16"/>
    <p:sldId id="261"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2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ackoverflow.com/questions/34481072/deploying-a-cluster-i-e-mongodb-elasticsearch-with-docker-and-linking-to-ja" TargetMode="External"/><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tackoverflow.com/questions/1510011/how-does-ajax-work" TargetMode="External"/><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hackplayers.com/2017/03/tcp-over-websockets-crea-tuneles-tcp-sobre-websockets.html"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hackplayers.com/2017/03/tcp-over-websockets-crea-tuneles-tcp-sobre-websockets.html"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nc-sa/3.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ckoverflow.com/questions/4109689/how-does-a-client-browser-generate-a-request-to-be-sent-to-a-server"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ackoverflow.com/questions/4109689/how-does-a-client-browser-generate-a-request-to-be-sent-to-a-server"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tackoverflow.com/questions/1510011/how-does-ajax-work" TargetMode="External"/><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905" b="21905"/>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Software Development &amp; Best Practices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a:t>Lecture 6 </a:t>
            </a:r>
            <a:r>
              <a:rPr lang="en-US" dirty="0"/>
              <a:t>– Web Architecture II</a:t>
            </a:r>
          </a:p>
        </p:txBody>
      </p:sp>
      <p:sp>
        <p:nvSpPr>
          <p:cNvPr id="4" name="TextBox 3">
            <a:extLst>
              <a:ext uri="{FF2B5EF4-FFF2-40B4-BE49-F238E27FC236}">
                <a16:creationId xmlns:a16="http://schemas.microsoft.com/office/drawing/2014/main" id="{D4742196-420D-4472-9C23-3E48B109E6B1}"/>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tackoverflow.com/questions/34481072/deploying-a-cluster-i-e-mongodb-elasticsearch-with-docker-and-linking-to-ja"/>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ARCHITECTURE - AJAX</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Remember JavaScript?  The programming language that lives in your browser?</a:t>
            </a:r>
          </a:p>
          <a:p>
            <a:pPr>
              <a:buFont typeface="Arial" panose="020B0604020202020204" pitchFamily="34" charset="0"/>
              <a:buChar char="•"/>
            </a:pPr>
            <a:r>
              <a:rPr lang="en-US" dirty="0"/>
              <a:t>Well among its functions is one called </a:t>
            </a:r>
            <a:r>
              <a:rPr lang="en-US" b="1" dirty="0">
                <a:latin typeface="Courier New" panose="02070309020205020404" pitchFamily="49" charset="0"/>
                <a:cs typeface="Courier New" panose="02070309020205020404" pitchFamily="49" charset="0"/>
              </a:rPr>
              <a:t>fetch() </a:t>
            </a:r>
            <a:r>
              <a:rPr lang="en-US" dirty="0">
                <a:cs typeface="Courier New" panose="02070309020205020404" pitchFamily="49" charset="0"/>
              </a:rPr>
              <a:t>and it does exactly what you expect. It generates an HTTP request for you!</a:t>
            </a:r>
          </a:p>
          <a:p>
            <a:pPr>
              <a:buFont typeface="Arial" panose="020B0604020202020204" pitchFamily="34" charset="0"/>
              <a:buChar char="•"/>
            </a:pPr>
            <a:r>
              <a:rPr lang="en-US" dirty="0">
                <a:cs typeface="Courier New" panose="02070309020205020404" pitchFamily="49" charset="0"/>
              </a:rPr>
              <a:t>  </a:t>
            </a:r>
          </a:p>
        </p:txBody>
      </p:sp>
      <p:pic>
        <p:nvPicPr>
          <p:cNvPr id="8" name="Content Placeholder 4">
            <a:extLst>
              <a:ext uri="{FF2B5EF4-FFF2-40B4-BE49-F238E27FC236}">
                <a16:creationId xmlns:a16="http://schemas.microsoft.com/office/drawing/2014/main" id="{27C041E0-632A-18FA-B7B1-5D1C4ED0E3E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6515944" y="2674018"/>
            <a:ext cx="4639736" cy="2641958"/>
          </a:xfrm>
          <a:prstGeom prst="rect">
            <a:avLst/>
          </a:prstGeom>
          <a:noFill/>
        </p:spPr>
      </p:pic>
      <p:sp>
        <p:nvSpPr>
          <p:cNvPr id="9" name="TextBox 8">
            <a:extLst>
              <a:ext uri="{FF2B5EF4-FFF2-40B4-BE49-F238E27FC236}">
                <a16:creationId xmlns:a16="http://schemas.microsoft.com/office/drawing/2014/main" id="{2102D90D-53CB-D6F1-BB75-8E8F1EA2344B}"/>
              </a:ext>
            </a:extLst>
          </p:cNvPr>
          <p:cNvSpPr txBox="1"/>
          <p:nvPr/>
        </p:nvSpPr>
        <p:spPr>
          <a:xfrm>
            <a:off x="6515944" y="5315976"/>
            <a:ext cx="2999539" cy="230832"/>
          </a:xfrm>
          <a:prstGeom prst="rect">
            <a:avLst/>
          </a:prstGeom>
          <a:solidFill>
            <a:srgbClr val="000000"/>
          </a:solidFill>
        </p:spPr>
        <p:txBody>
          <a:bodyPr wrap="none" rtlCol="0">
            <a:spAutoFit/>
          </a:bodyPr>
          <a:lstStyle/>
          <a:p>
            <a:r>
              <a:rPr lang="en-CA" sz="900">
                <a:hlinkClick r:id="rId3" tooltip="http://stackoverflow.com/questions/1510011/how-does-ajax-work"/>
              </a:rPr>
              <a:t>This Photo</a:t>
            </a:r>
            <a:r>
              <a:rPr lang="en-CA" sz="900"/>
              <a:t> by Unknown Author is licensed under </a:t>
            </a:r>
            <a:r>
              <a:rPr lang="en-CA" sz="900">
                <a:hlinkClick r:id="rId4" tooltip="https://creativecommons.org/licenses/by-sa/3.0/"/>
              </a:rPr>
              <a:t>CC BY-SA</a:t>
            </a:r>
            <a:endParaRPr lang="en-CA" sz="900"/>
          </a:p>
        </p:txBody>
      </p:sp>
    </p:spTree>
    <p:extLst>
      <p:ext uri="{BB962C8B-B14F-4D97-AF65-F5344CB8AC3E}">
        <p14:creationId xmlns:p14="http://schemas.microsoft.com/office/powerpoint/2010/main" val="881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dirty="0">
                <a:cs typeface="Courier New" panose="02070309020205020404" pitchFamily="49" charset="0"/>
              </a:rPr>
              <a:t>These kinds of web architectures are known as AJAX or “Web 2.0” (if you go far enough back in time).</a:t>
            </a:r>
          </a:p>
          <a:p>
            <a:pPr>
              <a:buFont typeface="Arial" panose="020B0604020202020204" pitchFamily="34" charset="0"/>
              <a:buChar char="•"/>
            </a:pPr>
            <a:r>
              <a:rPr lang="en-US" dirty="0">
                <a:cs typeface="Courier New" panose="02070309020205020404" pitchFamily="49" charset="0"/>
              </a:rPr>
              <a:t>AJAX is an acronym stands for </a:t>
            </a:r>
            <a:r>
              <a:rPr lang="en-US" b="1" u="sng" dirty="0">
                <a:cs typeface="Courier New" panose="02070309020205020404" pitchFamily="49" charset="0"/>
              </a:rPr>
              <a:t>A</a:t>
            </a:r>
            <a:r>
              <a:rPr lang="en-US" dirty="0">
                <a:cs typeface="Courier New" panose="02070309020205020404" pitchFamily="49" charset="0"/>
              </a:rPr>
              <a:t>synchronous </a:t>
            </a:r>
            <a:r>
              <a:rPr lang="en-US" b="1" u="sng" dirty="0" err="1">
                <a:cs typeface="Courier New" panose="02070309020205020404" pitchFamily="49" charset="0"/>
              </a:rPr>
              <a:t>J</a:t>
            </a:r>
            <a:r>
              <a:rPr lang="en-US" dirty="0" err="1">
                <a:cs typeface="Courier New" panose="02070309020205020404" pitchFamily="49" charset="0"/>
              </a:rPr>
              <a:t>avascript</a:t>
            </a:r>
            <a:r>
              <a:rPr lang="en-US" dirty="0">
                <a:cs typeface="Courier New" panose="02070309020205020404" pitchFamily="49" charset="0"/>
              </a:rPr>
              <a:t> </a:t>
            </a:r>
            <a:r>
              <a:rPr lang="en-US" b="1" u="sng" dirty="0">
                <a:cs typeface="Courier New" panose="02070309020205020404" pitchFamily="49" charset="0"/>
              </a:rPr>
              <a:t>a</a:t>
            </a:r>
            <a:r>
              <a:rPr lang="en-US" dirty="0">
                <a:cs typeface="Courier New" panose="02070309020205020404" pitchFamily="49" charset="0"/>
              </a:rPr>
              <a:t>nd </a:t>
            </a:r>
            <a:r>
              <a:rPr lang="en-US" b="1" u="sng" dirty="0">
                <a:cs typeface="Courier New" panose="02070309020205020404" pitchFamily="49" charset="0"/>
              </a:rPr>
              <a:t>X</a:t>
            </a:r>
            <a:r>
              <a:rPr lang="en-US" dirty="0">
                <a:cs typeface="Courier New" panose="02070309020205020404" pitchFamily="49" charset="0"/>
              </a:rPr>
              <a:t>ML</a:t>
            </a:r>
          </a:p>
          <a:p>
            <a:pPr>
              <a:buFont typeface="Arial" panose="020B0604020202020204" pitchFamily="34" charset="0"/>
              <a:buChar char="•"/>
            </a:pPr>
            <a:r>
              <a:rPr lang="en-US" dirty="0">
                <a:cs typeface="Courier New" panose="02070309020205020404" pitchFamily="49" charset="0"/>
              </a:rPr>
              <a:t>The idea here is that developers could use a JavaScript call to send very simple HTTP Requests to a server-side script which could do all the calculations or database lookups that an application needs.  Then send back just the data you wanted.  Relying on the client-side JavaScript to make any changes to the UI.</a:t>
            </a:r>
          </a:p>
          <a:p>
            <a:pPr>
              <a:buFont typeface="Arial" panose="020B0604020202020204" pitchFamily="34" charset="0"/>
              <a:buChar char="•"/>
            </a:pPr>
            <a:r>
              <a:rPr lang="en-US" dirty="0">
                <a:cs typeface="Courier New" panose="02070309020205020404" pitchFamily="49" charset="0"/>
              </a:rPr>
              <a:t>As per the name, originally it was thought that XML would be the format that was used to send data back and forth between the web-browser and the server-side script.  However today a format known as JSON is used the most frequently.</a:t>
            </a:r>
          </a:p>
        </p:txBody>
      </p:sp>
    </p:spTree>
    <p:extLst>
      <p:ext uri="{BB962C8B-B14F-4D97-AF65-F5344CB8AC3E}">
        <p14:creationId xmlns:p14="http://schemas.microsoft.com/office/powerpoint/2010/main" val="96662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942549"/>
          </a:xfrm>
        </p:spPr>
        <p:txBody>
          <a:bodyPr>
            <a:normAutofit/>
          </a:bodyPr>
          <a:lstStyle/>
          <a:p>
            <a:pPr>
              <a:buFont typeface="Arial" panose="020B0604020202020204" pitchFamily="34" charset="0"/>
              <a:buChar char="•"/>
            </a:pPr>
            <a:r>
              <a:rPr lang="en-US" b="1" dirty="0">
                <a:latin typeface="Courier New" panose="02070309020205020404" pitchFamily="49" charset="0"/>
                <a:cs typeface="Courier New" panose="02070309020205020404" pitchFamily="49" charset="0"/>
              </a:rPr>
              <a:t>fetch()</a:t>
            </a:r>
            <a:r>
              <a:rPr lang="en-US" dirty="0">
                <a:cs typeface="Courier New" panose="02070309020205020404" pitchFamily="49" charset="0"/>
              </a:rPr>
              <a:t> is the JavaScript call that is the most widely used to create AJAX applications. As the acronym AJAX implies this call operates </a:t>
            </a:r>
            <a:r>
              <a:rPr lang="en-US" u="sng" dirty="0">
                <a:cs typeface="Courier New" panose="02070309020205020404" pitchFamily="49" charset="0"/>
              </a:rPr>
              <a:t>asynchronously</a:t>
            </a:r>
            <a:r>
              <a:rPr lang="en-US" dirty="0">
                <a:cs typeface="Courier New" panose="02070309020205020404" pitchFamily="49" charset="0"/>
              </a:rPr>
              <a:t> – that is, when a request is sent the JavaScript code doesn’t wait around for the HTTP Response.  The browser simply goes back to whatever it was doing and when the HTTP Response arrives it executes a function to handle it. </a:t>
            </a:r>
          </a:p>
          <a:p>
            <a:pPr>
              <a:buFont typeface="Arial" panose="020B0604020202020204" pitchFamily="34" charset="0"/>
              <a:buChar char="•"/>
            </a:pPr>
            <a:r>
              <a:rPr lang="en-US" dirty="0">
                <a:cs typeface="Courier New" panose="02070309020205020404" pitchFamily="49" charset="0"/>
              </a:rPr>
              <a:t>The point of AJAX is to make web applications more responsive and efficient.  This is done by:</a:t>
            </a:r>
          </a:p>
          <a:p>
            <a:pPr lvl="1">
              <a:buFont typeface="Arial" panose="020B0604020202020204" pitchFamily="34" charset="0"/>
              <a:buChar char="•"/>
            </a:pPr>
            <a:r>
              <a:rPr lang="en-US" dirty="0">
                <a:cs typeface="Courier New" panose="02070309020205020404" pitchFamily="49" charset="0"/>
              </a:rPr>
              <a:t>Avoiding the cost of reloading the entire page.</a:t>
            </a:r>
          </a:p>
          <a:p>
            <a:pPr lvl="1">
              <a:buFont typeface="Arial" panose="020B0604020202020204" pitchFamily="34" charset="0"/>
              <a:buChar char="•"/>
            </a:pPr>
            <a:r>
              <a:rPr lang="en-US" dirty="0">
                <a:cs typeface="Courier New" panose="02070309020205020404" pitchFamily="49" charset="0"/>
              </a:rPr>
              <a:t>Sending the minimal amount of data to the server-side script.</a:t>
            </a:r>
          </a:p>
          <a:p>
            <a:pPr lvl="1">
              <a:buFont typeface="Arial" panose="020B0604020202020204" pitchFamily="34" charset="0"/>
              <a:buChar char="•"/>
            </a:pPr>
            <a:r>
              <a:rPr lang="en-US" dirty="0">
                <a:cs typeface="Courier New" panose="02070309020205020404" pitchFamily="49" charset="0"/>
              </a:rPr>
              <a:t>Allowing the client to do other tasks while waiting for server responses (asynchronous requests)</a:t>
            </a:r>
          </a:p>
        </p:txBody>
      </p:sp>
    </p:spTree>
    <p:extLst>
      <p:ext uri="{BB962C8B-B14F-4D97-AF65-F5344CB8AC3E}">
        <p14:creationId xmlns:p14="http://schemas.microsoft.com/office/powerpoint/2010/main" val="149030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1450757"/>
          </a:xfrm>
        </p:spPr>
        <p:txBody>
          <a:bodyPr>
            <a:normAutofit fontScale="92500" lnSpcReduction="20000"/>
          </a:bodyPr>
          <a:lstStyle/>
          <a:p>
            <a:pPr>
              <a:buFont typeface="Arial" panose="020B0604020202020204" pitchFamily="34" charset="0"/>
              <a:buChar char="•"/>
            </a:pPr>
            <a:r>
              <a:rPr lang="en-US" dirty="0">
                <a:cs typeface="Courier New" panose="02070309020205020404" pitchFamily="49" charset="0"/>
              </a:rPr>
              <a:t>We won’t be going too much into the details of implementing AJAX applications, but we will explore one example: </a:t>
            </a:r>
            <a:r>
              <a:rPr lang="en-US" b="1" dirty="0" err="1">
                <a:latin typeface="Courier New" panose="02070309020205020404" pitchFamily="49" charset="0"/>
                <a:cs typeface="Courier New" panose="02070309020205020404" pitchFamily="49" charset="0"/>
              </a:rPr>
              <a:t>async.php</a:t>
            </a:r>
            <a:r>
              <a:rPr lang="en-US" dirty="0">
                <a:cs typeface="Courier New" panose="02070309020205020404" pitchFamily="49" charset="0"/>
              </a:rPr>
              <a:t> which is available in Canvas. All this script does is wait for a POST request containing the field name then it waits 1-3 seconds before invoking </a:t>
            </a:r>
            <a:r>
              <a:rPr lang="en-US" b="1" dirty="0" err="1">
                <a:latin typeface="Courier New" panose="02070309020205020404" pitchFamily="49" charset="0"/>
                <a:cs typeface="Courier New" panose="02070309020205020404" pitchFamily="49" charset="0"/>
              </a:rPr>
              <a:t>session_create_id</a:t>
            </a:r>
            <a:r>
              <a:rPr lang="en-US" b="1" dirty="0">
                <a:latin typeface="Courier New" panose="02070309020205020404" pitchFamily="49" charset="0"/>
                <a:cs typeface="Courier New" panose="02070309020205020404" pitchFamily="49" charset="0"/>
              </a:rPr>
              <a:t>()</a:t>
            </a:r>
            <a:r>
              <a:rPr lang="en-US" dirty="0">
                <a:cs typeface="Courier New" panose="02070309020205020404" pitchFamily="49" charset="0"/>
              </a:rPr>
              <a:t> – a PHP command to create a long random string. It then puts this in the HTTP response using the </a:t>
            </a:r>
            <a:r>
              <a:rPr lang="en-US" b="1" dirty="0">
                <a:latin typeface="Courier New" panose="02070309020205020404" pitchFamily="49" charset="0"/>
                <a:cs typeface="Courier New" panose="02070309020205020404" pitchFamily="49" charset="0"/>
              </a:rPr>
              <a:t>echo</a:t>
            </a:r>
            <a:r>
              <a:rPr lang="en-US" dirty="0">
                <a:cs typeface="Courier New" panose="02070309020205020404" pitchFamily="49" charset="0"/>
              </a:rPr>
              <a:t> command.</a:t>
            </a:r>
          </a:p>
        </p:txBody>
      </p:sp>
      <p:sp>
        <p:nvSpPr>
          <p:cNvPr id="4" name="Content Placeholder 3">
            <a:extLst>
              <a:ext uri="{FF2B5EF4-FFF2-40B4-BE49-F238E27FC236}">
                <a16:creationId xmlns:a16="http://schemas.microsoft.com/office/drawing/2014/main" id="{5771F3E0-2F4B-26D3-8A79-B2BA6A06CEAA}"/>
              </a:ext>
            </a:extLst>
          </p:cNvPr>
          <p:cNvSpPr txBox="1">
            <a:spLocks/>
          </p:cNvSpPr>
          <p:nvPr/>
        </p:nvSpPr>
        <p:spPr>
          <a:xfrm>
            <a:off x="1174792" y="3429000"/>
            <a:ext cx="9919928" cy="2763384"/>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endParaRPr lang="en-US" b="1" dirty="0">
              <a:latin typeface="Courier New" panose="02070309020205020404" pitchFamily="49" charset="0"/>
              <a:cs typeface="Courier New" panose="02070309020205020404" pitchFamily="49" charset="0"/>
            </a:endParaRP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&lt;?PHP</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if (</a:t>
            </a:r>
            <a:r>
              <a:rPr lang="en-US" b="1" dirty="0" err="1">
                <a:latin typeface="Courier New" panose="02070309020205020404" pitchFamily="49" charset="0"/>
                <a:cs typeface="Courier New" panose="02070309020205020404" pitchFamily="49" charset="0"/>
              </a:rPr>
              <a:t>isset</a:t>
            </a:r>
            <a:r>
              <a:rPr lang="en-US" b="1" dirty="0">
                <a:latin typeface="Courier New" panose="02070309020205020404" pitchFamily="49" charset="0"/>
                <a:cs typeface="Courier New" panose="02070309020205020404" pitchFamily="49" charset="0"/>
              </a:rPr>
              <a:t>($_POST['name'])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sleep(rand(1,3);</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$id = </a:t>
            </a:r>
            <a:r>
              <a:rPr lang="en-US" b="1" dirty="0" err="1">
                <a:latin typeface="Courier New" panose="02070309020205020404" pitchFamily="49" charset="0"/>
                <a:cs typeface="Courier New" panose="02070309020205020404" pitchFamily="49" charset="0"/>
              </a:rPr>
              <a:t>session_create_id</a:t>
            </a:r>
            <a:r>
              <a:rPr lang="en-US"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print $id;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else { </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print "GET request. No body data sent.";</a:t>
            </a:r>
          </a:p>
          <a:p>
            <a:pPr marL="0" indent="0">
              <a:lnSpc>
                <a:spcPts val="400"/>
              </a:lnSpc>
              <a:spcBef>
                <a:spcPts val="1800"/>
              </a:spcBef>
              <a:buNone/>
            </a:pPr>
            <a:r>
              <a:rPr lang="en-US"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9534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1615423"/>
          </a:xfrm>
        </p:spPr>
        <p:txBody>
          <a:bodyPr>
            <a:normAutofit lnSpcReduction="10000"/>
          </a:bodyPr>
          <a:lstStyle/>
          <a:p>
            <a:pPr>
              <a:buFont typeface="Arial" panose="020B0604020202020204" pitchFamily="34" charset="0"/>
              <a:buChar char="•"/>
            </a:pPr>
            <a:r>
              <a:rPr lang="en-US" dirty="0">
                <a:cs typeface="Courier New" panose="02070309020205020404" pitchFamily="49" charset="0"/>
              </a:rPr>
              <a:t>To get an idea how AJAX works we will call our PHP code using some JavaScript.  You can find this example in the file called </a:t>
            </a:r>
            <a:r>
              <a:rPr lang="en-US" b="1" dirty="0">
                <a:latin typeface="Courier New" panose="02070309020205020404" pitchFamily="49" charset="0"/>
                <a:cs typeface="Courier New" panose="02070309020205020404" pitchFamily="49" charset="0"/>
              </a:rPr>
              <a:t>async.html</a:t>
            </a:r>
            <a:r>
              <a:rPr lang="en-US" dirty="0">
                <a:cs typeface="Courier New" panose="02070309020205020404" pitchFamily="49" charset="0"/>
              </a:rPr>
              <a:t> in Canvas. Our script uses the </a:t>
            </a:r>
            <a:r>
              <a:rPr lang="en-US" b="1" dirty="0">
                <a:latin typeface="Courier New" panose="02070309020205020404" pitchFamily="49" charset="0"/>
                <a:cs typeface="Courier New" panose="02070309020205020404" pitchFamily="49" charset="0"/>
              </a:rPr>
              <a:t>fetch()</a:t>
            </a:r>
            <a:r>
              <a:rPr lang="en-US" dirty="0">
                <a:cs typeface="Courier New" panose="02070309020205020404" pitchFamily="49" charset="0"/>
              </a:rPr>
              <a:t> command to send a POST request to </a:t>
            </a:r>
            <a:r>
              <a:rPr lang="en-US" b="1" dirty="0" err="1">
                <a:latin typeface="Courier New" panose="02070309020205020404" pitchFamily="49" charset="0"/>
                <a:cs typeface="Courier New" panose="02070309020205020404" pitchFamily="49" charset="0"/>
              </a:rPr>
              <a:t>async.php</a:t>
            </a:r>
            <a:r>
              <a:rPr lang="en-US" dirty="0">
                <a:cs typeface="Courier New" panose="02070309020205020404" pitchFamily="49" charset="0"/>
              </a:rPr>
              <a:t>. We tell fetch that the Content-Type should be the same as an HTML form (the PHP </a:t>
            </a:r>
            <a:r>
              <a:rPr lang="en-US" b="1" dirty="0">
                <a:latin typeface="Courier New" panose="02070309020205020404" pitchFamily="49" charset="0"/>
                <a:cs typeface="Courier New" panose="02070309020205020404" pitchFamily="49" charset="0"/>
              </a:rPr>
              <a:t>$_POST</a:t>
            </a:r>
            <a:r>
              <a:rPr lang="en-US" dirty="0">
                <a:cs typeface="Courier New" panose="02070309020205020404" pitchFamily="49" charset="0"/>
              </a:rPr>
              <a:t> array will only hold form data).  Then we set the body to what a HTML form would pass.  Namely the field “name” and it’s value “test.</a:t>
            </a:r>
          </a:p>
        </p:txBody>
      </p:sp>
      <p:sp>
        <p:nvSpPr>
          <p:cNvPr id="4" name="Content Placeholder 3">
            <a:extLst>
              <a:ext uri="{FF2B5EF4-FFF2-40B4-BE49-F238E27FC236}">
                <a16:creationId xmlns:a16="http://schemas.microsoft.com/office/drawing/2014/main" id="{5771F3E0-2F4B-26D3-8A79-B2BA6A06CEAA}"/>
              </a:ext>
            </a:extLst>
          </p:cNvPr>
          <p:cNvSpPr txBox="1">
            <a:spLocks/>
          </p:cNvSpPr>
          <p:nvPr/>
        </p:nvSpPr>
        <p:spPr>
          <a:xfrm>
            <a:off x="1192959" y="3669711"/>
            <a:ext cx="10415682" cy="2391974"/>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sz="1300" b="1" dirty="0">
                <a:latin typeface="Courier New" panose="02070309020205020404" pitchFamily="49" charset="0"/>
                <a:cs typeface="Courier New" panose="02070309020205020404" pitchFamily="49" charset="0"/>
              </a:rPr>
            </a:br>
            <a:r>
              <a:rPr lang="en-US" sz="1300" b="1" dirty="0">
                <a:latin typeface="Courier New" panose="02070309020205020404" pitchFamily="49" charset="0"/>
                <a:cs typeface="Courier New" panose="02070309020205020404" pitchFamily="49" charset="0"/>
              </a:rPr>
              <a:t>&lt;html&gt;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&lt;p id="data"&gt;&lt;/p&gt;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&lt;script&gt;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fetch('</a:t>
            </a:r>
            <a:r>
              <a:rPr lang="en-US" sz="1300" b="1" dirty="0" err="1">
                <a:latin typeface="Courier New" panose="02070309020205020404" pitchFamily="49" charset="0"/>
                <a:cs typeface="Courier New" panose="02070309020205020404" pitchFamily="49" charset="0"/>
              </a:rPr>
              <a:t>async.php</a:t>
            </a:r>
            <a:r>
              <a:rPr lang="en-US" sz="1300" b="1" dirty="0">
                <a:latin typeface="Courier New" panose="02070309020205020404" pitchFamily="49" charset="0"/>
                <a:cs typeface="Courier New" panose="02070309020205020404" pitchFamily="49" charset="0"/>
              </a:rPr>
              <a:t>’, </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 method: '</a:t>
            </a:r>
            <a:r>
              <a:rPr lang="en-US" sz="1300" b="1" dirty="0" err="1">
                <a:latin typeface="Courier New" panose="02070309020205020404" pitchFamily="49" charset="0"/>
                <a:cs typeface="Courier New" panose="02070309020205020404" pitchFamily="49" charset="0"/>
              </a:rPr>
              <a:t>POST',headers</a:t>
            </a:r>
            <a:r>
              <a:rPr lang="en-US" sz="1300" b="1" dirty="0">
                <a:latin typeface="Courier New" panose="02070309020205020404" pitchFamily="49" charset="0"/>
                <a:cs typeface="Courier New" panose="02070309020205020404" pitchFamily="49" charset="0"/>
              </a:rPr>
              <a:t>: {'Content-Type': 'application/x-www-form-</a:t>
            </a:r>
            <a:r>
              <a:rPr lang="en-US" sz="1300" b="1" dirty="0" err="1">
                <a:latin typeface="Courier New" panose="02070309020205020404" pitchFamily="49" charset="0"/>
                <a:cs typeface="Courier New" panose="02070309020205020404" pitchFamily="49" charset="0"/>
              </a:rPr>
              <a:t>urlencoded</a:t>
            </a:r>
            <a:r>
              <a:rPr lang="en-US" sz="1300" b="1" dirty="0">
                <a:latin typeface="Courier New" panose="02070309020205020404" pitchFamily="49" charset="0"/>
                <a:cs typeface="Courier New" panose="02070309020205020404" pitchFamily="49" charset="0"/>
              </a:rPr>
              <a:t>'},body: 'name=test’})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.then(response =&gt; </a:t>
            </a:r>
            <a:r>
              <a:rPr lang="en-US" sz="1300" b="1" dirty="0" err="1">
                <a:latin typeface="Courier New" panose="02070309020205020404" pitchFamily="49" charset="0"/>
                <a:cs typeface="Courier New" panose="02070309020205020404" pitchFamily="49" charset="0"/>
              </a:rPr>
              <a:t>response.text</a:t>
            </a:r>
            <a:r>
              <a:rPr lang="en-US" sz="13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.then(result =&gt; </a:t>
            </a:r>
            <a:r>
              <a:rPr lang="en-US" sz="1300" b="1" dirty="0" err="1">
                <a:latin typeface="Courier New" panose="02070309020205020404" pitchFamily="49" charset="0"/>
                <a:cs typeface="Courier New" panose="02070309020205020404" pitchFamily="49" charset="0"/>
              </a:rPr>
              <a:t>document.getElementById</a:t>
            </a:r>
            <a:r>
              <a:rPr lang="en-US" sz="1300" b="1" dirty="0">
                <a:latin typeface="Courier New" panose="02070309020205020404" pitchFamily="49" charset="0"/>
                <a:cs typeface="Courier New" panose="02070309020205020404" pitchFamily="49" charset="0"/>
              </a:rPr>
              <a:t>('data').</a:t>
            </a:r>
            <a:r>
              <a:rPr lang="en-US" sz="1300" b="1" dirty="0" err="1">
                <a:latin typeface="Courier New" panose="02070309020205020404" pitchFamily="49" charset="0"/>
                <a:cs typeface="Courier New" panose="02070309020205020404" pitchFamily="49" charset="0"/>
              </a:rPr>
              <a:t>innerHTML</a:t>
            </a:r>
            <a:r>
              <a:rPr lang="en-US" sz="1300" b="1" dirty="0">
                <a:latin typeface="Courier New" panose="02070309020205020404" pitchFamily="49" charset="0"/>
                <a:cs typeface="Courier New" panose="02070309020205020404" pitchFamily="49" charset="0"/>
              </a:rPr>
              <a:t> = result);&lt;/script&gt;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&lt;body&gt;&lt;/body&gt;&lt;/html&gt;</a:t>
            </a:r>
          </a:p>
        </p:txBody>
      </p:sp>
    </p:spTree>
    <p:extLst>
      <p:ext uri="{BB962C8B-B14F-4D97-AF65-F5344CB8AC3E}">
        <p14:creationId xmlns:p14="http://schemas.microsoft.com/office/powerpoint/2010/main" val="126571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AJAX - Introduction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1615423"/>
          </a:xfrm>
        </p:spPr>
        <p:txBody>
          <a:bodyPr>
            <a:normAutofit fontScale="85000" lnSpcReduction="10000"/>
          </a:bodyPr>
          <a:lstStyle/>
          <a:p>
            <a:pPr>
              <a:buFont typeface="Arial" panose="020B0604020202020204" pitchFamily="34" charset="0"/>
              <a:buChar char="•"/>
            </a:pPr>
            <a:r>
              <a:rPr lang="en-US" dirty="0">
                <a:cs typeface="Courier New" panose="02070309020205020404" pitchFamily="49" charset="0"/>
              </a:rPr>
              <a:t>At this point our browser simply stops executing the JavaScript.  The PHP script, if you recall is waiting 1-3 seconds before it sends its response. When it does, JavaScript calls the first </a:t>
            </a:r>
            <a:r>
              <a:rPr lang="en-US" b="1" dirty="0">
                <a:latin typeface="Courier New" panose="02070309020205020404" pitchFamily="49" charset="0"/>
                <a:cs typeface="Courier New" panose="02070309020205020404" pitchFamily="49" charset="0"/>
              </a:rPr>
              <a:t>.then()</a:t>
            </a:r>
            <a:r>
              <a:rPr lang="en-US" dirty="0">
                <a:cs typeface="Courier New" panose="02070309020205020404" pitchFamily="49" charset="0"/>
              </a:rPr>
              <a:t> clause which extracts the HTTP response body and passes it to the next </a:t>
            </a:r>
            <a:r>
              <a:rPr lang="en-US" b="1" dirty="0">
                <a:latin typeface="Courier New" panose="02070309020205020404" pitchFamily="49" charset="0"/>
                <a:cs typeface="Courier New" panose="02070309020205020404" pitchFamily="49" charset="0"/>
              </a:rPr>
              <a:t>.then()</a:t>
            </a:r>
            <a:r>
              <a:rPr lang="en-US" dirty="0">
                <a:cs typeface="Courier New" panose="02070309020205020404" pitchFamily="49" charset="0"/>
              </a:rPr>
              <a:t> clause which stores it in the paragraph tag with the ID “data”.</a:t>
            </a:r>
          </a:p>
          <a:p>
            <a:pPr>
              <a:buFont typeface="Arial" panose="020B0604020202020204" pitchFamily="34" charset="0"/>
              <a:buChar char="•"/>
            </a:pPr>
            <a:r>
              <a:rPr lang="en-US" dirty="0">
                <a:cs typeface="Courier New" panose="02070309020205020404" pitchFamily="49" charset="0"/>
              </a:rPr>
              <a:t>It’s not necessary to understand every aspect of this script but it’s important to understand that many web applications operate in an asynchronous manner.</a:t>
            </a:r>
          </a:p>
        </p:txBody>
      </p:sp>
      <p:sp>
        <p:nvSpPr>
          <p:cNvPr id="4" name="Content Placeholder 3">
            <a:extLst>
              <a:ext uri="{FF2B5EF4-FFF2-40B4-BE49-F238E27FC236}">
                <a16:creationId xmlns:a16="http://schemas.microsoft.com/office/drawing/2014/main" id="{5771F3E0-2F4B-26D3-8A79-B2BA6A06CEAA}"/>
              </a:ext>
            </a:extLst>
          </p:cNvPr>
          <p:cNvSpPr txBox="1">
            <a:spLocks/>
          </p:cNvSpPr>
          <p:nvPr/>
        </p:nvSpPr>
        <p:spPr>
          <a:xfrm>
            <a:off x="1192959" y="3669711"/>
            <a:ext cx="10415682" cy="2391974"/>
          </a:xfrm>
          <a:prstGeom prst="rect">
            <a:avLst/>
          </a:prstGeom>
          <a:solidFill>
            <a:schemeClr val="accent5">
              <a:lumMod val="20000"/>
              <a:lumOff val="80000"/>
            </a:schemeClr>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ts val="400"/>
              </a:lnSpc>
              <a:spcBef>
                <a:spcPts val="1800"/>
              </a:spcBef>
              <a:buNone/>
            </a:pPr>
            <a:br>
              <a:rPr lang="en-US" sz="1300" b="1" dirty="0">
                <a:latin typeface="Courier New" panose="02070309020205020404" pitchFamily="49" charset="0"/>
                <a:cs typeface="Courier New" panose="02070309020205020404" pitchFamily="49" charset="0"/>
              </a:rPr>
            </a:br>
            <a:r>
              <a:rPr lang="en-US" sz="1300" b="1" dirty="0">
                <a:latin typeface="Courier New" panose="02070309020205020404" pitchFamily="49" charset="0"/>
                <a:cs typeface="Courier New" panose="02070309020205020404" pitchFamily="49" charset="0"/>
              </a:rPr>
              <a:t>&lt;html&gt;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&lt;p id="data"&gt;&lt;/p&gt;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&lt;script&gt;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fetch('</a:t>
            </a:r>
            <a:r>
              <a:rPr lang="en-US" sz="1300" b="1" dirty="0" err="1">
                <a:latin typeface="Courier New" panose="02070309020205020404" pitchFamily="49" charset="0"/>
                <a:cs typeface="Courier New" panose="02070309020205020404" pitchFamily="49" charset="0"/>
              </a:rPr>
              <a:t>async.php</a:t>
            </a:r>
            <a:r>
              <a:rPr lang="en-US" sz="1300" b="1" dirty="0">
                <a:latin typeface="Courier New" panose="02070309020205020404" pitchFamily="49" charset="0"/>
                <a:cs typeface="Courier New" panose="02070309020205020404" pitchFamily="49" charset="0"/>
              </a:rPr>
              <a:t>’, </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 method: '</a:t>
            </a:r>
            <a:r>
              <a:rPr lang="en-US" sz="1300" b="1" dirty="0" err="1">
                <a:latin typeface="Courier New" panose="02070309020205020404" pitchFamily="49" charset="0"/>
                <a:cs typeface="Courier New" panose="02070309020205020404" pitchFamily="49" charset="0"/>
              </a:rPr>
              <a:t>POST',headers</a:t>
            </a:r>
            <a:r>
              <a:rPr lang="en-US" sz="1300" b="1" dirty="0">
                <a:latin typeface="Courier New" panose="02070309020205020404" pitchFamily="49" charset="0"/>
                <a:cs typeface="Courier New" panose="02070309020205020404" pitchFamily="49" charset="0"/>
              </a:rPr>
              <a:t>: {'Content-Type': 'application/x-www-form-</a:t>
            </a:r>
            <a:r>
              <a:rPr lang="en-US" sz="1300" b="1" dirty="0" err="1">
                <a:latin typeface="Courier New" panose="02070309020205020404" pitchFamily="49" charset="0"/>
                <a:cs typeface="Courier New" panose="02070309020205020404" pitchFamily="49" charset="0"/>
              </a:rPr>
              <a:t>urlencoded</a:t>
            </a:r>
            <a:r>
              <a:rPr lang="en-US" sz="1300" b="1" dirty="0">
                <a:latin typeface="Courier New" panose="02070309020205020404" pitchFamily="49" charset="0"/>
                <a:cs typeface="Courier New" panose="02070309020205020404" pitchFamily="49" charset="0"/>
              </a:rPr>
              <a:t>'},body: 'name=test’})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.then(response =&gt; </a:t>
            </a:r>
            <a:r>
              <a:rPr lang="en-US" sz="1300" b="1" dirty="0" err="1">
                <a:latin typeface="Courier New" panose="02070309020205020404" pitchFamily="49" charset="0"/>
                <a:cs typeface="Courier New" panose="02070309020205020404" pitchFamily="49" charset="0"/>
              </a:rPr>
              <a:t>response.text</a:t>
            </a:r>
            <a:r>
              <a:rPr lang="en-US" sz="1300" b="1" dirty="0">
                <a:latin typeface="Courier New" panose="02070309020205020404" pitchFamily="49" charset="0"/>
                <a:cs typeface="Courier New" panose="02070309020205020404" pitchFamily="49" charset="0"/>
              </a:rPr>
              <a: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.then(result =&gt; </a:t>
            </a:r>
            <a:r>
              <a:rPr lang="en-US" sz="1300" b="1" dirty="0" err="1">
                <a:latin typeface="Courier New" panose="02070309020205020404" pitchFamily="49" charset="0"/>
                <a:cs typeface="Courier New" panose="02070309020205020404" pitchFamily="49" charset="0"/>
              </a:rPr>
              <a:t>document.getElementById</a:t>
            </a:r>
            <a:r>
              <a:rPr lang="en-US" sz="1300" b="1" dirty="0">
                <a:latin typeface="Courier New" panose="02070309020205020404" pitchFamily="49" charset="0"/>
                <a:cs typeface="Courier New" panose="02070309020205020404" pitchFamily="49" charset="0"/>
              </a:rPr>
              <a:t>('data').</a:t>
            </a:r>
            <a:r>
              <a:rPr lang="en-US" sz="1300" b="1" dirty="0" err="1">
                <a:latin typeface="Courier New" panose="02070309020205020404" pitchFamily="49" charset="0"/>
                <a:cs typeface="Courier New" panose="02070309020205020404" pitchFamily="49" charset="0"/>
              </a:rPr>
              <a:t>innerHTML</a:t>
            </a:r>
            <a:r>
              <a:rPr lang="en-US" sz="1300" b="1" dirty="0">
                <a:latin typeface="Courier New" panose="02070309020205020404" pitchFamily="49" charset="0"/>
                <a:cs typeface="Courier New" panose="02070309020205020404" pitchFamily="49" charset="0"/>
              </a:rPr>
              <a:t> = result);&lt;/script&gt;</a:t>
            </a:r>
          </a:p>
          <a:p>
            <a:pPr marL="0" indent="0">
              <a:lnSpc>
                <a:spcPts val="400"/>
              </a:lnSpc>
              <a:spcBef>
                <a:spcPts val="1800"/>
              </a:spcBef>
              <a:buNone/>
            </a:pPr>
            <a:r>
              <a:rPr lang="en-US" sz="1300" b="1" dirty="0">
                <a:latin typeface="Courier New" panose="02070309020205020404" pitchFamily="49" charset="0"/>
                <a:cs typeface="Courier New" panose="02070309020205020404" pitchFamily="49" charset="0"/>
              </a:rPr>
              <a:t>&lt;body&gt;&lt;/body&gt;&lt;/html&gt;</a:t>
            </a:r>
          </a:p>
        </p:txBody>
      </p:sp>
    </p:spTree>
    <p:extLst>
      <p:ext uri="{BB962C8B-B14F-4D97-AF65-F5344CB8AC3E}">
        <p14:creationId xmlns:p14="http://schemas.microsoft.com/office/powerpoint/2010/main" val="152137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Sockets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6956"/>
            <a:ext cx="4639736" cy="3748193"/>
          </a:xfrm>
        </p:spPr>
        <p:txBody>
          <a:bodyPr>
            <a:normAutofit lnSpcReduction="10000"/>
          </a:bodyPr>
          <a:lstStyle/>
          <a:p>
            <a:pPr>
              <a:lnSpc>
                <a:spcPct val="100000"/>
              </a:lnSpc>
              <a:buFont typeface="Arial" panose="020B0604020202020204" pitchFamily="34" charset="0"/>
              <a:buChar char="•"/>
            </a:pPr>
            <a:r>
              <a:rPr lang="en-US" sz="1800" dirty="0"/>
              <a:t>So, </a:t>
            </a:r>
            <a:r>
              <a:rPr lang="en-US" sz="1800" b="1" dirty="0">
                <a:latin typeface="Courier New" panose="02070309020205020404" pitchFamily="49" charset="0"/>
                <a:cs typeface="Courier New" panose="02070309020205020404" pitchFamily="49" charset="0"/>
              </a:rPr>
              <a:t>fetch()</a:t>
            </a:r>
            <a:r>
              <a:rPr lang="en-US" sz="1800" dirty="0"/>
              <a:t> fixes all the issues with synchronous web applications. Right?  Well, not exactly.</a:t>
            </a:r>
          </a:p>
          <a:p>
            <a:pPr>
              <a:lnSpc>
                <a:spcPct val="100000"/>
              </a:lnSpc>
              <a:buFont typeface="Arial" panose="020B0604020202020204" pitchFamily="34" charset="0"/>
              <a:buChar char="•"/>
            </a:pPr>
            <a:r>
              <a:rPr lang="en-US" sz="1800" dirty="0"/>
              <a:t>Suppose, we wanted to make a clone of Gmail and we wanted it to seamlessly update our mailbox without reloading a page or clicking a button.</a:t>
            </a:r>
          </a:p>
          <a:p>
            <a:pPr>
              <a:lnSpc>
                <a:spcPct val="100000"/>
              </a:lnSpc>
              <a:buFont typeface="Arial" panose="020B0604020202020204" pitchFamily="34" charset="0"/>
              <a:buChar char="•"/>
            </a:pPr>
            <a:r>
              <a:rPr lang="en-US" sz="1800" dirty="0"/>
              <a:t>We could write some JavaScript to call </a:t>
            </a:r>
            <a:r>
              <a:rPr lang="en-US" sz="1800" b="1" dirty="0">
                <a:latin typeface="Courier New" panose="02070309020205020404" pitchFamily="49" charset="0"/>
                <a:cs typeface="Courier New" panose="02070309020205020404" pitchFamily="49" charset="0"/>
              </a:rPr>
              <a:t>fetch()</a:t>
            </a:r>
            <a:r>
              <a:rPr lang="en-US" sz="1800" dirty="0"/>
              <a:t> every few seconds, or minutes.</a:t>
            </a:r>
          </a:p>
          <a:p>
            <a:pPr>
              <a:lnSpc>
                <a:spcPct val="100000"/>
              </a:lnSpc>
              <a:buFont typeface="Arial" panose="020B0604020202020204" pitchFamily="34" charset="0"/>
              <a:buChar char="•"/>
            </a:pPr>
            <a:r>
              <a:rPr lang="en-US" sz="1800" dirty="0"/>
              <a:t>However, since most people don’t get mail every minute.  Most of those calls will be wasted.</a:t>
            </a:r>
          </a:p>
        </p:txBody>
      </p:sp>
      <p:pic>
        <p:nvPicPr>
          <p:cNvPr id="11" name="Picture 10" descr="Graphical user interface&#10;&#10;Description automatically generated with low confidence">
            <a:extLst>
              <a:ext uri="{FF2B5EF4-FFF2-40B4-BE49-F238E27FC236}">
                <a16:creationId xmlns:a16="http://schemas.microsoft.com/office/drawing/2014/main" id="{5D3069F6-0A11-443C-B45D-06C060785A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53482" y="2120900"/>
            <a:ext cx="4164659" cy="3748194"/>
          </a:xfrm>
          <a:prstGeom prst="rect">
            <a:avLst/>
          </a:prstGeom>
          <a:noFill/>
        </p:spPr>
      </p:pic>
      <p:sp>
        <p:nvSpPr>
          <p:cNvPr id="12" name="TextBox 11">
            <a:extLst>
              <a:ext uri="{FF2B5EF4-FFF2-40B4-BE49-F238E27FC236}">
                <a16:creationId xmlns:a16="http://schemas.microsoft.com/office/drawing/2014/main" id="{4479BF8F-7824-4C66-90E8-D8D77E06C9A5}"/>
              </a:ext>
            </a:extLst>
          </p:cNvPr>
          <p:cNvSpPr txBox="1"/>
          <p:nvPr/>
        </p:nvSpPr>
        <p:spPr>
          <a:xfrm>
            <a:off x="8423547" y="5669039"/>
            <a:ext cx="249459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hackplayers.com/2017/03/tcp-over-websockets-crea-tuneles-tcp-sobre-websocket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3846220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Sockets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lnSpc>
                <a:spcPct val="100000"/>
              </a:lnSpc>
              <a:buFont typeface="Arial" panose="020B0604020202020204" pitchFamily="34" charset="0"/>
              <a:buChar char="•"/>
            </a:pPr>
            <a:r>
              <a:rPr lang="en-US" sz="1800" dirty="0"/>
              <a:t>Web sockets can fix this!</a:t>
            </a:r>
          </a:p>
          <a:p>
            <a:pPr>
              <a:lnSpc>
                <a:spcPct val="100000"/>
              </a:lnSpc>
              <a:buFont typeface="Arial" panose="020B0604020202020204" pitchFamily="34" charset="0"/>
              <a:buChar char="•"/>
            </a:pPr>
            <a:r>
              <a:rPr lang="en-US" sz="1800" dirty="0"/>
              <a:t>Web sockets are a way of enabling bi-directional communication between your web browser and a web server.</a:t>
            </a:r>
          </a:p>
          <a:p>
            <a:pPr>
              <a:lnSpc>
                <a:spcPct val="100000"/>
              </a:lnSpc>
              <a:buFont typeface="Arial" panose="020B0604020202020204" pitchFamily="34" charset="0"/>
              <a:buChar char="•"/>
            </a:pPr>
            <a:r>
              <a:rPr lang="en-US" sz="1800" dirty="0"/>
              <a:t>So instead of constantly checking for messages our web browser can connect to the server.</a:t>
            </a:r>
          </a:p>
          <a:p>
            <a:pPr>
              <a:lnSpc>
                <a:spcPct val="100000"/>
              </a:lnSpc>
              <a:buFont typeface="Arial" panose="020B0604020202020204" pitchFamily="34" charset="0"/>
              <a:buChar char="•"/>
            </a:pPr>
            <a:r>
              <a:rPr lang="en-US" sz="1800" dirty="0"/>
              <a:t>Open a web socket, then simply wait around until the server notifies us that we have a message.</a:t>
            </a:r>
          </a:p>
        </p:txBody>
      </p:sp>
      <p:pic>
        <p:nvPicPr>
          <p:cNvPr id="11" name="Picture 10" descr="Graphical user interface&#10;&#10;Description automatically generated with low confidence">
            <a:extLst>
              <a:ext uri="{FF2B5EF4-FFF2-40B4-BE49-F238E27FC236}">
                <a16:creationId xmlns:a16="http://schemas.microsoft.com/office/drawing/2014/main" id="{5D3069F6-0A11-443C-B45D-06C060785A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53482" y="2120900"/>
            <a:ext cx="4164659" cy="3748194"/>
          </a:xfrm>
          <a:prstGeom prst="rect">
            <a:avLst/>
          </a:prstGeom>
          <a:noFill/>
        </p:spPr>
      </p:pic>
      <p:sp>
        <p:nvSpPr>
          <p:cNvPr id="12" name="TextBox 11">
            <a:extLst>
              <a:ext uri="{FF2B5EF4-FFF2-40B4-BE49-F238E27FC236}">
                <a16:creationId xmlns:a16="http://schemas.microsoft.com/office/drawing/2014/main" id="{4479BF8F-7824-4C66-90E8-D8D77E06C9A5}"/>
              </a:ext>
            </a:extLst>
          </p:cNvPr>
          <p:cNvSpPr txBox="1"/>
          <p:nvPr/>
        </p:nvSpPr>
        <p:spPr>
          <a:xfrm>
            <a:off x="8423547" y="5669039"/>
            <a:ext cx="249459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hackplayers.com/2017/03/tcp-over-websockets-crea-tuneles-tcp-sobre-websocket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87181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Web Sockets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766735" y="2072690"/>
            <a:ext cx="10658529" cy="812553"/>
          </a:xfrm>
        </p:spPr>
        <p:txBody>
          <a:bodyPr>
            <a:normAutofit/>
          </a:bodyPr>
          <a:lstStyle/>
          <a:p>
            <a:r>
              <a:rPr lang="en-US" dirty="0"/>
              <a:t>We won’t be covering </a:t>
            </a:r>
            <a:r>
              <a:rPr lang="en-US" dirty="0" err="1"/>
              <a:t>WebSockets</a:t>
            </a:r>
            <a:r>
              <a:rPr lang="en-US" dirty="0"/>
              <a:t> in significant detail in this course.  For the purposes of auditing web applications, it’s enough to know that this kind of architecture exists.</a:t>
            </a:r>
          </a:p>
        </p:txBody>
      </p:sp>
    </p:spTree>
    <p:extLst>
      <p:ext uri="{BB962C8B-B14F-4D97-AF65-F5344CB8AC3E}">
        <p14:creationId xmlns:p14="http://schemas.microsoft.com/office/powerpoint/2010/main" val="179800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The story so far…</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lnSpc>
                <a:spcPct val="90000"/>
              </a:lnSpc>
            </a:pPr>
            <a:r>
              <a:rPr lang="en-US" sz="1600" dirty="0"/>
              <a:t>HTTP works via a series of </a:t>
            </a:r>
            <a:r>
              <a:rPr lang="en-US" sz="1600" u="sng" dirty="0"/>
              <a:t>requests</a:t>
            </a:r>
            <a:r>
              <a:rPr lang="en-US" sz="1600" dirty="0"/>
              <a:t> and </a:t>
            </a:r>
            <a:r>
              <a:rPr lang="en-US" sz="1600" u="sng" dirty="0"/>
              <a:t>responses</a:t>
            </a:r>
            <a:r>
              <a:rPr lang="en-US" sz="1600" dirty="0"/>
              <a:t>. </a:t>
            </a:r>
          </a:p>
          <a:p>
            <a:pPr>
              <a:lnSpc>
                <a:spcPct val="90000"/>
              </a:lnSpc>
            </a:pPr>
            <a:r>
              <a:rPr lang="en-US" sz="1600" dirty="0"/>
              <a:t>HTTP requests primarily employ one of two </a:t>
            </a:r>
            <a:r>
              <a:rPr lang="en-US" sz="1600" u="sng" dirty="0"/>
              <a:t>request methods</a:t>
            </a:r>
            <a:r>
              <a:rPr lang="en-US" sz="1600" dirty="0"/>
              <a:t>:</a:t>
            </a:r>
          </a:p>
          <a:p>
            <a:pPr>
              <a:lnSpc>
                <a:spcPct val="90000"/>
              </a:lnSpc>
            </a:pPr>
            <a:r>
              <a:rPr lang="en-US" sz="1800" b="1" dirty="0">
                <a:latin typeface="Courier New" panose="02070309020205020404" pitchFamily="49" charset="0"/>
                <a:cs typeface="Courier New" panose="02070309020205020404" pitchFamily="49" charset="0"/>
              </a:rPr>
              <a:t>GET</a:t>
            </a:r>
            <a:r>
              <a:rPr lang="en-US" sz="1800" dirty="0"/>
              <a:t> –Here the user can only specify a path.  This can be used to send data to the server by use of a ‘? Followed by a list of name/value pairs separated by an equals sign. Multiple fields can be separated by an ‘&amp;’ character.</a:t>
            </a:r>
          </a:p>
          <a:p>
            <a:pPr>
              <a:lnSpc>
                <a:spcPct val="90000"/>
              </a:lnSpc>
            </a:pPr>
            <a:r>
              <a:rPr lang="en-US" sz="1800" dirty="0"/>
              <a:t>E.g.: </a:t>
            </a:r>
            <a:r>
              <a:rPr lang="en-US" sz="1400" b="1" dirty="0">
                <a:latin typeface="Courier New" panose="02070309020205020404" pitchFamily="49" charset="0"/>
                <a:cs typeface="Courier New" panose="02070309020205020404" pitchFamily="49" charset="0"/>
              </a:rPr>
              <a:t>GET /</a:t>
            </a:r>
            <a:r>
              <a:rPr lang="en-US" sz="1400" b="1" dirty="0" err="1">
                <a:latin typeface="Courier New" panose="02070309020205020404" pitchFamily="49" charset="0"/>
                <a:cs typeface="Courier New" panose="02070309020205020404" pitchFamily="49" charset="0"/>
              </a:rPr>
              <a:t>index.html?user</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larry&amp;pass</a:t>
            </a: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xiao</a:t>
            </a:r>
            <a:br>
              <a:rPr lang="en-US" sz="1800" dirty="0"/>
            </a:br>
            <a:br>
              <a:rPr lang="en-US" sz="1800" dirty="0"/>
            </a:br>
            <a:r>
              <a:rPr lang="en-US" sz="1800" b="1" dirty="0">
                <a:latin typeface="Courier New" panose="02070309020205020404" pitchFamily="49" charset="0"/>
                <a:cs typeface="Courier New" panose="02070309020205020404" pitchFamily="49" charset="0"/>
              </a:rPr>
              <a:t>POST</a:t>
            </a:r>
            <a:r>
              <a:rPr lang="en-US" sz="1800" dirty="0"/>
              <a:t> – where the user can specify a path </a:t>
            </a:r>
            <a:r>
              <a:rPr lang="en-US" sz="1800" u="sng" dirty="0"/>
              <a:t>and</a:t>
            </a:r>
            <a:r>
              <a:rPr lang="en-US" sz="1800" dirty="0"/>
              <a:t> provide data in the body of the HTTP request. </a:t>
            </a:r>
          </a:p>
        </p:txBody>
      </p:sp>
      <p:pic>
        <p:nvPicPr>
          <p:cNvPr id="5" name="Picture 4" descr="Diagram&#10;&#10;Description automatically generated">
            <a:extLst>
              <a:ext uri="{FF2B5EF4-FFF2-40B4-BE49-F238E27FC236}">
                <a16:creationId xmlns:a16="http://schemas.microsoft.com/office/drawing/2014/main" id="{85D3C00C-797E-439F-9D35-E55AACFE27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2821791"/>
            <a:ext cx="4639736" cy="2346411"/>
          </a:xfrm>
          <a:prstGeom prst="rect">
            <a:avLst/>
          </a:prstGeom>
          <a:noFill/>
        </p:spPr>
      </p:pic>
      <p:sp>
        <p:nvSpPr>
          <p:cNvPr id="6" name="TextBox 5">
            <a:extLst>
              <a:ext uri="{FF2B5EF4-FFF2-40B4-BE49-F238E27FC236}">
                <a16:creationId xmlns:a16="http://schemas.microsoft.com/office/drawing/2014/main" id="{DF10AB2E-9469-46F7-9F96-5C943E158534}"/>
              </a:ext>
            </a:extLst>
          </p:cNvPr>
          <p:cNvSpPr txBox="1"/>
          <p:nvPr/>
        </p:nvSpPr>
        <p:spPr>
          <a:xfrm>
            <a:off x="8794136" y="4968147"/>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ackoverflow.com/questions/4109689/how-does-a-client-browser-generate-a-request-to-be-sent-to-a-serv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30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The story so far…</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a:bodyPr>
          <a:lstStyle/>
          <a:p>
            <a:r>
              <a:rPr lang="en-US" dirty="0"/>
              <a:t>HTTP responses contain a header and a body.</a:t>
            </a:r>
          </a:p>
          <a:p>
            <a:r>
              <a:rPr lang="en-US" dirty="0"/>
              <a:t>The header contains the response code telling you if the request was successful.  It also contains the content-type which tells the browser what kind of data is being returned. So, the browser can decide what to do with it!  </a:t>
            </a:r>
            <a:br>
              <a:rPr lang="en-US" dirty="0"/>
            </a:br>
            <a:br>
              <a:rPr lang="en-US" dirty="0"/>
            </a:br>
            <a:r>
              <a:rPr lang="en-US" b="1" dirty="0">
                <a:latin typeface="Courier New" panose="02070309020205020404" pitchFamily="49" charset="0"/>
                <a:cs typeface="Courier New" panose="02070309020205020404" pitchFamily="49" charset="0"/>
              </a:rPr>
              <a:t>HTTP/1.1 200 OK</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Content-Type: text/html</a:t>
            </a:r>
          </a:p>
          <a:p>
            <a:r>
              <a:rPr lang="en-US" dirty="0"/>
              <a:t>The body is simply the data that the request is providing to you.  i.e. HTML, PDF file, etc..</a:t>
            </a:r>
          </a:p>
        </p:txBody>
      </p:sp>
      <p:pic>
        <p:nvPicPr>
          <p:cNvPr id="5" name="Picture 4" descr="Diagram&#10;&#10;Description automatically generated">
            <a:extLst>
              <a:ext uri="{FF2B5EF4-FFF2-40B4-BE49-F238E27FC236}">
                <a16:creationId xmlns:a16="http://schemas.microsoft.com/office/drawing/2014/main" id="{85D3C00C-797E-439F-9D35-E55AACFE27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2821791"/>
            <a:ext cx="4639736" cy="2346411"/>
          </a:xfrm>
          <a:prstGeom prst="rect">
            <a:avLst/>
          </a:prstGeom>
          <a:noFill/>
        </p:spPr>
      </p:pic>
      <p:sp>
        <p:nvSpPr>
          <p:cNvPr id="6" name="TextBox 5">
            <a:extLst>
              <a:ext uri="{FF2B5EF4-FFF2-40B4-BE49-F238E27FC236}">
                <a16:creationId xmlns:a16="http://schemas.microsoft.com/office/drawing/2014/main" id="{DF10AB2E-9469-46F7-9F96-5C943E158534}"/>
              </a:ext>
            </a:extLst>
          </p:cNvPr>
          <p:cNvSpPr txBox="1"/>
          <p:nvPr/>
        </p:nvSpPr>
        <p:spPr>
          <a:xfrm>
            <a:off x="8794136" y="4968147"/>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tackoverflow.com/questions/4109689/how-does-a-client-browser-generate-a-request-to-be-sent-to-a-serv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80786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Cookies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sz="1800" dirty="0"/>
              <a:t>Based on our current model we can send data to the webserver, but the server doesn’t keep any information about us from page to page.</a:t>
            </a:r>
          </a:p>
          <a:p>
            <a:pPr>
              <a:buFont typeface="Arial" panose="020B0604020202020204" pitchFamily="34" charset="0"/>
              <a:buChar char="•"/>
            </a:pPr>
            <a:r>
              <a:rPr lang="en-US" sz="1800" dirty="0"/>
              <a:t>Think about a web application where you had to log in with a username and password.  You could write a web application that would present a login page unless the user had submitted a form with the correct credentials.</a:t>
            </a:r>
          </a:p>
        </p:txBody>
      </p:sp>
      <p:sp>
        <p:nvSpPr>
          <p:cNvPr id="5" name="Content Placeholder 3">
            <a:extLst>
              <a:ext uri="{FF2B5EF4-FFF2-40B4-BE49-F238E27FC236}">
                <a16:creationId xmlns:a16="http://schemas.microsoft.com/office/drawing/2014/main" id="{8F517C0B-9AFB-4081-8D70-42FC4CD1D097}"/>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p>
          <a:p>
            <a:r>
              <a:rPr lang="en-US" b="1" dirty="0">
                <a:solidFill>
                  <a:srgbClr val="3FFF3F"/>
                </a:solidFill>
                <a:latin typeface="Courier New" panose="02070309020205020404" pitchFamily="49" charset="0"/>
                <a:cs typeface="Courier New" panose="02070309020205020404" pitchFamily="49" charset="0"/>
              </a:rPr>
              <a:t>if ( $</a:t>
            </a:r>
            <a:r>
              <a:rPr lang="en-US" b="1" dirty="0" err="1">
                <a:solidFill>
                  <a:srgbClr val="3FFF3F"/>
                </a:solidFill>
                <a:latin typeface="Courier New" panose="02070309020205020404" pitchFamily="49" charset="0"/>
                <a:cs typeface="Courier New" panose="02070309020205020404" pitchFamily="49" charset="0"/>
              </a:rPr>
              <a:t>user_sent_password</a:t>
            </a:r>
            <a:r>
              <a:rPr lang="en-US" b="1" dirty="0">
                <a:solidFill>
                  <a:srgbClr val="3FFF3F"/>
                </a:solidFill>
                <a:latin typeface="Courier New" panose="02070309020205020404" pitchFamily="49" charset="0"/>
                <a:cs typeface="Courier New" panose="02070309020205020404" pitchFamily="49" charset="0"/>
              </a:rPr>
              <a:t> == False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a:t>
            </a:r>
            <a:r>
              <a:rPr lang="en-US" b="1" dirty="0" err="1">
                <a:solidFill>
                  <a:srgbClr val="3FFF3F"/>
                </a:solidFill>
                <a:latin typeface="Courier New" panose="02070309020205020404" pitchFamily="49" charset="0"/>
                <a:cs typeface="Courier New" panose="02070309020205020404" pitchFamily="49" charset="0"/>
              </a:rPr>
              <a:t>login_page</a:t>
            </a:r>
            <a:r>
              <a:rPr lang="en-US" b="1" dirty="0">
                <a:solidFill>
                  <a:srgbClr val="3FFF3F"/>
                </a:solidFill>
                <a:latin typeface="Courier New" panose="02070309020205020404" pitchFamily="49" charset="0"/>
                <a:cs typeface="Courier New" panose="02070309020205020404" pitchFamily="49" charset="0"/>
              </a:rPr>
              <a:t>);</a:t>
            </a:r>
          </a:p>
          <a:p>
            <a:r>
              <a:rPr lang="en-US" b="1" dirty="0">
                <a:solidFill>
                  <a:srgbClr val="3FFF3F"/>
                </a:solidFill>
                <a:latin typeface="Courier New" panose="02070309020205020404" pitchFamily="49" charset="0"/>
                <a:cs typeface="Courier New" panose="02070309020205020404" pitchFamily="49" charset="0"/>
              </a:rPr>
              <a:t>} else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a:t>
            </a:r>
            <a:r>
              <a:rPr lang="en-US" b="1" dirty="0" err="1">
                <a:solidFill>
                  <a:srgbClr val="3FFF3F"/>
                </a:solidFill>
                <a:latin typeface="Courier New" panose="02070309020205020404" pitchFamily="49" charset="0"/>
                <a:cs typeface="Courier New" panose="02070309020205020404" pitchFamily="49" charset="0"/>
              </a:rPr>
              <a:t>secret_page</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21795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Cookies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79" y="2120901"/>
            <a:ext cx="10058399" cy="2184770"/>
          </a:xfrm>
        </p:spPr>
        <p:txBody>
          <a:bodyPr>
            <a:normAutofit/>
          </a:bodyPr>
          <a:lstStyle/>
          <a:p>
            <a:pPr>
              <a:buFont typeface="Arial" panose="020B0604020202020204" pitchFamily="34" charset="0"/>
              <a:buChar char="•"/>
            </a:pPr>
            <a:r>
              <a:rPr lang="en-US" sz="1800" dirty="0"/>
              <a:t>What would happen if the user went to another page on this site and then returned here?</a:t>
            </a:r>
          </a:p>
          <a:p>
            <a:pPr>
              <a:buFont typeface="Arial" panose="020B0604020202020204" pitchFamily="34" charset="0"/>
              <a:buChar char="•"/>
            </a:pPr>
            <a:r>
              <a:rPr lang="en-US" sz="1800" dirty="0"/>
              <a:t>The user would have to submit their password again!</a:t>
            </a:r>
          </a:p>
          <a:p>
            <a:pPr>
              <a:buFont typeface="Arial" panose="020B0604020202020204" pitchFamily="34" charset="0"/>
              <a:buChar char="•"/>
            </a:pPr>
            <a:r>
              <a:rPr lang="en-US" sz="1800" dirty="0"/>
              <a:t>This is known as the </a:t>
            </a:r>
            <a:r>
              <a:rPr lang="en-US" sz="1800" u="sng" dirty="0"/>
              <a:t>problem of persistence</a:t>
            </a:r>
            <a:r>
              <a:rPr lang="en-US" sz="1800" dirty="0"/>
              <a:t>.</a:t>
            </a:r>
          </a:p>
          <a:p>
            <a:pPr>
              <a:buFont typeface="Arial" panose="020B0604020202020204" pitchFamily="34" charset="0"/>
              <a:buChar char="•"/>
            </a:pPr>
            <a:r>
              <a:rPr lang="en-US" sz="1800" dirty="0"/>
              <a:t>To solve this application developers would often put a form on every page and in it would be a hidden field.</a:t>
            </a:r>
          </a:p>
          <a:p>
            <a:endParaRPr lang="en-US" sz="1800" dirty="0"/>
          </a:p>
        </p:txBody>
      </p:sp>
      <p:sp>
        <p:nvSpPr>
          <p:cNvPr id="5" name="Content Placeholder 3">
            <a:extLst>
              <a:ext uri="{FF2B5EF4-FFF2-40B4-BE49-F238E27FC236}">
                <a16:creationId xmlns:a16="http://schemas.microsoft.com/office/drawing/2014/main" id="{8F517C0B-9AFB-4081-8D70-42FC4CD1D097}"/>
              </a:ext>
            </a:extLst>
          </p:cNvPr>
          <p:cNvSpPr txBox="1">
            <a:spLocks/>
          </p:cNvSpPr>
          <p:nvPr/>
        </p:nvSpPr>
        <p:spPr>
          <a:xfrm>
            <a:off x="1097281" y="4208016"/>
            <a:ext cx="10789194" cy="2059618"/>
          </a:xfrm>
          <a:prstGeom prst="rect">
            <a:avLst/>
          </a:prstGeom>
          <a:solidFill>
            <a:schemeClr val="tx1"/>
          </a:solidFill>
          <a:effectLst>
            <a:softEdge rad="0"/>
          </a:effectLst>
        </p:spPr>
        <p:txBody>
          <a:bodyPr vert="horz" lIns="0" tIns="45720" rIns="0" bIns="45720" rtlCol="0" anchor="t" anchorCtr="0">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if ( $</a:t>
            </a:r>
            <a:r>
              <a:rPr lang="en-US" b="1" dirty="0" err="1">
                <a:solidFill>
                  <a:srgbClr val="3FFF3F"/>
                </a:solidFill>
                <a:latin typeface="Courier New" panose="02070309020205020404" pitchFamily="49" charset="0"/>
                <a:cs typeface="Courier New" panose="02070309020205020404" pitchFamily="49" charset="0"/>
              </a:rPr>
              <a:t>user_sent_password</a:t>
            </a:r>
            <a:r>
              <a:rPr lang="en-US" b="1" dirty="0">
                <a:solidFill>
                  <a:srgbClr val="3FFF3F"/>
                </a:solidFill>
                <a:latin typeface="Courier New" panose="02070309020205020404" pitchFamily="49" charset="0"/>
                <a:cs typeface="Courier New" panose="02070309020205020404" pitchFamily="49" charset="0"/>
              </a:rPr>
              <a:t> == False )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a:t>
            </a:r>
            <a:r>
              <a:rPr lang="en-US" b="1" dirty="0" err="1">
                <a:solidFill>
                  <a:srgbClr val="3FFF3F"/>
                </a:solidFill>
                <a:latin typeface="Courier New" panose="02070309020205020404" pitchFamily="49" charset="0"/>
                <a:cs typeface="Courier New" panose="02070309020205020404" pitchFamily="49" charset="0"/>
              </a:rPr>
              <a:t>login_page</a:t>
            </a:r>
            <a:r>
              <a:rPr lang="en-US" b="1" dirty="0">
                <a:solidFill>
                  <a:srgbClr val="3FFF3F"/>
                </a:solidFill>
                <a:latin typeface="Courier New" panose="02070309020205020404" pitchFamily="49" charset="0"/>
                <a:cs typeface="Courier New" panose="02070309020205020404" pitchFamily="49" charset="0"/>
              </a:rPr>
              <a:t>);</a:t>
            </a:r>
          </a:p>
          <a:p>
            <a:r>
              <a:rPr lang="en-US" b="1" dirty="0">
                <a:solidFill>
                  <a:srgbClr val="3FFF3F"/>
                </a:solidFill>
                <a:latin typeface="Courier New" panose="02070309020205020404" pitchFamily="49" charset="0"/>
                <a:cs typeface="Courier New" panose="02070309020205020404" pitchFamily="49" charset="0"/>
              </a:rPr>
              <a:t>} else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a:t>
            </a:r>
            <a:r>
              <a:rPr lang="en-US" b="1" dirty="0" err="1">
                <a:solidFill>
                  <a:srgbClr val="3FFF3F"/>
                </a:solidFill>
                <a:latin typeface="Courier New" panose="02070309020205020404" pitchFamily="49" charset="0"/>
                <a:cs typeface="Courier New" panose="02070309020205020404" pitchFamily="49" charset="0"/>
              </a:rPr>
              <a:t>secret_page</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("&lt;form&gt;&lt;input type='hidden' name='username' value='</a:t>
            </a:r>
            <a:r>
              <a:rPr lang="en-US" b="1" dirty="0" err="1">
                <a:solidFill>
                  <a:srgbClr val="3FFF3F"/>
                </a:solidFill>
                <a:latin typeface="Courier New" panose="02070309020205020404" pitchFamily="49" charset="0"/>
                <a:cs typeface="Courier New" panose="02070309020205020404" pitchFamily="49" charset="0"/>
              </a:rPr>
              <a:t>dave</a:t>
            </a:r>
            <a:r>
              <a:rPr lang="en-US" b="1" dirty="0">
                <a:solidFill>
                  <a:srgbClr val="3FFF3F"/>
                </a:solidFill>
                <a:latin typeface="Courier New" panose="02070309020205020404" pitchFamily="49" charset="0"/>
                <a:cs typeface="Courier New" panose="02070309020205020404" pitchFamily="49" charset="0"/>
              </a:rPr>
              <a:t>’/&gt;&lt;/form&gt;");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65697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Cookies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1"/>
            <a:ext cx="4788616" cy="4146732"/>
          </a:xfrm>
        </p:spPr>
        <p:txBody>
          <a:bodyPr>
            <a:normAutofit/>
          </a:bodyPr>
          <a:lstStyle/>
          <a:p>
            <a:pPr>
              <a:buFont typeface="Arial" panose="020B0604020202020204" pitchFamily="34" charset="0"/>
              <a:buChar char="•"/>
            </a:pPr>
            <a:r>
              <a:rPr lang="en-US" sz="1800" dirty="0"/>
              <a:t>This approach was clumsy.  It required every page on the website to submit a form to the webserver.</a:t>
            </a:r>
          </a:p>
          <a:p>
            <a:pPr>
              <a:buFont typeface="Arial" panose="020B0604020202020204" pitchFamily="34" charset="0"/>
              <a:buChar char="•"/>
            </a:pPr>
            <a:r>
              <a:rPr lang="en-US" sz="1800" dirty="0"/>
              <a:t>So, in 1995 Netscape came up with the idea of allowing the web server to send the browser data which would automatically be sent back to the server with every request.</a:t>
            </a:r>
          </a:p>
          <a:p>
            <a:pPr>
              <a:buFont typeface="Arial" panose="020B0604020202020204" pitchFamily="34" charset="0"/>
              <a:buChar char="•"/>
            </a:pPr>
            <a:r>
              <a:rPr lang="en-US" sz="1800" dirty="0"/>
              <a:t>This was known as a HTTP cookie.</a:t>
            </a:r>
          </a:p>
          <a:p>
            <a:endParaRPr lang="en-US" sz="1800" dirty="0"/>
          </a:p>
          <a:p>
            <a:endParaRPr lang="en-US" sz="1800" dirty="0"/>
          </a:p>
          <a:p>
            <a:endParaRPr lang="en-US" sz="1800" dirty="0"/>
          </a:p>
        </p:txBody>
      </p:sp>
      <p:sp>
        <p:nvSpPr>
          <p:cNvPr id="5" name="Content Placeholder 3">
            <a:extLst>
              <a:ext uri="{FF2B5EF4-FFF2-40B4-BE49-F238E27FC236}">
                <a16:creationId xmlns:a16="http://schemas.microsoft.com/office/drawing/2014/main" id="{8F517C0B-9AFB-4081-8D70-42FC4CD1D097}"/>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 HTTP/1.1 200 OK</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Date: Sun, 24 Jan 2021 19:58:38 GMT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Server: Apache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Set-Cookie: username=</a:t>
            </a:r>
            <a:r>
              <a:rPr lang="en-US" b="1" dirty="0" err="1">
                <a:solidFill>
                  <a:srgbClr val="3FFF3F"/>
                </a:solidFill>
                <a:latin typeface="Courier New" panose="02070309020205020404" pitchFamily="49" charset="0"/>
                <a:cs typeface="Courier New" panose="02070309020205020404" pitchFamily="49" charset="0"/>
              </a:rPr>
              <a:t>xiao</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Vary: Accept-Encoding</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Content-Encoding: </a:t>
            </a:r>
            <a:r>
              <a:rPr lang="en-US" b="1" dirty="0" err="1">
                <a:solidFill>
                  <a:srgbClr val="3FFF3F"/>
                </a:solidFill>
                <a:latin typeface="Courier New" panose="02070309020205020404" pitchFamily="49" charset="0"/>
                <a:cs typeface="Courier New" panose="02070309020205020404" pitchFamily="49" charset="0"/>
              </a:rPr>
              <a:t>gzip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Content-Length: 107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Keep-Alive: timeout=5, max=100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Connection: Keep-Alive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Content-Type: text/html; charset=UTF-8</a:t>
            </a:r>
          </a:p>
        </p:txBody>
      </p:sp>
    </p:spTree>
    <p:extLst>
      <p:ext uri="{BB962C8B-B14F-4D97-AF65-F5344CB8AC3E}">
        <p14:creationId xmlns:p14="http://schemas.microsoft.com/office/powerpoint/2010/main" val="81957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Cookies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1"/>
            <a:ext cx="4788616" cy="4146732"/>
          </a:xfrm>
        </p:spPr>
        <p:txBody>
          <a:bodyPr>
            <a:normAutofit/>
          </a:bodyPr>
          <a:lstStyle/>
          <a:p>
            <a:pPr>
              <a:buFont typeface="Arial" panose="020B0604020202020204" pitchFamily="34" charset="0"/>
              <a:buChar char="•"/>
            </a:pPr>
            <a:r>
              <a:rPr lang="en-US" sz="1800" dirty="0"/>
              <a:t>The approach was simple.</a:t>
            </a:r>
          </a:p>
          <a:p>
            <a:pPr>
              <a:buFont typeface="Arial" panose="020B0604020202020204" pitchFamily="34" charset="0"/>
              <a:buChar char="•"/>
            </a:pPr>
            <a:r>
              <a:rPr lang="en-US" sz="1800" dirty="0"/>
              <a:t>Create a new header </a:t>
            </a:r>
            <a:r>
              <a:rPr lang="en-US" sz="1800" b="1" dirty="0">
                <a:latin typeface="Courier New" panose="02070309020205020404" pitchFamily="49" charset="0"/>
                <a:cs typeface="Courier New" panose="02070309020205020404" pitchFamily="49" charset="0"/>
              </a:rPr>
              <a:t>set-cookie</a:t>
            </a:r>
            <a:r>
              <a:rPr lang="en-US" sz="1800" dirty="0">
                <a:cs typeface="Courier New" panose="02070309020205020404" pitchFamily="49" charset="0"/>
              </a:rPr>
              <a:t>. Containing name/value pairs just like GET and POST.</a:t>
            </a:r>
          </a:p>
          <a:p>
            <a:pPr>
              <a:buFont typeface="Arial" panose="020B0604020202020204" pitchFamily="34" charset="0"/>
              <a:buChar char="•"/>
            </a:pPr>
            <a:r>
              <a:rPr lang="en-US" sz="1800" dirty="0">
                <a:cs typeface="Courier New" panose="02070309020205020404" pitchFamily="49" charset="0"/>
              </a:rPr>
              <a:t>We then modify the browser so that when it sees this header it stores this data.</a:t>
            </a:r>
          </a:p>
          <a:p>
            <a:pPr>
              <a:buFont typeface="Arial" panose="020B0604020202020204" pitchFamily="34" charset="0"/>
              <a:buChar char="•"/>
            </a:pPr>
            <a:endParaRPr lang="en-US" sz="1800" dirty="0">
              <a:cs typeface="Courier New" panose="02070309020205020404" pitchFamily="49" charset="0"/>
            </a:endParaRPr>
          </a:p>
          <a:p>
            <a:endParaRPr lang="en-US" sz="1800" dirty="0"/>
          </a:p>
          <a:p>
            <a:endParaRPr lang="en-US" sz="1800" dirty="0"/>
          </a:p>
          <a:p>
            <a:endParaRPr lang="en-US" sz="1800" dirty="0"/>
          </a:p>
        </p:txBody>
      </p:sp>
      <p:sp>
        <p:nvSpPr>
          <p:cNvPr id="5" name="Content Placeholder 3">
            <a:extLst>
              <a:ext uri="{FF2B5EF4-FFF2-40B4-BE49-F238E27FC236}">
                <a16:creationId xmlns:a16="http://schemas.microsoft.com/office/drawing/2014/main" id="{8F517C0B-9AFB-4081-8D70-42FC4CD1D097}"/>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 HTTP/1.1 200 OK</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Date: Sun, 24 Jan 2021 19:58:38 GMT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Server: Apache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Set-Cookie: username=</a:t>
            </a:r>
            <a:r>
              <a:rPr lang="en-US" b="1" dirty="0" err="1">
                <a:solidFill>
                  <a:srgbClr val="3FFF3F"/>
                </a:solidFill>
                <a:latin typeface="Courier New" panose="02070309020205020404" pitchFamily="49" charset="0"/>
                <a:cs typeface="Courier New" panose="02070309020205020404" pitchFamily="49" charset="0"/>
              </a:rPr>
              <a:t>xiao</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Vary: Accept-Encoding</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Content-Encoding: </a:t>
            </a:r>
            <a:r>
              <a:rPr lang="en-US" b="1" dirty="0" err="1">
                <a:solidFill>
                  <a:srgbClr val="3FFF3F"/>
                </a:solidFill>
                <a:latin typeface="Courier New" panose="02070309020205020404" pitchFamily="49" charset="0"/>
                <a:cs typeface="Courier New" panose="02070309020205020404" pitchFamily="49" charset="0"/>
              </a:rPr>
              <a:t>gzip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Content-Length: 107</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Keep-Alive: timeout=5, max=100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Connection: Keep-Alive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Content-Type: text/html; charset=UTF-8</a:t>
            </a:r>
          </a:p>
        </p:txBody>
      </p:sp>
    </p:spTree>
    <p:extLst>
      <p:ext uri="{BB962C8B-B14F-4D97-AF65-F5344CB8AC3E}">
        <p14:creationId xmlns:p14="http://schemas.microsoft.com/office/powerpoint/2010/main" val="316287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Cookies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1"/>
            <a:ext cx="4788616" cy="4146732"/>
          </a:xfrm>
        </p:spPr>
        <p:txBody>
          <a:bodyPr>
            <a:normAutofit/>
          </a:bodyPr>
          <a:lstStyle/>
          <a:p>
            <a:pPr>
              <a:buFont typeface="Arial" panose="020B0604020202020204" pitchFamily="34" charset="0"/>
              <a:buChar char="•"/>
            </a:pPr>
            <a:r>
              <a:rPr lang="en-US" sz="1800" dirty="0">
                <a:cs typeface="Courier New" panose="02070309020205020404" pitchFamily="49" charset="0"/>
              </a:rPr>
              <a:t>The next time that browser creates a request for the same website it sends those name/value pairs in a header called </a:t>
            </a:r>
            <a:r>
              <a:rPr lang="en-US" sz="1800" b="1" dirty="0">
                <a:latin typeface="Courier New" panose="02070309020205020404" pitchFamily="49" charset="0"/>
                <a:cs typeface="Courier New" panose="02070309020205020404" pitchFamily="49" charset="0"/>
              </a:rPr>
              <a:t>cookie</a:t>
            </a:r>
            <a:r>
              <a:rPr lang="en-US" sz="1800" dirty="0">
                <a:cs typeface="Courier New" panose="02070309020205020404" pitchFamily="49" charset="0"/>
              </a:rPr>
              <a:t>. </a:t>
            </a:r>
          </a:p>
          <a:p>
            <a:pPr>
              <a:buFont typeface="Arial" panose="020B0604020202020204" pitchFamily="34" charset="0"/>
              <a:buChar char="•"/>
            </a:pPr>
            <a:endParaRPr lang="en-US" sz="1800" dirty="0">
              <a:cs typeface="Courier New" panose="02070309020205020404" pitchFamily="49" charset="0"/>
            </a:endParaRPr>
          </a:p>
          <a:p>
            <a:endParaRPr lang="en-US" sz="1800" dirty="0"/>
          </a:p>
          <a:p>
            <a:endParaRPr lang="en-US" sz="1800" dirty="0"/>
          </a:p>
          <a:p>
            <a:endParaRPr lang="en-US" sz="1800" dirty="0"/>
          </a:p>
        </p:txBody>
      </p:sp>
      <p:sp>
        <p:nvSpPr>
          <p:cNvPr id="5" name="Content Placeholder 3">
            <a:extLst>
              <a:ext uri="{FF2B5EF4-FFF2-40B4-BE49-F238E27FC236}">
                <a16:creationId xmlns:a16="http://schemas.microsoft.com/office/drawing/2014/main" id="{8F517C0B-9AFB-4081-8D70-42FC4CD1D097}"/>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GET /</a:t>
            </a:r>
            <a:r>
              <a:rPr lang="en-US" b="1" dirty="0" err="1">
                <a:solidFill>
                  <a:srgbClr val="3FFF3F"/>
                </a:solidFill>
                <a:latin typeface="Courier New" panose="02070309020205020404" pitchFamily="49" charset="0"/>
                <a:cs typeface="Courier New" panose="02070309020205020404" pitchFamily="49" charset="0"/>
              </a:rPr>
              <a:t>monster.php</a:t>
            </a:r>
            <a:r>
              <a:rPr lang="en-US" b="1" dirty="0">
                <a:solidFill>
                  <a:srgbClr val="3FFF3F"/>
                </a:solidFill>
                <a:latin typeface="Courier New" panose="02070309020205020404" pitchFamily="49" charset="0"/>
                <a:cs typeface="Courier New" panose="02070309020205020404" pitchFamily="49" charset="0"/>
              </a:rPr>
              <a:t> HTTP/1.1</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Host: 172.16.1.242</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User-Agent: Mozilla/5.0 (Windows NT 10.0; Win64; x64; rv:84.0) Gecko/20100101 Firefox/84.0</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Accept: text/</a:t>
            </a:r>
            <a:r>
              <a:rPr lang="en-US" b="1" dirty="0" err="1">
                <a:solidFill>
                  <a:srgbClr val="3FFF3F"/>
                </a:solidFill>
                <a:latin typeface="Courier New" panose="02070309020205020404" pitchFamily="49" charset="0"/>
                <a:cs typeface="Courier New" panose="02070309020205020404" pitchFamily="49" charset="0"/>
              </a:rPr>
              <a:t>html,application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xhtml+xml,application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xml;q</a:t>
            </a:r>
            <a:r>
              <a:rPr lang="en-US" b="1" dirty="0">
                <a:solidFill>
                  <a:srgbClr val="3FFF3F"/>
                </a:solidFill>
                <a:latin typeface="Courier New" panose="02070309020205020404" pitchFamily="49" charset="0"/>
                <a:cs typeface="Courier New" panose="02070309020205020404" pitchFamily="49" charset="0"/>
              </a:rPr>
              <a:t>=0.9,image/</a:t>
            </a:r>
            <a:r>
              <a:rPr lang="en-US" b="1" dirty="0" err="1">
                <a:solidFill>
                  <a:srgbClr val="3FFF3F"/>
                </a:solidFill>
                <a:latin typeface="Courier New" panose="02070309020205020404" pitchFamily="49" charset="0"/>
                <a:cs typeface="Courier New" panose="02070309020205020404" pitchFamily="49" charset="0"/>
              </a:rPr>
              <a:t>webp</a:t>
            </a:r>
            <a:r>
              <a:rPr lang="en-US" b="1" dirty="0">
                <a:solidFill>
                  <a:srgbClr val="3FFF3F"/>
                </a:solidFill>
                <a:latin typeface="Courier New" panose="02070309020205020404" pitchFamily="49" charset="0"/>
                <a:cs typeface="Courier New" panose="02070309020205020404" pitchFamily="49" charset="0"/>
              </a:rPr>
              <a:t>,*/*;q=0.8</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Accept-Language: </a:t>
            </a:r>
            <a:r>
              <a:rPr lang="en-US" b="1" dirty="0" err="1">
                <a:solidFill>
                  <a:srgbClr val="3FFF3F"/>
                </a:solidFill>
                <a:latin typeface="Courier New" panose="02070309020205020404" pitchFamily="49" charset="0"/>
                <a:cs typeface="Courier New" panose="02070309020205020404" pitchFamily="49" charset="0"/>
              </a:rPr>
              <a:t>en-CA,en-US;q</a:t>
            </a:r>
            <a:r>
              <a:rPr lang="en-US" b="1" dirty="0">
                <a:solidFill>
                  <a:srgbClr val="3FFF3F"/>
                </a:solidFill>
                <a:latin typeface="Courier New" panose="02070309020205020404" pitchFamily="49" charset="0"/>
                <a:cs typeface="Courier New" panose="02070309020205020404" pitchFamily="49" charset="0"/>
              </a:rPr>
              <a:t>=0.7,en;q=0.3</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Accept-Encoding: </a:t>
            </a:r>
            <a:r>
              <a:rPr lang="en-US" b="1" dirty="0" err="1">
                <a:solidFill>
                  <a:srgbClr val="3FFF3F"/>
                </a:solidFill>
                <a:latin typeface="Courier New" panose="02070309020205020404" pitchFamily="49" charset="0"/>
                <a:cs typeface="Courier New" panose="02070309020205020404" pitchFamily="49" charset="0"/>
              </a:rPr>
              <a:t>gzip</a:t>
            </a:r>
            <a:r>
              <a:rPr lang="en-US" b="1" dirty="0">
                <a:solidFill>
                  <a:srgbClr val="3FFF3F"/>
                </a:solidFill>
                <a:latin typeface="Courier New" panose="02070309020205020404" pitchFamily="49" charset="0"/>
                <a:cs typeface="Courier New" panose="02070309020205020404" pitchFamily="49" charset="0"/>
              </a:rPr>
              <a:t>, deflate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DNT: 1</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Connection: keep-alive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Cookie: username=</a:t>
            </a:r>
            <a:r>
              <a:rPr lang="en-US" b="1" dirty="0" err="1">
                <a:solidFill>
                  <a:srgbClr val="3FFF3F"/>
                </a:solidFill>
                <a:latin typeface="Courier New" panose="02070309020205020404" pitchFamily="49" charset="0"/>
                <a:cs typeface="Courier New" panose="02070309020205020404" pitchFamily="49" charset="0"/>
              </a:rPr>
              <a:t>xiao</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Upgrade-Insecure-Requests: 1</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Sec-GPC: 1</a:t>
            </a:r>
          </a:p>
        </p:txBody>
      </p:sp>
    </p:spTree>
    <p:extLst>
      <p:ext uri="{BB962C8B-B14F-4D97-AF65-F5344CB8AC3E}">
        <p14:creationId xmlns:p14="http://schemas.microsoft.com/office/powerpoint/2010/main" val="389938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WEB ARCHITECTURE - AJAX</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So far, every interaction we have had with a web server required us to make an HTTP request.  Which involves either typing in a URL, clicking on a link or submitting a form.</a:t>
            </a:r>
          </a:p>
          <a:p>
            <a:pPr>
              <a:buFont typeface="Arial" panose="020B0604020202020204" pitchFamily="34" charset="0"/>
              <a:buChar char="•"/>
            </a:pPr>
            <a:r>
              <a:rPr lang="en-US" dirty="0"/>
              <a:t>However, if you’ve used Google mail.  You know that it doesn’t need you to click a button to get it to show you new messages.  You don’t need to reload the page either. </a:t>
            </a:r>
          </a:p>
          <a:p>
            <a:pPr>
              <a:buFont typeface="Arial" panose="020B0604020202020204" pitchFamily="34" charset="0"/>
              <a:buChar char="•"/>
            </a:pPr>
            <a:r>
              <a:rPr lang="en-US" dirty="0"/>
              <a:t>So, what’s going on here?</a:t>
            </a:r>
          </a:p>
        </p:txBody>
      </p:sp>
      <p:pic>
        <p:nvPicPr>
          <p:cNvPr id="5" name="Content Placeholder 4">
            <a:extLst>
              <a:ext uri="{FF2B5EF4-FFF2-40B4-BE49-F238E27FC236}">
                <a16:creationId xmlns:a16="http://schemas.microsoft.com/office/drawing/2014/main" id="{ADADB17E-6EC9-4253-AA1B-8A48B3DFC677}"/>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6515944" y="2674018"/>
            <a:ext cx="4639736" cy="2641958"/>
          </a:xfrm>
          <a:noFill/>
        </p:spPr>
      </p:pic>
      <p:sp>
        <p:nvSpPr>
          <p:cNvPr id="6" name="TextBox 5">
            <a:extLst>
              <a:ext uri="{FF2B5EF4-FFF2-40B4-BE49-F238E27FC236}">
                <a16:creationId xmlns:a16="http://schemas.microsoft.com/office/drawing/2014/main" id="{D33498DB-0C7D-49EC-B519-96935091D138}"/>
              </a:ext>
            </a:extLst>
          </p:cNvPr>
          <p:cNvSpPr txBox="1"/>
          <p:nvPr/>
        </p:nvSpPr>
        <p:spPr>
          <a:xfrm>
            <a:off x="6515944" y="5315976"/>
            <a:ext cx="2999539" cy="230832"/>
          </a:xfrm>
          <a:prstGeom prst="rect">
            <a:avLst/>
          </a:prstGeom>
          <a:solidFill>
            <a:srgbClr val="000000"/>
          </a:solidFill>
        </p:spPr>
        <p:txBody>
          <a:bodyPr wrap="none" rtlCol="0">
            <a:spAutoFit/>
          </a:bodyPr>
          <a:lstStyle/>
          <a:p>
            <a:r>
              <a:rPr lang="en-CA" sz="900">
                <a:hlinkClick r:id="rId3" tooltip="http://stackoverflow.com/questions/1510011/how-does-ajax-work"/>
              </a:rPr>
              <a:t>This Photo</a:t>
            </a:r>
            <a:r>
              <a:rPr lang="en-CA" sz="900"/>
              <a:t> by Unknown Author is licensed under </a:t>
            </a:r>
            <a:r>
              <a:rPr lang="en-CA" sz="900">
                <a:hlinkClick r:id="rId4" tooltip="https://creativecommons.org/licenses/by-sa/3.0/"/>
              </a:rPr>
              <a:t>CC BY-SA</a:t>
            </a:r>
            <a:endParaRPr lang="en-CA" sz="900"/>
          </a:p>
        </p:txBody>
      </p:sp>
    </p:spTree>
    <p:extLst>
      <p:ext uri="{BB962C8B-B14F-4D97-AF65-F5344CB8AC3E}">
        <p14:creationId xmlns:p14="http://schemas.microsoft.com/office/powerpoint/2010/main" val="344910501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530</TotalTime>
  <Words>1966</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Bookman Old Style</vt:lpstr>
      <vt:lpstr>Calibri</vt:lpstr>
      <vt:lpstr>Courier New</vt:lpstr>
      <vt:lpstr>Franklin Gothic Book</vt:lpstr>
      <vt:lpstr>1_RetrospectVTI</vt:lpstr>
      <vt:lpstr>Software Development &amp; Best Practices</vt:lpstr>
      <vt:lpstr>The story so far…</vt:lpstr>
      <vt:lpstr>The story so far…</vt:lpstr>
      <vt:lpstr>Cookies</vt:lpstr>
      <vt:lpstr>Cookies</vt:lpstr>
      <vt:lpstr>Cookies</vt:lpstr>
      <vt:lpstr>Cookies</vt:lpstr>
      <vt:lpstr>Cookies</vt:lpstr>
      <vt:lpstr>WEB ARCHITECTURE - AJAX</vt:lpstr>
      <vt:lpstr>WEB ARCHITECTURE - AJAX</vt:lpstr>
      <vt:lpstr>AJAX - Introduction</vt:lpstr>
      <vt:lpstr>AJAX - Introduction</vt:lpstr>
      <vt:lpstr>AJAX - Introduction</vt:lpstr>
      <vt:lpstr>AJAX - Introduction</vt:lpstr>
      <vt:lpstr>AJAX - Introduction</vt:lpstr>
      <vt:lpstr>Web Sockets</vt:lpstr>
      <vt:lpstr>Web Sockets</vt:lpstr>
      <vt:lpstr>Web Sockets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28</cp:revision>
  <dcterms:created xsi:type="dcterms:W3CDTF">2021-01-25T00:55:55Z</dcterms:created>
  <dcterms:modified xsi:type="dcterms:W3CDTF">2023-05-08T00:12:46Z</dcterms:modified>
</cp:coreProperties>
</file>