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9" r:id="rId2"/>
    <p:sldId id="334" r:id="rId3"/>
    <p:sldId id="293" r:id="rId4"/>
    <p:sldId id="301" r:id="rId5"/>
    <p:sldId id="302" r:id="rId6"/>
    <p:sldId id="303" r:id="rId7"/>
    <p:sldId id="304" r:id="rId8"/>
    <p:sldId id="294" r:id="rId9"/>
    <p:sldId id="295" r:id="rId10"/>
    <p:sldId id="305" r:id="rId11"/>
    <p:sldId id="306" r:id="rId12"/>
    <p:sldId id="298" r:id="rId13"/>
    <p:sldId id="307" r:id="rId14"/>
    <p:sldId id="308" r:id="rId15"/>
    <p:sldId id="312" r:id="rId16"/>
    <p:sldId id="309" r:id="rId17"/>
    <p:sldId id="311" r:id="rId18"/>
    <p:sldId id="333" r:id="rId19"/>
    <p:sldId id="299" r:id="rId20"/>
    <p:sldId id="315" r:id="rId21"/>
    <p:sldId id="314" r:id="rId22"/>
    <p:sldId id="313" r:id="rId23"/>
    <p:sldId id="336" r:id="rId24"/>
    <p:sldId id="335" r:id="rId25"/>
    <p:sldId id="319" r:id="rId26"/>
    <p:sldId id="320" r:id="rId27"/>
    <p:sldId id="321" r:id="rId28"/>
    <p:sldId id="322" r:id="rId29"/>
    <p:sldId id="323" r:id="rId30"/>
    <p:sldId id="325" r:id="rId31"/>
    <p:sldId id="326" r:id="rId32"/>
    <p:sldId id="337" r:id="rId33"/>
    <p:sldId id="324" r:id="rId34"/>
    <p:sldId id="328" r:id="rId35"/>
    <p:sldId id="329" r:id="rId36"/>
    <p:sldId id="330" r:id="rId37"/>
    <p:sldId id="332" r:id="rId38"/>
    <p:sldId id="338" r:id="rId39"/>
    <p:sldId id="340" r:id="rId40"/>
    <p:sldId id="339" r:id="rId41"/>
    <p:sldId id="341" r:id="rId42"/>
    <p:sldId id="34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FF3F"/>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65" y="4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5/6/2023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5/6/2023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5/6/2023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5/6/2023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5/6/2023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5/6/2023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5/6/2023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5/6/2023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5/6/2023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5/6/2023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5/6/2023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5/6/2023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ecurity.stackexchange.com/questions/3949/sql-injection-in-a-non-web-application" TargetMode="External"/><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hackerwebsecurity.com/come-hackerare-un-sito-sql-injection-sqlmap/" TargetMode="External"/><Relationship Id="rId2" Type="http://schemas.openxmlformats.org/officeDocument/2006/relationships/image" Target="../media/image5.jpeg"/><Relationship Id="rId1" Type="http://schemas.openxmlformats.org/officeDocument/2006/relationships/slideLayout" Target="../slideLayouts/slideLayout9.xml"/><Relationship Id="rId4" Type="http://schemas.openxmlformats.org/officeDocument/2006/relationships/hyperlink" Target="https://creativecommons.org/licenses/by-nc-sa/3.0/"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hyperlink" Target="http://stackoverflow.com/questions/43491766/how-to-divide-values-in-sql-statment" TargetMode="External"/><Relationship Id="rId2" Type="http://schemas.openxmlformats.org/officeDocument/2006/relationships/image" Target="../media/image2.jpg"/><Relationship Id="rId1" Type="http://schemas.openxmlformats.org/officeDocument/2006/relationships/slideLayout" Target="../slideLayouts/slideLayout9.xml"/><Relationship Id="rId4" Type="http://schemas.openxmlformats.org/officeDocument/2006/relationships/hyperlink" Target="https://creativecommons.org/licenses/by-sa/3.0/" TargetMode="Externa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hyperlink" Target="http://172.16.1.242/store_items.php?search=PUR" TargetMode="External"/><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www.pngall.com/database-png"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cellphonetrackers.org/tool/md5-coder.php" TargetMode="Externa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www.pngall.com/database-png"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www.pngall.com/database-png"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opentextbook.site/informationsystems2019/chapter/chapter-4-data-and-databases-update/" TargetMode="External"/><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hyperlink" Target="https://creativecommons.org/licenses/by-nc/3.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opentextbook.site/informationsystems2019/chapter/chapter-4-data-and-databases-update/" TargetMode="External"/><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hyperlink" Target="https://creativecommons.org/licenses/by-nc/3.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9016" r="9016"/>
          <a:stretch/>
        </p:blipFill>
        <p:spPr>
          <a:xfrm>
            <a:off x="15" y="-12101"/>
            <a:ext cx="12191985" cy="4578340"/>
          </a:xfrm>
          <a:prstGeom prst="rect">
            <a:avLst/>
          </a:prstGeom>
          <a:noFill/>
        </p:spPr>
      </p:pic>
      <p:sp>
        <p:nvSpPr>
          <p:cNvPr id="2" name="Title 1">
            <a:extLst>
              <a:ext uri="{FF2B5EF4-FFF2-40B4-BE49-F238E27FC236}">
                <a16:creationId xmlns:a16="http://schemas.microsoft.com/office/drawing/2014/main" id="{78FD68DA-43BA-4508-8DE2-BA9BB7B2FA5B}"/>
              </a:ext>
            </a:extLst>
          </p:cNvPr>
          <p:cNvSpPr>
            <a:spLocks noGrp="1"/>
          </p:cNvSpPr>
          <p:nvPr>
            <p:ph type="title"/>
          </p:nvPr>
        </p:nvSpPr>
        <p:spPr>
          <a:xfrm>
            <a:off x="1097279" y="4799362"/>
            <a:ext cx="10113645" cy="743682"/>
          </a:xfrm>
        </p:spPr>
        <p:txBody>
          <a:bodyPr anchor="b">
            <a:normAutofit/>
          </a:bodyPr>
          <a:lstStyle/>
          <a:p>
            <a:r>
              <a:rPr lang="en-US" dirty="0"/>
              <a:t>Software Development &amp; Best Practices</a:t>
            </a:r>
          </a:p>
        </p:txBody>
      </p:sp>
      <p:sp>
        <p:nvSpPr>
          <p:cNvPr id="3" name="Subtitle 2">
            <a:extLst>
              <a:ext uri="{FF2B5EF4-FFF2-40B4-BE49-F238E27FC236}">
                <a16:creationId xmlns:a16="http://schemas.microsoft.com/office/drawing/2014/main" id="{A8E9CFF2-3777-4FF4-A759-8491175B0B7C}"/>
              </a:ext>
            </a:extLst>
          </p:cNvPr>
          <p:cNvSpPr>
            <a:spLocks noGrp="1"/>
          </p:cNvSpPr>
          <p:nvPr>
            <p:ph type="body" sz="half" idx="2"/>
          </p:nvPr>
        </p:nvSpPr>
        <p:spPr>
          <a:xfrm>
            <a:off x="1097279" y="5715000"/>
            <a:ext cx="10113264" cy="609600"/>
          </a:xfrm>
        </p:spPr>
        <p:txBody>
          <a:bodyPr>
            <a:normAutofit/>
          </a:bodyPr>
          <a:lstStyle/>
          <a:p>
            <a:r>
              <a:rPr lang="en-US"/>
              <a:t>Lecture 8 </a:t>
            </a:r>
            <a:r>
              <a:rPr lang="en-US" dirty="0"/>
              <a:t>– SQL Injection</a:t>
            </a:r>
          </a:p>
        </p:txBody>
      </p:sp>
      <p:sp>
        <p:nvSpPr>
          <p:cNvPr id="4" name="TextBox 3">
            <a:extLst>
              <a:ext uri="{FF2B5EF4-FFF2-40B4-BE49-F238E27FC236}">
                <a16:creationId xmlns:a16="http://schemas.microsoft.com/office/drawing/2014/main" id="{D4742196-420D-4472-9C23-3E48B109E6B1}"/>
              </a:ext>
            </a:extLst>
          </p:cNvPr>
          <p:cNvSpPr txBox="1"/>
          <p:nvPr/>
        </p:nvSpPr>
        <p:spPr>
          <a:xfrm>
            <a:off x="15" y="4578350"/>
            <a:ext cx="12191985" cy="230832"/>
          </a:xfrm>
          <a:prstGeom prst="rect">
            <a:avLst/>
          </a:prstGeom>
          <a:noFill/>
        </p:spPr>
        <p:txBody>
          <a:bodyPr wrap="square" rtlCol="0">
            <a:spAutoFit/>
          </a:bodyPr>
          <a:lstStyle/>
          <a:p>
            <a:r>
              <a:rPr lang="en-US" sz="900">
                <a:hlinkClick r:id="rId3" tooltip="https://security.stackexchange.com/questions/3949/sql-injection-in-a-non-web-application"/>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546902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30900-2366-4E70-8FB9-9A2011C7BD6D}"/>
              </a:ext>
            </a:extLst>
          </p:cNvPr>
          <p:cNvSpPr>
            <a:spLocks noGrp="1"/>
          </p:cNvSpPr>
          <p:nvPr>
            <p:ph type="title"/>
          </p:nvPr>
        </p:nvSpPr>
        <p:spPr/>
        <p:txBody>
          <a:bodyPr/>
          <a:lstStyle/>
          <a:p>
            <a:r>
              <a:rPr lang="en-US" dirty="0"/>
              <a:t>SQL - UPDATE</a:t>
            </a:r>
          </a:p>
        </p:txBody>
      </p:sp>
      <p:sp>
        <p:nvSpPr>
          <p:cNvPr id="3" name="Content Placeholder 2">
            <a:extLst>
              <a:ext uri="{FF2B5EF4-FFF2-40B4-BE49-F238E27FC236}">
                <a16:creationId xmlns:a16="http://schemas.microsoft.com/office/drawing/2014/main" id="{F9792305-7369-41AD-A384-5CA89DF40C81}"/>
              </a:ext>
            </a:extLst>
          </p:cNvPr>
          <p:cNvSpPr>
            <a:spLocks noGrp="1"/>
          </p:cNvSpPr>
          <p:nvPr>
            <p:ph idx="1"/>
          </p:nvPr>
        </p:nvSpPr>
        <p:spPr>
          <a:xfrm>
            <a:off x="1097280" y="2108201"/>
            <a:ext cx="4598670" cy="3760891"/>
          </a:xfrm>
        </p:spPr>
        <p:txBody>
          <a:bodyPr>
            <a:normAutofit/>
          </a:bodyPr>
          <a:lstStyle/>
          <a:p>
            <a:pPr>
              <a:buFont typeface="Arial" panose="020B0604020202020204" pitchFamily="34" charset="0"/>
              <a:buChar char="•"/>
            </a:pPr>
            <a:r>
              <a:rPr lang="en-US" dirty="0"/>
              <a:t>To change data in an SQL database we used the UPDATE command.</a:t>
            </a:r>
          </a:p>
          <a:p>
            <a:pPr>
              <a:buFont typeface="Arial" panose="020B0604020202020204" pitchFamily="34" charset="0"/>
              <a:buChar char="•"/>
            </a:pPr>
            <a:r>
              <a:rPr lang="en-US" dirty="0"/>
              <a:t>UPDATE requires a table name, the “SET “ keyword, a column name as well as a condition which is put into a WHERE clause.  If you omit the WHERE clause, then the value specified in SET is applied to every record. </a:t>
            </a:r>
          </a:p>
          <a:p>
            <a:pPr>
              <a:buFont typeface="Arial" panose="020B0604020202020204" pitchFamily="34" charset="0"/>
              <a:buChar char="•"/>
            </a:pPr>
            <a:r>
              <a:rPr lang="en-US" dirty="0"/>
              <a:t>UPDATE allows us to change all or part of across an entire table.</a:t>
            </a:r>
          </a:p>
        </p:txBody>
      </p:sp>
      <p:sp>
        <p:nvSpPr>
          <p:cNvPr id="4" name="Content Placeholder 3">
            <a:extLst>
              <a:ext uri="{FF2B5EF4-FFF2-40B4-BE49-F238E27FC236}">
                <a16:creationId xmlns:a16="http://schemas.microsoft.com/office/drawing/2014/main" id="{2B2B5A87-B258-489F-9819-50D27B4CDFBA}"/>
              </a:ext>
            </a:extLst>
          </p:cNvPr>
          <p:cNvSpPr txBox="1">
            <a:spLocks/>
          </p:cNvSpPr>
          <p:nvPr/>
        </p:nvSpPr>
        <p:spPr>
          <a:xfrm>
            <a:off x="5912526" y="3597488"/>
            <a:ext cx="6000579" cy="759778"/>
          </a:xfrm>
          <a:prstGeom prst="rect">
            <a:avLst/>
          </a:prstGeom>
          <a:solidFill>
            <a:schemeClr val="tx1"/>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600" b="1" dirty="0">
                <a:solidFill>
                  <a:srgbClr val="3FFF3F"/>
                </a:solidFill>
                <a:latin typeface="Courier New" panose="02070309020205020404" pitchFamily="49" charset="0"/>
                <a:cs typeface="Courier New" panose="02070309020205020404" pitchFamily="49" charset="0"/>
              </a:rPr>
              <a:t>&gt; UPDATE people SET age = 20 WHERE age &lt; 35;</a:t>
            </a:r>
          </a:p>
          <a:p>
            <a:pPr marL="0" indent="0">
              <a:buNone/>
            </a:pPr>
            <a:endParaRPr lang="en-US" sz="1600" b="1" dirty="0">
              <a:solidFill>
                <a:srgbClr val="3FFF3F"/>
              </a:solidFill>
              <a:latin typeface="Courier New" panose="02070309020205020404" pitchFamily="49" charset="0"/>
              <a:cs typeface="Courier New" panose="02070309020205020404" pitchFamily="49" charset="0"/>
            </a:endParaRPr>
          </a:p>
        </p:txBody>
      </p:sp>
      <p:graphicFrame>
        <p:nvGraphicFramePr>
          <p:cNvPr id="8" name="Table 7">
            <a:extLst>
              <a:ext uri="{FF2B5EF4-FFF2-40B4-BE49-F238E27FC236}">
                <a16:creationId xmlns:a16="http://schemas.microsoft.com/office/drawing/2014/main" id="{FC35FFCE-98C3-4C79-870C-01EDD7A7C27E}"/>
              </a:ext>
            </a:extLst>
          </p:cNvPr>
          <p:cNvGraphicFramePr>
            <a:graphicFrameLocks noGrp="1"/>
          </p:cNvGraphicFramePr>
          <p:nvPr/>
        </p:nvGraphicFramePr>
        <p:xfrm>
          <a:off x="5912527" y="4557929"/>
          <a:ext cx="6000579" cy="1299455"/>
        </p:xfrm>
        <a:graphic>
          <a:graphicData uri="http://schemas.openxmlformats.org/drawingml/2006/table">
            <a:tbl>
              <a:tblPr>
                <a:tableStyleId>{37CE84F3-28C3-443E-9E96-99CF82512B78}</a:tableStyleId>
              </a:tblPr>
              <a:tblGrid>
                <a:gridCol w="4669747">
                  <a:extLst>
                    <a:ext uri="{9D8B030D-6E8A-4147-A177-3AD203B41FA5}">
                      <a16:colId xmlns:a16="http://schemas.microsoft.com/office/drawing/2014/main" val="671086831"/>
                    </a:ext>
                  </a:extLst>
                </a:gridCol>
                <a:gridCol w="1330832">
                  <a:extLst>
                    <a:ext uri="{9D8B030D-6E8A-4147-A177-3AD203B41FA5}">
                      <a16:colId xmlns:a16="http://schemas.microsoft.com/office/drawing/2014/main" val="1456959817"/>
                    </a:ext>
                  </a:extLst>
                </a:gridCol>
              </a:tblGrid>
              <a:tr h="259891">
                <a:tc>
                  <a:txBody>
                    <a:bodyPr/>
                    <a:lstStyle/>
                    <a:p>
                      <a:pPr algn="ctr"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Name</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tc>
                  <a:txBody>
                    <a:bodyPr/>
                    <a:lstStyle/>
                    <a:p>
                      <a:pPr algn="ctr"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Age</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extLst>
                  <a:ext uri="{0D108BD9-81ED-4DB2-BD59-A6C34878D82A}">
                    <a16:rowId xmlns:a16="http://schemas.microsoft.com/office/drawing/2014/main" val="1338103389"/>
                  </a:ext>
                </a:extLst>
              </a:tr>
              <a:tr h="259891">
                <a:tc>
                  <a:txBody>
                    <a:bodyPr/>
                    <a:lstStyle/>
                    <a:p>
                      <a:pPr algn="l"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Larry Smith</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tc>
                  <a:txBody>
                    <a:bodyPr/>
                    <a:lstStyle/>
                    <a:p>
                      <a:pPr algn="r" fontAlgn="b"/>
                      <a:r>
                        <a:rPr lang="en-US" sz="1600" b="1" i="0" u="none" strike="noStrike" baseline="0" dirty="0">
                          <a:solidFill>
                            <a:srgbClr val="FFFF00"/>
                          </a:solidFill>
                          <a:effectLst/>
                          <a:latin typeface="Courier New" panose="02070309020205020404" pitchFamily="49" charset="0"/>
                          <a:cs typeface="Courier New" panose="02070309020205020404" pitchFamily="49" charset="0"/>
                        </a:rPr>
                        <a:t>20</a:t>
                      </a:r>
                    </a:p>
                  </a:txBody>
                  <a:tcPr marL="7620" marR="7620" marT="7620" marB="0" anchor="b">
                    <a:solidFill>
                      <a:schemeClr val="tx1"/>
                    </a:solidFill>
                  </a:tcPr>
                </a:tc>
                <a:extLst>
                  <a:ext uri="{0D108BD9-81ED-4DB2-BD59-A6C34878D82A}">
                    <a16:rowId xmlns:a16="http://schemas.microsoft.com/office/drawing/2014/main" val="2564999297"/>
                  </a:ext>
                </a:extLst>
              </a:tr>
              <a:tr h="259891">
                <a:tc>
                  <a:txBody>
                    <a:bodyPr/>
                    <a:lstStyle/>
                    <a:p>
                      <a:pPr algn="l"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Xiao Li</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tc>
                  <a:txBody>
                    <a:bodyPr/>
                    <a:lstStyle/>
                    <a:p>
                      <a:pPr algn="r" fontAlgn="b"/>
                      <a:r>
                        <a:rPr lang="en-US" sz="1600" b="1" u="none" strike="noStrike" baseline="0" dirty="0">
                          <a:solidFill>
                            <a:srgbClr val="FFFF00"/>
                          </a:solidFill>
                          <a:effectLst/>
                          <a:latin typeface="Courier New" panose="02070309020205020404" pitchFamily="49" charset="0"/>
                          <a:cs typeface="Courier New" panose="02070309020205020404" pitchFamily="49" charset="0"/>
                        </a:rPr>
                        <a:t>20</a:t>
                      </a:r>
                      <a:endParaRPr lang="en-US" sz="1600" b="1" i="0" u="none" strike="noStrike" baseline="0" dirty="0">
                        <a:solidFill>
                          <a:srgbClr val="FFFF00"/>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extLst>
                  <a:ext uri="{0D108BD9-81ED-4DB2-BD59-A6C34878D82A}">
                    <a16:rowId xmlns:a16="http://schemas.microsoft.com/office/drawing/2014/main" val="3820535179"/>
                  </a:ext>
                </a:extLst>
              </a:tr>
              <a:tr h="259891">
                <a:tc>
                  <a:txBody>
                    <a:bodyPr/>
                    <a:lstStyle/>
                    <a:p>
                      <a:pPr algn="l"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Sarah Simms</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tc>
                  <a:txBody>
                    <a:bodyPr/>
                    <a:lstStyle/>
                    <a:p>
                      <a:pPr algn="r"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65</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extLst>
                  <a:ext uri="{0D108BD9-81ED-4DB2-BD59-A6C34878D82A}">
                    <a16:rowId xmlns:a16="http://schemas.microsoft.com/office/drawing/2014/main" val="524226206"/>
                  </a:ext>
                </a:extLst>
              </a:tr>
              <a:tr h="259891">
                <a:tc>
                  <a:txBody>
                    <a:bodyPr/>
                    <a:lstStyle/>
                    <a:p>
                      <a:pPr algn="l" fontAlgn="b"/>
                      <a:r>
                        <a:rPr lang="en-US" sz="1600" b="1" i="0" u="none" strike="noStrike" baseline="0" dirty="0">
                          <a:solidFill>
                            <a:srgbClr val="3FFF3F"/>
                          </a:solidFill>
                          <a:effectLst/>
                          <a:latin typeface="Courier New" panose="02070309020205020404" pitchFamily="49" charset="0"/>
                          <a:cs typeface="Courier New" panose="02070309020205020404" pitchFamily="49" charset="0"/>
                        </a:rPr>
                        <a:t>Ip Man</a:t>
                      </a:r>
                    </a:p>
                  </a:txBody>
                  <a:tcPr marL="7620" marR="7620" marT="7620" marB="0" anchor="b">
                    <a:solidFill>
                      <a:schemeClr val="tx1"/>
                    </a:solidFill>
                  </a:tcPr>
                </a:tc>
                <a:tc>
                  <a:txBody>
                    <a:bodyPr/>
                    <a:lstStyle/>
                    <a:p>
                      <a:pPr algn="r" fontAlgn="b"/>
                      <a:r>
                        <a:rPr lang="en-US" sz="1600" b="1" i="0" u="none" strike="noStrike" baseline="0" dirty="0">
                          <a:solidFill>
                            <a:srgbClr val="3FFF3F"/>
                          </a:solidFill>
                          <a:effectLst/>
                          <a:latin typeface="Courier New" panose="02070309020205020404" pitchFamily="49" charset="0"/>
                          <a:cs typeface="Courier New" panose="02070309020205020404" pitchFamily="49" charset="0"/>
                        </a:rPr>
                        <a:t>127</a:t>
                      </a:r>
                    </a:p>
                  </a:txBody>
                  <a:tcPr marL="7620" marR="7620" marT="7620" marB="0" anchor="b">
                    <a:solidFill>
                      <a:schemeClr val="tx1"/>
                    </a:solidFill>
                  </a:tcPr>
                </a:tc>
                <a:extLst>
                  <a:ext uri="{0D108BD9-81ED-4DB2-BD59-A6C34878D82A}">
                    <a16:rowId xmlns:a16="http://schemas.microsoft.com/office/drawing/2014/main" val="1312462439"/>
                  </a:ext>
                </a:extLst>
              </a:tr>
            </a:tbl>
          </a:graphicData>
        </a:graphic>
      </p:graphicFrame>
      <p:graphicFrame>
        <p:nvGraphicFramePr>
          <p:cNvPr id="9" name="Table 8">
            <a:extLst>
              <a:ext uri="{FF2B5EF4-FFF2-40B4-BE49-F238E27FC236}">
                <a16:creationId xmlns:a16="http://schemas.microsoft.com/office/drawing/2014/main" id="{F75BD3E7-0E6A-4817-B07F-23DDA48701CC}"/>
              </a:ext>
            </a:extLst>
          </p:cNvPr>
          <p:cNvGraphicFramePr>
            <a:graphicFrameLocks noGrp="1"/>
          </p:cNvGraphicFramePr>
          <p:nvPr/>
        </p:nvGraphicFramePr>
        <p:xfrm>
          <a:off x="5912527" y="2108201"/>
          <a:ext cx="6000579" cy="1291024"/>
        </p:xfrm>
        <a:graphic>
          <a:graphicData uri="http://schemas.openxmlformats.org/drawingml/2006/table">
            <a:tbl>
              <a:tblPr>
                <a:tableStyleId>{37CE84F3-28C3-443E-9E96-99CF82512B78}</a:tableStyleId>
              </a:tblPr>
              <a:tblGrid>
                <a:gridCol w="4669747">
                  <a:extLst>
                    <a:ext uri="{9D8B030D-6E8A-4147-A177-3AD203B41FA5}">
                      <a16:colId xmlns:a16="http://schemas.microsoft.com/office/drawing/2014/main" val="671086831"/>
                    </a:ext>
                  </a:extLst>
                </a:gridCol>
                <a:gridCol w="1330832">
                  <a:extLst>
                    <a:ext uri="{9D8B030D-6E8A-4147-A177-3AD203B41FA5}">
                      <a16:colId xmlns:a16="http://schemas.microsoft.com/office/drawing/2014/main" val="1456959817"/>
                    </a:ext>
                  </a:extLst>
                </a:gridCol>
              </a:tblGrid>
              <a:tr h="0">
                <a:tc>
                  <a:txBody>
                    <a:bodyPr/>
                    <a:lstStyle/>
                    <a:p>
                      <a:pPr algn="ctr"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Name</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tc>
                  <a:txBody>
                    <a:bodyPr/>
                    <a:lstStyle/>
                    <a:p>
                      <a:pPr algn="ctr"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Age</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extLst>
                  <a:ext uri="{0D108BD9-81ED-4DB2-BD59-A6C34878D82A}">
                    <a16:rowId xmlns:a16="http://schemas.microsoft.com/office/drawing/2014/main" val="1338103389"/>
                  </a:ext>
                </a:extLst>
              </a:tr>
              <a:tr h="259891">
                <a:tc>
                  <a:txBody>
                    <a:bodyPr/>
                    <a:lstStyle/>
                    <a:p>
                      <a:pPr algn="l"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Larry Smith</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tc>
                  <a:txBody>
                    <a:bodyPr/>
                    <a:lstStyle/>
                    <a:p>
                      <a:pPr algn="r"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24</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extLst>
                  <a:ext uri="{0D108BD9-81ED-4DB2-BD59-A6C34878D82A}">
                    <a16:rowId xmlns:a16="http://schemas.microsoft.com/office/drawing/2014/main" val="2564999297"/>
                  </a:ext>
                </a:extLst>
              </a:tr>
              <a:tr h="259891">
                <a:tc>
                  <a:txBody>
                    <a:bodyPr/>
                    <a:lstStyle/>
                    <a:p>
                      <a:pPr algn="l"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Xiao Li</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tc>
                  <a:txBody>
                    <a:bodyPr/>
                    <a:lstStyle/>
                    <a:p>
                      <a:pPr algn="r"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34</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extLst>
                  <a:ext uri="{0D108BD9-81ED-4DB2-BD59-A6C34878D82A}">
                    <a16:rowId xmlns:a16="http://schemas.microsoft.com/office/drawing/2014/main" val="3820535179"/>
                  </a:ext>
                </a:extLst>
              </a:tr>
              <a:tr h="259891">
                <a:tc>
                  <a:txBody>
                    <a:bodyPr/>
                    <a:lstStyle/>
                    <a:p>
                      <a:pPr algn="l"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Sarah Simms</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tc>
                  <a:txBody>
                    <a:bodyPr/>
                    <a:lstStyle/>
                    <a:p>
                      <a:pPr algn="r"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65</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extLst>
                  <a:ext uri="{0D108BD9-81ED-4DB2-BD59-A6C34878D82A}">
                    <a16:rowId xmlns:a16="http://schemas.microsoft.com/office/drawing/2014/main" val="524226206"/>
                  </a:ext>
                </a:extLst>
              </a:tr>
              <a:tr h="259891">
                <a:tc>
                  <a:txBody>
                    <a:bodyPr/>
                    <a:lstStyle/>
                    <a:p>
                      <a:pPr algn="l" fontAlgn="b"/>
                      <a:r>
                        <a:rPr lang="en-US" sz="1600" b="1" i="0" u="none" strike="noStrike" baseline="0" dirty="0">
                          <a:solidFill>
                            <a:srgbClr val="3FFF3F"/>
                          </a:solidFill>
                          <a:effectLst/>
                          <a:latin typeface="Courier New" panose="02070309020205020404" pitchFamily="49" charset="0"/>
                          <a:cs typeface="Courier New" panose="02070309020205020404" pitchFamily="49" charset="0"/>
                        </a:rPr>
                        <a:t>Ip Man</a:t>
                      </a:r>
                    </a:p>
                  </a:txBody>
                  <a:tcPr marL="7620" marR="7620" marT="7620" marB="0" anchor="b">
                    <a:solidFill>
                      <a:schemeClr val="tx1"/>
                    </a:solidFill>
                  </a:tcPr>
                </a:tc>
                <a:tc>
                  <a:txBody>
                    <a:bodyPr/>
                    <a:lstStyle/>
                    <a:p>
                      <a:pPr algn="r" fontAlgn="b"/>
                      <a:r>
                        <a:rPr lang="en-US" sz="1600" b="1" i="0" u="none" strike="noStrike" baseline="0" dirty="0">
                          <a:solidFill>
                            <a:srgbClr val="3FFF3F"/>
                          </a:solidFill>
                          <a:effectLst/>
                          <a:latin typeface="Courier New" panose="02070309020205020404" pitchFamily="49" charset="0"/>
                          <a:cs typeface="Courier New" panose="02070309020205020404" pitchFamily="49" charset="0"/>
                        </a:rPr>
                        <a:t>127</a:t>
                      </a:r>
                    </a:p>
                  </a:txBody>
                  <a:tcPr marL="7620" marR="7620" marT="7620" marB="0" anchor="b">
                    <a:solidFill>
                      <a:schemeClr val="tx1"/>
                    </a:solidFill>
                  </a:tcPr>
                </a:tc>
                <a:extLst>
                  <a:ext uri="{0D108BD9-81ED-4DB2-BD59-A6C34878D82A}">
                    <a16:rowId xmlns:a16="http://schemas.microsoft.com/office/drawing/2014/main" val="1312462439"/>
                  </a:ext>
                </a:extLst>
              </a:tr>
            </a:tbl>
          </a:graphicData>
        </a:graphic>
      </p:graphicFrame>
    </p:spTree>
    <p:extLst>
      <p:ext uri="{BB962C8B-B14F-4D97-AF65-F5344CB8AC3E}">
        <p14:creationId xmlns:p14="http://schemas.microsoft.com/office/powerpoint/2010/main" val="3974133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30900-2366-4E70-8FB9-9A2011C7BD6D}"/>
              </a:ext>
            </a:extLst>
          </p:cNvPr>
          <p:cNvSpPr>
            <a:spLocks noGrp="1"/>
          </p:cNvSpPr>
          <p:nvPr>
            <p:ph type="title"/>
          </p:nvPr>
        </p:nvSpPr>
        <p:spPr/>
        <p:txBody>
          <a:bodyPr/>
          <a:lstStyle/>
          <a:p>
            <a:r>
              <a:rPr lang="en-US" dirty="0"/>
              <a:t>SQL - DELETE</a:t>
            </a:r>
          </a:p>
        </p:txBody>
      </p:sp>
      <p:sp>
        <p:nvSpPr>
          <p:cNvPr id="3" name="Content Placeholder 2">
            <a:extLst>
              <a:ext uri="{FF2B5EF4-FFF2-40B4-BE49-F238E27FC236}">
                <a16:creationId xmlns:a16="http://schemas.microsoft.com/office/drawing/2014/main" id="{F9792305-7369-41AD-A384-5CA89DF40C81}"/>
              </a:ext>
            </a:extLst>
          </p:cNvPr>
          <p:cNvSpPr>
            <a:spLocks noGrp="1"/>
          </p:cNvSpPr>
          <p:nvPr>
            <p:ph idx="1"/>
          </p:nvPr>
        </p:nvSpPr>
        <p:spPr>
          <a:xfrm>
            <a:off x="1097280" y="2108201"/>
            <a:ext cx="4598670" cy="3760891"/>
          </a:xfrm>
        </p:spPr>
        <p:txBody>
          <a:bodyPr/>
          <a:lstStyle/>
          <a:p>
            <a:pPr>
              <a:buFont typeface="Arial" panose="020B0604020202020204" pitchFamily="34" charset="0"/>
              <a:buChar char="•"/>
            </a:pPr>
            <a:r>
              <a:rPr lang="en-US" dirty="0"/>
              <a:t>To remove data from an SQL database.  We use the DELETE command.</a:t>
            </a:r>
          </a:p>
          <a:p>
            <a:pPr>
              <a:buFont typeface="Arial" panose="020B0604020202020204" pitchFamily="34" charset="0"/>
              <a:buChar char="•"/>
            </a:pPr>
            <a:r>
              <a:rPr lang="en-US" dirty="0"/>
              <a:t>DELETE just requires a table name and a condition which is put into a WHERE clause.</a:t>
            </a:r>
          </a:p>
          <a:p>
            <a:pPr>
              <a:buFont typeface="Arial" panose="020B0604020202020204" pitchFamily="34" charset="0"/>
              <a:buChar char="•"/>
            </a:pPr>
            <a:r>
              <a:rPr lang="en-US" dirty="0"/>
              <a:t>Like UPDATE if you omit the WHERE clause then every record is deleted.</a:t>
            </a:r>
          </a:p>
          <a:p>
            <a:pPr>
              <a:buFont typeface="Arial" panose="020B0604020202020204" pitchFamily="34" charset="0"/>
              <a:buChar char="•"/>
            </a:pPr>
            <a:r>
              <a:rPr lang="en-US" dirty="0"/>
              <a:t>We can delete as many or as few rows as we want.. </a:t>
            </a:r>
          </a:p>
        </p:txBody>
      </p:sp>
      <p:sp>
        <p:nvSpPr>
          <p:cNvPr id="4" name="Content Placeholder 3">
            <a:extLst>
              <a:ext uri="{FF2B5EF4-FFF2-40B4-BE49-F238E27FC236}">
                <a16:creationId xmlns:a16="http://schemas.microsoft.com/office/drawing/2014/main" id="{2B2B5A87-B258-489F-9819-50D27B4CDFBA}"/>
              </a:ext>
            </a:extLst>
          </p:cNvPr>
          <p:cNvSpPr txBox="1">
            <a:spLocks/>
          </p:cNvSpPr>
          <p:nvPr/>
        </p:nvSpPr>
        <p:spPr>
          <a:xfrm>
            <a:off x="5912524" y="3864433"/>
            <a:ext cx="6000579" cy="759778"/>
          </a:xfrm>
          <a:prstGeom prst="rect">
            <a:avLst/>
          </a:prstGeom>
          <a:solidFill>
            <a:schemeClr val="tx1"/>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600" b="1" dirty="0">
                <a:solidFill>
                  <a:srgbClr val="3FFF3F"/>
                </a:solidFill>
                <a:latin typeface="Courier New" panose="02070309020205020404" pitchFamily="49" charset="0"/>
                <a:cs typeface="Courier New" panose="02070309020205020404" pitchFamily="49" charset="0"/>
              </a:rPr>
              <a:t>&gt; DELETE people WHERE age = 20;</a:t>
            </a:r>
          </a:p>
          <a:p>
            <a:pPr marL="0" indent="0">
              <a:buNone/>
            </a:pPr>
            <a:endParaRPr lang="en-US" sz="1600" b="1" dirty="0">
              <a:solidFill>
                <a:srgbClr val="3FFF3F"/>
              </a:solidFill>
              <a:latin typeface="Courier New" panose="02070309020205020404" pitchFamily="49" charset="0"/>
              <a:cs typeface="Courier New" panose="02070309020205020404" pitchFamily="49" charset="0"/>
            </a:endParaRPr>
          </a:p>
        </p:txBody>
      </p:sp>
      <p:graphicFrame>
        <p:nvGraphicFramePr>
          <p:cNvPr id="8" name="Table 7">
            <a:extLst>
              <a:ext uri="{FF2B5EF4-FFF2-40B4-BE49-F238E27FC236}">
                <a16:creationId xmlns:a16="http://schemas.microsoft.com/office/drawing/2014/main" id="{FC35FFCE-98C3-4C79-870C-01EDD7A7C27E}"/>
              </a:ext>
            </a:extLst>
          </p:cNvPr>
          <p:cNvGraphicFramePr>
            <a:graphicFrameLocks noGrp="1"/>
          </p:cNvGraphicFramePr>
          <p:nvPr/>
        </p:nvGraphicFramePr>
        <p:xfrm>
          <a:off x="5912525" y="5089419"/>
          <a:ext cx="6000579" cy="779673"/>
        </p:xfrm>
        <a:graphic>
          <a:graphicData uri="http://schemas.openxmlformats.org/drawingml/2006/table">
            <a:tbl>
              <a:tblPr>
                <a:tableStyleId>{37CE84F3-28C3-443E-9E96-99CF82512B78}</a:tableStyleId>
              </a:tblPr>
              <a:tblGrid>
                <a:gridCol w="4669747">
                  <a:extLst>
                    <a:ext uri="{9D8B030D-6E8A-4147-A177-3AD203B41FA5}">
                      <a16:colId xmlns:a16="http://schemas.microsoft.com/office/drawing/2014/main" val="671086831"/>
                    </a:ext>
                  </a:extLst>
                </a:gridCol>
                <a:gridCol w="1330832">
                  <a:extLst>
                    <a:ext uri="{9D8B030D-6E8A-4147-A177-3AD203B41FA5}">
                      <a16:colId xmlns:a16="http://schemas.microsoft.com/office/drawing/2014/main" val="1456959817"/>
                    </a:ext>
                  </a:extLst>
                </a:gridCol>
              </a:tblGrid>
              <a:tr h="259891">
                <a:tc>
                  <a:txBody>
                    <a:bodyPr/>
                    <a:lstStyle/>
                    <a:p>
                      <a:pPr algn="ctr"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Name</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tc>
                  <a:txBody>
                    <a:bodyPr/>
                    <a:lstStyle/>
                    <a:p>
                      <a:pPr algn="ctr"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Age</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extLst>
                  <a:ext uri="{0D108BD9-81ED-4DB2-BD59-A6C34878D82A}">
                    <a16:rowId xmlns:a16="http://schemas.microsoft.com/office/drawing/2014/main" val="1338103389"/>
                  </a:ext>
                </a:extLst>
              </a:tr>
              <a:tr h="259891">
                <a:tc>
                  <a:txBody>
                    <a:bodyPr/>
                    <a:lstStyle/>
                    <a:p>
                      <a:pPr algn="l"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Sarah Simms</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tc>
                  <a:txBody>
                    <a:bodyPr/>
                    <a:lstStyle/>
                    <a:p>
                      <a:pPr algn="r"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65</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extLst>
                  <a:ext uri="{0D108BD9-81ED-4DB2-BD59-A6C34878D82A}">
                    <a16:rowId xmlns:a16="http://schemas.microsoft.com/office/drawing/2014/main" val="524226206"/>
                  </a:ext>
                </a:extLst>
              </a:tr>
              <a:tr h="259891">
                <a:tc>
                  <a:txBody>
                    <a:bodyPr/>
                    <a:lstStyle/>
                    <a:p>
                      <a:pPr algn="l" fontAlgn="b"/>
                      <a:r>
                        <a:rPr lang="en-US" sz="1600" b="1" i="0" u="none" strike="noStrike" baseline="0" dirty="0">
                          <a:solidFill>
                            <a:srgbClr val="3FFF3F"/>
                          </a:solidFill>
                          <a:effectLst/>
                          <a:latin typeface="Courier New" panose="02070309020205020404" pitchFamily="49" charset="0"/>
                          <a:cs typeface="Courier New" panose="02070309020205020404" pitchFamily="49" charset="0"/>
                        </a:rPr>
                        <a:t>Ip Man</a:t>
                      </a:r>
                    </a:p>
                  </a:txBody>
                  <a:tcPr marL="7620" marR="7620" marT="7620" marB="0" anchor="b">
                    <a:solidFill>
                      <a:schemeClr val="tx1"/>
                    </a:solidFill>
                  </a:tcPr>
                </a:tc>
                <a:tc>
                  <a:txBody>
                    <a:bodyPr/>
                    <a:lstStyle/>
                    <a:p>
                      <a:pPr algn="r" fontAlgn="b"/>
                      <a:r>
                        <a:rPr lang="en-US" sz="1600" b="1" i="0" u="none" strike="noStrike" baseline="0" dirty="0">
                          <a:solidFill>
                            <a:srgbClr val="3FFF3F"/>
                          </a:solidFill>
                          <a:effectLst/>
                          <a:latin typeface="Courier New" panose="02070309020205020404" pitchFamily="49" charset="0"/>
                          <a:cs typeface="Courier New" panose="02070309020205020404" pitchFamily="49" charset="0"/>
                        </a:rPr>
                        <a:t>127</a:t>
                      </a:r>
                    </a:p>
                  </a:txBody>
                  <a:tcPr marL="7620" marR="7620" marT="7620" marB="0" anchor="b">
                    <a:solidFill>
                      <a:schemeClr val="tx1"/>
                    </a:solidFill>
                  </a:tcPr>
                </a:tc>
                <a:extLst>
                  <a:ext uri="{0D108BD9-81ED-4DB2-BD59-A6C34878D82A}">
                    <a16:rowId xmlns:a16="http://schemas.microsoft.com/office/drawing/2014/main" val="1312462439"/>
                  </a:ext>
                </a:extLst>
              </a:tr>
            </a:tbl>
          </a:graphicData>
        </a:graphic>
      </p:graphicFrame>
      <p:graphicFrame>
        <p:nvGraphicFramePr>
          <p:cNvPr id="7" name="Table 6">
            <a:extLst>
              <a:ext uri="{FF2B5EF4-FFF2-40B4-BE49-F238E27FC236}">
                <a16:creationId xmlns:a16="http://schemas.microsoft.com/office/drawing/2014/main" id="{A5D3AFF7-1118-4F88-A5F5-8CE7A19A932B}"/>
              </a:ext>
            </a:extLst>
          </p:cNvPr>
          <p:cNvGraphicFramePr>
            <a:graphicFrameLocks noGrp="1"/>
          </p:cNvGraphicFramePr>
          <p:nvPr/>
        </p:nvGraphicFramePr>
        <p:xfrm>
          <a:off x="5912526" y="2108201"/>
          <a:ext cx="6000579" cy="1291024"/>
        </p:xfrm>
        <a:graphic>
          <a:graphicData uri="http://schemas.openxmlformats.org/drawingml/2006/table">
            <a:tbl>
              <a:tblPr>
                <a:tableStyleId>{37CE84F3-28C3-443E-9E96-99CF82512B78}</a:tableStyleId>
              </a:tblPr>
              <a:tblGrid>
                <a:gridCol w="4669747">
                  <a:extLst>
                    <a:ext uri="{9D8B030D-6E8A-4147-A177-3AD203B41FA5}">
                      <a16:colId xmlns:a16="http://schemas.microsoft.com/office/drawing/2014/main" val="671086831"/>
                    </a:ext>
                  </a:extLst>
                </a:gridCol>
                <a:gridCol w="1330832">
                  <a:extLst>
                    <a:ext uri="{9D8B030D-6E8A-4147-A177-3AD203B41FA5}">
                      <a16:colId xmlns:a16="http://schemas.microsoft.com/office/drawing/2014/main" val="1456959817"/>
                    </a:ext>
                  </a:extLst>
                </a:gridCol>
              </a:tblGrid>
              <a:tr h="0">
                <a:tc>
                  <a:txBody>
                    <a:bodyPr/>
                    <a:lstStyle/>
                    <a:p>
                      <a:pPr algn="ctr"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Name</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tc>
                  <a:txBody>
                    <a:bodyPr/>
                    <a:lstStyle/>
                    <a:p>
                      <a:pPr algn="ctr"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Age</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extLst>
                  <a:ext uri="{0D108BD9-81ED-4DB2-BD59-A6C34878D82A}">
                    <a16:rowId xmlns:a16="http://schemas.microsoft.com/office/drawing/2014/main" val="1338103389"/>
                  </a:ext>
                </a:extLst>
              </a:tr>
              <a:tr h="259891">
                <a:tc>
                  <a:txBody>
                    <a:bodyPr/>
                    <a:lstStyle/>
                    <a:p>
                      <a:pPr algn="l"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Larry Smith</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tc>
                  <a:txBody>
                    <a:bodyPr/>
                    <a:lstStyle/>
                    <a:p>
                      <a:pPr algn="r" fontAlgn="b"/>
                      <a:r>
                        <a:rPr lang="en-US" sz="1600" b="1" i="0" u="none" strike="noStrike" baseline="0" dirty="0">
                          <a:solidFill>
                            <a:srgbClr val="3FFF3F"/>
                          </a:solidFill>
                          <a:effectLst/>
                          <a:latin typeface="Courier New" panose="02070309020205020404" pitchFamily="49" charset="0"/>
                          <a:cs typeface="Courier New" panose="02070309020205020404" pitchFamily="49" charset="0"/>
                        </a:rPr>
                        <a:t>20</a:t>
                      </a:r>
                    </a:p>
                  </a:txBody>
                  <a:tcPr marL="7620" marR="7620" marT="7620" marB="0" anchor="b">
                    <a:solidFill>
                      <a:schemeClr val="tx1"/>
                    </a:solidFill>
                  </a:tcPr>
                </a:tc>
                <a:extLst>
                  <a:ext uri="{0D108BD9-81ED-4DB2-BD59-A6C34878D82A}">
                    <a16:rowId xmlns:a16="http://schemas.microsoft.com/office/drawing/2014/main" val="2564999297"/>
                  </a:ext>
                </a:extLst>
              </a:tr>
              <a:tr h="259891">
                <a:tc>
                  <a:txBody>
                    <a:bodyPr/>
                    <a:lstStyle/>
                    <a:p>
                      <a:pPr algn="l"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Xiao Li</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tc>
                  <a:txBody>
                    <a:bodyPr/>
                    <a:lstStyle/>
                    <a:p>
                      <a:pPr algn="r"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20</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extLst>
                  <a:ext uri="{0D108BD9-81ED-4DB2-BD59-A6C34878D82A}">
                    <a16:rowId xmlns:a16="http://schemas.microsoft.com/office/drawing/2014/main" val="3820535179"/>
                  </a:ext>
                </a:extLst>
              </a:tr>
              <a:tr h="259891">
                <a:tc>
                  <a:txBody>
                    <a:bodyPr/>
                    <a:lstStyle/>
                    <a:p>
                      <a:pPr algn="l"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Sarah Simms</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tc>
                  <a:txBody>
                    <a:bodyPr/>
                    <a:lstStyle/>
                    <a:p>
                      <a:pPr algn="r"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65</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extLst>
                  <a:ext uri="{0D108BD9-81ED-4DB2-BD59-A6C34878D82A}">
                    <a16:rowId xmlns:a16="http://schemas.microsoft.com/office/drawing/2014/main" val="524226206"/>
                  </a:ext>
                </a:extLst>
              </a:tr>
              <a:tr h="259891">
                <a:tc>
                  <a:txBody>
                    <a:bodyPr/>
                    <a:lstStyle/>
                    <a:p>
                      <a:pPr algn="l" fontAlgn="b"/>
                      <a:r>
                        <a:rPr lang="en-US" sz="1600" b="1" i="0" u="none" strike="noStrike" baseline="0" dirty="0">
                          <a:solidFill>
                            <a:srgbClr val="3FFF3F"/>
                          </a:solidFill>
                          <a:effectLst/>
                          <a:latin typeface="Courier New" panose="02070309020205020404" pitchFamily="49" charset="0"/>
                          <a:cs typeface="Courier New" panose="02070309020205020404" pitchFamily="49" charset="0"/>
                        </a:rPr>
                        <a:t>Ip Man</a:t>
                      </a:r>
                    </a:p>
                  </a:txBody>
                  <a:tcPr marL="7620" marR="7620" marT="7620" marB="0" anchor="b">
                    <a:solidFill>
                      <a:schemeClr val="tx1"/>
                    </a:solidFill>
                  </a:tcPr>
                </a:tc>
                <a:tc>
                  <a:txBody>
                    <a:bodyPr/>
                    <a:lstStyle/>
                    <a:p>
                      <a:pPr algn="r" fontAlgn="b"/>
                      <a:r>
                        <a:rPr lang="en-US" sz="1600" b="1" i="0" u="none" strike="noStrike" baseline="0" dirty="0">
                          <a:solidFill>
                            <a:srgbClr val="3FFF3F"/>
                          </a:solidFill>
                          <a:effectLst/>
                          <a:latin typeface="Courier New" panose="02070309020205020404" pitchFamily="49" charset="0"/>
                          <a:cs typeface="Courier New" panose="02070309020205020404" pitchFamily="49" charset="0"/>
                        </a:rPr>
                        <a:t>127</a:t>
                      </a:r>
                    </a:p>
                  </a:txBody>
                  <a:tcPr marL="7620" marR="7620" marT="7620" marB="0" anchor="b">
                    <a:solidFill>
                      <a:schemeClr val="tx1"/>
                    </a:solidFill>
                  </a:tcPr>
                </a:tc>
                <a:extLst>
                  <a:ext uri="{0D108BD9-81ED-4DB2-BD59-A6C34878D82A}">
                    <a16:rowId xmlns:a16="http://schemas.microsoft.com/office/drawing/2014/main" val="1312462439"/>
                  </a:ext>
                </a:extLst>
              </a:tr>
            </a:tbl>
          </a:graphicData>
        </a:graphic>
      </p:graphicFrame>
    </p:spTree>
    <p:extLst>
      <p:ext uri="{BB962C8B-B14F-4D97-AF65-F5344CB8AC3E}">
        <p14:creationId xmlns:p14="http://schemas.microsoft.com/office/powerpoint/2010/main" val="2121875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35710-5A7A-4BF1-84FF-F393C7241149}"/>
              </a:ext>
            </a:extLst>
          </p:cNvPr>
          <p:cNvSpPr>
            <a:spLocks noGrp="1"/>
          </p:cNvSpPr>
          <p:nvPr>
            <p:ph type="title"/>
          </p:nvPr>
        </p:nvSpPr>
        <p:spPr/>
        <p:txBody>
          <a:bodyPr/>
          <a:lstStyle/>
          <a:p>
            <a:r>
              <a:rPr lang="en-US" dirty="0"/>
              <a:t>SQL &amp; PHP</a:t>
            </a:r>
          </a:p>
        </p:txBody>
      </p:sp>
      <p:sp>
        <p:nvSpPr>
          <p:cNvPr id="3" name="Content Placeholder 2">
            <a:extLst>
              <a:ext uri="{FF2B5EF4-FFF2-40B4-BE49-F238E27FC236}">
                <a16:creationId xmlns:a16="http://schemas.microsoft.com/office/drawing/2014/main" id="{0838F17B-4042-4414-BB90-376DE47E2E1A}"/>
              </a:ext>
            </a:extLst>
          </p:cNvPr>
          <p:cNvSpPr>
            <a:spLocks noGrp="1"/>
          </p:cNvSpPr>
          <p:nvPr>
            <p:ph idx="1"/>
          </p:nvPr>
        </p:nvSpPr>
        <p:spPr>
          <a:xfrm>
            <a:off x="1097279" y="2108201"/>
            <a:ext cx="9965055" cy="2425067"/>
          </a:xfrm>
        </p:spPr>
        <p:txBody>
          <a:bodyPr>
            <a:normAutofit fontScale="85000" lnSpcReduction="20000"/>
          </a:bodyPr>
          <a:lstStyle/>
          <a:p>
            <a:pPr>
              <a:buFont typeface="Arial" panose="020B0604020202020204" pitchFamily="34" charset="0"/>
              <a:buChar char="•"/>
            </a:pPr>
            <a:r>
              <a:rPr lang="en-US" dirty="0"/>
              <a:t>In this course our database exists on the same computer (a virtual machine) that our web server is running on but that doesn’t have to be the case.  In large environments it’s common to have a central database server or several of them called a “cluster.  On top of that even a singe computer can host a large number of databases.</a:t>
            </a:r>
          </a:p>
          <a:p>
            <a:pPr>
              <a:buFont typeface="Arial" panose="020B0604020202020204" pitchFamily="34" charset="0"/>
              <a:buChar char="•"/>
            </a:pPr>
            <a:r>
              <a:rPr lang="en-US" dirty="0"/>
              <a:t>Because of this, PHP will need some information about where our database is located in order to access it.</a:t>
            </a:r>
          </a:p>
          <a:p>
            <a:pPr>
              <a:buFont typeface="Arial" panose="020B0604020202020204" pitchFamily="34" charset="0"/>
              <a:buChar char="•"/>
            </a:pPr>
            <a:r>
              <a:rPr lang="en-US" dirty="0"/>
              <a:t>The first bit of information PHP needs is the database type. In the case of our </a:t>
            </a:r>
            <a:r>
              <a:rPr lang="en-US" dirty="0" err="1"/>
              <a:t>TurnKey</a:t>
            </a:r>
            <a:r>
              <a:rPr lang="en-US" dirty="0"/>
              <a:t> Linux box, it is MySQL (</a:t>
            </a:r>
            <a:r>
              <a:rPr lang="en-US" dirty="0" err="1"/>
              <a:t>mariadb</a:t>
            </a:r>
            <a:r>
              <a:rPr lang="en-US" dirty="0"/>
              <a:t>) other types of database are things like Microsoft SQL Server and Oracle. </a:t>
            </a:r>
          </a:p>
          <a:p>
            <a:pPr>
              <a:buFont typeface="Arial" panose="020B0604020202020204" pitchFamily="34" charset="0"/>
              <a:buChar char="•"/>
            </a:pPr>
            <a:r>
              <a:rPr lang="en-US" dirty="0"/>
              <a:t>After that we need the database name and the IP address of the server it is located on.  If it’s on the same machine that our database is running on, we can write </a:t>
            </a:r>
            <a:r>
              <a:rPr lang="en-US" b="1" dirty="0">
                <a:latin typeface="Courier New" panose="02070309020205020404" pitchFamily="49" charset="0"/>
                <a:cs typeface="Courier New" panose="02070309020205020404" pitchFamily="49" charset="0"/>
              </a:rPr>
              <a:t>localhost</a:t>
            </a:r>
            <a:r>
              <a:rPr lang="en-US" dirty="0"/>
              <a:t> or </a:t>
            </a:r>
            <a:r>
              <a:rPr lang="en-US" b="1" dirty="0">
                <a:latin typeface="Courier New" panose="02070309020205020404" pitchFamily="49" charset="0"/>
                <a:cs typeface="Courier New" panose="02070309020205020404" pitchFamily="49" charset="0"/>
              </a:rPr>
              <a:t>127.0.0.1</a:t>
            </a:r>
            <a:r>
              <a:rPr lang="en-US" dirty="0"/>
              <a:t> instead of an IP.</a:t>
            </a:r>
          </a:p>
          <a:p>
            <a:pPr>
              <a:buFont typeface="Arial" panose="020B0604020202020204" pitchFamily="34" charset="0"/>
              <a:buChar char="•"/>
            </a:pPr>
            <a:endParaRPr lang="en-US" dirty="0"/>
          </a:p>
        </p:txBody>
      </p:sp>
      <p:sp>
        <p:nvSpPr>
          <p:cNvPr id="7" name="Content Placeholder 3">
            <a:extLst>
              <a:ext uri="{FF2B5EF4-FFF2-40B4-BE49-F238E27FC236}">
                <a16:creationId xmlns:a16="http://schemas.microsoft.com/office/drawing/2014/main" id="{7E94BCFB-7381-4327-8075-A7784CC76DC6}"/>
              </a:ext>
            </a:extLst>
          </p:cNvPr>
          <p:cNvSpPr txBox="1">
            <a:spLocks/>
          </p:cNvSpPr>
          <p:nvPr/>
        </p:nvSpPr>
        <p:spPr>
          <a:xfrm>
            <a:off x="1097279" y="4904109"/>
            <a:ext cx="9965055" cy="1231682"/>
          </a:xfrm>
          <a:prstGeom prst="rect">
            <a:avLst/>
          </a:prstGeom>
          <a:solidFill>
            <a:schemeClr val="tx1"/>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dsn</a:t>
            </a:r>
            <a:r>
              <a:rPr lang="en-US" b="1" dirty="0">
                <a:solidFill>
                  <a:srgbClr val="3FFF3F"/>
                </a:solidFill>
                <a:latin typeface="Courier New" panose="02070309020205020404" pitchFamily="49" charset="0"/>
                <a:cs typeface="Courier New" panose="02070309020205020404" pitchFamily="49" charset="0"/>
              </a:rPr>
              <a:t> = '</a:t>
            </a:r>
            <a:r>
              <a:rPr lang="en-US" b="1" dirty="0" err="1">
                <a:solidFill>
                  <a:srgbClr val="3FFF3F"/>
                </a:solidFill>
                <a:latin typeface="Courier New" panose="02070309020205020404" pitchFamily="49" charset="0"/>
                <a:cs typeface="Courier New" panose="02070309020205020404" pitchFamily="49" charset="0"/>
              </a:rPr>
              <a:t>mysql:dbname</a:t>
            </a: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mydatabase;host</a:t>
            </a:r>
            <a:r>
              <a:rPr lang="en-US" b="1" dirty="0">
                <a:solidFill>
                  <a:srgbClr val="3FFF3F"/>
                </a:solidFill>
                <a:latin typeface="Courier New" panose="02070309020205020404" pitchFamily="49" charset="0"/>
                <a:cs typeface="Courier New" panose="02070309020205020404" pitchFamily="49" charset="0"/>
              </a:rPr>
              <a:t>=172.16.1.242';                                                                              $</a:t>
            </a:r>
            <a:r>
              <a:rPr lang="en-US" b="1" dirty="0" err="1">
                <a:solidFill>
                  <a:srgbClr val="3FFF3F"/>
                </a:solidFill>
                <a:latin typeface="Courier New" panose="02070309020205020404" pitchFamily="49" charset="0"/>
                <a:cs typeface="Courier New" panose="02070309020205020404" pitchFamily="49" charset="0"/>
              </a:rPr>
              <a:t>dbUser</a:t>
            </a:r>
            <a:r>
              <a:rPr lang="en-US" b="1" dirty="0">
                <a:solidFill>
                  <a:srgbClr val="3FFF3F"/>
                </a:solidFill>
                <a:latin typeface="Courier New" panose="02070309020205020404" pitchFamily="49" charset="0"/>
                <a:cs typeface="Courier New" panose="02070309020205020404" pitchFamily="49" charset="0"/>
              </a:rPr>
              <a:t> = '</a:t>
            </a:r>
            <a:r>
              <a:rPr lang="en-US" b="1" dirty="0" err="1">
                <a:solidFill>
                  <a:srgbClr val="3FFF3F"/>
                </a:solidFill>
                <a:latin typeface="Courier New" panose="02070309020205020404" pitchFamily="49" charset="0"/>
                <a:cs typeface="Courier New" panose="02070309020205020404" pitchFamily="49" charset="0"/>
              </a:rPr>
              <a:t>appuser</a:t>
            </a: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dbPassword</a:t>
            </a:r>
            <a:r>
              <a:rPr lang="en-US" b="1" dirty="0">
                <a:solidFill>
                  <a:srgbClr val="3FFF3F"/>
                </a:solidFill>
                <a:latin typeface="Courier New" panose="02070309020205020404" pitchFamily="49" charset="0"/>
                <a:cs typeface="Courier New" panose="02070309020205020404" pitchFamily="49" charset="0"/>
              </a:rPr>
              <a:t> = 'Testing!'; </a:t>
            </a:r>
          </a:p>
        </p:txBody>
      </p:sp>
    </p:spTree>
    <p:extLst>
      <p:ext uri="{BB962C8B-B14F-4D97-AF65-F5344CB8AC3E}">
        <p14:creationId xmlns:p14="http://schemas.microsoft.com/office/powerpoint/2010/main" val="10247124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35710-5A7A-4BF1-84FF-F393C7241149}"/>
              </a:ext>
            </a:extLst>
          </p:cNvPr>
          <p:cNvSpPr>
            <a:spLocks noGrp="1"/>
          </p:cNvSpPr>
          <p:nvPr>
            <p:ph type="title"/>
          </p:nvPr>
        </p:nvSpPr>
        <p:spPr/>
        <p:txBody>
          <a:bodyPr/>
          <a:lstStyle/>
          <a:p>
            <a:r>
              <a:rPr lang="en-US" dirty="0"/>
              <a:t>SQL &amp; PHP</a:t>
            </a:r>
          </a:p>
        </p:txBody>
      </p:sp>
      <p:sp>
        <p:nvSpPr>
          <p:cNvPr id="3" name="Content Placeholder 2">
            <a:extLst>
              <a:ext uri="{FF2B5EF4-FFF2-40B4-BE49-F238E27FC236}">
                <a16:creationId xmlns:a16="http://schemas.microsoft.com/office/drawing/2014/main" id="{0838F17B-4042-4414-BB90-376DE47E2E1A}"/>
              </a:ext>
            </a:extLst>
          </p:cNvPr>
          <p:cNvSpPr>
            <a:spLocks noGrp="1"/>
          </p:cNvSpPr>
          <p:nvPr>
            <p:ph idx="1"/>
          </p:nvPr>
        </p:nvSpPr>
        <p:spPr>
          <a:xfrm>
            <a:off x="1097279" y="2108201"/>
            <a:ext cx="9965055" cy="2425067"/>
          </a:xfrm>
        </p:spPr>
        <p:txBody>
          <a:bodyPr>
            <a:normAutofit fontScale="85000" lnSpcReduction="20000"/>
          </a:bodyPr>
          <a:lstStyle/>
          <a:p>
            <a:pPr>
              <a:buFont typeface="Arial" panose="020B0604020202020204" pitchFamily="34" charset="0"/>
              <a:buChar char="•"/>
            </a:pPr>
            <a:r>
              <a:rPr lang="en-US" dirty="0"/>
              <a:t>After that we need a username and a password.</a:t>
            </a:r>
          </a:p>
          <a:p>
            <a:pPr>
              <a:buFont typeface="Arial" panose="020B0604020202020204" pitchFamily="34" charset="0"/>
              <a:buChar char="•"/>
            </a:pPr>
            <a:r>
              <a:rPr lang="en-US" dirty="0"/>
              <a:t>Databases usually keep their own authentication systems.  So, your database username and password will almost always be different from the username and password you use to log into a computer.  Even the computer that the database is running on. </a:t>
            </a:r>
          </a:p>
          <a:p>
            <a:pPr>
              <a:buFont typeface="Arial" panose="020B0604020202020204" pitchFamily="34" charset="0"/>
              <a:buChar char="•"/>
            </a:pPr>
            <a:r>
              <a:rPr lang="en-US" dirty="0"/>
              <a:t>You set up a database password on your </a:t>
            </a:r>
            <a:r>
              <a:rPr lang="en-US" dirty="0" err="1"/>
              <a:t>TurnKey</a:t>
            </a:r>
            <a:r>
              <a:rPr lang="en-US" dirty="0"/>
              <a:t> Linux VM the first time it started up.   If you recall, after you set the root password it asked you for the password for </a:t>
            </a:r>
            <a:r>
              <a:rPr lang="en-US" b="1" dirty="0" err="1">
                <a:latin typeface="Courier New" panose="02070309020205020404" pitchFamily="49" charset="0"/>
                <a:cs typeface="Courier New" panose="02070309020205020404" pitchFamily="49" charset="0"/>
              </a:rPr>
              <a:t>adminer</a:t>
            </a:r>
            <a:r>
              <a:rPr lang="en-US" dirty="0"/>
              <a:t>. </a:t>
            </a:r>
            <a:r>
              <a:rPr lang="en-US" b="1" dirty="0" err="1">
                <a:latin typeface="Courier New" panose="02070309020205020404" pitchFamily="49" charset="0"/>
                <a:cs typeface="Courier New" panose="02070309020205020404" pitchFamily="49" charset="0"/>
              </a:rPr>
              <a:t>Adminer</a:t>
            </a:r>
            <a:r>
              <a:rPr lang="en-US" dirty="0"/>
              <a:t> is a database user with administrative privileges.</a:t>
            </a:r>
          </a:p>
          <a:p>
            <a:pPr>
              <a:buFont typeface="Arial" panose="020B0604020202020204" pitchFamily="34" charset="0"/>
              <a:buChar char="•"/>
            </a:pPr>
            <a:r>
              <a:rPr lang="en-US" dirty="0"/>
              <a:t>You can create other users from the </a:t>
            </a:r>
            <a:r>
              <a:rPr lang="en-US" dirty="0" err="1"/>
              <a:t>Adminer</a:t>
            </a:r>
            <a:r>
              <a:rPr lang="en-US" dirty="0"/>
              <a:t> console at: </a:t>
            </a:r>
            <a:r>
              <a:rPr lang="en-US" b="1" dirty="0">
                <a:latin typeface="Courier New" panose="02070309020205020404" pitchFamily="49" charset="0"/>
                <a:cs typeface="Courier New" panose="02070309020205020404" pitchFamily="49" charset="0"/>
              </a:rPr>
              <a:t>https://&lt;your servers </a:t>
            </a:r>
            <a:r>
              <a:rPr lang="en-US" b="1" dirty="0" err="1">
                <a:latin typeface="Courier New" panose="02070309020205020404" pitchFamily="49" charset="0"/>
                <a:cs typeface="Courier New" panose="02070309020205020404" pitchFamily="49" charset="0"/>
              </a:rPr>
              <a:t>ip</a:t>
            </a:r>
            <a:r>
              <a:rPr lang="en-US" b="1" dirty="0">
                <a:latin typeface="Courier New" panose="02070309020205020404" pitchFamily="49" charset="0"/>
                <a:cs typeface="Courier New" panose="02070309020205020404" pitchFamily="49" charset="0"/>
              </a:rPr>
              <a:t>&gt;:12322/</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4" name="Content Placeholder 3">
            <a:extLst>
              <a:ext uri="{FF2B5EF4-FFF2-40B4-BE49-F238E27FC236}">
                <a16:creationId xmlns:a16="http://schemas.microsoft.com/office/drawing/2014/main" id="{607FB14D-C5D9-49A7-8E23-452DDF4C3D21}"/>
              </a:ext>
            </a:extLst>
          </p:cNvPr>
          <p:cNvSpPr txBox="1">
            <a:spLocks/>
          </p:cNvSpPr>
          <p:nvPr/>
        </p:nvSpPr>
        <p:spPr>
          <a:xfrm>
            <a:off x="1097279" y="4904109"/>
            <a:ext cx="9965055" cy="1231682"/>
          </a:xfrm>
          <a:prstGeom prst="rect">
            <a:avLst/>
          </a:prstGeom>
          <a:solidFill>
            <a:schemeClr val="tx1"/>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dsn</a:t>
            </a:r>
            <a:r>
              <a:rPr lang="en-US" b="1" dirty="0">
                <a:solidFill>
                  <a:srgbClr val="3FFF3F"/>
                </a:solidFill>
                <a:latin typeface="Courier New" panose="02070309020205020404" pitchFamily="49" charset="0"/>
                <a:cs typeface="Courier New" panose="02070309020205020404" pitchFamily="49" charset="0"/>
              </a:rPr>
              <a:t> = '</a:t>
            </a:r>
            <a:r>
              <a:rPr lang="en-US" b="1" dirty="0" err="1">
                <a:solidFill>
                  <a:srgbClr val="3FFF3F"/>
                </a:solidFill>
                <a:latin typeface="Courier New" panose="02070309020205020404" pitchFamily="49" charset="0"/>
                <a:cs typeface="Courier New" panose="02070309020205020404" pitchFamily="49" charset="0"/>
              </a:rPr>
              <a:t>mysql:dbname</a:t>
            </a: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mydatabase;host</a:t>
            </a:r>
            <a:r>
              <a:rPr lang="en-US" b="1" dirty="0">
                <a:solidFill>
                  <a:srgbClr val="3FFF3F"/>
                </a:solidFill>
                <a:latin typeface="Courier New" panose="02070309020205020404" pitchFamily="49" charset="0"/>
                <a:cs typeface="Courier New" panose="02070309020205020404" pitchFamily="49" charset="0"/>
              </a:rPr>
              <a:t>=172.16.1.242';                                                                              $</a:t>
            </a:r>
            <a:r>
              <a:rPr lang="en-US" b="1" dirty="0" err="1">
                <a:solidFill>
                  <a:srgbClr val="3FFF3F"/>
                </a:solidFill>
                <a:latin typeface="Courier New" panose="02070309020205020404" pitchFamily="49" charset="0"/>
                <a:cs typeface="Courier New" panose="02070309020205020404" pitchFamily="49" charset="0"/>
              </a:rPr>
              <a:t>dbUser</a:t>
            </a:r>
            <a:r>
              <a:rPr lang="en-US" b="1" dirty="0">
                <a:solidFill>
                  <a:srgbClr val="3FFF3F"/>
                </a:solidFill>
                <a:latin typeface="Courier New" panose="02070309020205020404" pitchFamily="49" charset="0"/>
                <a:cs typeface="Courier New" panose="02070309020205020404" pitchFamily="49" charset="0"/>
              </a:rPr>
              <a:t> = '</a:t>
            </a:r>
            <a:r>
              <a:rPr lang="en-US" b="1" dirty="0" err="1">
                <a:solidFill>
                  <a:srgbClr val="3FFF3F"/>
                </a:solidFill>
                <a:latin typeface="Courier New" panose="02070309020205020404" pitchFamily="49" charset="0"/>
                <a:cs typeface="Courier New" panose="02070309020205020404" pitchFamily="49" charset="0"/>
              </a:rPr>
              <a:t>appuser</a:t>
            </a: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dbPassword</a:t>
            </a:r>
            <a:r>
              <a:rPr lang="en-US" b="1" dirty="0">
                <a:solidFill>
                  <a:srgbClr val="3FFF3F"/>
                </a:solidFill>
                <a:latin typeface="Courier New" panose="02070309020205020404" pitchFamily="49" charset="0"/>
                <a:cs typeface="Courier New" panose="02070309020205020404" pitchFamily="49" charset="0"/>
              </a:rPr>
              <a:t> = 'Testing!'; </a:t>
            </a:r>
          </a:p>
        </p:txBody>
      </p:sp>
    </p:spTree>
    <p:extLst>
      <p:ext uri="{BB962C8B-B14F-4D97-AF65-F5344CB8AC3E}">
        <p14:creationId xmlns:p14="http://schemas.microsoft.com/office/powerpoint/2010/main" val="225120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35710-5A7A-4BF1-84FF-F393C7241149}"/>
              </a:ext>
            </a:extLst>
          </p:cNvPr>
          <p:cNvSpPr>
            <a:spLocks noGrp="1"/>
          </p:cNvSpPr>
          <p:nvPr>
            <p:ph type="title"/>
          </p:nvPr>
        </p:nvSpPr>
        <p:spPr/>
        <p:txBody>
          <a:bodyPr/>
          <a:lstStyle/>
          <a:p>
            <a:r>
              <a:rPr lang="en-US" dirty="0"/>
              <a:t>SQL &amp; PHP</a:t>
            </a:r>
          </a:p>
        </p:txBody>
      </p:sp>
      <p:sp>
        <p:nvSpPr>
          <p:cNvPr id="3" name="Content Placeholder 2">
            <a:extLst>
              <a:ext uri="{FF2B5EF4-FFF2-40B4-BE49-F238E27FC236}">
                <a16:creationId xmlns:a16="http://schemas.microsoft.com/office/drawing/2014/main" id="{0838F17B-4042-4414-BB90-376DE47E2E1A}"/>
              </a:ext>
            </a:extLst>
          </p:cNvPr>
          <p:cNvSpPr>
            <a:spLocks noGrp="1"/>
          </p:cNvSpPr>
          <p:nvPr>
            <p:ph idx="1"/>
          </p:nvPr>
        </p:nvSpPr>
        <p:spPr>
          <a:xfrm>
            <a:off x="1097279" y="2108202"/>
            <a:ext cx="9965055" cy="2149474"/>
          </a:xfrm>
        </p:spPr>
        <p:txBody>
          <a:bodyPr>
            <a:normAutofit/>
          </a:bodyPr>
          <a:lstStyle/>
          <a:p>
            <a:pPr>
              <a:buFont typeface="Arial" panose="020B0604020202020204" pitchFamily="34" charset="0"/>
              <a:buChar char="•"/>
            </a:pPr>
            <a:r>
              <a:rPr lang="en-US" dirty="0"/>
              <a:t>Once we have all that information, we use it to tell PHP we want to create a connection to this database.</a:t>
            </a:r>
          </a:p>
          <a:p>
            <a:pPr>
              <a:buFont typeface="Arial" panose="020B0604020202020204" pitchFamily="34" charset="0"/>
              <a:buChar char="•"/>
            </a:pPr>
            <a:r>
              <a:rPr lang="en-US" dirty="0"/>
              <a:t>For this course we will be doing this with a system called PDO – the PHP Data Objects interface.  PDO returns to us a “handle” similar to the way </a:t>
            </a:r>
            <a:r>
              <a:rPr lang="en-US" b="1" dirty="0" err="1">
                <a:latin typeface="Courier New" panose="02070309020205020404" pitchFamily="49" charset="0"/>
                <a:cs typeface="Courier New" panose="02070309020205020404" pitchFamily="49" charset="0"/>
              </a:rPr>
              <a:t>fopen</a:t>
            </a:r>
            <a:r>
              <a:rPr lang="en-US" b="1" dirty="0">
                <a:latin typeface="Courier New" panose="02070309020205020404" pitchFamily="49" charset="0"/>
                <a:cs typeface="Courier New" panose="02070309020205020404" pitchFamily="49" charset="0"/>
              </a:rPr>
              <a:t>()</a:t>
            </a:r>
            <a:r>
              <a:rPr lang="en-US" b="1" dirty="0"/>
              <a:t> </a:t>
            </a:r>
            <a:r>
              <a:rPr lang="en-US" dirty="0"/>
              <a:t>does.  We can use this to call other database functions.</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7" name="Content Placeholder 3">
            <a:extLst>
              <a:ext uri="{FF2B5EF4-FFF2-40B4-BE49-F238E27FC236}">
                <a16:creationId xmlns:a16="http://schemas.microsoft.com/office/drawing/2014/main" id="{7DB5AA4F-E67A-458F-A48A-7936A6B7E8F5}"/>
              </a:ext>
            </a:extLst>
          </p:cNvPr>
          <p:cNvSpPr txBox="1">
            <a:spLocks/>
          </p:cNvSpPr>
          <p:nvPr/>
        </p:nvSpPr>
        <p:spPr>
          <a:xfrm>
            <a:off x="942974" y="3956052"/>
            <a:ext cx="10306051" cy="2149474"/>
          </a:xfrm>
          <a:prstGeom prst="rect">
            <a:avLst/>
          </a:prstGeom>
          <a:solidFill>
            <a:schemeClr val="tx1"/>
          </a:solidFill>
          <a:effectLst>
            <a:softEdge rad="0"/>
          </a:effectLst>
        </p:spPr>
        <p:txBody>
          <a:bodyPr vert="horz" lIns="0" tIns="45720" rIns="0" bIns="45720" rtlCol="0" anchor="t" anchorCtr="0">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dsn</a:t>
            </a:r>
            <a:r>
              <a:rPr lang="en-US" b="1" dirty="0">
                <a:solidFill>
                  <a:srgbClr val="3FFF3F"/>
                </a:solidFill>
                <a:latin typeface="Courier New" panose="02070309020205020404" pitchFamily="49" charset="0"/>
                <a:cs typeface="Courier New" panose="02070309020205020404" pitchFamily="49" charset="0"/>
              </a:rPr>
              <a:t> = '</a:t>
            </a:r>
            <a:r>
              <a:rPr lang="en-US" b="1" dirty="0" err="1">
                <a:solidFill>
                  <a:srgbClr val="3FFF3F"/>
                </a:solidFill>
                <a:latin typeface="Courier New" panose="02070309020205020404" pitchFamily="49" charset="0"/>
                <a:cs typeface="Courier New" panose="02070309020205020404" pitchFamily="49" charset="0"/>
              </a:rPr>
              <a:t>mysql:dbname</a:t>
            </a: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mydatabase;host</a:t>
            </a:r>
            <a:r>
              <a:rPr lang="en-US" b="1" dirty="0">
                <a:solidFill>
                  <a:srgbClr val="3FFF3F"/>
                </a:solidFill>
                <a:latin typeface="Courier New" panose="02070309020205020404" pitchFamily="49" charset="0"/>
                <a:cs typeface="Courier New" panose="02070309020205020404" pitchFamily="49" charset="0"/>
              </a:rPr>
              <a:t>=172.16.1.242';                                                                              $</a:t>
            </a:r>
            <a:r>
              <a:rPr lang="en-US" b="1" dirty="0" err="1">
                <a:solidFill>
                  <a:srgbClr val="3FFF3F"/>
                </a:solidFill>
                <a:latin typeface="Courier New" panose="02070309020205020404" pitchFamily="49" charset="0"/>
                <a:cs typeface="Courier New" panose="02070309020205020404" pitchFamily="49" charset="0"/>
              </a:rPr>
              <a:t>dbUser</a:t>
            </a:r>
            <a:r>
              <a:rPr lang="en-US" b="1" dirty="0">
                <a:solidFill>
                  <a:srgbClr val="3FFF3F"/>
                </a:solidFill>
                <a:latin typeface="Courier New" panose="02070309020205020404" pitchFamily="49" charset="0"/>
                <a:cs typeface="Courier New" panose="02070309020205020404" pitchFamily="49" charset="0"/>
              </a:rPr>
              <a:t> = '</a:t>
            </a:r>
            <a:r>
              <a:rPr lang="en-US" b="1" dirty="0" err="1">
                <a:solidFill>
                  <a:srgbClr val="3FFF3F"/>
                </a:solidFill>
                <a:latin typeface="Courier New" panose="02070309020205020404" pitchFamily="49" charset="0"/>
                <a:cs typeface="Courier New" panose="02070309020205020404" pitchFamily="49" charset="0"/>
              </a:rPr>
              <a:t>appuser</a:t>
            </a: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dbPassword</a:t>
            </a:r>
            <a:r>
              <a:rPr lang="en-US" b="1" dirty="0">
                <a:solidFill>
                  <a:srgbClr val="3FFF3F"/>
                </a:solidFill>
                <a:latin typeface="Courier New" panose="02070309020205020404" pitchFamily="49" charset="0"/>
                <a:cs typeface="Courier New" panose="02070309020205020404" pitchFamily="49" charset="0"/>
              </a:rPr>
              <a:t> = 'Testing!';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db</a:t>
            </a:r>
            <a:r>
              <a:rPr lang="en-US" b="1" dirty="0">
                <a:solidFill>
                  <a:srgbClr val="3FFF3F"/>
                </a:solidFill>
                <a:latin typeface="Courier New" panose="02070309020205020404" pitchFamily="49" charset="0"/>
                <a:cs typeface="Courier New" panose="02070309020205020404" pitchFamily="49" charset="0"/>
              </a:rPr>
              <a:t> = new PDO($</a:t>
            </a:r>
            <a:r>
              <a:rPr lang="en-US" b="1" dirty="0" err="1">
                <a:solidFill>
                  <a:srgbClr val="3FFF3F"/>
                </a:solidFill>
                <a:latin typeface="Courier New" panose="02070309020205020404" pitchFamily="49" charset="0"/>
                <a:cs typeface="Courier New" panose="02070309020205020404" pitchFamily="49" charset="0"/>
              </a:rPr>
              <a:t>dsn</a:t>
            </a: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dbUser</a:t>
            </a: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dbPassword</a:t>
            </a: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query_string</a:t>
            </a:r>
            <a:r>
              <a:rPr lang="en-US" b="1" dirty="0">
                <a:solidFill>
                  <a:srgbClr val="3FFF3F"/>
                </a:solidFill>
                <a:latin typeface="Courier New" panose="02070309020205020404" pitchFamily="49" charset="0"/>
                <a:cs typeface="Courier New" panose="02070309020205020404" pitchFamily="49" charset="0"/>
              </a:rPr>
              <a:t> = 'SELECT name, age FROM people';</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$cursor = $</a:t>
            </a:r>
            <a:r>
              <a:rPr lang="en-US" b="1" dirty="0" err="1">
                <a:solidFill>
                  <a:srgbClr val="3FFF3F"/>
                </a:solidFill>
                <a:latin typeface="Courier New" panose="02070309020205020404" pitchFamily="49" charset="0"/>
                <a:cs typeface="Courier New" panose="02070309020205020404" pitchFamily="49" charset="0"/>
              </a:rPr>
              <a:t>db</a:t>
            </a:r>
            <a:r>
              <a:rPr lang="en-US" b="1" dirty="0">
                <a:solidFill>
                  <a:srgbClr val="3FFF3F"/>
                </a:solidFill>
                <a:latin typeface="Courier New" panose="02070309020205020404" pitchFamily="49" charset="0"/>
                <a:cs typeface="Courier New" panose="02070309020205020404" pitchFamily="49" charset="0"/>
              </a:rPr>
              <a:t>-&gt;query($</a:t>
            </a:r>
            <a:r>
              <a:rPr lang="en-US" b="1" dirty="0" err="1">
                <a:solidFill>
                  <a:srgbClr val="3FFF3F"/>
                </a:solidFill>
                <a:latin typeface="Courier New" panose="02070309020205020404" pitchFamily="49" charset="0"/>
                <a:cs typeface="Courier New" panose="02070309020205020404" pitchFamily="49" charset="0"/>
              </a:rPr>
              <a:t>query_string</a:t>
            </a: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while ( $data = $cursor-&gt;</a:t>
            </a:r>
            <a:r>
              <a:rPr lang="en-US" b="1" dirty="0" err="1">
                <a:solidFill>
                  <a:srgbClr val="3FFF3F"/>
                </a:solidFill>
                <a:latin typeface="Courier New" panose="02070309020205020404" pitchFamily="49" charset="0"/>
                <a:cs typeface="Courier New" panose="02070309020205020404" pitchFamily="49" charset="0"/>
              </a:rPr>
              <a:t>fetchObject</a:t>
            </a:r>
            <a:r>
              <a:rPr lang="en-US" b="1" dirty="0">
                <a:solidFill>
                  <a:srgbClr val="3FFF3F"/>
                </a:solidFill>
                <a:latin typeface="Courier New" panose="02070309020205020404" pitchFamily="49" charset="0"/>
                <a:cs typeface="Courier New" panose="02070309020205020404" pitchFamily="49" charset="0"/>
              </a:rPr>
              <a:t>() ) { </a:t>
            </a: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('%s %</a:t>
            </a:r>
            <a:r>
              <a:rPr lang="en-US" b="1" dirty="0" err="1">
                <a:solidFill>
                  <a:srgbClr val="3FFF3F"/>
                </a:solidFill>
                <a:latin typeface="Courier New" panose="02070309020205020404" pitchFamily="49" charset="0"/>
                <a:cs typeface="Courier New" panose="02070309020205020404" pitchFamily="49" charset="0"/>
              </a:rPr>
              <a:t>s',$data</a:t>
            </a:r>
            <a:r>
              <a:rPr lang="en-US" b="1" dirty="0">
                <a:solidFill>
                  <a:srgbClr val="3FFF3F"/>
                </a:solidFill>
                <a:latin typeface="Courier New" panose="02070309020205020404" pitchFamily="49" charset="0"/>
                <a:cs typeface="Courier New" panose="02070309020205020404" pitchFamily="49" charset="0"/>
              </a:rPr>
              <a:t>-&gt;</a:t>
            </a:r>
            <a:r>
              <a:rPr lang="en-US" b="1" dirty="0" err="1">
                <a:solidFill>
                  <a:srgbClr val="3FFF3F"/>
                </a:solidFill>
                <a:latin typeface="Courier New" panose="02070309020205020404" pitchFamily="49" charset="0"/>
                <a:cs typeface="Courier New" panose="02070309020205020404" pitchFamily="49" charset="0"/>
              </a:rPr>
              <a:t>name,$data</a:t>
            </a:r>
            <a:r>
              <a:rPr lang="en-US" b="1" dirty="0">
                <a:solidFill>
                  <a:srgbClr val="3FFF3F"/>
                </a:solidFill>
                <a:latin typeface="Courier New" panose="02070309020205020404" pitchFamily="49" charset="0"/>
                <a:cs typeface="Courier New" panose="02070309020205020404" pitchFamily="49" charset="0"/>
              </a:rPr>
              <a:t>-&gt;age); }</a:t>
            </a:r>
          </a:p>
          <a:p>
            <a:pPr marL="0" indent="0">
              <a:buNone/>
            </a:pPr>
            <a:endParaRPr lang="en-US" b="1" dirty="0">
              <a:solidFill>
                <a:srgbClr val="3FFF3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90728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35710-5A7A-4BF1-84FF-F393C7241149}"/>
              </a:ext>
            </a:extLst>
          </p:cNvPr>
          <p:cNvSpPr>
            <a:spLocks noGrp="1"/>
          </p:cNvSpPr>
          <p:nvPr>
            <p:ph type="title"/>
          </p:nvPr>
        </p:nvSpPr>
        <p:spPr/>
        <p:txBody>
          <a:bodyPr/>
          <a:lstStyle/>
          <a:p>
            <a:r>
              <a:rPr lang="en-US" dirty="0"/>
              <a:t>SQL &amp; PHP</a:t>
            </a:r>
          </a:p>
        </p:txBody>
      </p:sp>
      <p:sp>
        <p:nvSpPr>
          <p:cNvPr id="3" name="Content Placeholder 2">
            <a:extLst>
              <a:ext uri="{FF2B5EF4-FFF2-40B4-BE49-F238E27FC236}">
                <a16:creationId xmlns:a16="http://schemas.microsoft.com/office/drawing/2014/main" id="{0838F17B-4042-4414-BB90-376DE47E2E1A}"/>
              </a:ext>
            </a:extLst>
          </p:cNvPr>
          <p:cNvSpPr>
            <a:spLocks noGrp="1"/>
          </p:cNvSpPr>
          <p:nvPr>
            <p:ph idx="1"/>
          </p:nvPr>
        </p:nvSpPr>
        <p:spPr>
          <a:xfrm>
            <a:off x="1097279" y="2108202"/>
            <a:ext cx="9965055" cy="2149474"/>
          </a:xfrm>
        </p:spPr>
        <p:txBody>
          <a:bodyPr>
            <a:normAutofit/>
          </a:bodyPr>
          <a:lstStyle/>
          <a:p>
            <a:pPr>
              <a:buFont typeface="Arial" panose="020B0604020202020204" pitchFamily="34" charset="0"/>
              <a:buChar char="•"/>
            </a:pPr>
            <a:r>
              <a:rPr lang="en-US" dirty="0"/>
              <a:t> When we send SQL commands to the database.  We often refer to this as “sending a query” or “Querying the database”.</a:t>
            </a:r>
          </a:p>
          <a:p>
            <a:pPr>
              <a:buFont typeface="Arial" panose="020B0604020202020204" pitchFamily="34" charset="0"/>
              <a:buChar char="•"/>
            </a:pPr>
            <a:r>
              <a:rPr lang="en-US" dirty="0"/>
              <a:t>To send a query to the database we put the SQL in a string.  Which we’ve called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query_string</a:t>
            </a:r>
            <a:r>
              <a:rPr lang="en-US" dirty="0"/>
              <a:t> in this example.</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5" name="Content Placeholder 3">
            <a:extLst>
              <a:ext uri="{FF2B5EF4-FFF2-40B4-BE49-F238E27FC236}">
                <a16:creationId xmlns:a16="http://schemas.microsoft.com/office/drawing/2014/main" id="{904FAB6F-7BED-450D-97CB-5A2786D5AE2C}"/>
              </a:ext>
            </a:extLst>
          </p:cNvPr>
          <p:cNvSpPr txBox="1">
            <a:spLocks/>
          </p:cNvSpPr>
          <p:nvPr/>
        </p:nvSpPr>
        <p:spPr>
          <a:xfrm>
            <a:off x="942974" y="3956052"/>
            <a:ext cx="10306051" cy="2149474"/>
          </a:xfrm>
          <a:prstGeom prst="rect">
            <a:avLst/>
          </a:prstGeom>
          <a:solidFill>
            <a:schemeClr val="tx1"/>
          </a:solidFill>
          <a:effectLst>
            <a:softEdge rad="0"/>
          </a:effectLst>
        </p:spPr>
        <p:txBody>
          <a:bodyPr vert="horz" lIns="0" tIns="45720" rIns="0" bIns="45720" rtlCol="0" anchor="t" anchorCtr="0">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dsn</a:t>
            </a:r>
            <a:r>
              <a:rPr lang="en-US" b="1" dirty="0">
                <a:solidFill>
                  <a:srgbClr val="3FFF3F"/>
                </a:solidFill>
                <a:latin typeface="Courier New" panose="02070309020205020404" pitchFamily="49" charset="0"/>
                <a:cs typeface="Courier New" panose="02070309020205020404" pitchFamily="49" charset="0"/>
              </a:rPr>
              <a:t> = '</a:t>
            </a:r>
            <a:r>
              <a:rPr lang="en-US" b="1" dirty="0" err="1">
                <a:solidFill>
                  <a:srgbClr val="3FFF3F"/>
                </a:solidFill>
                <a:latin typeface="Courier New" panose="02070309020205020404" pitchFamily="49" charset="0"/>
                <a:cs typeface="Courier New" panose="02070309020205020404" pitchFamily="49" charset="0"/>
              </a:rPr>
              <a:t>mysql:dbname</a:t>
            </a: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mydatabase;host</a:t>
            </a:r>
            <a:r>
              <a:rPr lang="en-US" b="1" dirty="0">
                <a:solidFill>
                  <a:srgbClr val="3FFF3F"/>
                </a:solidFill>
                <a:latin typeface="Courier New" panose="02070309020205020404" pitchFamily="49" charset="0"/>
                <a:cs typeface="Courier New" panose="02070309020205020404" pitchFamily="49" charset="0"/>
              </a:rPr>
              <a:t>=172.16.1.242';                                                                              $</a:t>
            </a:r>
            <a:r>
              <a:rPr lang="en-US" b="1" dirty="0" err="1">
                <a:solidFill>
                  <a:srgbClr val="3FFF3F"/>
                </a:solidFill>
                <a:latin typeface="Courier New" panose="02070309020205020404" pitchFamily="49" charset="0"/>
                <a:cs typeface="Courier New" panose="02070309020205020404" pitchFamily="49" charset="0"/>
              </a:rPr>
              <a:t>dbUser</a:t>
            </a:r>
            <a:r>
              <a:rPr lang="en-US" b="1" dirty="0">
                <a:solidFill>
                  <a:srgbClr val="3FFF3F"/>
                </a:solidFill>
                <a:latin typeface="Courier New" panose="02070309020205020404" pitchFamily="49" charset="0"/>
                <a:cs typeface="Courier New" panose="02070309020205020404" pitchFamily="49" charset="0"/>
              </a:rPr>
              <a:t> = '</a:t>
            </a:r>
            <a:r>
              <a:rPr lang="en-US" b="1" dirty="0" err="1">
                <a:solidFill>
                  <a:srgbClr val="3FFF3F"/>
                </a:solidFill>
                <a:latin typeface="Courier New" panose="02070309020205020404" pitchFamily="49" charset="0"/>
                <a:cs typeface="Courier New" panose="02070309020205020404" pitchFamily="49" charset="0"/>
              </a:rPr>
              <a:t>appuser</a:t>
            </a: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dbPassword</a:t>
            </a:r>
            <a:r>
              <a:rPr lang="en-US" b="1" dirty="0">
                <a:solidFill>
                  <a:srgbClr val="3FFF3F"/>
                </a:solidFill>
                <a:latin typeface="Courier New" panose="02070309020205020404" pitchFamily="49" charset="0"/>
                <a:cs typeface="Courier New" panose="02070309020205020404" pitchFamily="49" charset="0"/>
              </a:rPr>
              <a:t> = 'Testing!';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db</a:t>
            </a:r>
            <a:r>
              <a:rPr lang="en-US" b="1" dirty="0">
                <a:solidFill>
                  <a:srgbClr val="3FFF3F"/>
                </a:solidFill>
                <a:latin typeface="Courier New" panose="02070309020205020404" pitchFamily="49" charset="0"/>
                <a:cs typeface="Courier New" panose="02070309020205020404" pitchFamily="49" charset="0"/>
              </a:rPr>
              <a:t> = new PDO($</a:t>
            </a:r>
            <a:r>
              <a:rPr lang="en-US" b="1" dirty="0" err="1">
                <a:solidFill>
                  <a:srgbClr val="3FFF3F"/>
                </a:solidFill>
                <a:latin typeface="Courier New" panose="02070309020205020404" pitchFamily="49" charset="0"/>
                <a:cs typeface="Courier New" panose="02070309020205020404" pitchFamily="49" charset="0"/>
              </a:rPr>
              <a:t>dsn</a:t>
            </a: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dbUser</a:t>
            </a: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dbPassword</a:t>
            </a: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query_string</a:t>
            </a:r>
            <a:r>
              <a:rPr lang="en-US" b="1" dirty="0">
                <a:solidFill>
                  <a:srgbClr val="3FFF3F"/>
                </a:solidFill>
                <a:latin typeface="Courier New" panose="02070309020205020404" pitchFamily="49" charset="0"/>
                <a:cs typeface="Courier New" panose="02070309020205020404" pitchFamily="49" charset="0"/>
              </a:rPr>
              <a:t> = 'SELECT name, age FROM people';</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$cursor = $</a:t>
            </a:r>
            <a:r>
              <a:rPr lang="en-US" b="1" dirty="0" err="1">
                <a:solidFill>
                  <a:srgbClr val="3FFF3F"/>
                </a:solidFill>
                <a:latin typeface="Courier New" panose="02070309020205020404" pitchFamily="49" charset="0"/>
                <a:cs typeface="Courier New" panose="02070309020205020404" pitchFamily="49" charset="0"/>
              </a:rPr>
              <a:t>db</a:t>
            </a:r>
            <a:r>
              <a:rPr lang="en-US" b="1" dirty="0">
                <a:solidFill>
                  <a:srgbClr val="3FFF3F"/>
                </a:solidFill>
                <a:latin typeface="Courier New" panose="02070309020205020404" pitchFamily="49" charset="0"/>
                <a:cs typeface="Courier New" panose="02070309020205020404" pitchFamily="49" charset="0"/>
              </a:rPr>
              <a:t>-&gt;query($</a:t>
            </a:r>
            <a:r>
              <a:rPr lang="en-US" b="1" dirty="0" err="1">
                <a:solidFill>
                  <a:srgbClr val="3FFF3F"/>
                </a:solidFill>
                <a:latin typeface="Courier New" panose="02070309020205020404" pitchFamily="49" charset="0"/>
                <a:cs typeface="Courier New" panose="02070309020205020404" pitchFamily="49" charset="0"/>
              </a:rPr>
              <a:t>query_string</a:t>
            </a: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while ( $data = $cursor-&gt;</a:t>
            </a:r>
            <a:r>
              <a:rPr lang="en-US" b="1" dirty="0" err="1">
                <a:solidFill>
                  <a:srgbClr val="3FFF3F"/>
                </a:solidFill>
                <a:latin typeface="Courier New" panose="02070309020205020404" pitchFamily="49" charset="0"/>
                <a:cs typeface="Courier New" panose="02070309020205020404" pitchFamily="49" charset="0"/>
              </a:rPr>
              <a:t>fetchObject</a:t>
            </a:r>
            <a:r>
              <a:rPr lang="en-US" b="1" dirty="0">
                <a:solidFill>
                  <a:srgbClr val="3FFF3F"/>
                </a:solidFill>
                <a:latin typeface="Courier New" panose="02070309020205020404" pitchFamily="49" charset="0"/>
                <a:cs typeface="Courier New" panose="02070309020205020404" pitchFamily="49" charset="0"/>
              </a:rPr>
              <a:t>() ) { </a:t>
            </a: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('%s %</a:t>
            </a:r>
            <a:r>
              <a:rPr lang="en-US" b="1" dirty="0" err="1">
                <a:solidFill>
                  <a:srgbClr val="3FFF3F"/>
                </a:solidFill>
                <a:latin typeface="Courier New" panose="02070309020205020404" pitchFamily="49" charset="0"/>
                <a:cs typeface="Courier New" panose="02070309020205020404" pitchFamily="49" charset="0"/>
              </a:rPr>
              <a:t>s',$data</a:t>
            </a:r>
            <a:r>
              <a:rPr lang="en-US" b="1" dirty="0">
                <a:solidFill>
                  <a:srgbClr val="3FFF3F"/>
                </a:solidFill>
                <a:latin typeface="Courier New" panose="02070309020205020404" pitchFamily="49" charset="0"/>
                <a:cs typeface="Courier New" panose="02070309020205020404" pitchFamily="49" charset="0"/>
              </a:rPr>
              <a:t>-&gt;</a:t>
            </a:r>
            <a:r>
              <a:rPr lang="en-US" b="1" dirty="0" err="1">
                <a:solidFill>
                  <a:srgbClr val="3FFF3F"/>
                </a:solidFill>
                <a:latin typeface="Courier New" panose="02070309020205020404" pitchFamily="49" charset="0"/>
                <a:cs typeface="Courier New" panose="02070309020205020404" pitchFamily="49" charset="0"/>
              </a:rPr>
              <a:t>name,$data</a:t>
            </a:r>
            <a:r>
              <a:rPr lang="en-US" b="1" dirty="0">
                <a:solidFill>
                  <a:srgbClr val="3FFF3F"/>
                </a:solidFill>
                <a:latin typeface="Courier New" panose="02070309020205020404" pitchFamily="49" charset="0"/>
                <a:cs typeface="Courier New" panose="02070309020205020404" pitchFamily="49" charset="0"/>
              </a:rPr>
              <a:t>-&gt;age); }</a:t>
            </a:r>
          </a:p>
          <a:p>
            <a:pPr marL="0" indent="0">
              <a:buNone/>
            </a:pPr>
            <a:endParaRPr lang="en-US" b="1" dirty="0">
              <a:solidFill>
                <a:srgbClr val="3FFF3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9198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35710-5A7A-4BF1-84FF-F393C7241149}"/>
              </a:ext>
            </a:extLst>
          </p:cNvPr>
          <p:cNvSpPr>
            <a:spLocks noGrp="1"/>
          </p:cNvSpPr>
          <p:nvPr>
            <p:ph type="title"/>
          </p:nvPr>
        </p:nvSpPr>
        <p:spPr/>
        <p:txBody>
          <a:bodyPr/>
          <a:lstStyle/>
          <a:p>
            <a:r>
              <a:rPr lang="en-US" dirty="0"/>
              <a:t>SQL &amp; PHP</a:t>
            </a:r>
          </a:p>
        </p:txBody>
      </p:sp>
      <p:sp>
        <p:nvSpPr>
          <p:cNvPr id="3" name="Content Placeholder 2">
            <a:extLst>
              <a:ext uri="{FF2B5EF4-FFF2-40B4-BE49-F238E27FC236}">
                <a16:creationId xmlns:a16="http://schemas.microsoft.com/office/drawing/2014/main" id="{0838F17B-4042-4414-BB90-376DE47E2E1A}"/>
              </a:ext>
            </a:extLst>
          </p:cNvPr>
          <p:cNvSpPr>
            <a:spLocks noGrp="1"/>
          </p:cNvSpPr>
          <p:nvPr>
            <p:ph idx="1"/>
          </p:nvPr>
        </p:nvSpPr>
        <p:spPr>
          <a:xfrm>
            <a:off x="1097279" y="2108202"/>
            <a:ext cx="9965055" cy="1847850"/>
          </a:xfrm>
        </p:spPr>
        <p:txBody>
          <a:bodyPr>
            <a:normAutofit fontScale="92500"/>
          </a:bodyPr>
          <a:lstStyle/>
          <a:p>
            <a:pPr>
              <a:buFont typeface="Arial" panose="020B0604020202020204" pitchFamily="34" charset="0"/>
              <a:buChar char="•"/>
            </a:pPr>
            <a:r>
              <a:rPr lang="en-US" dirty="0"/>
              <a:t>You can think of this handle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db</a:t>
            </a:r>
            <a:r>
              <a:rPr lang="en-US" dirty="0"/>
              <a:t> as a variable that contains both variables and functions.  The correct term for this is an “object”. The </a:t>
            </a:r>
            <a:r>
              <a:rPr lang="en-US" b="1" dirty="0">
                <a:latin typeface="Courier New" panose="02070309020205020404" pitchFamily="49" charset="0"/>
                <a:cs typeface="Courier New" panose="02070309020205020404" pitchFamily="49" charset="0"/>
              </a:rPr>
              <a:t>-&gt;</a:t>
            </a:r>
            <a:r>
              <a:rPr lang="en-US" dirty="0"/>
              <a:t> operator let’s us access the variables and functions of an object. </a:t>
            </a:r>
          </a:p>
          <a:p>
            <a:pPr>
              <a:buFont typeface="Arial" panose="020B0604020202020204" pitchFamily="34" charset="0"/>
              <a:buChar char="•"/>
            </a:pPr>
            <a:r>
              <a:rPr lang="en-US" dirty="0"/>
              <a:t>To get the database to run our query we use the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db</a:t>
            </a:r>
            <a:r>
              <a:rPr lang="en-US" dirty="0"/>
              <a:t> object’s </a:t>
            </a:r>
            <a:r>
              <a:rPr lang="en-US" b="1" dirty="0">
                <a:latin typeface="Courier New" panose="02070309020205020404" pitchFamily="49" charset="0"/>
                <a:cs typeface="Courier New" panose="02070309020205020404" pitchFamily="49" charset="0"/>
              </a:rPr>
              <a:t>query()</a:t>
            </a:r>
            <a:r>
              <a:rPr lang="en-US" dirty="0"/>
              <a:t>function.  We provide it with SQL commands that we have put in the variable </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query_string</a:t>
            </a:r>
            <a:r>
              <a:rPr lang="en-US" dirty="0"/>
              <a:t>.  The result of this is another object, which we call </a:t>
            </a:r>
            <a:r>
              <a:rPr lang="en-US" b="1" dirty="0">
                <a:latin typeface="Courier New" panose="02070309020205020404" pitchFamily="49" charset="0"/>
                <a:cs typeface="Courier New" panose="02070309020205020404" pitchFamily="49" charset="0"/>
              </a:rPr>
              <a:t>$cursor</a:t>
            </a:r>
            <a:r>
              <a:rPr lang="en-US" dirty="0"/>
              <a:t>.</a:t>
            </a:r>
          </a:p>
          <a:p>
            <a:pPr marL="0" indent="0">
              <a:buNone/>
            </a:pPr>
            <a:endParaRPr lang="en-US" dirty="0"/>
          </a:p>
        </p:txBody>
      </p:sp>
      <p:sp>
        <p:nvSpPr>
          <p:cNvPr id="5" name="Content Placeholder 3">
            <a:extLst>
              <a:ext uri="{FF2B5EF4-FFF2-40B4-BE49-F238E27FC236}">
                <a16:creationId xmlns:a16="http://schemas.microsoft.com/office/drawing/2014/main" id="{37C0757E-47A5-4637-A09D-14A06F1EC1D3}"/>
              </a:ext>
            </a:extLst>
          </p:cNvPr>
          <p:cNvSpPr txBox="1">
            <a:spLocks/>
          </p:cNvSpPr>
          <p:nvPr/>
        </p:nvSpPr>
        <p:spPr>
          <a:xfrm>
            <a:off x="942974" y="3956052"/>
            <a:ext cx="10306051" cy="2149474"/>
          </a:xfrm>
          <a:prstGeom prst="rect">
            <a:avLst/>
          </a:prstGeom>
          <a:solidFill>
            <a:schemeClr val="tx1"/>
          </a:solidFill>
          <a:effectLst>
            <a:softEdge rad="0"/>
          </a:effectLst>
        </p:spPr>
        <p:txBody>
          <a:bodyPr vert="horz" lIns="0" tIns="45720" rIns="0" bIns="45720" rtlCol="0" anchor="t" anchorCtr="0">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dsn</a:t>
            </a:r>
            <a:r>
              <a:rPr lang="en-US" b="1" dirty="0">
                <a:solidFill>
                  <a:srgbClr val="3FFF3F"/>
                </a:solidFill>
                <a:latin typeface="Courier New" panose="02070309020205020404" pitchFamily="49" charset="0"/>
                <a:cs typeface="Courier New" panose="02070309020205020404" pitchFamily="49" charset="0"/>
              </a:rPr>
              <a:t> = '</a:t>
            </a:r>
            <a:r>
              <a:rPr lang="en-US" b="1" dirty="0" err="1">
                <a:solidFill>
                  <a:srgbClr val="3FFF3F"/>
                </a:solidFill>
                <a:latin typeface="Courier New" panose="02070309020205020404" pitchFamily="49" charset="0"/>
                <a:cs typeface="Courier New" panose="02070309020205020404" pitchFamily="49" charset="0"/>
              </a:rPr>
              <a:t>mysql:dbname</a:t>
            </a: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mydatabase;host</a:t>
            </a:r>
            <a:r>
              <a:rPr lang="en-US" b="1" dirty="0">
                <a:solidFill>
                  <a:srgbClr val="3FFF3F"/>
                </a:solidFill>
                <a:latin typeface="Courier New" panose="02070309020205020404" pitchFamily="49" charset="0"/>
                <a:cs typeface="Courier New" panose="02070309020205020404" pitchFamily="49" charset="0"/>
              </a:rPr>
              <a:t>=172.16.1.242';                                                                              $</a:t>
            </a:r>
            <a:r>
              <a:rPr lang="en-US" b="1" dirty="0" err="1">
                <a:solidFill>
                  <a:srgbClr val="3FFF3F"/>
                </a:solidFill>
                <a:latin typeface="Courier New" panose="02070309020205020404" pitchFamily="49" charset="0"/>
                <a:cs typeface="Courier New" panose="02070309020205020404" pitchFamily="49" charset="0"/>
              </a:rPr>
              <a:t>dbUser</a:t>
            </a:r>
            <a:r>
              <a:rPr lang="en-US" b="1" dirty="0">
                <a:solidFill>
                  <a:srgbClr val="3FFF3F"/>
                </a:solidFill>
                <a:latin typeface="Courier New" panose="02070309020205020404" pitchFamily="49" charset="0"/>
                <a:cs typeface="Courier New" panose="02070309020205020404" pitchFamily="49" charset="0"/>
              </a:rPr>
              <a:t> = '</a:t>
            </a:r>
            <a:r>
              <a:rPr lang="en-US" b="1" dirty="0" err="1">
                <a:solidFill>
                  <a:srgbClr val="3FFF3F"/>
                </a:solidFill>
                <a:latin typeface="Courier New" panose="02070309020205020404" pitchFamily="49" charset="0"/>
                <a:cs typeface="Courier New" panose="02070309020205020404" pitchFamily="49" charset="0"/>
              </a:rPr>
              <a:t>appuser</a:t>
            </a: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dbPassword</a:t>
            </a:r>
            <a:r>
              <a:rPr lang="en-US" b="1" dirty="0">
                <a:solidFill>
                  <a:srgbClr val="3FFF3F"/>
                </a:solidFill>
                <a:latin typeface="Courier New" panose="02070309020205020404" pitchFamily="49" charset="0"/>
                <a:cs typeface="Courier New" panose="02070309020205020404" pitchFamily="49" charset="0"/>
              </a:rPr>
              <a:t> = 'Testing!';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db</a:t>
            </a:r>
            <a:r>
              <a:rPr lang="en-US" b="1" dirty="0">
                <a:solidFill>
                  <a:srgbClr val="3FFF3F"/>
                </a:solidFill>
                <a:latin typeface="Courier New" panose="02070309020205020404" pitchFamily="49" charset="0"/>
                <a:cs typeface="Courier New" panose="02070309020205020404" pitchFamily="49" charset="0"/>
              </a:rPr>
              <a:t> = new PDO($</a:t>
            </a:r>
            <a:r>
              <a:rPr lang="en-US" b="1" dirty="0" err="1">
                <a:solidFill>
                  <a:srgbClr val="3FFF3F"/>
                </a:solidFill>
                <a:latin typeface="Courier New" panose="02070309020205020404" pitchFamily="49" charset="0"/>
                <a:cs typeface="Courier New" panose="02070309020205020404" pitchFamily="49" charset="0"/>
              </a:rPr>
              <a:t>dsn</a:t>
            </a: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dbUser</a:t>
            </a: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dbPassword</a:t>
            </a: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query_string</a:t>
            </a:r>
            <a:r>
              <a:rPr lang="en-US" b="1" dirty="0">
                <a:solidFill>
                  <a:srgbClr val="3FFF3F"/>
                </a:solidFill>
                <a:latin typeface="Courier New" panose="02070309020205020404" pitchFamily="49" charset="0"/>
                <a:cs typeface="Courier New" panose="02070309020205020404" pitchFamily="49" charset="0"/>
              </a:rPr>
              <a:t> = 'SELECT name, age FROM people';</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$cursor = $</a:t>
            </a:r>
            <a:r>
              <a:rPr lang="en-US" b="1" dirty="0" err="1">
                <a:solidFill>
                  <a:srgbClr val="3FFF3F"/>
                </a:solidFill>
                <a:latin typeface="Courier New" panose="02070309020205020404" pitchFamily="49" charset="0"/>
                <a:cs typeface="Courier New" panose="02070309020205020404" pitchFamily="49" charset="0"/>
              </a:rPr>
              <a:t>db</a:t>
            </a:r>
            <a:r>
              <a:rPr lang="en-US" b="1" dirty="0">
                <a:solidFill>
                  <a:srgbClr val="3FFF3F"/>
                </a:solidFill>
                <a:latin typeface="Courier New" panose="02070309020205020404" pitchFamily="49" charset="0"/>
                <a:cs typeface="Courier New" panose="02070309020205020404" pitchFamily="49" charset="0"/>
              </a:rPr>
              <a:t>-&gt;query($</a:t>
            </a:r>
            <a:r>
              <a:rPr lang="en-US" b="1" dirty="0" err="1">
                <a:solidFill>
                  <a:srgbClr val="3FFF3F"/>
                </a:solidFill>
                <a:latin typeface="Courier New" panose="02070309020205020404" pitchFamily="49" charset="0"/>
                <a:cs typeface="Courier New" panose="02070309020205020404" pitchFamily="49" charset="0"/>
              </a:rPr>
              <a:t>query_string</a:t>
            </a: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while ( $data = $cursor-&gt;</a:t>
            </a:r>
            <a:r>
              <a:rPr lang="en-US" b="1" dirty="0" err="1">
                <a:solidFill>
                  <a:srgbClr val="3FFF3F"/>
                </a:solidFill>
                <a:latin typeface="Courier New" panose="02070309020205020404" pitchFamily="49" charset="0"/>
                <a:cs typeface="Courier New" panose="02070309020205020404" pitchFamily="49" charset="0"/>
              </a:rPr>
              <a:t>fetchObject</a:t>
            </a:r>
            <a:r>
              <a:rPr lang="en-US" b="1" dirty="0">
                <a:solidFill>
                  <a:srgbClr val="3FFF3F"/>
                </a:solidFill>
                <a:latin typeface="Courier New" panose="02070309020205020404" pitchFamily="49" charset="0"/>
                <a:cs typeface="Courier New" panose="02070309020205020404" pitchFamily="49" charset="0"/>
              </a:rPr>
              <a:t>() ) { </a:t>
            </a: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('%s %</a:t>
            </a:r>
            <a:r>
              <a:rPr lang="en-US" b="1" dirty="0" err="1">
                <a:solidFill>
                  <a:srgbClr val="3FFF3F"/>
                </a:solidFill>
                <a:latin typeface="Courier New" panose="02070309020205020404" pitchFamily="49" charset="0"/>
                <a:cs typeface="Courier New" panose="02070309020205020404" pitchFamily="49" charset="0"/>
              </a:rPr>
              <a:t>s',$data</a:t>
            </a:r>
            <a:r>
              <a:rPr lang="en-US" b="1" dirty="0">
                <a:solidFill>
                  <a:srgbClr val="3FFF3F"/>
                </a:solidFill>
                <a:latin typeface="Courier New" panose="02070309020205020404" pitchFamily="49" charset="0"/>
                <a:cs typeface="Courier New" panose="02070309020205020404" pitchFamily="49" charset="0"/>
              </a:rPr>
              <a:t>-&gt;</a:t>
            </a:r>
            <a:r>
              <a:rPr lang="en-US" b="1" dirty="0" err="1">
                <a:solidFill>
                  <a:srgbClr val="3FFF3F"/>
                </a:solidFill>
                <a:latin typeface="Courier New" panose="02070309020205020404" pitchFamily="49" charset="0"/>
                <a:cs typeface="Courier New" panose="02070309020205020404" pitchFamily="49" charset="0"/>
              </a:rPr>
              <a:t>name,$data</a:t>
            </a:r>
            <a:r>
              <a:rPr lang="en-US" b="1" dirty="0">
                <a:solidFill>
                  <a:srgbClr val="3FFF3F"/>
                </a:solidFill>
                <a:latin typeface="Courier New" panose="02070309020205020404" pitchFamily="49" charset="0"/>
                <a:cs typeface="Courier New" panose="02070309020205020404" pitchFamily="49" charset="0"/>
              </a:rPr>
              <a:t>-&gt;age); }</a:t>
            </a:r>
          </a:p>
          <a:p>
            <a:pPr marL="0" indent="0">
              <a:buNone/>
            </a:pPr>
            <a:endParaRPr lang="en-US" b="1" dirty="0">
              <a:solidFill>
                <a:srgbClr val="3FFF3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86739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35710-5A7A-4BF1-84FF-F393C7241149}"/>
              </a:ext>
            </a:extLst>
          </p:cNvPr>
          <p:cNvSpPr>
            <a:spLocks noGrp="1"/>
          </p:cNvSpPr>
          <p:nvPr>
            <p:ph type="title"/>
          </p:nvPr>
        </p:nvSpPr>
        <p:spPr/>
        <p:txBody>
          <a:bodyPr/>
          <a:lstStyle/>
          <a:p>
            <a:r>
              <a:rPr lang="en-US" dirty="0"/>
              <a:t>SQL &amp; PHP</a:t>
            </a:r>
          </a:p>
        </p:txBody>
      </p:sp>
      <p:sp>
        <p:nvSpPr>
          <p:cNvPr id="3" name="Content Placeholder 2">
            <a:extLst>
              <a:ext uri="{FF2B5EF4-FFF2-40B4-BE49-F238E27FC236}">
                <a16:creationId xmlns:a16="http://schemas.microsoft.com/office/drawing/2014/main" id="{0838F17B-4042-4414-BB90-376DE47E2E1A}"/>
              </a:ext>
            </a:extLst>
          </p:cNvPr>
          <p:cNvSpPr>
            <a:spLocks noGrp="1"/>
          </p:cNvSpPr>
          <p:nvPr>
            <p:ph idx="1"/>
          </p:nvPr>
        </p:nvSpPr>
        <p:spPr>
          <a:xfrm>
            <a:off x="1097279" y="2108202"/>
            <a:ext cx="9965055" cy="1686247"/>
          </a:xfrm>
        </p:spPr>
        <p:txBody>
          <a:bodyPr>
            <a:normAutofit/>
          </a:bodyPr>
          <a:lstStyle/>
          <a:p>
            <a:pPr>
              <a:buFont typeface="Arial" panose="020B0604020202020204" pitchFamily="34" charset="0"/>
              <a:buChar char="•"/>
            </a:pPr>
            <a:r>
              <a:rPr lang="en-US" dirty="0"/>
              <a:t>To retrieve the data, we call the </a:t>
            </a:r>
            <a:r>
              <a:rPr lang="en-US" b="1" dirty="0" err="1">
                <a:latin typeface="Courier New" panose="02070309020205020404" pitchFamily="49" charset="0"/>
                <a:cs typeface="Courier New" panose="02070309020205020404" pitchFamily="49" charset="0"/>
              </a:rPr>
              <a:t>fetchObject</a:t>
            </a:r>
            <a:r>
              <a:rPr lang="en-US" b="1" dirty="0">
                <a:latin typeface="Courier New" panose="02070309020205020404" pitchFamily="49" charset="0"/>
                <a:cs typeface="Courier New" panose="02070309020205020404" pitchFamily="49" charset="0"/>
              </a:rPr>
              <a:t>()</a:t>
            </a:r>
            <a:r>
              <a:rPr lang="en-US" dirty="0"/>
              <a:t> function that is part of our </a:t>
            </a:r>
            <a:r>
              <a:rPr lang="en-US" b="1" dirty="0">
                <a:latin typeface="Courier New" panose="02070309020205020404" pitchFamily="49" charset="0"/>
                <a:cs typeface="Courier New" panose="02070309020205020404" pitchFamily="49" charset="0"/>
              </a:rPr>
              <a:t>$cursor</a:t>
            </a:r>
            <a:r>
              <a:rPr lang="en-US" dirty="0"/>
              <a:t> object.  The result is an object called </a:t>
            </a:r>
            <a:r>
              <a:rPr lang="en-US" b="1" dirty="0">
                <a:latin typeface="Courier New" panose="02070309020205020404" pitchFamily="49" charset="0"/>
                <a:cs typeface="Courier New" panose="02070309020205020404" pitchFamily="49" charset="0"/>
              </a:rPr>
              <a:t>$data</a:t>
            </a:r>
            <a:r>
              <a:rPr lang="en-US" dirty="0"/>
              <a:t>.</a:t>
            </a:r>
          </a:p>
          <a:p>
            <a:pPr>
              <a:buFont typeface="Arial" panose="020B0604020202020204" pitchFamily="34" charset="0"/>
              <a:buChar char="•"/>
            </a:pPr>
            <a:r>
              <a:rPr lang="en-US" dirty="0"/>
              <a:t>The individual columns exist as variables which are part of the </a:t>
            </a:r>
            <a:r>
              <a:rPr lang="en-US" b="1" dirty="0">
                <a:latin typeface="Courier New" panose="02070309020205020404" pitchFamily="49" charset="0"/>
                <a:cs typeface="Courier New" panose="02070309020205020404" pitchFamily="49" charset="0"/>
              </a:rPr>
              <a:t>$data</a:t>
            </a:r>
            <a:r>
              <a:rPr lang="en-US" dirty="0"/>
              <a:t> object. The </a:t>
            </a:r>
            <a:r>
              <a:rPr lang="en-US" b="1" dirty="0">
                <a:latin typeface="Courier New" panose="02070309020205020404" pitchFamily="49" charset="0"/>
                <a:cs typeface="Courier New" panose="02070309020205020404" pitchFamily="49" charset="0"/>
              </a:rPr>
              <a:t>-&gt;</a:t>
            </a:r>
            <a:r>
              <a:rPr lang="en-US" dirty="0"/>
              <a:t> operator lets us grab them.</a:t>
            </a:r>
          </a:p>
        </p:txBody>
      </p:sp>
      <p:sp>
        <p:nvSpPr>
          <p:cNvPr id="6" name="Content Placeholder 3">
            <a:extLst>
              <a:ext uri="{FF2B5EF4-FFF2-40B4-BE49-F238E27FC236}">
                <a16:creationId xmlns:a16="http://schemas.microsoft.com/office/drawing/2014/main" id="{A07EC667-D734-4255-B562-97372612665D}"/>
              </a:ext>
            </a:extLst>
          </p:cNvPr>
          <p:cNvSpPr txBox="1">
            <a:spLocks/>
          </p:cNvSpPr>
          <p:nvPr/>
        </p:nvSpPr>
        <p:spPr>
          <a:xfrm>
            <a:off x="942974" y="3956052"/>
            <a:ext cx="10306051" cy="2149474"/>
          </a:xfrm>
          <a:prstGeom prst="rect">
            <a:avLst/>
          </a:prstGeom>
          <a:solidFill>
            <a:schemeClr val="tx1"/>
          </a:solidFill>
          <a:effectLst>
            <a:softEdge rad="0"/>
          </a:effectLst>
        </p:spPr>
        <p:txBody>
          <a:bodyPr vert="horz" lIns="0" tIns="45720" rIns="0" bIns="45720" rtlCol="0" anchor="t" anchorCtr="0">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dsn</a:t>
            </a:r>
            <a:r>
              <a:rPr lang="en-US" b="1" dirty="0">
                <a:solidFill>
                  <a:srgbClr val="3FFF3F"/>
                </a:solidFill>
                <a:latin typeface="Courier New" panose="02070309020205020404" pitchFamily="49" charset="0"/>
                <a:cs typeface="Courier New" panose="02070309020205020404" pitchFamily="49" charset="0"/>
              </a:rPr>
              <a:t> = '</a:t>
            </a:r>
            <a:r>
              <a:rPr lang="en-US" b="1" dirty="0" err="1">
                <a:solidFill>
                  <a:srgbClr val="3FFF3F"/>
                </a:solidFill>
                <a:latin typeface="Courier New" panose="02070309020205020404" pitchFamily="49" charset="0"/>
                <a:cs typeface="Courier New" panose="02070309020205020404" pitchFamily="49" charset="0"/>
              </a:rPr>
              <a:t>mysql:dbname</a:t>
            </a: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mydatabase;host</a:t>
            </a:r>
            <a:r>
              <a:rPr lang="en-US" b="1" dirty="0">
                <a:solidFill>
                  <a:srgbClr val="3FFF3F"/>
                </a:solidFill>
                <a:latin typeface="Courier New" panose="02070309020205020404" pitchFamily="49" charset="0"/>
                <a:cs typeface="Courier New" panose="02070309020205020404" pitchFamily="49" charset="0"/>
              </a:rPr>
              <a:t>=172.16.1.242';                                                                              $</a:t>
            </a:r>
            <a:r>
              <a:rPr lang="en-US" b="1" dirty="0" err="1">
                <a:solidFill>
                  <a:srgbClr val="3FFF3F"/>
                </a:solidFill>
                <a:latin typeface="Courier New" panose="02070309020205020404" pitchFamily="49" charset="0"/>
                <a:cs typeface="Courier New" panose="02070309020205020404" pitchFamily="49" charset="0"/>
              </a:rPr>
              <a:t>dbUser</a:t>
            </a:r>
            <a:r>
              <a:rPr lang="en-US" b="1" dirty="0">
                <a:solidFill>
                  <a:srgbClr val="3FFF3F"/>
                </a:solidFill>
                <a:latin typeface="Courier New" panose="02070309020205020404" pitchFamily="49" charset="0"/>
                <a:cs typeface="Courier New" panose="02070309020205020404" pitchFamily="49" charset="0"/>
              </a:rPr>
              <a:t> = '</a:t>
            </a:r>
            <a:r>
              <a:rPr lang="en-US" b="1" dirty="0" err="1">
                <a:solidFill>
                  <a:srgbClr val="3FFF3F"/>
                </a:solidFill>
                <a:latin typeface="Courier New" panose="02070309020205020404" pitchFamily="49" charset="0"/>
                <a:cs typeface="Courier New" panose="02070309020205020404" pitchFamily="49" charset="0"/>
              </a:rPr>
              <a:t>appuser</a:t>
            </a:r>
            <a:r>
              <a:rPr lang="en-US" b="1" dirty="0">
                <a:solidFill>
                  <a:srgbClr val="3FFF3F"/>
                </a:solidFill>
                <a:latin typeface="Courier New" panose="02070309020205020404" pitchFamily="49" charset="0"/>
                <a:cs typeface="Courier New" panose="02070309020205020404" pitchFamily="49" charset="0"/>
              </a:rPr>
              <a:t>';                                                                                                                     $</a:t>
            </a:r>
            <a:r>
              <a:rPr lang="en-US" b="1" dirty="0" err="1">
                <a:solidFill>
                  <a:srgbClr val="3FFF3F"/>
                </a:solidFill>
                <a:latin typeface="Courier New" panose="02070309020205020404" pitchFamily="49" charset="0"/>
                <a:cs typeface="Courier New" panose="02070309020205020404" pitchFamily="49" charset="0"/>
              </a:rPr>
              <a:t>dbPassword</a:t>
            </a:r>
            <a:r>
              <a:rPr lang="en-US" b="1" dirty="0">
                <a:solidFill>
                  <a:srgbClr val="3FFF3F"/>
                </a:solidFill>
                <a:latin typeface="Courier New" panose="02070309020205020404" pitchFamily="49" charset="0"/>
                <a:cs typeface="Courier New" panose="02070309020205020404" pitchFamily="49" charset="0"/>
              </a:rPr>
              <a:t> = 'Testing!';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db</a:t>
            </a:r>
            <a:r>
              <a:rPr lang="en-US" b="1" dirty="0">
                <a:solidFill>
                  <a:srgbClr val="3FFF3F"/>
                </a:solidFill>
                <a:latin typeface="Courier New" panose="02070309020205020404" pitchFamily="49" charset="0"/>
                <a:cs typeface="Courier New" panose="02070309020205020404" pitchFamily="49" charset="0"/>
              </a:rPr>
              <a:t> = new PDO($</a:t>
            </a:r>
            <a:r>
              <a:rPr lang="en-US" b="1" dirty="0" err="1">
                <a:solidFill>
                  <a:srgbClr val="3FFF3F"/>
                </a:solidFill>
                <a:latin typeface="Courier New" panose="02070309020205020404" pitchFamily="49" charset="0"/>
                <a:cs typeface="Courier New" panose="02070309020205020404" pitchFamily="49" charset="0"/>
              </a:rPr>
              <a:t>dsn</a:t>
            </a: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dbUser</a:t>
            </a: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dbPassword</a:t>
            </a: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query_string</a:t>
            </a:r>
            <a:r>
              <a:rPr lang="en-US" b="1" dirty="0">
                <a:solidFill>
                  <a:srgbClr val="3FFF3F"/>
                </a:solidFill>
                <a:latin typeface="Courier New" panose="02070309020205020404" pitchFamily="49" charset="0"/>
                <a:cs typeface="Courier New" panose="02070309020205020404" pitchFamily="49" charset="0"/>
              </a:rPr>
              <a:t> = 'SELECT name, age FROM people';</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$cursor = $</a:t>
            </a:r>
            <a:r>
              <a:rPr lang="en-US" b="1" dirty="0" err="1">
                <a:solidFill>
                  <a:srgbClr val="3FFF3F"/>
                </a:solidFill>
                <a:latin typeface="Courier New" panose="02070309020205020404" pitchFamily="49" charset="0"/>
                <a:cs typeface="Courier New" panose="02070309020205020404" pitchFamily="49" charset="0"/>
              </a:rPr>
              <a:t>db</a:t>
            </a:r>
            <a:r>
              <a:rPr lang="en-US" b="1" dirty="0">
                <a:solidFill>
                  <a:srgbClr val="3FFF3F"/>
                </a:solidFill>
                <a:latin typeface="Courier New" panose="02070309020205020404" pitchFamily="49" charset="0"/>
                <a:cs typeface="Courier New" panose="02070309020205020404" pitchFamily="49" charset="0"/>
              </a:rPr>
              <a:t>-&gt;query($</a:t>
            </a:r>
            <a:r>
              <a:rPr lang="en-US" b="1" dirty="0" err="1">
                <a:solidFill>
                  <a:srgbClr val="3FFF3F"/>
                </a:solidFill>
                <a:latin typeface="Courier New" panose="02070309020205020404" pitchFamily="49" charset="0"/>
                <a:cs typeface="Courier New" panose="02070309020205020404" pitchFamily="49" charset="0"/>
              </a:rPr>
              <a:t>query_string</a:t>
            </a: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while ( $data = $cursor-&gt;</a:t>
            </a:r>
            <a:r>
              <a:rPr lang="en-US" b="1" dirty="0" err="1">
                <a:solidFill>
                  <a:srgbClr val="3FFF3F"/>
                </a:solidFill>
                <a:latin typeface="Courier New" panose="02070309020205020404" pitchFamily="49" charset="0"/>
                <a:cs typeface="Courier New" panose="02070309020205020404" pitchFamily="49" charset="0"/>
              </a:rPr>
              <a:t>fetchObject</a:t>
            </a:r>
            <a:r>
              <a:rPr lang="en-US" b="1" dirty="0">
                <a:solidFill>
                  <a:srgbClr val="3FFF3F"/>
                </a:solidFill>
                <a:latin typeface="Courier New" panose="02070309020205020404" pitchFamily="49" charset="0"/>
                <a:cs typeface="Courier New" panose="02070309020205020404" pitchFamily="49" charset="0"/>
              </a:rPr>
              <a:t>() ) { </a:t>
            </a: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('%s %</a:t>
            </a:r>
            <a:r>
              <a:rPr lang="en-US" b="1" dirty="0" err="1">
                <a:solidFill>
                  <a:srgbClr val="3FFF3F"/>
                </a:solidFill>
                <a:latin typeface="Courier New" panose="02070309020205020404" pitchFamily="49" charset="0"/>
                <a:cs typeface="Courier New" panose="02070309020205020404" pitchFamily="49" charset="0"/>
              </a:rPr>
              <a:t>s',$data</a:t>
            </a:r>
            <a:r>
              <a:rPr lang="en-US" b="1" dirty="0">
                <a:solidFill>
                  <a:srgbClr val="3FFF3F"/>
                </a:solidFill>
                <a:latin typeface="Courier New" panose="02070309020205020404" pitchFamily="49" charset="0"/>
                <a:cs typeface="Courier New" panose="02070309020205020404" pitchFamily="49" charset="0"/>
              </a:rPr>
              <a:t>-&gt;</a:t>
            </a:r>
            <a:r>
              <a:rPr lang="en-US" b="1" dirty="0" err="1">
                <a:solidFill>
                  <a:srgbClr val="3FFF3F"/>
                </a:solidFill>
                <a:latin typeface="Courier New" panose="02070309020205020404" pitchFamily="49" charset="0"/>
                <a:cs typeface="Courier New" panose="02070309020205020404" pitchFamily="49" charset="0"/>
              </a:rPr>
              <a:t>name,$data</a:t>
            </a:r>
            <a:r>
              <a:rPr lang="en-US" b="1" dirty="0">
                <a:solidFill>
                  <a:srgbClr val="3FFF3F"/>
                </a:solidFill>
                <a:latin typeface="Courier New" panose="02070309020205020404" pitchFamily="49" charset="0"/>
                <a:cs typeface="Courier New" panose="02070309020205020404" pitchFamily="49" charset="0"/>
              </a:rPr>
              <a:t>-&gt;age); }</a:t>
            </a:r>
          </a:p>
          <a:p>
            <a:pPr marL="0" indent="0">
              <a:buNone/>
            </a:pPr>
            <a:endParaRPr lang="en-US" b="1" dirty="0">
              <a:solidFill>
                <a:srgbClr val="3FFF3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53001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3D36B3-3076-0203-3906-AE713F9436F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9109" b="9109"/>
          <a:stretch/>
        </p:blipFill>
        <p:spPr>
          <a:xfrm>
            <a:off x="15" y="10"/>
            <a:ext cx="12191985" cy="4578340"/>
          </a:xfrm>
          <a:prstGeom prst="rect">
            <a:avLst/>
          </a:prstGeom>
          <a:noFill/>
        </p:spPr>
      </p:pic>
      <p:sp>
        <p:nvSpPr>
          <p:cNvPr id="2" name="Title 1">
            <a:extLst>
              <a:ext uri="{FF2B5EF4-FFF2-40B4-BE49-F238E27FC236}">
                <a16:creationId xmlns:a16="http://schemas.microsoft.com/office/drawing/2014/main" id="{6F41AEBD-563A-646A-65D3-F6612ECF3BEA}"/>
              </a:ext>
            </a:extLst>
          </p:cNvPr>
          <p:cNvSpPr>
            <a:spLocks noGrp="1"/>
          </p:cNvSpPr>
          <p:nvPr>
            <p:ph type="title"/>
          </p:nvPr>
        </p:nvSpPr>
        <p:spPr>
          <a:xfrm>
            <a:off x="1097279" y="4799362"/>
            <a:ext cx="10113645" cy="743682"/>
          </a:xfrm>
        </p:spPr>
        <p:txBody>
          <a:bodyPr anchor="b">
            <a:normAutofit/>
          </a:bodyPr>
          <a:lstStyle/>
          <a:p>
            <a:r>
              <a:rPr lang="en-US" dirty="0"/>
              <a:t>SQL Injection</a:t>
            </a:r>
            <a:endParaRPr lang="en-CA" dirty="0"/>
          </a:p>
        </p:txBody>
      </p:sp>
      <p:sp>
        <p:nvSpPr>
          <p:cNvPr id="4" name="TextBox 3">
            <a:extLst>
              <a:ext uri="{FF2B5EF4-FFF2-40B4-BE49-F238E27FC236}">
                <a16:creationId xmlns:a16="http://schemas.microsoft.com/office/drawing/2014/main" id="{10F7CC0C-5039-493C-5162-2E3325BBDEE5}"/>
              </a:ext>
            </a:extLst>
          </p:cNvPr>
          <p:cNvSpPr txBox="1"/>
          <p:nvPr/>
        </p:nvSpPr>
        <p:spPr>
          <a:xfrm>
            <a:off x="15" y="4578350"/>
            <a:ext cx="12191985" cy="230832"/>
          </a:xfrm>
          <a:prstGeom prst="rect">
            <a:avLst/>
          </a:prstGeom>
          <a:noFill/>
        </p:spPr>
        <p:txBody>
          <a:bodyPr wrap="square" rtlCol="0">
            <a:spAutoFit/>
          </a:bodyPr>
          <a:lstStyle/>
          <a:p>
            <a:r>
              <a:rPr lang="en-CA" sz="900">
                <a:hlinkClick r:id="rId3" tooltip="https://www.hackerwebsecurity.com/come-hackerare-un-sito-sql-injection-sqlmap/"/>
              </a:rPr>
              <a:t>This Photo</a:t>
            </a:r>
            <a:r>
              <a:rPr lang="en-CA" sz="900"/>
              <a:t> by Unknown Author is licensed under </a:t>
            </a:r>
            <a:r>
              <a:rPr lang="en-CA" sz="900">
                <a:hlinkClick r:id="rId4" tooltip="https://creativecommons.org/licenses/by-nc-sa/3.0/"/>
              </a:rPr>
              <a:t>CC BY-SA-NC</a:t>
            </a:r>
            <a:endParaRPr lang="en-CA" sz="900"/>
          </a:p>
        </p:txBody>
      </p:sp>
    </p:spTree>
    <p:extLst>
      <p:ext uri="{BB962C8B-B14F-4D97-AF65-F5344CB8AC3E}">
        <p14:creationId xmlns:p14="http://schemas.microsoft.com/office/powerpoint/2010/main" val="1101688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643466" y="786383"/>
            <a:ext cx="3517567" cy="2093975"/>
          </a:xfrm>
        </p:spPr>
        <p:txBody>
          <a:bodyPr anchor="b">
            <a:normAutofit/>
          </a:bodyPr>
          <a:lstStyle/>
          <a:p>
            <a:r>
              <a:rPr lang="en-US" dirty="0"/>
              <a:t>SQL Injection</a:t>
            </a:r>
          </a:p>
        </p:txBody>
      </p:sp>
      <p:pic>
        <p:nvPicPr>
          <p:cNvPr id="12" name="Picture 11">
            <a:extLst>
              <a:ext uri="{FF2B5EF4-FFF2-40B4-BE49-F238E27FC236}">
                <a16:creationId xmlns:a16="http://schemas.microsoft.com/office/drawing/2014/main" id="{9941476C-1E50-47A9-8590-9F12390A2853}"/>
              </a:ext>
            </a:extLst>
          </p:cNvPr>
          <p:cNvPicPr>
            <a:picLocks noChangeAspect="1"/>
          </p:cNvPicPr>
          <p:nvPr/>
        </p:nvPicPr>
        <p:blipFill>
          <a:blip r:embed="rId2"/>
          <a:stretch>
            <a:fillRect/>
          </a:stretch>
        </p:blipFill>
        <p:spPr>
          <a:xfrm>
            <a:off x="5672633" y="812799"/>
            <a:ext cx="5501046" cy="5294757"/>
          </a:xfrm>
          <a:prstGeom prst="rect">
            <a:avLst/>
          </a:prstGeom>
          <a:noFill/>
        </p:spPr>
      </p:pic>
      <p:sp>
        <p:nvSpPr>
          <p:cNvPr id="3" name="Content Placeholder 2">
            <a:extLst>
              <a:ext uri="{FF2B5EF4-FFF2-40B4-BE49-F238E27FC236}">
                <a16:creationId xmlns:a16="http://schemas.microsoft.com/office/drawing/2014/main" id="{0292507E-00B1-480A-A8FD-EB00102D58B1}"/>
              </a:ext>
            </a:extLst>
          </p:cNvPr>
          <p:cNvSpPr>
            <a:spLocks noGrp="1"/>
          </p:cNvSpPr>
          <p:nvPr>
            <p:ph type="body" sz="half" idx="2"/>
          </p:nvPr>
        </p:nvSpPr>
        <p:spPr>
          <a:xfrm>
            <a:off x="643465" y="3043050"/>
            <a:ext cx="3517567" cy="3064505"/>
          </a:xfrm>
        </p:spPr>
        <p:txBody>
          <a:bodyPr>
            <a:normAutofit fontScale="92500"/>
          </a:bodyPr>
          <a:lstStyle/>
          <a:p>
            <a:pPr>
              <a:buFont typeface="Arial" panose="020B0604020202020204" pitchFamily="34" charset="0"/>
              <a:buChar char="•"/>
            </a:pPr>
            <a:r>
              <a:rPr lang="en-US" dirty="0"/>
              <a:t>That may seem like a lot of information, but it really is important to understand how this kind of injection attack works.</a:t>
            </a:r>
          </a:p>
          <a:p>
            <a:pPr>
              <a:buFont typeface="Arial" panose="020B0604020202020204" pitchFamily="34" charset="0"/>
              <a:buChar char="•"/>
            </a:pPr>
            <a:r>
              <a:rPr lang="en-US" dirty="0"/>
              <a:t>If you’re following along. Download the zip files associated with this lecture.</a:t>
            </a:r>
          </a:p>
          <a:p>
            <a:pPr>
              <a:buFont typeface="Arial" panose="020B0604020202020204" pitchFamily="34" charset="0"/>
              <a:buChar char="•"/>
            </a:pPr>
            <a:r>
              <a:rPr lang="en-US" dirty="0"/>
              <a:t>Upload the PHP files to </a:t>
            </a:r>
            <a:r>
              <a:rPr lang="en-US" b="1" dirty="0">
                <a:latin typeface="Courier New" panose="02070309020205020404" pitchFamily="49" charset="0"/>
                <a:cs typeface="Courier New" panose="02070309020205020404" pitchFamily="49" charset="0"/>
              </a:rPr>
              <a:t>/var/www</a:t>
            </a:r>
            <a:r>
              <a:rPr lang="en-US" dirty="0"/>
              <a:t> on your server using file manager.</a:t>
            </a:r>
          </a:p>
        </p:txBody>
      </p:sp>
    </p:spTree>
    <p:extLst>
      <p:ext uri="{BB962C8B-B14F-4D97-AF65-F5344CB8AC3E}">
        <p14:creationId xmlns:p14="http://schemas.microsoft.com/office/powerpoint/2010/main" val="2736719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33D36B3-3076-0203-3906-AE713F9436F2}"/>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451" r="1451"/>
          <a:stretch/>
        </p:blipFill>
        <p:spPr>
          <a:xfrm>
            <a:off x="15" y="10"/>
            <a:ext cx="12191985" cy="4578340"/>
          </a:xfrm>
          <a:prstGeom prst="rect">
            <a:avLst/>
          </a:prstGeom>
          <a:noFill/>
        </p:spPr>
      </p:pic>
      <p:sp>
        <p:nvSpPr>
          <p:cNvPr id="2" name="Title 1">
            <a:extLst>
              <a:ext uri="{FF2B5EF4-FFF2-40B4-BE49-F238E27FC236}">
                <a16:creationId xmlns:a16="http://schemas.microsoft.com/office/drawing/2014/main" id="{6F41AEBD-563A-646A-65D3-F6612ECF3BEA}"/>
              </a:ext>
            </a:extLst>
          </p:cNvPr>
          <p:cNvSpPr>
            <a:spLocks noGrp="1"/>
          </p:cNvSpPr>
          <p:nvPr>
            <p:ph type="title"/>
          </p:nvPr>
        </p:nvSpPr>
        <p:spPr>
          <a:xfrm>
            <a:off x="1097279" y="4799362"/>
            <a:ext cx="10113645" cy="743682"/>
          </a:xfrm>
        </p:spPr>
        <p:txBody>
          <a:bodyPr anchor="b">
            <a:normAutofit/>
          </a:bodyPr>
          <a:lstStyle/>
          <a:p>
            <a:r>
              <a:rPr lang="en-US" dirty="0"/>
              <a:t>Databases and SQL</a:t>
            </a:r>
            <a:endParaRPr lang="en-CA" dirty="0"/>
          </a:p>
        </p:txBody>
      </p:sp>
      <p:sp>
        <p:nvSpPr>
          <p:cNvPr id="4" name="TextBox 3">
            <a:extLst>
              <a:ext uri="{FF2B5EF4-FFF2-40B4-BE49-F238E27FC236}">
                <a16:creationId xmlns:a16="http://schemas.microsoft.com/office/drawing/2014/main" id="{10F7CC0C-5039-493C-5162-2E3325BBDEE5}"/>
              </a:ext>
            </a:extLst>
          </p:cNvPr>
          <p:cNvSpPr txBox="1"/>
          <p:nvPr/>
        </p:nvSpPr>
        <p:spPr>
          <a:xfrm>
            <a:off x="15" y="4578350"/>
            <a:ext cx="12191985" cy="230832"/>
          </a:xfrm>
          <a:prstGeom prst="rect">
            <a:avLst/>
          </a:prstGeom>
          <a:noFill/>
        </p:spPr>
        <p:txBody>
          <a:bodyPr wrap="square" rtlCol="0">
            <a:spAutoFit/>
          </a:bodyPr>
          <a:lstStyle/>
          <a:p>
            <a:r>
              <a:rPr lang="en-CA" sz="900">
                <a:hlinkClick r:id="rId3" tooltip="http://stackoverflow.com/questions/43491766/how-to-divide-values-in-sql-statment"/>
              </a:rPr>
              <a:t>This Photo</a:t>
            </a:r>
            <a:r>
              <a:rPr lang="en-CA" sz="900"/>
              <a:t> by Unknown Author is licensed under </a:t>
            </a:r>
            <a:r>
              <a:rPr lang="en-CA" sz="900">
                <a:hlinkClick r:id="rId4" tooltip="https://creativecommons.org/licenses/by-sa/3.0/"/>
              </a:rPr>
              <a:t>CC BY-SA</a:t>
            </a:r>
            <a:endParaRPr lang="en-CA" sz="900"/>
          </a:p>
        </p:txBody>
      </p:sp>
    </p:spTree>
    <p:extLst>
      <p:ext uri="{BB962C8B-B14F-4D97-AF65-F5344CB8AC3E}">
        <p14:creationId xmlns:p14="http://schemas.microsoft.com/office/powerpoint/2010/main" val="32253964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643466" y="786383"/>
            <a:ext cx="3517567" cy="2093975"/>
          </a:xfrm>
        </p:spPr>
        <p:txBody>
          <a:bodyPr anchor="b">
            <a:normAutofit/>
          </a:bodyPr>
          <a:lstStyle/>
          <a:p>
            <a:r>
              <a:rPr lang="en-US" dirty="0"/>
              <a:t>SQL Injection</a:t>
            </a:r>
          </a:p>
        </p:txBody>
      </p:sp>
      <p:pic>
        <p:nvPicPr>
          <p:cNvPr id="9" name="Picture 8">
            <a:extLst>
              <a:ext uri="{FF2B5EF4-FFF2-40B4-BE49-F238E27FC236}">
                <a16:creationId xmlns:a16="http://schemas.microsoft.com/office/drawing/2014/main" id="{65BE6E92-BDE7-4157-AB13-D9E91CB944B4}"/>
              </a:ext>
            </a:extLst>
          </p:cNvPr>
          <p:cNvPicPr>
            <a:picLocks noChangeAspect="1"/>
          </p:cNvPicPr>
          <p:nvPr/>
        </p:nvPicPr>
        <p:blipFill>
          <a:blip r:embed="rId2"/>
          <a:stretch>
            <a:fillRect/>
          </a:stretch>
        </p:blipFill>
        <p:spPr>
          <a:xfrm>
            <a:off x="5458984" y="1407489"/>
            <a:ext cx="5928344" cy="4105377"/>
          </a:xfrm>
          <a:prstGeom prst="rect">
            <a:avLst/>
          </a:prstGeom>
          <a:noFill/>
        </p:spPr>
      </p:pic>
      <p:sp>
        <p:nvSpPr>
          <p:cNvPr id="3" name="Content Placeholder 2">
            <a:extLst>
              <a:ext uri="{FF2B5EF4-FFF2-40B4-BE49-F238E27FC236}">
                <a16:creationId xmlns:a16="http://schemas.microsoft.com/office/drawing/2014/main" id="{0292507E-00B1-480A-A8FD-EB00102D58B1}"/>
              </a:ext>
            </a:extLst>
          </p:cNvPr>
          <p:cNvSpPr>
            <a:spLocks noGrp="1"/>
          </p:cNvSpPr>
          <p:nvPr>
            <p:ph type="body" sz="half" idx="2"/>
          </p:nvPr>
        </p:nvSpPr>
        <p:spPr>
          <a:xfrm>
            <a:off x="643465" y="3043050"/>
            <a:ext cx="3517567" cy="3064505"/>
          </a:xfrm>
        </p:spPr>
        <p:txBody>
          <a:bodyPr>
            <a:normAutofit lnSpcReduction="10000"/>
          </a:bodyPr>
          <a:lstStyle/>
          <a:p>
            <a:pPr>
              <a:lnSpc>
                <a:spcPct val="100000"/>
              </a:lnSpc>
              <a:buFont typeface="Arial" panose="020B0604020202020204" pitchFamily="34" charset="0"/>
              <a:buChar char="•"/>
            </a:pPr>
            <a:r>
              <a:rPr lang="en-US" sz="1500" dirty="0"/>
              <a:t>You will now need to log into </a:t>
            </a:r>
            <a:r>
              <a:rPr lang="en-US" sz="1500" dirty="0" err="1"/>
              <a:t>Adminer</a:t>
            </a:r>
            <a:endParaRPr lang="en-US" sz="1500" dirty="0"/>
          </a:p>
          <a:p>
            <a:pPr>
              <a:lnSpc>
                <a:spcPct val="100000"/>
              </a:lnSpc>
              <a:buFont typeface="Arial" panose="020B0604020202020204" pitchFamily="34" charset="0"/>
              <a:buChar char="•"/>
            </a:pPr>
            <a:r>
              <a:rPr lang="en-US" sz="1500" u="sng" dirty="0"/>
              <a:t>If you have forgotten your database password.  Then log into the </a:t>
            </a:r>
            <a:r>
              <a:rPr lang="en-US" sz="1500" u="sng" dirty="0" err="1"/>
              <a:t>webconsole</a:t>
            </a:r>
            <a:endParaRPr lang="en-US" sz="1500" u="sng" dirty="0"/>
          </a:p>
          <a:p>
            <a:pPr>
              <a:lnSpc>
                <a:spcPct val="100000"/>
              </a:lnSpc>
              <a:buFont typeface="Arial" panose="020B0604020202020204" pitchFamily="34" charset="0"/>
              <a:buChar char="•"/>
            </a:pPr>
            <a:r>
              <a:rPr lang="en-US" sz="1500" b="1" dirty="0">
                <a:latin typeface="Courier New" panose="02070309020205020404" pitchFamily="49" charset="0"/>
                <a:cs typeface="Courier New" panose="02070309020205020404" pitchFamily="49" charset="0"/>
              </a:rPr>
              <a:t>https://&lt;your server’s </a:t>
            </a:r>
            <a:r>
              <a:rPr lang="en-US" sz="1500" b="1" dirty="0" err="1">
                <a:latin typeface="Courier New" panose="02070309020205020404" pitchFamily="49" charset="0"/>
                <a:cs typeface="Courier New" panose="02070309020205020404" pitchFamily="49" charset="0"/>
              </a:rPr>
              <a:t>ip</a:t>
            </a:r>
            <a:r>
              <a:rPr lang="en-US" sz="1500" b="1" dirty="0">
                <a:latin typeface="Courier New" panose="02070309020205020404" pitchFamily="49" charset="0"/>
                <a:cs typeface="Courier New" panose="02070309020205020404" pitchFamily="49" charset="0"/>
              </a:rPr>
              <a:t>&gt;:12320/</a:t>
            </a:r>
          </a:p>
          <a:p>
            <a:pPr>
              <a:lnSpc>
                <a:spcPct val="100000"/>
              </a:lnSpc>
              <a:buFont typeface="Arial" panose="020B0604020202020204" pitchFamily="34" charset="0"/>
              <a:buChar char="•"/>
            </a:pPr>
            <a:r>
              <a:rPr lang="en-US" sz="1500" dirty="0"/>
              <a:t>As ‘root’ and run the command: </a:t>
            </a:r>
            <a:r>
              <a:rPr lang="en-US" sz="1500" b="1" dirty="0" err="1">
                <a:latin typeface="Courier New" panose="02070309020205020404" pitchFamily="49" charset="0"/>
                <a:cs typeface="Courier New" panose="02070309020205020404" pitchFamily="49" charset="0"/>
              </a:rPr>
              <a:t>mysql_secure_installation</a:t>
            </a:r>
            <a:r>
              <a:rPr lang="en-US" sz="1500" b="1" dirty="0"/>
              <a:t>.</a:t>
            </a:r>
          </a:p>
          <a:p>
            <a:pPr>
              <a:lnSpc>
                <a:spcPct val="100000"/>
              </a:lnSpc>
              <a:buFont typeface="Arial" panose="020B0604020202020204" pitchFamily="34" charset="0"/>
              <a:buChar char="•"/>
            </a:pPr>
            <a:r>
              <a:rPr lang="en-US" sz="1500" dirty="0"/>
              <a:t>When you are prompted to set the root password select “y” and follow the instructions.</a:t>
            </a:r>
          </a:p>
        </p:txBody>
      </p:sp>
    </p:spTree>
    <p:extLst>
      <p:ext uri="{BB962C8B-B14F-4D97-AF65-F5344CB8AC3E}">
        <p14:creationId xmlns:p14="http://schemas.microsoft.com/office/powerpoint/2010/main" val="17739163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643466" y="786383"/>
            <a:ext cx="3517567" cy="2093975"/>
          </a:xfrm>
        </p:spPr>
        <p:txBody>
          <a:bodyPr anchor="b">
            <a:normAutofit/>
          </a:bodyPr>
          <a:lstStyle/>
          <a:p>
            <a:r>
              <a:rPr lang="en-US" dirty="0"/>
              <a:t>SQL Injection</a:t>
            </a:r>
          </a:p>
        </p:txBody>
      </p:sp>
      <p:pic>
        <p:nvPicPr>
          <p:cNvPr id="8" name="Picture 7">
            <a:extLst>
              <a:ext uri="{FF2B5EF4-FFF2-40B4-BE49-F238E27FC236}">
                <a16:creationId xmlns:a16="http://schemas.microsoft.com/office/drawing/2014/main" id="{8847B681-6C55-431E-BAFA-3B74914A039F}"/>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5458984" y="1666853"/>
            <a:ext cx="5928344" cy="3586648"/>
          </a:xfrm>
          <a:prstGeom prst="rect">
            <a:avLst/>
          </a:prstGeom>
          <a:noFill/>
        </p:spPr>
      </p:pic>
      <p:sp>
        <p:nvSpPr>
          <p:cNvPr id="3" name="Content Placeholder 2">
            <a:extLst>
              <a:ext uri="{FF2B5EF4-FFF2-40B4-BE49-F238E27FC236}">
                <a16:creationId xmlns:a16="http://schemas.microsoft.com/office/drawing/2014/main" id="{0292507E-00B1-480A-A8FD-EB00102D58B1}"/>
              </a:ext>
            </a:extLst>
          </p:cNvPr>
          <p:cNvSpPr>
            <a:spLocks noGrp="1"/>
          </p:cNvSpPr>
          <p:nvPr>
            <p:ph type="body" sz="half" idx="2"/>
          </p:nvPr>
        </p:nvSpPr>
        <p:spPr>
          <a:xfrm>
            <a:off x="643465" y="3043050"/>
            <a:ext cx="3517567" cy="3064505"/>
          </a:xfrm>
        </p:spPr>
        <p:txBody>
          <a:bodyPr>
            <a:normAutofit/>
          </a:bodyPr>
          <a:lstStyle/>
          <a:p>
            <a:pPr>
              <a:buFont typeface="Arial" panose="020B0604020202020204" pitchFamily="34" charset="0"/>
              <a:buChar char="•"/>
            </a:pPr>
            <a:r>
              <a:rPr lang="en-US" dirty="0"/>
              <a:t>Once you can log into </a:t>
            </a:r>
            <a:r>
              <a:rPr lang="en-US" dirty="0" err="1"/>
              <a:t>Adminer</a:t>
            </a:r>
            <a:r>
              <a:rPr lang="en-US" dirty="0"/>
              <a:t> and select the import function from the left-hand side.</a:t>
            </a:r>
            <a:endParaRPr lang="en-US"/>
          </a:p>
          <a:p>
            <a:pPr>
              <a:buFont typeface="Arial" panose="020B0604020202020204" pitchFamily="34" charset="0"/>
              <a:buChar char="•"/>
            </a:pPr>
            <a:r>
              <a:rPr lang="en-US" dirty="0"/>
              <a:t>Click the Browse button from the file upload section.</a:t>
            </a:r>
          </a:p>
          <a:p>
            <a:pPr>
              <a:buFont typeface="Arial" panose="020B0604020202020204" pitchFamily="34" charset="0"/>
              <a:buChar char="•"/>
            </a:pPr>
            <a:r>
              <a:rPr lang="en-US" dirty="0"/>
              <a:t>Locate your file and then select “Execute”.</a:t>
            </a:r>
          </a:p>
        </p:txBody>
      </p:sp>
    </p:spTree>
    <p:extLst>
      <p:ext uri="{BB962C8B-B14F-4D97-AF65-F5344CB8AC3E}">
        <p14:creationId xmlns:p14="http://schemas.microsoft.com/office/powerpoint/2010/main" val="40188266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643466" y="786383"/>
            <a:ext cx="3517567" cy="2093975"/>
          </a:xfrm>
        </p:spPr>
        <p:txBody>
          <a:bodyPr anchor="b">
            <a:normAutofit/>
          </a:bodyPr>
          <a:lstStyle/>
          <a:p>
            <a:r>
              <a:rPr lang="en-US" dirty="0"/>
              <a:t>SQL Injection</a:t>
            </a:r>
          </a:p>
        </p:txBody>
      </p:sp>
      <p:pic>
        <p:nvPicPr>
          <p:cNvPr id="6" name="Picture 5">
            <a:extLst>
              <a:ext uri="{FF2B5EF4-FFF2-40B4-BE49-F238E27FC236}">
                <a16:creationId xmlns:a16="http://schemas.microsoft.com/office/drawing/2014/main" id="{BBF142D8-E28F-481C-8576-5758700B837C}"/>
              </a:ext>
            </a:extLst>
          </p:cNvPr>
          <p:cNvPicPr>
            <a:picLocks noChangeAspect="1"/>
          </p:cNvPicPr>
          <p:nvPr/>
        </p:nvPicPr>
        <p:blipFill>
          <a:blip r:embed="rId2"/>
          <a:stretch>
            <a:fillRect/>
          </a:stretch>
        </p:blipFill>
        <p:spPr>
          <a:xfrm>
            <a:off x="5458984" y="2467180"/>
            <a:ext cx="5928344" cy="1985994"/>
          </a:xfrm>
          <a:prstGeom prst="rect">
            <a:avLst/>
          </a:prstGeom>
          <a:noFill/>
        </p:spPr>
      </p:pic>
      <p:sp>
        <p:nvSpPr>
          <p:cNvPr id="3" name="Content Placeholder 2">
            <a:extLst>
              <a:ext uri="{FF2B5EF4-FFF2-40B4-BE49-F238E27FC236}">
                <a16:creationId xmlns:a16="http://schemas.microsoft.com/office/drawing/2014/main" id="{0292507E-00B1-480A-A8FD-EB00102D58B1}"/>
              </a:ext>
            </a:extLst>
          </p:cNvPr>
          <p:cNvSpPr>
            <a:spLocks noGrp="1"/>
          </p:cNvSpPr>
          <p:nvPr>
            <p:ph type="body" sz="half" idx="2"/>
          </p:nvPr>
        </p:nvSpPr>
        <p:spPr>
          <a:xfrm>
            <a:off x="643465" y="3043050"/>
            <a:ext cx="3517567" cy="3064505"/>
          </a:xfrm>
        </p:spPr>
        <p:txBody>
          <a:bodyPr>
            <a:normAutofit fontScale="85000" lnSpcReduction="20000"/>
          </a:bodyPr>
          <a:lstStyle/>
          <a:p>
            <a:r>
              <a:rPr lang="en-US" dirty="0"/>
              <a:t>There is a script </a:t>
            </a:r>
            <a:r>
              <a:rPr lang="en-US" b="1" dirty="0" err="1">
                <a:latin typeface="Courier New" panose="02070309020205020404" pitchFamily="49" charset="0"/>
                <a:cs typeface="Courier New" panose="02070309020205020404" pitchFamily="49" charset="0"/>
              </a:rPr>
              <a:t>store_items.php</a:t>
            </a:r>
            <a:r>
              <a:rPr lang="en-US" dirty="0"/>
              <a:t> point your browser at it.  You should see something like the image above.</a:t>
            </a:r>
          </a:p>
          <a:p>
            <a:r>
              <a:rPr lang="en-US" dirty="0"/>
              <a:t>The list of store items is taken from a table in the database.</a:t>
            </a:r>
          </a:p>
          <a:p>
            <a:r>
              <a:rPr lang="en-US" dirty="0"/>
              <a:t>We have also printed the SQL query that our PHP script is executing. To give you an idea as to what is going on behind the scenes. </a:t>
            </a:r>
          </a:p>
          <a:p>
            <a:r>
              <a:rPr lang="en-US" dirty="0"/>
              <a:t>In a real attack scenario, you wouldn’t see this.</a:t>
            </a:r>
          </a:p>
          <a:p>
            <a:endParaRPr lang="en-US" dirty="0"/>
          </a:p>
        </p:txBody>
      </p:sp>
    </p:spTree>
    <p:extLst>
      <p:ext uri="{BB962C8B-B14F-4D97-AF65-F5344CB8AC3E}">
        <p14:creationId xmlns:p14="http://schemas.microsoft.com/office/powerpoint/2010/main" val="32056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643466" y="786383"/>
            <a:ext cx="3517567" cy="2093975"/>
          </a:xfrm>
        </p:spPr>
        <p:txBody>
          <a:bodyPr anchor="b">
            <a:normAutofit/>
          </a:bodyPr>
          <a:lstStyle/>
          <a:p>
            <a:r>
              <a:rPr lang="en-US" dirty="0"/>
              <a:t>SQL Injection</a:t>
            </a:r>
          </a:p>
        </p:txBody>
      </p:sp>
      <p:pic>
        <p:nvPicPr>
          <p:cNvPr id="6" name="Picture 5">
            <a:extLst>
              <a:ext uri="{FF2B5EF4-FFF2-40B4-BE49-F238E27FC236}">
                <a16:creationId xmlns:a16="http://schemas.microsoft.com/office/drawing/2014/main" id="{BBF142D8-E28F-481C-8576-5758700B837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458984" y="2642895"/>
            <a:ext cx="5928344" cy="1634564"/>
          </a:xfrm>
          <a:prstGeom prst="rect">
            <a:avLst/>
          </a:prstGeom>
          <a:noFill/>
        </p:spPr>
      </p:pic>
      <p:sp>
        <p:nvSpPr>
          <p:cNvPr id="3" name="Content Placeholder 2">
            <a:extLst>
              <a:ext uri="{FF2B5EF4-FFF2-40B4-BE49-F238E27FC236}">
                <a16:creationId xmlns:a16="http://schemas.microsoft.com/office/drawing/2014/main" id="{0292507E-00B1-480A-A8FD-EB00102D58B1}"/>
              </a:ext>
            </a:extLst>
          </p:cNvPr>
          <p:cNvSpPr>
            <a:spLocks noGrp="1"/>
          </p:cNvSpPr>
          <p:nvPr>
            <p:ph type="body" sz="half" idx="2"/>
          </p:nvPr>
        </p:nvSpPr>
        <p:spPr>
          <a:xfrm>
            <a:off x="643465" y="3043050"/>
            <a:ext cx="3517567" cy="3064505"/>
          </a:xfrm>
        </p:spPr>
        <p:txBody>
          <a:bodyPr>
            <a:normAutofit fontScale="85000" lnSpcReduction="10000"/>
          </a:bodyPr>
          <a:lstStyle/>
          <a:p>
            <a:r>
              <a:rPr lang="en-US" dirty="0"/>
              <a:t>Our store’s PHP script has a feature that lets people search for specific items in our inventory.</a:t>
            </a:r>
          </a:p>
          <a:p>
            <a:r>
              <a:rPr lang="en-US" dirty="0"/>
              <a:t>You do this by adding the ?search= parameter on the URL.  So the following</a:t>
            </a:r>
          </a:p>
          <a:p>
            <a:r>
              <a:rPr lang="en-US" b="1" dirty="0">
                <a:latin typeface="Courier New" panose="02070309020205020404" pitchFamily="49" charset="0"/>
                <a:cs typeface="Courier New" panose="02070309020205020404" pitchFamily="49" charset="0"/>
                <a:hlinkClick r:id="rId3"/>
              </a:rPr>
              <a:t>http://&lt;&lt;server </a:t>
            </a:r>
            <a:r>
              <a:rPr lang="en-US" b="1" dirty="0" err="1">
                <a:latin typeface="Courier New" panose="02070309020205020404" pitchFamily="49" charset="0"/>
                <a:cs typeface="Courier New" panose="02070309020205020404" pitchFamily="49" charset="0"/>
                <a:hlinkClick r:id="rId3"/>
              </a:rPr>
              <a:t>ip</a:t>
            </a:r>
            <a:r>
              <a:rPr lang="en-US" b="1" dirty="0">
                <a:latin typeface="Courier New" panose="02070309020205020404" pitchFamily="49" charset="0"/>
                <a:cs typeface="Courier New" panose="02070309020205020404" pitchFamily="49" charset="0"/>
                <a:hlinkClick r:id="rId3"/>
              </a:rPr>
              <a:t>&gt;&gt;/store_items.php?search=PUR</a:t>
            </a:r>
            <a:endParaRPr lang="en-US" b="1" dirty="0">
              <a:latin typeface="Courier New" panose="02070309020205020404" pitchFamily="49" charset="0"/>
              <a:cs typeface="Courier New" panose="02070309020205020404" pitchFamily="49" charset="0"/>
            </a:endParaRPr>
          </a:p>
          <a:p>
            <a:r>
              <a:rPr lang="en-US" dirty="0"/>
              <a:t>Only returns items with PUR in their names.</a:t>
            </a:r>
          </a:p>
          <a:p>
            <a:endParaRPr lang="en-US" dirty="0"/>
          </a:p>
          <a:p>
            <a:endParaRPr lang="en-US" dirty="0"/>
          </a:p>
        </p:txBody>
      </p:sp>
    </p:spTree>
    <p:extLst>
      <p:ext uri="{BB962C8B-B14F-4D97-AF65-F5344CB8AC3E}">
        <p14:creationId xmlns:p14="http://schemas.microsoft.com/office/powerpoint/2010/main" val="997670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643466" y="786383"/>
            <a:ext cx="3517567" cy="2093975"/>
          </a:xfrm>
        </p:spPr>
        <p:txBody>
          <a:bodyPr anchor="b">
            <a:normAutofit/>
          </a:bodyPr>
          <a:lstStyle/>
          <a:p>
            <a:r>
              <a:rPr lang="en-US" dirty="0"/>
              <a:t>SQL Injection</a:t>
            </a:r>
          </a:p>
        </p:txBody>
      </p:sp>
      <p:pic>
        <p:nvPicPr>
          <p:cNvPr id="6" name="Picture 5">
            <a:extLst>
              <a:ext uri="{FF2B5EF4-FFF2-40B4-BE49-F238E27FC236}">
                <a16:creationId xmlns:a16="http://schemas.microsoft.com/office/drawing/2014/main" id="{BBF142D8-E28F-481C-8576-5758700B837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406155" y="2664126"/>
            <a:ext cx="5928344" cy="1631027"/>
          </a:xfrm>
          <a:prstGeom prst="rect">
            <a:avLst/>
          </a:prstGeom>
          <a:noFill/>
        </p:spPr>
      </p:pic>
      <p:sp>
        <p:nvSpPr>
          <p:cNvPr id="3" name="Content Placeholder 2">
            <a:extLst>
              <a:ext uri="{FF2B5EF4-FFF2-40B4-BE49-F238E27FC236}">
                <a16:creationId xmlns:a16="http://schemas.microsoft.com/office/drawing/2014/main" id="{0292507E-00B1-480A-A8FD-EB00102D58B1}"/>
              </a:ext>
            </a:extLst>
          </p:cNvPr>
          <p:cNvSpPr>
            <a:spLocks noGrp="1"/>
          </p:cNvSpPr>
          <p:nvPr>
            <p:ph type="body" sz="half" idx="2"/>
          </p:nvPr>
        </p:nvSpPr>
        <p:spPr>
          <a:xfrm>
            <a:off x="643465" y="3043050"/>
            <a:ext cx="3517567" cy="3064505"/>
          </a:xfrm>
        </p:spPr>
        <p:txBody>
          <a:bodyPr>
            <a:normAutofit fontScale="70000" lnSpcReduction="20000"/>
          </a:bodyPr>
          <a:lstStyle/>
          <a:p>
            <a:r>
              <a:rPr lang="en-US" dirty="0"/>
              <a:t>When we do this, we can see that this causes the SQL that the script is executing to change. </a:t>
            </a:r>
          </a:p>
          <a:p>
            <a:r>
              <a:rPr lang="en-US" dirty="0"/>
              <a:t>Searching for a particular value causes a “LIKE” clause to be added to the query.  LIKE is used in an SQL WHERE clause to match values that are similar but not identical. The “%” sign matches zero or more characters.  So…</a:t>
            </a:r>
          </a:p>
          <a:p>
            <a:r>
              <a:rPr lang="en-US" b="1" dirty="0">
                <a:latin typeface="Courier New" panose="02070309020205020404" pitchFamily="49" charset="0"/>
                <a:cs typeface="Courier New" panose="02070309020205020404" pitchFamily="49" charset="0"/>
              </a:rPr>
              <a:t>SELECT * from items WHERE </a:t>
            </a:r>
            <a:r>
              <a:rPr lang="en-US" b="1" dirty="0" err="1">
                <a:latin typeface="Courier New" panose="02070309020205020404" pitchFamily="49" charset="0"/>
                <a:cs typeface="Courier New" panose="02070309020205020404" pitchFamily="49" charset="0"/>
              </a:rPr>
              <a:t>item_name</a:t>
            </a:r>
            <a:r>
              <a:rPr lang="en-US" b="1" dirty="0">
                <a:latin typeface="Courier New" panose="02070309020205020404" pitchFamily="49" charset="0"/>
                <a:cs typeface="Courier New" panose="02070309020205020404" pitchFamily="49" charset="0"/>
              </a:rPr>
              <a:t> LIKE(‘%TEST%’)</a:t>
            </a:r>
          </a:p>
          <a:p>
            <a:r>
              <a:rPr lang="en-US" dirty="0"/>
              <a:t>Returns any rows where the </a:t>
            </a:r>
            <a:r>
              <a:rPr lang="en-US" dirty="0" err="1"/>
              <a:t>item_name</a:t>
            </a:r>
            <a:r>
              <a:rPr lang="en-US" dirty="0"/>
              <a:t> contains the term “test”</a:t>
            </a:r>
          </a:p>
        </p:txBody>
      </p:sp>
    </p:spTree>
    <p:extLst>
      <p:ext uri="{BB962C8B-B14F-4D97-AF65-F5344CB8AC3E}">
        <p14:creationId xmlns:p14="http://schemas.microsoft.com/office/powerpoint/2010/main" val="42928484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643466" y="786383"/>
            <a:ext cx="3517567" cy="2093975"/>
          </a:xfrm>
        </p:spPr>
        <p:txBody>
          <a:bodyPr anchor="b">
            <a:normAutofit/>
          </a:bodyPr>
          <a:lstStyle/>
          <a:p>
            <a:r>
              <a:rPr lang="en-US" dirty="0"/>
              <a:t>SQL Injection</a:t>
            </a:r>
          </a:p>
        </p:txBody>
      </p:sp>
      <p:pic>
        <p:nvPicPr>
          <p:cNvPr id="6" name="Picture 5">
            <a:extLst>
              <a:ext uri="{FF2B5EF4-FFF2-40B4-BE49-F238E27FC236}">
                <a16:creationId xmlns:a16="http://schemas.microsoft.com/office/drawing/2014/main" id="{BBF142D8-E28F-481C-8576-5758700B837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406155" y="2664126"/>
            <a:ext cx="5928344" cy="1631027"/>
          </a:xfrm>
          <a:prstGeom prst="rect">
            <a:avLst/>
          </a:prstGeom>
          <a:noFill/>
        </p:spPr>
      </p:pic>
      <p:sp>
        <p:nvSpPr>
          <p:cNvPr id="3" name="Content Placeholder 2">
            <a:extLst>
              <a:ext uri="{FF2B5EF4-FFF2-40B4-BE49-F238E27FC236}">
                <a16:creationId xmlns:a16="http://schemas.microsoft.com/office/drawing/2014/main" id="{0292507E-00B1-480A-A8FD-EB00102D58B1}"/>
              </a:ext>
            </a:extLst>
          </p:cNvPr>
          <p:cNvSpPr>
            <a:spLocks noGrp="1"/>
          </p:cNvSpPr>
          <p:nvPr>
            <p:ph type="body" sz="half" idx="2"/>
          </p:nvPr>
        </p:nvSpPr>
        <p:spPr>
          <a:xfrm>
            <a:off x="643465" y="3043050"/>
            <a:ext cx="3517567" cy="3064505"/>
          </a:xfrm>
        </p:spPr>
        <p:txBody>
          <a:bodyPr>
            <a:normAutofit/>
          </a:bodyPr>
          <a:lstStyle/>
          <a:p>
            <a:r>
              <a:rPr lang="en-US" dirty="0"/>
              <a:t>If you play around with this, you’ll see no matter what you put in the “search” parameter. </a:t>
            </a:r>
          </a:p>
          <a:p>
            <a:r>
              <a:rPr lang="en-US" dirty="0"/>
              <a:t>The SQL will simply insert it into the middle of the LIKE clause.</a:t>
            </a:r>
          </a:p>
          <a:p>
            <a:r>
              <a:rPr lang="en-US" dirty="0"/>
              <a:t>So, let’s try something…</a:t>
            </a:r>
          </a:p>
          <a:p>
            <a:endParaRPr lang="en-US" dirty="0"/>
          </a:p>
        </p:txBody>
      </p:sp>
    </p:spTree>
    <p:extLst>
      <p:ext uri="{BB962C8B-B14F-4D97-AF65-F5344CB8AC3E}">
        <p14:creationId xmlns:p14="http://schemas.microsoft.com/office/powerpoint/2010/main" val="3075560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643466" y="786383"/>
            <a:ext cx="3517567" cy="2093975"/>
          </a:xfrm>
        </p:spPr>
        <p:txBody>
          <a:bodyPr anchor="b">
            <a:normAutofit/>
          </a:bodyPr>
          <a:lstStyle/>
          <a:p>
            <a:r>
              <a:rPr lang="en-US" dirty="0"/>
              <a:t>SQL Injection</a:t>
            </a:r>
          </a:p>
        </p:txBody>
      </p:sp>
      <p:pic>
        <p:nvPicPr>
          <p:cNvPr id="6" name="Picture 5">
            <a:extLst>
              <a:ext uri="{FF2B5EF4-FFF2-40B4-BE49-F238E27FC236}">
                <a16:creationId xmlns:a16="http://schemas.microsoft.com/office/drawing/2014/main" id="{BBF142D8-E28F-481C-8576-5758700B837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516030" y="2664126"/>
            <a:ext cx="5708593" cy="1631027"/>
          </a:xfrm>
          <a:prstGeom prst="rect">
            <a:avLst/>
          </a:prstGeom>
          <a:noFill/>
        </p:spPr>
      </p:pic>
      <p:sp>
        <p:nvSpPr>
          <p:cNvPr id="3" name="Content Placeholder 2">
            <a:extLst>
              <a:ext uri="{FF2B5EF4-FFF2-40B4-BE49-F238E27FC236}">
                <a16:creationId xmlns:a16="http://schemas.microsoft.com/office/drawing/2014/main" id="{0292507E-00B1-480A-A8FD-EB00102D58B1}"/>
              </a:ext>
            </a:extLst>
          </p:cNvPr>
          <p:cNvSpPr>
            <a:spLocks noGrp="1"/>
          </p:cNvSpPr>
          <p:nvPr>
            <p:ph type="body" sz="half" idx="2"/>
          </p:nvPr>
        </p:nvSpPr>
        <p:spPr>
          <a:xfrm>
            <a:off x="643465" y="3043050"/>
            <a:ext cx="3517567" cy="3064505"/>
          </a:xfrm>
        </p:spPr>
        <p:txBody>
          <a:bodyPr>
            <a:normAutofit fontScale="62500" lnSpcReduction="20000"/>
          </a:bodyPr>
          <a:lstStyle/>
          <a:p>
            <a:r>
              <a:rPr lang="en-US" dirty="0"/>
              <a:t>There is a handy SQL command called UNION.  It lets us join one query into another.</a:t>
            </a:r>
          </a:p>
          <a:p>
            <a:r>
              <a:rPr lang="en-US" dirty="0"/>
              <a:t>If you had two tables A and B and you wanted to see all their data as one big table, you could write: </a:t>
            </a:r>
          </a:p>
          <a:p>
            <a:r>
              <a:rPr lang="en-US" b="1" dirty="0">
                <a:latin typeface="Courier New" panose="02070309020205020404" pitchFamily="49" charset="0"/>
                <a:cs typeface="Courier New" panose="02070309020205020404" pitchFamily="49" charset="0"/>
              </a:rPr>
              <a:t>SELECT * from A UNION SELECT * from B.</a:t>
            </a:r>
          </a:p>
          <a:p>
            <a:r>
              <a:rPr lang="en-US" dirty="0"/>
              <a:t>This might allow us to change the query so we can get any information we want.  First lets just add:</a:t>
            </a:r>
          </a:p>
          <a:p>
            <a:r>
              <a:rPr lang="en-US" b="1" dirty="0">
                <a:latin typeface="Courier New" panose="02070309020205020404" pitchFamily="49" charset="0"/>
                <a:cs typeface="Courier New" panose="02070309020205020404" pitchFamily="49" charset="0"/>
              </a:rPr>
              <a:t>UNION SELECT * from items</a:t>
            </a:r>
          </a:p>
          <a:p>
            <a:r>
              <a:rPr lang="en-US" dirty="0">
                <a:cs typeface="Courier New" panose="02070309020205020404" pitchFamily="49" charset="0"/>
              </a:rPr>
              <a:t>To our “?search=“ parameter.</a:t>
            </a:r>
          </a:p>
          <a:p>
            <a:r>
              <a:rPr lang="en-US" dirty="0">
                <a:cs typeface="Courier New" panose="02070309020205020404" pitchFamily="49" charset="0"/>
              </a:rPr>
              <a:t>That doesn’t return any items, but it does show us something about how that gets put into the query.</a:t>
            </a:r>
            <a:endParaRPr lang="en-US" dirty="0"/>
          </a:p>
        </p:txBody>
      </p:sp>
    </p:spTree>
    <p:extLst>
      <p:ext uri="{BB962C8B-B14F-4D97-AF65-F5344CB8AC3E}">
        <p14:creationId xmlns:p14="http://schemas.microsoft.com/office/powerpoint/2010/main" val="20069517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643466" y="786383"/>
            <a:ext cx="3517567" cy="2093975"/>
          </a:xfrm>
        </p:spPr>
        <p:txBody>
          <a:bodyPr anchor="b">
            <a:normAutofit/>
          </a:bodyPr>
          <a:lstStyle/>
          <a:p>
            <a:r>
              <a:rPr lang="en-US" dirty="0"/>
              <a:t>SQL Injection</a:t>
            </a:r>
          </a:p>
        </p:txBody>
      </p:sp>
      <p:pic>
        <p:nvPicPr>
          <p:cNvPr id="6" name="Picture 5">
            <a:extLst>
              <a:ext uri="{FF2B5EF4-FFF2-40B4-BE49-F238E27FC236}">
                <a16:creationId xmlns:a16="http://schemas.microsoft.com/office/drawing/2014/main" id="{BBF142D8-E28F-481C-8576-5758700B837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512504" y="2664126"/>
            <a:ext cx="5715645" cy="1631027"/>
          </a:xfrm>
          <a:prstGeom prst="rect">
            <a:avLst/>
          </a:prstGeom>
          <a:noFill/>
        </p:spPr>
      </p:pic>
      <p:sp>
        <p:nvSpPr>
          <p:cNvPr id="3" name="Content Placeholder 2">
            <a:extLst>
              <a:ext uri="{FF2B5EF4-FFF2-40B4-BE49-F238E27FC236}">
                <a16:creationId xmlns:a16="http://schemas.microsoft.com/office/drawing/2014/main" id="{0292507E-00B1-480A-A8FD-EB00102D58B1}"/>
              </a:ext>
            </a:extLst>
          </p:cNvPr>
          <p:cNvSpPr>
            <a:spLocks noGrp="1"/>
          </p:cNvSpPr>
          <p:nvPr>
            <p:ph type="body" sz="half" idx="2"/>
          </p:nvPr>
        </p:nvSpPr>
        <p:spPr>
          <a:xfrm>
            <a:off x="643465" y="3043050"/>
            <a:ext cx="3517567" cy="3064505"/>
          </a:xfrm>
        </p:spPr>
        <p:txBody>
          <a:bodyPr>
            <a:normAutofit fontScale="77500" lnSpcReduction="20000"/>
          </a:bodyPr>
          <a:lstStyle/>
          <a:p>
            <a:r>
              <a:rPr lang="en-US" dirty="0"/>
              <a:t>If you look closely, you can see the problem.</a:t>
            </a:r>
          </a:p>
          <a:p>
            <a:r>
              <a:rPr lang="en-US" dirty="0"/>
              <a:t>Our new query, just like any other search data ends up in the middle of the LIKE clause.</a:t>
            </a:r>
          </a:p>
          <a:p>
            <a:r>
              <a:rPr lang="en-US" dirty="0"/>
              <a:t>A LIKE clause needs a quote and a bracket to make it complete.  Otherwise, our UNION command will just be treated as if that’s the data we are looking for.</a:t>
            </a:r>
          </a:p>
          <a:p>
            <a:r>
              <a:rPr lang="en-US" dirty="0"/>
              <a:t>We can accomplish this by adding the quote and the bracket to our search parameter.</a:t>
            </a:r>
          </a:p>
        </p:txBody>
      </p:sp>
    </p:spTree>
    <p:extLst>
      <p:ext uri="{BB962C8B-B14F-4D97-AF65-F5344CB8AC3E}">
        <p14:creationId xmlns:p14="http://schemas.microsoft.com/office/powerpoint/2010/main" val="20293609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643466" y="786383"/>
            <a:ext cx="3517567" cy="2093975"/>
          </a:xfrm>
        </p:spPr>
        <p:txBody>
          <a:bodyPr anchor="b">
            <a:normAutofit/>
          </a:bodyPr>
          <a:lstStyle/>
          <a:p>
            <a:r>
              <a:rPr lang="en-US" dirty="0"/>
              <a:t>SQL Injection</a:t>
            </a:r>
          </a:p>
        </p:txBody>
      </p:sp>
      <p:pic>
        <p:nvPicPr>
          <p:cNvPr id="6" name="Picture 5">
            <a:extLst>
              <a:ext uri="{FF2B5EF4-FFF2-40B4-BE49-F238E27FC236}">
                <a16:creationId xmlns:a16="http://schemas.microsoft.com/office/drawing/2014/main" id="{BBF142D8-E28F-481C-8576-5758700B837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206658" y="2422436"/>
            <a:ext cx="6341876" cy="2013128"/>
          </a:xfrm>
          <a:prstGeom prst="rect">
            <a:avLst/>
          </a:prstGeom>
          <a:noFill/>
        </p:spPr>
      </p:pic>
      <p:sp>
        <p:nvSpPr>
          <p:cNvPr id="3" name="Content Placeholder 2">
            <a:extLst>
              <a:ext uri="{FF2B5EF4-FFF2-40B4-BE49-F238E27FC236}">
                <a16:creationId xmlns:a16="http://schemas.microsoft.com/office/drawing/2014/main" id="{0292507E-00B1-480A-A8FD-EB00102D58B1}"/>
              </a:ext>
            </a:extLst>
          </p:cNvPr>
          <p:cNvSpPr>
            <a:spLocks noGrp="1"/>
          </p:cNvSpPr>
          <p:nvPr>
            <p:ph type="body" sz="half" idx="2"/>
          </p:nvPr>
        </p:nvSpPr>
        <p:spPr>
          <a:xfrm>
            <a:off x="643465" y="3043050"/>
            <a:ext cx="3517567" cy="3064505"/>
          </a:xfrm>
        </p:spPr>
        <p:txBody>
          <a:bodyPr>
            <a:normAutofit fontScale="92500" lnSpcReduction="10000"/>
          </a:bodyPr>
          <a:lstStyle/>
          <a:p>
            <a:r>
              <a:rPr lang="en-US" dirty="0"/>
              <a:t>So now we try setting </a:t>
            </a:r>
            <a:r>
              <a:rPr lang="en-US" b="1" dirty="0">
                <a:latin typeface="Courier New" panose="02070309020205020404" pitchFamily="49" charset="0"/>
                <a:cs typeface="Courier New" panose="02070309020205020404" pitchFamily="49" charset="0"/>
              </a:rPr>
              <a:t>?search=</a:t>
            </a:r>
            <a:r>
              <a:rPr lang="en-US" dirty="0"/>
              <a:t> to</a:t>
            </a:r>
          </a:p>
          <a:p>
            <a:r>
              <a:rPr lang="en-US" b="1" dirty="0">
                <a:latin typeface="Courier New" panose="02070309020205020404" pitchFamily="49" charset="0"/>
                <a:cs typeface="Courier New" panose="02070309020205020404" pitchFamily="49" charset="0"/>
              </a:rPr>
              <a:t>') UNION select * from items;</a:t>
            </a:r>
          </a:p>
          <a:p>
            <a:r>
              <a:rPr lang="en-US" dirty="0">
                <a:cs typeface="Courier New" panose="02070309020205020404" pitchFamily="49" charset="0"/>
              </a:rPr>
              <a:t>As you can see from the SQL this completes the LIKE clause and allows us to use UNION to join these two queries together. </a:t>
            </a:r>
          </a:p>
          <a:p>
            <a:r>
              <a:rPr lang="en-US" dirty="0">
                <a:cs typeface="Courier New" panose="02070309020205020404" pitchFamily="49" charset="0"/>
              </a:rPr>
              <a:t>It’s just not doing anything interesting…yet!</a:t>
            </a:r>
          </a:p>
        </p:txBody>
      </p:sp>
    </p:spTree>
    <p:extLst>
      <p:ext uri="{BB962C8B-B14F-4D97-AF65-F5344CB8AC3E}">
        <p14:creationId xmlns:p14="http://schemas.microsoft.com/office/powerpoint/2010/main" val="35134297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1097280" y="286603"/>
            <a:ext cx="10058400" cy="1450757"/>
          </a:xfrm>
        </p:spPr>
        <p:txBody>
          <a:bodyPr anchor="b">
            <a:normAutofit/>
          </a:bodyPr>
          <a:lstStyle/>
          <a:p>
            <a:r>
              <a:rPr lang="en-US" dirty="0"/>
              <a:t>SQL Injection</a:t>
            </a:r>
          </a:p>
        </p:txBody>
      </p:sp>
      <p:sp>
        <p:nvSpPr>
          <p:cNvPr id="3" name="Content Placeholder 2">
            <a:extLst>
              <a:ext uri="{FF2B5EF4-FFF2-40B4-BE49-F238E27FC236}">
                <a16:creationId xmlns:a16="http://schemas.microsoft.com/office/drawing/2014/main" id="{0292507E-00B1-480A-A8FD-EB00102D58B1}"/>
              </a:ext>
            </a:extLst>
          </p:cNvPr>
          <p:cNvSpPr>
            <a:spLocks noGrp="1"/>
          </p:cNvSpPr>
          <p:nvPr>
            <p:ph sz="half" idx="1"/>
          </p:nvPr>
        </p:nvSpPr>
        <p:spPr>
          <a:xfrm>
            <a:off x="1097280" y="2120900"/>
            <a:ext cx="10058400" cy="3748193"/>
          </a:xfrm>
        </p:spPr>
        <p:txBody>
          <a:bodyPr>
            <a:normAutofit/>
          </a:bodyPr>
          <a:lstStyle/>
          <a:p>
            <a:pPr>
              <a:buFont typeface="Arial" panose="020B0604020202020204" pitchFamily="34" charset="0"/>
              <a:buChar char="•"/>
            </a:pPr>
            <a:r>
              <a:rPr lang="en-US" dirty="0"/>
              <a:t>What we would like to do is do some reconnaissance. Maybe take a look through the database and see what other information exists.  However, our database is based around tables.  So to write any query we need to know the name of the table we want to examine. Thankfully most databases have a query you can run to find all the tables in the database. </a:t>
            </a:r>
          </a:p>
          <a:p>
            <a:pPr>
              <a:buFont typeface="Arial" panose="020B0604020202020204" pitchFamily="34" charset="0"/>
              <a:buChar char="•"/>
            </a:pPr>
            <a:r>
              <a:rPr lang="en-US" dirty="0"/>
              <a:t>In MySQL it is:  </a:t>
            </a:r>
            <a:r>
              <a:rPr lang="en-US" b="1" dirty="0">
                <a:latin typeface="Courier New" panose="02070309020205020404" pitchFamily="49" charset="0"/>
                <a:cs typeface="Courier New" panose="02070309020205020404" pitchFamily="49" charset="0"/>
              </a:rPr>
              <a:t>SELECT TABLE_SCHEMA, TABLE_NAME, COLUMN_NAME FROM INFORMATION_SCHEMA.COLUMNS</a:t>
            </a:r>
          </a:p>
          <a:p>
            <a:pPr>
              <a:buFont typeface="Arial" panose="020B0604020202020204" pitchFamily="34" charset="0"/>
              <a:buChar char="•"/>
            </a:pPr>
            <a:r>
              <a:rPr lang="en-US" dirty="0"/>
              <a:t>To try this, we set </a:t>
            </a:r>
            <a:r>
              <a:rPr lang="en-US" b="1" dirty="0">
                <a:latin typeface="Courier New" panose="02070309020205020404" pitchFamily="49" charset="0"/>
                <a:cs typeface="Courier New" panose="02070309020205020404" pitchFamily="49" charset="0"/>
              </a:rPr>
              <a:t>?search=</a:t>
            </a:r>
            <a:r>
              <a:rPr lang="en-US" dirty="0"/>
              <a:t> to: </a:t>
            </a:r>
            <a:r>
              <a:rPr lang="en-US" b="1" dirty="0">
                <a:latin typeface="Courier New" panose="02070309020205020404" pitchFamily="49" charset="0"/>
                <a:cs typeface="Courier New" panose="02070309020205020404" pitchFamily="49" charset="0"/>
              </a:rPr>
              <a:t>') UNION SELECT TABLE_SCHEMA, TABLE_NAME, COLUMN_NAME FROM INFORMATION_SCHEMA.COLUMNS;</a:t>
            </a:r>
          </a:p>
          <a:p>
            <a:pPr marL="0" indent="0">
              <a:buNone/>
            </a:pPr>
            <a:endParaRPr lang="en-US" dirty="0"/>
          </a:p>
        </p:txBody>
      </p:sp>
    </p:spTree>
    <p:extLst>
      <p:ext uri="{BB962C8B-B14F-4D97-AF65-F5344CB8AC3E}">
        <p14:creationId xmlns:p14="http://schemas.microsoft.com/office/powerpoint/2010/main" val="3463206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5D12E-2615-4973-9A18-8FB5B0764424}"/>
              </a:ext>
            </a:extLst>
          </p:cNvPr>
          <p:cNvSpPr>
            <a:spLocks noGrp="1"/>
          </p:cNvSpPr>
          <p:nvPr>
            <p:ph type="title"/>
          </p:nvPr>
        </p:nvSpPr>
        <p:spPr/>
        <p:txBody>
          <a:bodyPr/>
          <a:lstStyle/>
          <a:p>
            <a:r>
              <a:rPr lang="en-US" dirty="0"/>
              <a:t>Databases and SQL</a:t>
            </a:r>
          </a:p>
        </p:txBody>
      </p:sp>
      <p:sp>
        <p:nvSpPr>
          <p:cNvPr id="3" name="Content Placeholder 2">
            <a:extLst>
              <a:ext uri="{FF2B5EF4-FFF2-40B4-BE49-F238E27FC236}">
                <a16:creationId xmlns:a16="http://schemas.microsoft.com/office/drawing/2014/main" id="{49868335-9295-4BBF-90FA-51CB6750F249}"/>
              </a:ext>
            </a:extLst>
          </p:cNvPr>
          <p:cNvSpPr>
            <a:spLocks noGrp="1"/>
          </p:cNvSpPr>
          <p:nvPr>
            <p:ph idx="1"/>
          </p:nvPr>
        </p:nvSpPr>
        <p:spPr>
          <a:xfrm>
            <a:off x="1097280" y="2108201"/>
            <a:ext cx="6065520" cy="3760891"/>
          </a:xfrm>
        </p:spPr>
        <p:txBody>
          <a:bodyPr>
            <a:normAutofit/>
          </a:bodyPr>
          <a:lstStyle/>
          <a:p>
            <a:pPr>
              <a:buFont typeface="Arial" panose="020B0604020202020204" pitchFamily="34" charset="0"/>
              <a:buChar char="•"/>
            </a:pPr>
            <a:r>
              <a:rPr lang="en-US" dirty="0"/>
              <a:t>Any reasonably sophisticated web application is going to use large amounts of data.</a:t>
            </a:r>
          </a:p>
          <a:p>
            <a:pPr>
              <a:buFont typeface="Arial" panose="020B0604020202020204" pitchFamily="34" charset="0"/>
              <a:buChar char="•"/>
            </a:pPr>
            <a:r>
              <a:rPr lang="en-US" dirty="0"/>
              <a:t>This data can be anything from items in your shopping cart, usernames and passwords to the money a company owes their suppliers.</a:t>
            </a:r>
          </a:p>
          <a:p>
            <a:pPr>
              <a:buFont typeface="Arial" panose="020B0604020202020204" pitchFamily="34" charset="0"/>
              <a:buChar char="•"/>
            </a:pPr>
            <a:r>
              <a:rPr lang="en-US" dirty="0"/>
              <a:t>The most common way to store all these kinds of data is in a </a:t>
            </a:r>
            <a:r>
              <a:rPr lang="en-US" u="sng" dirty="0"/>
              <a:t>database</a:t>
            </a:r>
            <a:r>
              <a:rPr lang="en-US" dirty="0"/>
              <a:t>.  </a:t>
            </a:r>
          </a:p>
          <a:p>
            <a:pPr>
              <a:buFont typeface="Arial" panose="020B0604020202020204" pitchFamily="34" charset="0"/>
              <a:buChar char="•"/>
            </a:pPr>
            <a:r>
              <a:rPr lang="en-US" dirty="0"/>
              <a:t>A database is a word we use for a collection of related data which a computer can access. </a:t>
            </a:r>
          </a:p>
        </p:txBody>
      </p:sp>
      <p:pic>
        <p:nvPicPr>
          <p:cNvPr id="5" name="Picture 4" descr="Icon&#10;&#10;Description automatically generated">
            <a:extLst>
              <a:ext uri="{FF2B5EF4-FFF2-40B4-BE49-F238E27FC236}">
                <a16:creationId xmlns:a16="http://schemas.microsoft.com/office/drawing/2014/main" id="{3E9BC895-2565-4FF6-8C30-27CC9554983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62719" y="386192"/>
            <a:ext cx="3991106" cy="5533596"/>
          </a:xfrm>
          <a:prstGeom prst="rect">
            <a:avLst/>
          </a:prstGeom>
        </p:spPr>
      </p:pic>
      <p:sp>
        <p:nvSpPr>
          <p:cNvPr id="6" name="TextBox 5">
            <a:extLst>
              <a:ext uri="{FF2B5EF4-FFF2-40B4-BE49-F238E27FC236}">
                <a16:creationId xmlns:a16="http://schemas.microsoft.com/office/drawing/2014/main" id="{E3D0D66E-FFB6-4F5B-9674-530FDE681B11}"/>
              </a:ext>
            </a:extLst>
          </p:cNvPr>
          <p:cNvSpPr txBox="1"/>
          <p:nvPr/>
        </p:nvSpPr>
        <p:spPr>
          <a:xfrm>
            <a:off x="7562720" y="5982946"/>
            <a:ext cx="3339942" cy="230832"/>
          </a:xfrm>
          <a:prstGeom prst="rect">
            <a:avLst/>
          </a:prstGeom>
          <a:noFill/>
        </p:spPr>
        <p:txBody>
          <a:bodyPr wrap="square" rtlCol="0">
            <a:spAutoFit/>
          </a:bodyPr>
          <a:lstStyle/>
          <a:p>
            <a:r>
              <a:rPr lang="en-US" sz="900">
                <a:hlinkClick r:id="rId3" tooltip="http://www.pngall.com/database-png"/>
              </a:rPr>
              <a:t>This Photo</a:t>
            </a:r>
            <a:r>
              <a:rPr lang="en-US" sz="900"/>
              <a:t> by Unknown Author is licensed under </a:t>
            </a:r>
            <a:r>
              <a:rPr lang="en-US" sz="900">
                <a:hlinkClick r:id="rId4" tooltip="https://creativecommons.org/licenses/by-nc/3.0/"/>
              </a:rPr>
              <a:t>CC BY-NC</a:t>
            </a:r>
            <a:endParaRPr lang="en-US" sz="900"/>
          </a:p>
        </p:txBody>
      </p:sp>
    </p:spTree>
    <p:extLst>
      <p:ext uri="{BB962C8B-B14F-4D97-AF65-F5344CB8AC3E}">
        <p14:creationId xmlns:p14="http://schemas.microsoft.com/office/powerpoint/2010/main" val="19905070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1097280" y="286603"/>
            <a:ext cx="10058400" cy="1450757"/>
          </a:xfrm>
        </p:spPr>
        <p:txBody>
          <a:bodyPr anchor="b">
            <a:normAutofit/>
          </a:bodyPr>
          <a:lstStyle/>
          <a:p>
            <a:r>
              <a:rPr lang="en-US" dirty="0"/>
              <a:t>SQL Injection</a:t>
            </a:r>
          </a:p>
        </p:txBody>
      </p:sp>
      <p:sp>
        <p:nvSpPr>
          <p:cNvPr id="3" name="Content Placeholder 2">
            <a:extLst>
              <a:ext uri="{FF2B5EF4-FFF2-40B4-BE49-F238E27FC236}">
                <a16:creationId xmlns:a16="http://schemas.microsoft.com/office/drawing/2014/main" id="{0292507E-00B1-480A-A8FD-EB00102D58B1}"/>
              </a:ext>
            </a:extLst>
          </p:cNvPr>
          <p:cNvSpPr>
            <a:spLocks noGrp="1"/>
          </p:cNvSpPr>
          <p:nvPr>
            <p:ph sz="half" idx="1"/>
          </p:nvPr>
        </p:nvSpPr>
        <p:spPr>
          <a:xfrm>
            <a:off x="1097280" y="2120900"/>
            <a:ext cx="4639736" cy="3748193"/>
          </a:xfrm>
        </p:spPr>
        <p:txBody>
          <a:bodyPr>
            <a:normAutofit fontScale="92500" lnSpcReduction="20000"/>
          </a:bodyPr>
          <a:lstStyle/>
          <a:p>
            <a:pPr>
              <a:lnSpc>
                <a:spcPct val="100000"/>
              </a:lnSpc>
              <a:buFont typeface="Arial" panose="020B0604020202020204" pitchFamily="34" charset="0"/>
              <a:buChar char="•"/>
            </a:pPr>
            <a:r>
              <a:rPr lang="en-US" dirty="0"/>
              <a:t>However, this doesn’t work.  This is because there’s a rule about </a:t>
            </a:r>
            <a:r>
              <a:rPr lang="en-US" b="1" dirty="0"/>
              <a:t>UNION</a:t>
            </a:r>
            <a:r>
              <a:rPr lang="en-US" dirty="0"/>
              <a:t> that we haven’t told you about yet: Both queries need to have the same number of columns. </a:t>
            </a:r>
          </a:p>
          <a:p>
            <a:pPr>
              <a:lnSpc>
                <a:spcPct val="100000"/>
              </a:lnSpc>
              <a:buFont typeface="Arial" panose="020B0604020202020204" pitchFamily="34" charset="0"/>
              <a:buChar char="•"/>
            </a:pPr>
            <a:r>
              <a:rPr lang="en-US" b="1" dirty="0">
                <a:latin typeface="Courier New" panose="02070309020205020404" pitchFamily="49" charset="0"/>
                <a:cs typeface="Courier New" panose="02070309020205020404" pitchFamily="49" charset="0"/>
              </a:rPr>
              <a:t>Select * from items</a:t>
            </a:r>
            <a:r>
              <a:rPr lang="en-US" dirty="0"/>
              <a:t> has four (</a:t>
            </a:r>
            <a:r>
              <a:rPr lang="en-US" altLang="zh-CN" dirty="0"/>
              <a:t>item #, name, description and price).  But our reconnaissance query has three.</a:t>
            </a:r>
          </a:p>
          <a:p>
            <a:pPr>
              <a:lnSpc>
                <a:spcPct val="100000"/>
              </a:lnSpc>
              <a:buFont typeface="Arial" panose="020B0604020202020204" pitchFamily="34" charset="0"/>
              <a:buChar char="•"/>
            </a:pPr>
            <a:r>
              <a:rPr lang="en-US" dirty="0"/>
              <a:t>We can fix that by adding a ‘fake’ column. </a:t>
            </a:r>
            <a:r>
              <a:rPr lang="en-US" b="1" dirty="0">
                <a:latin typeface="Courier New" panose="02070309020205020404" pitchFamily="49" charset="0"/>
                <a:cs typeface="Courier New" panose="02070309020205020404" pitchFamily="49" charset="0"/>
              </a:rPr>
              <a:t>') UNION SELECT 0, TABLE_SCHEMA, TABLE_NAME, COLUMN_NAME FROM INFORMATION_SCHEMA.COLUMNS;</a:t>
            </a:r>
          </a:p>
          <a:p>
            <a:pPr>
              <a:lnSpc>
                <a:spcPct val="100000"/>
              </a:lnSpc>
              <a:buFont typeface="Arial" panose="020B0604020202020204" pitchFamily="34" charset="0"/>
              <a:buChar char="•"/>
            </a:pPr>
            <a:r>
              <a:rPr lang="en-US" dirty="0"/>
              <a:t>The</a:t>
            </a:r>
            <a:r>
              <a:rPr lang="en-US" b="1" dirty="0"/>
              <a:t> 0, </a:t>
            </a:r>
            <a:r>
              <a:rPr lang="en-US" dirty="0"/>
              <a:t>just adds a column with all zeros.  Now look what we get…</a:t>
            </a:r>
          </a:p>
          <a:p>
            <a:pPr>
              <a:lnSpc>
                <a:spcPct val="100000"/>
              </a:lnSpc>
            </a:pPr>
            <a:endParaRPr lang="en-US" dirty="0"/>
          </a:p>
          <a:p>
            <a:pPr>
              <a:lnSpc>
                <a:spcPct val="100000"/>
              </a:lnSpc>
            </a:pPr>
            <a:endParaRPr lang="en-US" dirty="0"/>
          </a:p>
        </p:txBody>
      </p:sp>
      <p:pic>
        <p:nvPicPr>
          <p:cNvPr id="7" name="Picture 6">
            <a:extLst>
              <a:ext uri="{FF2B5EF4-FFF2-40B4-BE49-F238E27FC236}">
                <a16:creationId xmlns:a16="http://schemas.microsoft.com/office/drawing/2014/main" id="{0EF977AE-ACE9-4F1C-BA58-DE4F3B136D87}"/>
              </a:ext>
            </a:extLst>
          </p:cNvPr>
          <p:cNvPicPr>
            <a:picLocks noChangeAspect="1"/>
          </p:cNvPicPr>
          <p:nvPr/>
        </p:nvPicPr>
        <p:blipFill>
          <a:blip r:embed="rId2"/>
          <a:stretch>
            <a:fillRect/>
          </a:stretch>
        </p:blipFill>
        <p:spPr>
          <a:xfrm>
            <a:off x="6515944" y="2133303"/>
            <a:ext cx="4639736" cy="3723388"/>
          </a:xfrm>
          <a:prstGeom prst="rect">
            <a:avLst/>
          </a:prstGeom>
          <a:noFill/>
        </p:spPr>
      </p:pic>
    </p:spTree>
    <p:extLst>
      <p:ext uri="{BB962C8B-B14F-4D97-AF65-F5344CB8AC3E}">
        <p14:creationId xmlns:p14="http://schemas.microsoft.com/office/powerpoint/2010/main" val="17005074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1097280" y="286603"/>
            <a:ext cx="10058400" cy="1450757"/>
          </a:xfrm>
        </p:spPr>
        <p:txBody>
          <a:bodyPr anchor="b">
            <a:normAutofit/>
          </a:bodyPr>
          <a:lstStyle/>
          <a:p>
            <a:r>
              <a:rPr lang="en-US" dirty="0"/>
              <a:t>SQL Injection</a:t>
            </a:r>
          </a:p>
        </p:txBody>
      </p:sp>
      <p:sp>
        <p:nvSpPr>
          <p:cNvPr id="3" name="Content Placeholder 2">
            <a:extLst>
              <a:ext uri="{FF2B5EF4-FFF2-40B4-BE49-F238E27FC236}">
                <a16:creationId xmlns:a16="http://schemas.microsoft.com/office/drawing/2014/main" id="{0292507E-00B1-480A-A8FD-EB00102D58B1}"/>
              </a:ext>
            </a:extLst>
          </p:cNvPr>
          <p:cNvSpPr>
            <a:spLocks noGrp="1"/>
          </p:cNvSpPr>
          <p:nvPr>
            <p:ph sz="half" idx="1"/>
          </p:nvPr>
        </p:nvSpPr>
        <p:spPr>
          <a:xfrm>
            <a:off x="1097280" y="2120900"/>
            <a:ext cx="4639736" cy="3748193"/>
          </a:xfrm>
        </p:spPr>
        <p:txBody>
          <a:bodyPr>
            <a:normAutofit/>
          </a:bodyPr>
          <a:lstStyle/>
          <a:p>
            <a:pPr>
              <a:lnSpc>
                <a:spcPct val="100000"/>
              </a:lnSpc>
              <a:buFont typeface="Arial" panose="020B0604020202020204" pitchFamily="34" charset="0"/>
              <a:buChar char="•"/>
            </a:pPr>
            <a:r>
              <a:rPr lang="en-US" dirty="0"/>
              <a:t>This is very promising.  Our </a:t>
            </a:r>
            <a:r>
              <a:rPr lang="en-US" dirty="0" err="1"/>
              <a:t>UNIONed</a:t>
            </a:r>
            <a:r>
              <a:rPr lang="en-US" dirty="0"/>
              <a:t> query is producing the first two columns (</a:t>
            </a:r>
            <a:r>
              <a:rPr lang="en-US" b="1" dirty="0" err="1">
                <a:latin typeface="Courier New" panose="02070309020205020404" pitchFamily="49" charset="0"/>
                <a:cs typeface="Courier New" panose="02070309020205020404" pitchFamily="49" charset="0"/>
              </a:rPr>
              <a:t>table_schema</a:t>
            </a:r>
            <a:r>
              <a:rPr lang="en-US" dirty="0"/>
              <a:t> and </a:t>
            </a:r>
            <a:r>
              <a:rPr lang="en-US" b="1" dirty="0" err="1">
                <a:latin typeface="Courier New" panose="02070309020205020404" pitchFamily="49" charset="0"/>
                <a:cs typeface="Courier New" panose="02070309020205020404" pitchFamily="49" charset="0"/>
              </a:rPr>
              <a:t>table_name</a:t>
            </a:r>
            <a:r>
              <a:rPr lang="en-US" dirty="0"/>
              <a:t>) but the third (</a:t>
            </a:r>
            <a:r>
              <a:rPr lang="en-US" b="1" dirty="0" err="1">
                <a:latin typeface="Courier New" panose="02070309020205020404" pitchFamily="49" charset="0"/>
                <a:cs typeface="Courier New" panose="02070309020205020404" pitchFamily="49" charset="0"/>
              </a:rPr>
              <a:t>column_name</a:t>
            </a:r>
            <a:r>
              <a:rPr lang="en-US" dirty="0"/>
              <a:t>) is missing?  Why?</a:t>
            </a:r>
          </a:p>
          <a:p>
            <a:pPr>
              <a:lnSpc>
                <a:spcPct val="100000"/>
              </a:lnSpc>
              <a:buFont typeface="Arial" panose="020B0604020202020204" pitchFamily="34" charset="0"/>
              <a:buChar char="•"/>
            </a:pPr>
            <a:r>
              <a:rPr lang="en-US" dirty="0"/>
              <a:t> The reason is that </a:t>
            </a:r>
            <a:r>
              <a:rPr lang="en-US" b="1" dirty="0" err="1">
                <a:latin typeface="Courier New" panose="02070309020205020404" pitchFamily="49" charset="0"/>
                <a:cs typeface="Courier New" panose="02070309020205020404" pitchFamily="49" charset="0"/>
              </a:rPr>
              <a:t>column_name</a:t>
            </a:r>
            <a:r>
              <a:rPr lang="en-US" dirty="0"/>
              <a:t> is being forced into the “price” field.  Which PHP is formatting as a number.  </a:t>
            </a:r>
          </a:p>
          <a:p>
            <a:pPr>
              <a:lnSpc>
                <a:spcPct val="100000"/>
              </a:lnSpc>
              <a:buFont typeface="Arial" panose="020B0604020202020204" pitchFamily="34" charset="0"/>
              <a:buChar char="•"/>
            </a:pPr>
            <a:r>
              <a:rPr lang="en-US" dirty="0"/>
              <a:t>The </a:t>
            </a:r>
            <a:r>
              <a:rPr lang="en-US" b="1" dirty="0" err="1">
                <a:latin typeface="Courier New" panose="02070309020205020404" pitchFamily="49" charset="0"/>
                <a:cs typeface="Courier New" panose="02070309020205020404" pitchFamily="49" charset="0"/>
              </a:rPr>
              <a:t>column_name</a:t>
            </a:r>
            <a:r>
              <a:rPr lang="en-US" dirty="0"/>
              <a:t> field is a string.  So, PHP just ends up filling the columns with zeros.</a:t>
            </a:r>
          </a:p>
          <a:p>
            <a:pPr>
              <a:lnSpc>
                <a:spcPct val="100000"/>
              </a:lnSpc>
            </a:pPr>
            <a:endParaRPr lang="en-US" dirty="0"/>
          </a:p>
        </p:txBody>
      </p:sp>
      <p:pic>
        <p:nvPicPr>
          <p:cNvPr id="7" name="Picture 6">
            <a:extLst>
              <a:ext uri="{FF2B5EF4-FFF2-40B4-BE49-F238E27FC236}">
                <a16:creationId xmlns:a16="http://schemas.microsoft.com/office/drawing/2014/main" id="{0EF977AE-ACE9-4F1C-BA58-DE4F3B136D87}"/>
              </a:ext>
            </a:extLst>
          </p:cNvPr>
          <p:cNvPicPr>
            <a:picLocks noChangeAspect="1"/>
          </p:cNvPicPr>
          <p:nvPr/>
        </p:nvPicPr>
        <p:blipFill>
          <a:blip r:embed="rId2"/>
          <a:stretch>
            <a:fillRect/>
          </a:stretch>
        </p:blipFill>
        <p:spPr>
          <a:xfrm>
            <a:off x="6515944" y="2133303"/>
            <a:ext cx="4639736" cy="3723388"/>
          </a:xfrm>
          <a:prstGeom prst="rect">
            <a:avLst/>
          </a:prstGeom>
          <a:noFill/>
        </p:spPr>
      </p:pic>
    </p:spTree>
    <p:extLst>
      <p:ext uri="{BB962C8B-B14F-4D97-AF65-F5344CB8AC3E}">
        <p14:creationId xmlns:p14="http://schemas.microsoft.com/office/powerpoint/2010/main" val="8237363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1097280" y="286603"/>
            <a:ext cx="10058400" cy="1450757"/>
          </a:xfrm>
        </p:spPr>
        <p:txBody>
          <a:bodyPr anchor="b">
            <a:normAutofit/>
          </a:bodyPr>
          <a:lstStyle/>
          <a:p>
            <a:r>
              <a:rPr lang="en-US" dirty="0"/>
              <a:t>SQL Injection</a:t>
            </a:r>
          </a:p>
        </p:txBody>
      </p:sp>
      <p:sp>
        <p:nvSpPr>
          <p:cNvPr id="3" name="Content Placeholder 2">
            <a:extLst>
              <a:ext uri="{FF2B5EF4-FFF2-40B4-BE49-F238E27FC236}">
                <a16:creationId xmlns:a16="http://schemas.microsoft.com/office/drawing/2014/main" id="{0292507E-00B1-480A-A8FD-EB00102D58B1}"/>
              </a:ext>
            </a:extLst>
          </p:cNvPr>
          <p:cNvSpPr>
            <a:spLocks noGrp="1"/>
          </p:cNvSpPr>
          <p:nvPr>
            <p:ph sz="half" idx="1"/>
          </p:nvPr>
        </p:nvSpPr>
        <p:spPr>
          <a:xfrm>
            <a:off x="1097280" y="2120900"/>
            <a:ext cx="4639736" cy="3748193"/>
          </a:xfrm>
        </p:spPr>
        <p:txBody>
          <a:bodyPr>
            <a:normAutofit fontScale="92500" lnSpcReduction="20000"/>
          </a:bodyPr>
          <a:lstStyle/>
          <a:p>
            <a:pPr>
              <a:lnSpc>
                <a:spcPct val="100000"/>
              </a:lnSpc>
              <a:buFont typeface="Arial" panose="020B0604020202020204" pitchFamily="34" charset="0"/>
              <a:buChar char="•"/>
            </a:pPr>
            <a:r>
              <a:rPr lang="en-US" dirty="0"/>
              <a:t>We can’t control the number of columns in the item query. We need some way to get all the information in the reconnaissance query squeezed into two fields.</a:t>
            </a:r>
          </a:p>
          <a:p>
            <a:pPr>
              <a:lnSpc>
                <a:spcPct val="100000"/>
              </a:lnSpc>
              <a:buFont typeface="Arial" panose="020B0604020202020204" pitchFamily="34" charset="0"/>
              <a:buChar char="•"/>
            </a:pPr>
            <a:r>
              <a:rPr lang="en-US" dirty="0"/>
              <a:t>Our database system has a command to do just that.  </a:t>
            </a:r>
            <a:r>
              <a:rPr lang="en-US" b="1" dirty="0">
                <a:latin typeface="Courier New" panose="02070309020205020404" pitchFamily="49" charset="0"/>
                <a:cs typeface="Courier New" panose="02070309020205020404" pitchFamily="49" charset="0"/>
              </a:rPr>
              <a:t>CONCAT</a:t>
            </a:r>
            <a:r>
              <a:rPr lang="en-US" dirty="0"/>
              <a:t> glues multiple fields together into one field.  In our </a:t>
            </a:r>
            <a:r>
              <a:rPr lang="en-US" b="1" dirty="0">
                <a:latin typeface="Courier New" panose="02070309020205020404" pitchFamily="49" charset="0"/>
                <a:cs typeface="Courier New" panose="02070309020205020404" pitchFamily="49" charset="0"/>
              </a:rPr>
              <a:t>SELECT</a:t>
            </a:r>
            <a:r>
              <a:rPr lang="en-US" dirty="0"/>
              <a:t> clause we can change </a:t>
            </a:r>
            <a:r>
              <a:rPr lang="en-US" b="1" dirty="0">
                <a:latin typeface="Courier New" panose="02070309020205020404" pitchFamily="49" charset="0"/>
                <a:cs typeface="Courier New" panose="02070309020205020404" pitchFamily="49" charset="0"/>
              </a:rPr>
              <a:t>TABLE_SCHEMA</a:t>
            </a:r>
            <a:r>
              <a:rPr lang="en-US" dirty="0"/>
              <a:t> to</a:t>
            </a:r>
          </a:p>
          <a:p>
            <a:pPr>
              <a:lnSpc>
                <a:spcPct val="100000"/>
              </a:lnSpc>
              <a:buFont typeface="Arial" panose="020B0604020202020204" pitchFamily="34" charset="0"/>
              <a:buChar char="•"/>
            </a:pPr>
            <a:r>
              <a:rPr lang="en-US" b="1" dirty="0">
                <a:latin typeface="Courier New" panose="02070309020205020404" pitchFamily="49" charset="0"/>
                <a:cs typeface="Courier New" panose="02070309020205020404" pitchFamily="49" charset="0"/>
              </a:rPr>
              <a:t>CONCAT(TABLE_SCHEMA, ' ', TABLE_NAME) </a:t>
            </a:r>
          </a:p>
          <a:p>
            <a:pPr>
              <a:lnSpc>
                <a:spcPct val="100000"/>
              </a:lnSpc>
              <a:buFont typeface="Arial" panose="020B0604020202020204" pitchFamily="34" charset="0"/>
              <a:buChar char="•"/>
            </a:pPr>
            <a:r>
              <a:rPr lang="en-US" dirty="0">
                <a:cs typeface="Courier New" panose="02070309020205020404" pitchFamily="49" charset="0"/>
              </a:rPr>
              <a:t>This will put both fields into one column (with a space between them) we can then add </a:t>
            </a:r>
            <a:r>
              <a:rPr lang="en-US" b="1" dirty="0">
                <a:latin typeface="Courier New" panose="02070309020205020404" pitchFamily="49" charset="0"/>
                <a:cs typeface="Courier New" panose="02070309020205020404" pitchFamily="49" charset="0"/>
              </a:rPr>
              <a:t>TABLE_COLUMN</a:t>
            </a:r>
            <a:r>
              <a:rPr lang="en-US" dirty="0">
                <a:cs typeface="Courier New" panose="02070309020205020404" pitchFamily="49" charset="0"/>
              </a:rPr>
              <a:t> into the second field.</a:t>
            </a:r>
          </a:p>
          <a:p>
            <a:pPr marL="0" indent="0">
              <a:lnSpc>
                <a:spcPct val="100000"/>
              </a:lnSpc>
              <a:buNone/>
            </a:pPr>
            <a:endParaRPr lang="en-US" dirty="0"/>
          </a:p>
          <a:p>
            <a:pPr>
              <a:lnSpc>
                <a:spcPct val="100000"/>
              </a:lnSpc>
            </a:pPr>
            <a:endParaRPr lang="en-US" dirty="0"/>
          </a:p>
        </p:txBody>
      </p:sp>
      <p:pic>
        <p:nvPicPr>
          <p:cNvPr id="7" name="Picture 6">
            <a:extLst>
              <a:ext uri="{FF2B5EF4-FFF2-40B4-BE49-F238E27FC236}">
                <a16:creationId xmlns:a16="http://schemas.microsoft.com/office/drawing/2014/main" id="{0EF977AE-ACE9-4F1C-BA58-DE4F3B136D87}"/>
              </a:ext>
            </a:extLst>
          </p:cNvPr>
          <p:cNvPicPr>
            <a:picLocks noChangeAspect="1"/>
          </p:cNvPicPr>
          <p:nvPr/>
        </p:nvPicPr>
        <p:blipFill>
          <a:blip r:embed="rId2"/>
          <a:stretch>
            <a:fillRect/>
          </a:stretch>
        </p:blipFill>
        <p:spPr>
          <a:xfrm>
            <a:off x="6515944" y="2133303"/>
            <a:ext cx="4639736" cy="3723388"/>
          </a:xfrm>
          <a:prstGeom prst="rect">
            <a:avLst/>
          </a:prstGeom>
          <a:noFill/>
        </p:spPr>
      </p:pic>
    </p:spTree>
    <p:extLst>
      <p:ext uri="{BB962C8B-B14F-4D97-AF65-F5344CB8AC3E}">
        <p14:creationId xmlns:p14="http://schemas.microsoft.com/office/powerpoint/2010/main" val="10206131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1097280" y="286603"/>
            <a:ext cx="10058400" cy="1450757"/>
          </a:xfrm>
        </p:spPr>
        <p:txBody>
          <a:bodyPr anchor="b">
            <a:normAutofit/>
          </a:bodyPr>
          <a:lstStyle/>
          <a:p>
            <a:r>
              <a:rPr lang="en-US" dirty="0"/>
              <a:t>SQL Injection</a:t>
            </a:r>
          </a:p>
        </p:txBody>
      </p:sp>
      <p:sp>
        <p:nvSpPr>
          <p:cNvPr id="3" name="Content Placeholder 2">
            <a:extLst>
              <a:ext uri="{FF2B5EF4-FFF2-40B4-BE49-F238E27FC236}">
                <a16:creationId xmlns:a16="http://schemas.microsoft.com/office/drawing/2014/main" id="{0292507E-00B1-480A-A8FD-EB00102D58B1}"/>
              </a:ext>
            </a:extLst>
          </p:cNvPr>
          <p:cNvSpPr>
            <a:spLocks noGrp="1"/>
          </p:cNvSpPr>
          <p:nvPr>
            <p:ph sz="half" idx="1"/>
          </p:nvPr>
        </p:nvSpPr>
        <p:spPr>
          <a:xfrm>
            <a:off x="1097280" y="2120900"/>
            <a:ext cx="4639736" cy="3748193"/>
          </a:xfrm>
        </p:spPr>
        <p:txBody>
          <a:bodyPr>
            <a:normAutofit fontScale="85000" lnSpcReduction="20000"/>
          </a:bodyPr>
          <a:lstStyle/>
          <a:p>
            <a:pPr>
              <a:buFont typeface="Arial" panose="020B0604020202020204" pitchFamily="34" charset="0"/>
              <a:buChar char="•"/>
            </a:pPr>
            <a:r>
              <a:rPr lang="en-US" dirty="0"/>
              <a:t>So, our search becomes…</a:t>
            </a:r>
          </a:p>
          <a:p>
            <a:pPr>
              <a:buFont typeface="Arial" panose="020B0604020202020204" pitchFamily="34" charset="0"/>
              <a:buChar char="•"/>
            </a:pPr>
            <a:r>
              <a:rPr lang="en-US" b="1" dirty="0">
                <a:latin typeface="Courier New" panose="02070309020205020404" pitchFamily="49" charset="0"/>
                <a:cs typeface="Courier New" panose="02070309020205020404" pitchFamily="49" charset="0"/>
              </a:rPr>
              <a:t>') UNION SELECT 0, CONCAT(TABLE_SCHEMA,' ', TABLE_NAME), COLUMN_NAME,0 FROM INFORMATION_SCHEMA.COLUMNS;</a:t>
            </a:r>
          </a:p>
          <a:p>
            <a:pPr>
              <a:buFont typeface="Arial" panose="020B0604020202020204" pitchFamily="34" charset="0"/>
              <a:buChar char="•"/>
            </a:pPr>
            <a:r>
              <a:rPr lang="en-US" dirty="0"/>
              <a:t>You may notice we added a</a:t>
            </a:r>
            <a:r>
              <a:rPr lang="en-US" b="1" dirty="0">
                <a:latin typeface="Courier New" panose="02070309020205020404" pitchFamily="49" charset="0"/>
                <a:cs typeface="Courier New" panose="02070309020205020404" pitchFamily="49" charset="0"/>
              </a:rPr>
              <a:t>,0</a:t>
            </a:r>
            <a:r>
              <a:rPr lang="en-US" dirty="0"/>
              <a:t> after </a:t>
            </a:r>
            <a:r>
              <a:rPr lang="en-US" b="1" dirty="0" err="1">
                <a:latin typeface="Courier New" panose="02070309020205020404" pitchFamily="49" charset="0"/>
                <a:cs typeface="Courier New" panose="02070309020205020404" pitchFamily="49" charset="0"/>
              </a:rPr>
              <a:t>column_name</a:t>
            </a:r>
            <a:r>
              <a:rPr lang="en-US" dirty="0"/>
              <a:t>.  This is because </a:t>
            </a:r>
            <a:r>
              <a:rPr lang="en-US" b="1" dirty="0">
                <a:latin typeface="Courier New" panose="02070309020205020404" pitchFamily="49" charset="0"/>
                <a:cs typeface="Courier New" panose="02070309020205020404" pitchFamily="49" charset="0"/>
              </a:rPr>
              <a:t>CONCAT</a:t>
            </a:r>
            <a:r>
              <a:rPr lang="en-US" dirty="0"/>
              <a:t> is squeezing two columns into a single one which means we no longer have the same number of columns in both queries.  Adding another “dummy” column of zeros fixes this.</a:t>
            </a:r>
          </a:p>
          <a:p>
            <a:pPr>
              <a:buFont typeface="Arial" panose="020B0604020202020204" pitchFamily="34" charset="0"/>
              <a:buChar char="•"/>
            </a:pPr>
            <a:r>
              <a:rPr lang="en-US" dirty="0"/>
              <a:t>And with that we get the data on the right.  Now scroll down and find the records where the database is </a:t>
            </a:r>
            <a:r>
              <a:rPr lang="en-US" b="1" dirty="0" err="1">
                <a:latin typeface="Courier New" panose="02070309020205020404" pitchFamily="49" charset="0"/>
                <a:cs typeface="Courier New" panose="02070309020205020404" pitchFamily="49" charset="0"/>
              </a:rPr>
              <a:t>ontario_computers</a:t>
            </a:r>
            <a:r>
              <a:rPr lang="en-US" dirty="0"/>
              <a:t> and you can see something interesting…</a:t>
            </a:r>
          </a:p>
        </p:txBody>
      </p:sp>
      <p:pic>
        <p:nvPicPr>
          <p:cNvPr id="5" name="Picture 4">
            <a:extLst>
              <a:ext uri="{FF2B5EF4-FFF2-40B4-BE49-F238E27FC236}">
                <a16:creationId xmlns:a16="http://schemas.microsoft.com/office/drawing/2014/main" id="{64FC4028-AB94-4185-9CEB-1AD11C634F56}"/>
              </a:ext>
            </a:extLst>
          </p:cNvPr>
          <p:cNvPicPr>
            <a:picLocks noChangeAspect="1"/>
          </p:cNvPicPr>
          <p:nvPr/>
        </p:nvPicPr>
        <p:blipFill>
          <a:blip r:embed="rId2"/>
          <a:stretch>
            <a:fillRect/>
          </a:stretch>
        </p:blipFill>
        <p:spPr>
          <a:xfrm>
            <a:off x="6096000" y="2450530"/>
            <a:ext cx="5244244" cy="2729293"/>
          </a:xfrm>
          <a:prstGeom prst="rect">
            <a:avLst/>
          </a:prstGeom>
        </p:spPr>
      </p:pic>
    </p:spTree>
    <p:extLst>
      <p:ext uri="{BB962C8B-B14F-4D97-AF65-F5344CB8AC3E}">
        <p14:creationId xmlns:p14="http://schemas.microsoft.com/office/powerpoint/2010/main" val="15958878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1097280" y="286603"/>
            <a:ext cx="10058400" cy="1450757"/>
          </a:xfrm>
        </p:spPr>
        <p:txBody>
          <a:bodyPr anchor="b">
            <a:normAutofit/>
          </a:bodyPr>
          <a:lstStyle/>
          <a:p>
            <a:r>
              <a:rPr lang="en-US" dirty="0"/>
              <a:t>SQL Injection</a:t>
            </a:r>
          </a:p>
        </p:txBody>
      </p:sp>
      <p:sp>
        <p:nvSpPr>
          <p:cNvPr id="3" name="Content Placeholder 2">
            <a:extLst>
              <a:ext uri="{FF2B5EF4-FFF2-40B4-BE49-F238E27FC236}">
                <a16:creationId xmlns:a16="http://schemas.microsoft.com/office/drawing/2014/main" id="{0292507E-00B1-480A-A8FD-EB00102D58B1}"/>
              </a:ext>
            </a:extLst>
          </p:cNvPr>
          <p:cNvSpPr>
            <a:spLocks noGrp="1"/>
          </p:cNvSpPr>
          <p:nvPr>
            <p:ph sz="half" idx="1"/>
          </p:nvPr>
        </p:nvSpPr>
        <p:spPr>
          <a:xfrm>
            <a:off x="1097280" y="2120900"/>
            <a:ext cx="4639736" cy="3748193"/>
          </a:xfrm>
        </p:spPr>
        <p:txBody>
          <a:bodyPr>
            <a:normAutofit lnSpcReduction="10000"/>
          </a:bodyPr>
          <a:lstStyle/>
          <a:p>
            <a:pPr>
              <a:buFont typeface="Arial" panose="020B0604020202020204" pitchFamily="34" charset="0"/>
              <a:buChar char="•"/>
            </a:pPr>
            <a:r>
              <a:rPr lang="en-US" dirty="0"/>
              <a:t>There are actually </a:t>
            </a:r>
            <a:r>
              <a:rPr lang="en-US" u="sng" dirty="0"/>
              <a:t>three</a:t>
            </a:r>
            <a:r>
              <a:rPr lang="en-US" dirty="0"/>
              <a:t> tables in this database!</a:t>
            </a:r>
          </a:p>
          <a:p>
            <a:pPr>
              <a:buFont typeface="Arial" panose="020B0604020202020204" pitchFamily="34" charset="0"/>
              <a:buChar char="•"/>
            </a:pPr>
            <a:r>
              <a:rPr lang="en-US" dirty="0"/>
              <a:t>One called </a:t>
            </a:r>
            <a:r>
              <a:rPr lang="en-US" b="1" dirty="0">
                <a:latin typeface="Courier New" panose="02070309020205020404" pitchFamily="49" charset="0"/>
                <a:cs typeface="Courier New" panose="02070309020205020404" pitchFamily="49" charset="0"/>
              </a:rPr>
              <a:t>authentication</a:t>
            </a:r>
            <a:r>
              <a:rPr lang="en-US" dirty="0"/>
              <a:t> with columns </a:t>
            </a:r>
            <a:r>
              <a:rPr lang="en-US" b="1" dirty="0">
                <a:latin typeface="Courier New" panose="02070309020205020404" pitchFamily="49" charset="0"/>
                <a:cs typeface="Courier New" panose="02070309020205020404" pitchFamily="49" charset="0"/>
              </a:rPr>
              <a:t>username</a:t>
            </a:r>
            <a:r>
              <a:rPr lang="en-US" dirty="0"/>
              <a:t> and </a:t>
            </a:r>
            <a:r>
              <a:rPr lang="en-US" b="1" dirty="0">
                <a:latin typeface="Courier New" panose="02070309020205020404" pitchFamily="49" charset="0"/>
                <a:cs typeface="Courier New" panose="02070309020205020404" pitchFamily="49" charset="0"/>
              </a:rPr>
              <a:t>password</a:t>
            </a:r>
            <a:r>
              <a:rPr lang="en-US" dirty="0"/>
              <a:t>.</a:t>
            </a:r>
          </a:p>
          <a:p>
            <a:pPr>
              <a:buFont typeface="Arial" panose="020B0604020202020204" pitchFamily="34" charset="0"/>
              <a:buChar char="•"/>
            </a:pPr>
            <a:r>
              <a:rPr lang="en-US" dirty="0"/>
              <a:t>And another called </a:t>
            </a:r>
            <a:r>
              <a:rPr lang="en-US" b="1" dirty="0">
                <a:latin typeface="Courier New" panose="02070309020205020404" pitchFamily="49" charset="0"/>
                <a:cs typeface="Courier New" panose="02070309020205020404" pitchFamily="49" charset="0"/>
              </a:rPr>
              <a:t>sessions</a:t>
            </a:r>
            <a:r>
              <a:rPr lang="en-US" dirty="0"/>
              <a:t> with columns </a:t>
            </a:r>
            <a:r>
              <a:rPr lang="en-US" b="1" dirty="0">
                <a:latin typeface="Courier New" panose="02070309020205020404" pitchFamily="49" charset="0"/>
                <a:cs typeface="Courier New" panose="02070309020205020404" pitchFamily="49" charset="0"/>
              </a:rPr>
              <a:t>username</a:t>
            </a:r>
            <a:r>
              <a:rPr lang="en-US" dirty="0"/>
              <a:t>, </a:t>
            </a:r>
            <a:r>
              <a:rPr lang="en-US" b="1" dirty="0" err="1">
                <a:latin typeface="Courier New" panose="02070309020205020404" pitchFamily="49" charset="0"/>
                <a:cs typeface="Courier New" panose="02070309020205020404" pitchFamily="49" charset="0"/>
              </a:rPr>
              <a:t>session_id</a:t>
            </a:r>
            <a:r>
              <a:rPr lang="en-US" dirty="0"/>
              <a:t> and </a:t>
            </a:r>
            <a:r>
              <a:rPr lang="en-US" b="1" dirty="0" err="1">
                <a:latin typeface="Courier New" panose="02070309020205020404" pitchFamily="49" charset="0"/>
                <a:cs typeface="Courier New" panose="02070309020205020404" pitchFamily="49" charset="0"/>
              </a:rPr>
              <a:t>issue_date</a:t>
            </a:r>
            <a:endParaRPr lang="en-US" dirty="0"/>
          </a:p>
          <a:p>
            <a:pPr>
              <a:buFont typeface="Arial" panose="020B0604020202020204" pitchFamily="34" charset="0"/>
              <a:buChar char="•"/>
            </a:pPr>
            <a:r>
              <a:rPr lang="en-US" dirty="0"/>
              <a:t>Wouldn’t it be nice to see what is in </a:t>
            </a:r>
            <a:r>
              <a:rPr lang="en-US" u="sng" dirty="0"/>
              <a:t>those</a:t>
            </a:r>
            <a:r>
              <a:rPr lang="en-US" dirty="0"/>
              <a:t> tables too? Well, we can use SQL injection to find out what is in these tables too…</a:t>
            </a:r>
          </a:p>
        </p:txBody>
      </p:sp>
      <p:pic>
        <p:nvPicPr>
          <p:cNvPr id="5" name="Picture 4">
            <a:extLst>
              <a:ext uri="{FF2B5EF4-FFF2-40B4-BE49-F238E27FC236}">
                <a16:creationId xmlns:a16="http://schemas.microsoft.com/office/drawing/2014/main" id="{64FC4028-AB94-4185-9CEB-1AD11C634F56}"/>
              </a:ext>
            </a:extLst>
          </p:cNvPr>
          <p:cNvPicPr>
            <a:picLocks noChangeAspect="1"/>
          </p:cNvPicPr>
          <p:nvPr/>
        </p:nvPicPr>
        <p:blipFill>
          <a:blip r:embed="rId2"/>
          <a:stretch>
            <a:fillRect/>
          </a:stretch>
        </p:blipFill>
        <p:spPr>
          <a:xfrm>
            <a:off x="6096000" y="2450530"/>
            <a:ext cx="5244244" cy="2729293"/>
          </a:xfrm>
          <a:prstGeom prst="rect">
            <a:avLst/>
          </a:prstGeom>
        </p:spPr>
      </p:pic>
    </p:spTree>
    <p:extLst>
      <p:ext uri="{BB962C8B-B14F-4D97-AF65-F5344CB8AC3E}">
        <p14:creationId xmlns:p14="http://schemas.microsoft.com/office/powerpoint/2010/main" val="19927106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1097280" y="286603"/>
            <a:ext cx="10058400" cy="1450757"/>
          </a:xfrm>
        </p:spPr>
        <p:txBody>
          <a:bodyPr anchor="b">
            <a:normAutofit/>
          </a:bodyPr>
          <a:lstStyle/>
          <a:p>
            <a:r>
              <a:rPr lang="en-US" dirty="0"/>
              <a:t>SQL Injection</a:t>
            </a:r>
          </a:p>
        </p:txBody>
      </p:sp>
      <p:sp>
        <p:nvSpPr>
          <p:cNvPr id="3" name="Content Placeholder 2">
            <a:extLst>
              <a:ext uri="{FF2B5EF4-FFF2-40B4-BE49-F238E27FC236}">
                <a16:creationId xmlns:a16="http://schemas.microsoft.com/office/drawing/2014/main" id="{0292507E-00B1-480A-A8FD-EB00102D58B1}"/>
              </a:ext>
            </a:extLst>
          </p:cNvPr>
          <p:cNvSpPr>
            <a:spLocks noGrp="1"/>
          </p:cNvSpPr>
          <p:nvPr>
            <p:ph sz="half" idx="1"/>
          </p:nvPr>
        </p:nvSpPr>
        <p:spPr>
          <a:xfrm>
            <a:off x="1097280" y="2120900"/>
            <a:ext cx="4639736" cy="3748193"/>
          </a:xfrm>
        </p:spPr>
        <p:txBody>
          <a:bodyPr>
            <a:normAutofit/>
          </a:bodyPr>
          <a:lstStyle/>
          <a:p>
            <a:pPr>
              <a:buFont typeface="Arial" panose="020B0604020202020204" pitchFamily="34" charset="0"/>
              <a:buChar char="•"/>
            </a:pPr>
            <a:r>
              <a:rPr lang="en-US" dirty="0"/>
              <a:t>To see the authentication table, we set the </a:t>
            </a:r>
            <a:r>
              <a:rPr lang="en-US" b="1" dirty="0">
                <a:latin typeface="Courier New" panose="02070309020205020404" pitchFamily="49" charset="0"/>
                <a:cs typeface="Courier New" panose="02070309020205020404" pitchFamily="49" charset="0"/>
              </a:rPr>
              <a:t>?search=</a:t>
            </a:r>
            <a:r>
              <a:rPr lang="en-US" dirty="0"/>
              <a:t> parameter to:</a:t>
            </a:r>
          </a:p>
          <a:p>
            <a:pPr>
              <a:buFont typeface="Arial" panose="020B0604020202020204" pitchFamily="34" charset="0"/>
              <a:buChar char="•"/>
            </a:pPr>
            <a:r>
              <a:rPr lang="en-US" b="1" dirty="0">
                <a:latin typeface="Courier New" panose="02070309020205020404" pitchFamily="49" charset="0"/>
                <a:cs typeface="Courier New" panose="02070309020205020404" pitchFamily="49" charset="0"/>
              </a:rPr>
              <a:t>') UNION SELECT 0, username, password,0 from authentication;</a:t>
            </a:r>
          </a:p>
          <a:p>
            <a:pPr>
              <a:buFont typeface="Arial" panose="020B0604020202020204" pitchFamily="34" charset="0"/>
              <a:buChar char="•"/>
            </a:pPr>
            <a:r>
              <a:rPr lang="en-US" dirty="0"/>
              <a:t>From the image on the right, we can see there are two entries.</a:t>
            </a:r>
          </a:p>
          <a:p>
            <a:pPr>
              <a:buFont typeface="Arial" panose="020B0604020202020204" pitchFamily="34" charset="0"/>
              <a:buChar char="•"/>
            </a:pPr>
            <a:r>
              <a:rPr lang="en-US" dirty="0"/>
              <a:t>One for an administrator and one for a stockboy.  Each one has a password which is a complicated series of numbers and letters.</a:t>
            </a:r>
          </a:p>
        </p:txBody>
      </p:sp>
      <p:pic>
        <p:nvPicPr>
          <p:cNvPr id="5" name="Picture 4">
            <a:extLst>
              <a:ext uri="{FF2B5EF4-FFF2-40B4-BE49-F238E27FC236}">
                <a16:creationId xmlns:a16="http://schemas.microsoft.com/office/drawing/2014/main" id="{64FC4028-AB94-4185-9CEB-1AD11C634F5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96000" y="2529259"/>
            <a:ext cx="5244244" cy="2571834"/>
          </a:xfrm>
          <a:prstGeom prst="rect">
            <a:avLst/>
          </a:prstGeom>
        </p:spPr>
      </p:pic>
    </p:spTree>
    <p:extLst>
      <p:ext uri="{BB962C8B-B14F-4D97-AF65-F5344CB8AC3E}">
        <p14:creationId xmlns:p14="http://schemas.microsoft.com/office/powerpoint/2010/main" val="33684383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1097280" y="286603"/>
            <a:ext cx="10058400" cy="1450757"/>
          </a:xfrm>
        </p:spPr>
        <p:txBody>
          <a:bodyPr anchor="b">
            <a:normAutofit/>
          </a:bodyPr>
          <a:lstStyle/>
          <a:p>
            <a:r>
              <a:rPr lang="en-US" dirty="0"/>
              <a:t>SQL Injection</a:t>
            </a:r>
          </a:p>
        </p:txBody>
      </p:sp>
      <p:sp>
        <p:nvSpPr>
          <p:cNvPr id="3" name="Content Placeholder 2">
            <a:extLst>
              <a:ext uri="{FF2B5EF4-FFF2-40B4-BE49-F238E27FC236}">
                <a16:creationId xmlns:a16="http://schemas.microsoft.com/office/drawing/2014/main" id="{0292507E-00B1-480A-A8FD-EB00102D58B1}"/>
              </a:ext>
            </a:extLst>
          </p:cNvPr>
          <p:cNvSpPr>
            <a:spLocks noGrp="1"/>
          </p:cNvSpPr>
          <p:nvPr>
            <p:ph sz="half" idx="1"/>
          </p:nvPr>
        </p:nvSpPr>
        <p:spPr>
          <a:xfrm>
            <a:off x="1097280" y="2120900"/>
            <a:ext cx="4639736" cy="3748193"/>
          </a:xfrm>
        </p:spPr>
        <p:txBody>
          <a:bodyPr>
            <a:normAutofit fontScale="85000" lnSpcReduction="10000"/>
          </a:bodyPr>
          <a:lstStyle/>
          <a:p>
            <a:pPr>
              <a:buFont typeface="Arial" panose="020B0604020202020204" pitchFamily="34" charset="0"/>
              <a:buChar char="•"/>
            </a:pPr>
            <a:r>
              <a:rPr lang="en-US" dirty="0"/>
              <a:t>Just by looking at those long strings of numbers and letters we should be able to figure out what they are:</a:t>
            </a:r>
          </a:p>
          <a:p>
            <a:pPr>
              <a:buFont typeface="Arial" panose="020B0604020202020204" pitchFamily="34" charset="0"/>
              <a:buChar char="•"/>
            </a:pPr>
            <a:r>
              <a:rPr lang="en-US" dirty="0"/>
              <a:t>They are hashes.  In fact, they are very likely MD5 hashes.</a:t>
            </a:r>
          </a:p>
          <a:p>
            <a:pPr>
              <a:buFont typeface="Arial" panose="020B0604020202020204" pitchFamily="34" charset="0"/>
              <a:buChar char="•"/>
            </a:pPr>
            <a:r>
              <a:rPr lang="en-US" dirty="0"/>
              <a:t>If you recall from your Asset Security class. MD5 hashes are </a:t>
            </a:r>
            <a:r>
              <a:rPr lang="en-US" b="1" u="sng" dirty="0"/>
              <a:t>very weak</a:t>
            </a:r>
            <a:r>
              <a:rPr lang="en-US" dirty="0"/>
              <a:t>!</a:t>
            </a:r>
          </a:p>
          <a:p>
            <a:pPr>
              <a:buFont typeface="Arial" panose="020B0604020202020204" pitchFamily="34" charset="0"/>
              <a:buChar char="•"/>
            </a:pPr>
            <a:r>
              <a:rPr lang="en-US" dirty="0"/>
              <a:t>Here is a simple online tool you can use to try and crack them: </a:t>
            </a:r>
            <a:r>
              <a:rPr lang="en-US" b="1" dirty="0">
                <a:latin typeface="Courier New" panose="02070309020205020404" pitchFamily="49" charset="0"/>
                <a:cs typeface="Courier New" panose="02070309020205020404" pitchFamily="49" charset="0"/>
                <a:hlinkClick r:id="rId2"/>
              </a:rPr>
              <a:t>https://www.cellphonetrackers.org/tool/md5-coder.php</a:t>
            </a:r>
            <a:endParaRPr lang="en-US" b="1" dirty="0">
              <a:latin typeface="Courier New" panose="02070309020205020404" pitchFamily="49" charset="0"/>
              <a:cs typeface="Courier New" panose="02070309020205020404" pitchFamily="49" charset="0"/>
            </a:endParaRPr>
          </a:p>
          <a:p>
            <a:pPr>
              <a:buFont typeface="Arial" panose="020B0604020202020204" pitchFamily="34" charset="0"/>
              <a:buChar char="•"/>
            </a:pPr>
            <a:r>
              <a:rPr lang="en-US" dirty="0"/>
              <a:t>Can you figure out what they are? If not, can you find other online tools to help?</a:t>
            </a:r>
            <a:r>
              <a:rPr lang="en-US" b="1" dirty="0">
                <a:latin typeface="Courier New" panose="02070309020205020404" pitchFamily="49" charset="0"/>
                <a:cs typeface="Courier New" panose="02070309020205020404" pitchFamily="49" charset="0"/>
              </a:rPr>
              <a:t> </a:t>
            </a:r>
          </a:p>
        </p:txBody>
      </p:sp>
      <p:pic>
        <p:nvPicPr>
          <p:cNvPr id="5" name="Picture 4">
            <a:extLst>
              <a:ext uri="{FF2B5EF4-FFF2-40B4-BE49-F238E27FC236}">
                <a16:creationId xmlns:a16="http://schemas.microsoft.com/office/drawing/2014/main" id="{64FC4028-AB94-4185-9CEB-1AD11C634F5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96000" y="2529259"/>
            <a:ext cx="5244244" cy="2571834"/>
          </a:xfrm>
          <a:prstGeom prst="rect">
            <a:avLst/>
          </a:prstGeom>
        </p:spPr>
      </p:pic>
    </p:spTree>
    <p:extLst>
      <p:ext uri="{BB962C8B-B14F-4D97-AF65-F5344CB8AC3E}">
        <p14:creationId xmlns:p14="http://schemas.microsoft.com/office/powerpoint/2010/main" val="40871589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92F05056-317B-4CAA-8196-D8120A62F56C}"/>
              </a:ext>
            </a:extLst>
          </p:cNvPr>
          <p:cNvSpPr>
            <a:spLocks noGrp="1"/>
          </p:cNvSpPr>
          <p:nvPr>
            <p:ph type="pic" idx="1"/>
          </p:nvPr>
        </p:nvSpPr>
        <p:spPr/>
      </p:sp>
      <p:sp>
        <p:nvSpPr>
          <p:cNvPr id="3" name="Title 2">
            <a:extLst>
              <a:ext uri="{FF2B5EF4-FFF2-40B4-BE49-F238E27FC236}">
                <a16:creationId xmlns:a16="http://schemas.microsoft.com/office/drawing/2014/main" id="{26005C64-1BDB-45BB-B1F2-E92230FFC788}"/>
              </a:ext>
            </a:extLst>
          </p:cNvPr>
          <p:cNvSpPr>
            <a:spLocks noGrp="1"/>
          </p:cNvSpPr>
          <p:nvPr>
            <p:ph type="title"/>
          </p:nvPr>
        </p:nvSpPr>
        <p:spPr/>
        <p:txBody>
          <a:bodyPr/>
          <a:lstStyle/>
          <a:p>
            <a:r>
              <a:rPr lang="en-US" dirty="0"/>
              <a:t>The Vulnerability and its Defense</a:t>
            </a:r>
          </a:p>
        </p:txBody>
      </p:sp>
      <p:sp>
        <p:nvSpPr>
          <p:cNvPr id="5" name="Content Placeholder 3">
            <a:extLst>
              <a:ext uri="{FF2B5EF4-FFF2-40B4-BE49-F238E27FC236}">
                <a16:creationId xmlns:a16="http://schemas.microsoft.com/office/drawing/2014/main" id="{FB965243-4D99-4CC6-B11D-2ED71AF99B5D}"/>
              </a:ext>
            </a:extLst>
          </p:cNvPr>
          <p:cNvSpPr txBox="1">
            <a:spLocks/>
          </p:cNvSpPr>
          <p:nvPr/>
        </p:nvSpPr>
        <p:spPr>
          <a:xfrm>
            <a:off x="0" y="-74469"/>
            <a:ext cx="12191999" cy="4655356"/>
          </a:xfrm>
          <a:prstGeom prst="rect">
            <a:avLst/>
          </a:prstGeom>
          <a:solidFill>
            <a:schemeClr val="tx1"/>
          </a:solidFill>
          <a:effectLst>
            <a:softEdge rad="0"/>
          </a:effectLst>
        </p:spPr>
        <p:txBody>
          <a:bodyPr vert="horz" lIns="0" tIns="45720" rIns="0" bIns="45720" rtlCol="0" anchor="t" anchorCtr="0">
            <a:normAutofit fontScale="77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3FFF3F"/>
                </a:solidFill>
                <a:latin typeface="Courier New" panose="02070309020205020404" pitchFamily="49" charset="0"/>
                <a:cs typeface="Courier New" panose="02070309020205020404" pitchFamily="49" charset="0"/>
              </a:rPr>
              <a:t>&lt;HTML&gt;&lt;HEAD&gt;&lt;style&gt;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table { border-collapse: collapse; width: 100%; }</a:t>
            </a:r>
            <a:br>
              <a:rPr lang="en-US" b="1" dirty="0">
                <a:solidFill>
                  <a:srgbClr val="3FFF3F"/>
                </a:solidFill>
                <a:latin typeface="Courier New" panose="02070309020205020404" pitchFamily="49" charset="0"/>
                <a:cs typeface="Courier New" panose="02070309020205020404" pitchFamily="49" charset="0"/>
              </a:rPr>
            </a:br>
            <a:r>
              <a:rPr lang="en-US" b="1" dirty="0" err="1">
                <a:solidFill>
                  <a:srgbClr val="3FFF3F"/>
                </a:solidFill>
                <a:latin typeface="Courier New" panose="02070309020205020404" pitchFamily="49" charset="0"/>
                <a:cs typeface="Courier New" panose="02070309020205020404" pitchFamily="49" charset="0"/>
              </a:rPr>
              <a:t>th</a:t>
            </a:r>
            <a:r>
              <a:rPr lang="en-US" b="1" dirty="0">
                <a:solidFill>
                  <a:srgbClr val="3FFF3F"/>
                </a:solidFill>
                <a:latin typeface="Courier New" panose="02070309020205020404" pitchFamily="49" charset="0"/>
                <a:cs typeface="Courier New" panose="02070309020205020404" pitchFamily="49" charset="0"/>
              </a:rPr>
              <a:t>, td { text-align: left; padding: 8px; }</a:t>
            </a:r>
            <a:br>
              <a:rPr lang="en-US" b="1" dirty="0">
                <a:solidFill>
                  <a:srgbClr val="3FFF3F"/>
                </a:solidFill>
                <a:latin typeface="Courier New" panose="02070309020205020404" pitchFamily="49" charset="0"/>
                <a:cs typeface="Courier New" panose="02070309020205020404" pitchFamily="49" charset="0"/>
              </a:rPr>
            </a:br>
            <a:r>
              <a:rPr lang="en-US" b="1" dirty="0" err="1">
                <a:solidFill>
                  <a:srgbClr val="3FFF3F"/>
                </a:solidFill>
                <a:latin typeface="Courier New" panose="02070309020205020404" pitchFamily="49" charset="0"/>
                <a:cs typeface="Courier New" panose="02070309020205020404" pitchFamily="49" charset="0"/>
              </a:rPr>
              <a:t>tr:nth-child</a:t>
            </a:r>
            <a:r>
              <a:rPr lang="en-US" b="1" dirty="0">
                <a:solidFill>
                  <a:srgbClr val="3FFF3F"/>
                </a:solidFill>
                <a:latin typeface="Courier New" panose="02070309020205020404" pitchFamily="49" charset="0"/>
                <a:cs typeface="Courier New" panose="02070309020205020404" pitchFamily="49" charset="0"/>
              </a:rPr>
              <a:t>(even){</a:t>
            </a:r>
            <a:r>
              <a:rPr lang="en-US" b="1" dirty="0" err="1">
                <a:solidFill>
                  <a:srgbClr val="3FFF3F"/>
                </a:solidFill>
                <a:latin typeface="Courier New" panose="02070309020205020404" pitchFamily="49" charset="0"/>
                <a:cs typeface="Courier New" panose="02070309020205020404" pitchFamily="49" charset="0"/>
              </a:rPr>
              <a:t>background-color:Lightgreen</a:t>
            </a: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&lt;/style&gt;&lt;/HEAD&gt;&lt;BODY&gt;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&lt;h1&gt;Welcome to Ontario Computers!&lt;/h1&gt;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&lt;table&gt;&lt;tr&gt;&lt;</a:t>
            </a:r>
            <a:r>
              <a:rPr lang="en-US" b="1" dirty="0" err="1">
                <a:solidFill>
                  <a:srgbClr val="3FFF3F"/>
                </a:solidFill>
                <a:latin typeface="Courier New" panose="02070309020205020404" pitchFamily="49" charset="0"/>
                <a:cs typeface="Courier New" panose="02070309020205020404" pitchFamily="49" charset="0"/>
              </a:rPr>
              <a:t>th</a:t>
            </a:r>
            <a:r>
              <a:rPr lang="en-US" b="1" dirty="0">
                <a:solidFill>
                  <a:srgbClr val="3FFF3F"/>
                </a:solidFill>
                <a:latin typeface="Courier New" panose="02070309020205020404" pitchFamily="49" charset="0"/>
                <a:cs typeface="Courier New" panose="02070309020205020404" pitchFamily="49" charset="0"/>
              </a:rPr>
              <a:t>&gt;Item #&lt;/th&gt;&lt;th&gt;Name&lt;/th&gt;&lt;th&gt;Description&lt;/th&gt;&lt;th&gt;Price&lt;/th&gt;&lt;/tr&gt;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&lt;?PHP</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$search = </a:t>
            </a:r>
            <a:r>
              <a:rPr lang="en-US" b="1" dirty="0" err="1">
                <a:solidFill>
                  <a:srgbClr val="3FFF3F"/>
                </a:solidFill>
                <a:latin typeface="Courier New" panose="02070309020205020404" pitchFamily="49" charset="0"/>
                <a:cs typeface="Courier New" panose="02070309020205020404" pitchFamily="49" charset="0"/>
              </a:rPr>
              <a:t>isset</a:t>
            </a:r>
            <a:r>
              <a:rPr lang="en-US" b="1" dirty="0">
                <a:solidFill>
                  <a:srgbClr val="3FFF3F"/>
                </a:solidFill>
                <a:latin typeface="Courier New" panose="02070309020205020404" pitchFamily="49" charset="0"/>
                <a:cs typeface="Courier New" panose="02070309020205020404" pitchFamily="49" charset="0"/>
              </a:rPr>
              <a:t>($_GET['search'])?" WHERE </a:t>
            </a:r>
            <a:r>
              <a:rPr lang="en-US" b="1" dirty="0" err="1">
                <a:solidFill>
                  <a:srgbClr val="3FFF3F"/>
                </a:solidFill>
                <a:latin typeface="Courier New" panose="02070309020205020404" pitchFamily="49" charset="0"/>
                <a:cs typeface="Courier New" panose="02070309020205020404" pitchFamily="49" charset="0"/>
              </a:rPr>
              <a:t>item_name</a:t>
            </a:r>
            <a:r>
              <a:rPr lang="en-US" b="1" dirty="0">
                <a:solidFill>
                  <a:srgbClr val="3FFF3F"/>
                </a:solidFill>
                <a:latin typeface="Courier New" panose="02070309020205020404" pitchFamily="49" charset="0"/>
                <a:cs typeface="Courier New" panose="02070309020205020404" pitchFamily="49" charset="0"/>
              </a:rPr>
              <a:t> LIKE ('%".$_GET['search']."%')":"";</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dsn</a:t>
            </a:r>
            <a:r>
              <a:rPr lang="en-US" b="1" dirty="0">
                <a:solidFill>
                  <a:srgbClr val="3FFF3F"/>
                </a:solidFill>
                <a:latin typeface="Courier New" panose="02070309020205020404" pitchFamily="49" charset="0"/>
                <a:cs typeface="Courier New" panose="02070309020205020404" pitchFamily="49" charset="0"/>
              </a:rPr>
              <a:t> = '</a:t>
            </a:r>
            <a:r>
              <a:rPr lang="en-US" b="1" dirty="0" err="1">
                <a:solidFill>
                  <a:srgbClr val="3FFF3F"/>
                </a:solidFill>
                <a:latin typeface="Courier New" panose="02070309020205020404" pitchFamily="49" charset="0"/>
                <a:cs typeface="Courier New" panose="02070309020205020404" pitchFamily="49" charset="0"/>
              </a:rPr>
              <a:t>mysql:dbname</a:t>
            </a: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ontario_computers;host</a:t>
            </a:r>
            <a:r>
              <a:rPr lang="en-US" b="1" dirty="0">
                <a:solidFill>
                  <a:srgbClr val="3FFF3F"/>
                </a:solidFill>
                <a:latin typeface="Courier New" panose="02070309020205020404" pitchFamily="49" charset="0"/>
                <a:cs typeface="Courier New" panose="02070309020205020404" pitchFamily="49" charset="0"/>
              </a:rPr>
              <a:t>=localhost’;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dbUser</a:t>
            </a:r>
            <a:r>
              <a:rPr lang="en-US" b="1" dirty="0">
                <a:solidFill>
                  <a:srgbClr val="3FFF3F"/>
                </a:solidFill>
                <a:latin typeface="Courier New" panose="02070309020205020404" pitchFamily="49" charset="0"/>
                <a:cs typeface="Courier New" panose="02070309020205020404" pitchFamily="49" charset="0"/>
              </a:rPr>
              <a:t> = '</a:t>
            </a:r>
            <a:r>
              <a:rPr lang="en-US" b="1" dirty="0" err="1">
                <a:solidFill>
                  <a:srgbClr val="3FFF3F"/>
                </a:solidFill>
                <a:latin typeface="Courier New" panose="02070309020205020404" pitchFamily="49" charset="0"/>
                <a:cs typeface="Courier New" panose="02070309020205020404" pitchFamily="49" charset="0"/>
              </a:rPr>
              <a:t>appuser</a:t>
            </a: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$password = 'Testing!’;</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db</a:t>
            </a:r>
            <a:r>
              <a:rPr lang="en-US" b="1" dirty="0">
                <a:solidFill>
                  <a:srgbClr val="3FFF3F"/>
                </a:solidFill>
                <a:latin typeface="Courier New" panose="02070309020205020404" pitchFamily="49" charset="0"/>
                <a:cs typeface="Courier New" panose="02070309020205020404" pitchFamily="49" charset="0"/>
              </a:rPr>
              <a:t> = new PDO($</a:t>
            </a:r>
            <a:r>
              <a:rPr lang="en-US" b="1" dirty="0" err="1">
                <a:solidFill>
                  <a:srgbClr val="3FFF3F"/>
                </a:solidFill>
                <a:latin typeface="Courier New" panose="02070309020205020404" pitchFamily="49" charset="0"/>
                <a:cs typeface="Courier New" panose="02070309020205020404" pitchFamily="49" charset="0"/>
              </a:rPr>
              <a:t>dsn</a:t>
            </a: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dbUser</a:t>
            </a:r>
            <a:r>
              <a:rPr lang="en-US" b="1" dirty="0">
                <a:solidFill>
                  <a:srgbClr val="3FFF3F"/>
                </a:solidFill>
                <a:latin typeface="Courier New" panose="02070309020205020404" pitchFamily="49" charset="0"/>
                <a:cs typeface="Courier New" panose="02070309020205020404" pitchFamily="49" charset="0"/>
              </a:rPr>
              <a:t>,$password);</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r>
              <a:rPr lang="en-US" b="1" dirty="0" err="1">
                <a:solidFill>
                  <a:srgbClr val="3FFF3F"/>
                </a:solidFill>
                <a:latin typeface="Courier New" panose="02070309020205020404" pitchFamily="49" charset="0"/>
                <a:cs typeface="Courier New" panose="02070309020205020404" pitchFamily="49" charset="0"/>
              </a:rPr>
              <a:t>query_string</a:t>
            </a:r>
            <a:r>
              <a:rPr lang="en-US" b="1" dirty="0">
                <a:solidFill>
                  <a:srgbClr val="3FFF3F"/>
                </a:solidFill>
                <a:latin typeface="Courier New" panose="02070309020205020404" pitchFamily="49" charset="0"/>
                <a:cs typeface="Courier New" panose="02070309020205020404" pitchFamily="49" charset="0"/>
              </a:rPr>
              <a:t> = "SELECT * FROM </a:t>
            </a:r>
            <a:r>
              <a:rPr lang="en-US" b="1" dirty="0" err="1">
                <a:solidFill>
                  <a:srgbClr val="3FFF3F"/>
                </a:solidFill>
                <a:latin typeface="Courier New" panose="02070309020205020404" pitchFamily="49" charset="0"/>
                <a:cs typeface="Courier New" panose="02070309020205020404" pitchFamily="49" charset="0"/>
              </a:rPr>
              <a:t>items".$search</a:t>
            </a: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print($</a:t>
            </a:r>
            <a:r>
              <a:rPr lang="en-US" b="1" dirty="0" err="1">
                <a:solidFill>
                  <a:srgbClr val="3FFF3F"/>
                </a:solidFill>
                <a:latin typeface="Courier New" panose="02070309020205020404" pitchFamily="49" charset="0"/>
                <a:cs typeface="Courier New" panose="02070309020205020404" pitchFamily="49" charset="0"/>
              </a:rPr>
              <a:t>query_string</a:t>
            </a: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$cursor = $</a:t>
            </a:r>
            <a:r>
              <a:rPr lang="en-US" b="1" dirty="0" err="1">
                <a:solidFill>
                  <a:srgbClr val="3FFF3F"/>
                </a:solidFill>
                <a:latin typeface="Courier New" panose="02070309020205020404" pitchFamily="49" charset="0"/>
                <a:cs typeface="Courier New" panose="02070309020205020404" pitchFamily="49" charset="0"/>
              </a:rPr>
              <a:t>db</a:t>
            </a:r>
            <a:r>
              <a:rPr lang="en-US" b="1" dirty="0">
                <a:solidFill>
                  <a:srgbClr val="3FFF3F"/>
                </a:solidFill>
                <a:latin typeface="Courier New" panose="02070309020205020404" pitchFamily="49" charset="0"/>
                <a:cs typeface="Courier New" panose="02070309020205020404" pitchFamily="49" charset="0"/>
              </a:rPr>
              <a:t>-&gt;query($</a:t>
            </a:r>
            <a:r>
              <a:rPr lang="en-US" b="1" dirty="0" err="1">
                <a:solidFill>
                  <a:srgbClr val="3FFF3F"/>
                </a:solidFill>
                <a:latin typeface="Courier New" panose="02070309020205020404" pitchFamily="49" charset="0"/>
                <a:cs typeface="Courier New" panose="02070309020205020404" pitchFamily="49" charset="0"/>
              </a:rPr>
              <a:t>query_string</a:t>
            </a: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while ( $data = $cursor-&gt;</a:t>
            </a:r>
            <a:r>
              <a:rPr lang="en-US" b="1" dirty="0" err="1">
                <a:solidFill>
                  <a:srgbClr val="3FFF3F"/>
                </a:solidFill>
                <a:latin typeface="Courier New" panose="02070309020205020404" pitchFamily="49" charset="0"/>
                <a:cs typeface="Courier New" panose="02070309020205020404" pitchFamily="49" charset="0"/>
              </a:rPr>
              <a:t>fetchObject</a:t>
            </a:r>
            <a:r>
              <a:rPr lang="en-US" b="1" dirty="0">
                <a:solidFill>
                  <a:srgbClr val="3FFF3F"/>
                </a:solidFill>
                <a:latin typeface="Courier New" panose="02070309020205020404" pitchFamily="49" charset="0"/>
                <a:cs typeface="Courier New" panose="02070309020205020404" pitchFamily="49" charset="0"/>
              </a:rPr>
              <a:t>()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a:t>
            </a:r>
            <a:br>
              <a:rPr lang="en-US" b="1" dirty="0">
                <a:solidFill>
                  <a:srgbClr val="3FFF3F"/>
                </a:solidFill>
                <a:latin typeface="Courier New" panose="02070309020205020404" pitchFamily="49" charset="0"/>
                <a:cs typeface="Courier New" panose="02070309020205020404" pitchFamily="49" charset="0"/>
              </a:rPr>
            </a:br>
            <a:r>
              <a:rPr lang="en-US" b="1" dirty="0" err="1">
                <a:solidFill>
                  <a:srgbClr val="3FFF3F"/>
                </a:solidFill>
                <a:latin typeface="Courier New" panose="02070309020205020404" pitchFamily="49" charset="0"/>
                <a:cs typeface="Courier New" panose="02070309020205020404" pitchFamily="49" charset="0"/>
              </a:rPr>
              <a:t>printf</a:t>
            </a:r>
            <a:r>
              <a:rPr lang="en-US" b="1" dirty="0">
                <a:solidFill>
                  <a:srgbClr val="3FFF3F"/>
                </a:solidFill>
                <a:latin typeface="Courier New" panose="02070309020205020404" pitchFamily="49" charset="0"/>
                <a:cs typeface="Courier New" panose="02070309020205020404" pitchFamily="49" charset="0"/>
              </a:rPr>
              <a:t>("&lt;tr&gt;&lt;td&gt;%d&lt;/td&gt;&lt;td&gt;%s&lt;/td&gt;&lt;td&gt;%s&lt;/td&gt;&lt;td&gt;%.2f&lt;/td&gt;&lt;/tr&gt;",$data-&gt;</a:t>
            </a:r>
            <a:r>
              <a:rPr lang="en-US" b="1" dirty="0" err="1">
                <a:solidFill>
                  <a:srgbClr val="3FFF3F"/>
                </a:solidFill>
                <a:latin typeface="Courier New" panose="02070309020205020404" pitchFamily="49" charset="0"/>
                <a:cs typeface="Courier New" panose="02070309020205020404" pitchFamily="49" charset="0"/>
              </a:rPr>
              <a:t>item_id,$data</a:t>
            </a:r>
            <a:r>
              <a:rPr lang="en-US" b="1" dirty="0">
                <a:solidFill>
                  <a:srgbClr val="3FFF3F"/>
                </a:solidFill>
                <a:latin typeface="Courier New" panose="02070309020205020404" pitchFamily="49" charset="0"/>
                <a:cs typeface="Courier New" panose="02070309020205020404" pitchFamily="49" charset="0"/>
              </a:rPr>
              <a:t>-&gt;</a:t>
            </a:r>
            <a:r>
              <a:rPr lang="en-US" b="1" dirty="0" err="1">
                <a:solidFill>
                  <a:srgbClr val="3FFF3F"/>
                </a:solidFill>
                <a:latin typeface="Courier New" panose="02070309020205020404" pitchFamily="49" charset="0"/>
                <a:cs typeface="Courier New" panose="02070309020205020404" pitchFamily="49" charset="0"/>
              </a:rPr>
              <a:t>item_name,$data</a:t>
            </a:r>
            <a:r>
              <a:rPr lang="en-US" b="1" dirty="0">
                <a:solidFill>
                  <a:srgbClr val="3FFF3F"/>
                </a:solidFill>
                <a:latin typeface="Courier New" panose="02070309020205020404" pitchFamily="49" charset="0"/>
                <a:cs typeface="Courier New" panose="02070309020205020404" pitchFamily="49" charset="0"/>
              </a:rPr>
              <a:t>-&gt;</a:t>
            </a:r>
            <a:r>
              <a:rPr lang="en-US" b="1" dirty="0" err="1">
                <a:solidFill>
                  <a:srgbClr val="3FFF3F"/>
                </a:solidFill>
                <a:latin typeface="Courier New" panose="02070309020205020404" pitchFamily="49" charset="0"/>
                <a:cs typeface="Courier New" panose="02070309020205020404" pitchFamily="49" charset="0"/>
              </a:rPr>
              <a:t>item_description,$data</a:t>
            </a:r>
            <a:r>
              <a:rPr lang="en-US" b="1" dirty="0">
                <a:solidFill>
                  <a:srgbClr val="3FFF3F"/>
                </a:solidFill>
                <a:latin typeface="Courier New" panose="02070309020205020404" pitchFamily="49" charset="0"/>
                <a:cs typeface="Courier New" panose="02070309020205020404" pitchFamily="49" charset="0"/>
              </a:rPr>
              <a:t>-&gt;price); }</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?&gt;&lt;/table&gt;&lt;/BODY&gt;&lt;/HTML&gt;</a:t>
            </a:r>
          </a:p>
        </p:txBody>
      </p:sp>
    </p:spTree>
    <p:extLst>
      <p:ext uri="{BB962C8B-B14F-4D97-AF65-F5344CB8AC3E}">
        <p14:creationId xmlns:p14="http://schemas.microsoft.com/office/powerpoint/2010/main" val="3411087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b="0" i="0" kern="1200" spc="-50" baseline="0" dirty="0">
                <a:latin typeface="+mj-lt"/>
                <a:ea typeface="+mj-ea"/>
                <a:cs typeface="+mj-cs"/>
              </a:rPr>
              <a:t>SQL Injection</a:t>
            </a:r>
          </a:p>
        </p:txBody>
      </p:sp>
      <p:sp>
        <p:nvSpPr>
          <p:cNvPr id="3" name="Content Placeholder 2">
            <a:extLst>
              <a:ext uri="{FF2B5EF4-FFF2-40B4-BE49-F238E27FC236}">
                <a16:creationId xmlns:a16="http://schemas.microsoft.com/office/drawing/2014/main" id="{0292507E-00B1-480A-A8FD-EB00102D58B1}"/>
              </a:ext>
            </a:extLst>
          </p:cNvPr>
          <p:cNvSpPr>
            <a:spLocks noGrp="1"/>
          </p:cNvSpPr>
          <p:nvPr>
            <p:ph sz="half" idx="1"/>
          </p:nvPr>
        </p:nvSpPr>
        <p:spPr>
          <a:xfrm>
            <a:off x="1097280" y="1990704"/>
            <a:ext cx="10058400" cy="392186"/>
          </a:xfrm>
        </p:spPr>
        <p:txBody>
          <a:bodyPr vert="horz" lIns="0" tIns="45720" rIns="0" bIns="45720" rtlCol="0">
            <a:normAutofit fontScale="62500" lnSpcReduction="20000"/>
          </a:bodyPr>
          <a:lstStyle/>
          <a:p>
            <a:r>
              <a:rPr lang="en-US" dirty="0"/>
              <a:t>Just before we’re done here, we should take a quick look at the script that is vulnerable to this attack and figure out why. Let’s go through it line by line.</a:t>
            </a:r>
          </a:p>
        </p:txBody>
      </p:sp>
      <p:sp>
        <p:nvSpPr>
          <p:cNvPr id="7" name="Content Placeholder 3">
            <a:extLst>
              <a:ext uri="{FF2B5EF4-FFF2-40B4-BE49-F238E27FC236}">
                <a16:creationId xmlns:a16="http://schemas.microsoft.com/office/drawing/2014/main" id="{DA1EBA65-22C1-073D-0A74-41A7D209FA38}"/>
              </a:ext>
            </a:extLst>
          </p:cNvPr>
          <p:cNvSpPr txBox="1">
            <a:spLocks/>
          </p:cNvSpPr>
          <p:nvPr/>
        </p:nvSpPr>
        <p:spPr>
          <a:xfrm>
            <a:off x="1139670" y="2382890"/>
            <a:ext cx="10058400" cy="3924048"/>
          </a:xfrm>
          <a:prstGeom prst="rect">
            <a:avLst/>
          </a:prstGeom>
          <a:solidFill>
            <a:schemeClr val="tx1"/>
          </a:solidFill>
        </p:spPr>
        <p:txBody>
          <a:bodyPr vert="horz" lIns="0" tIns="45720" rIns="0" bIns="45720" rtlCol="0"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buFont typeface="Calibri" panose="020F0502020204030204" pitchFamily="34" charset="0"/>
              <a:buNone/>
            </a:pPr>
            <a:r>
              <a:rPr lang="en-US" sz="1200" b="1" dirty="0">
                <a:solidFill>
                  <a:srgbClr val="3FFF3F"/>
                </a:solidFill>
                <a:latin typeface="Courier New" panose="02070309020205020404" pitchFamily="49" charset="0"/>
                <a:cs typeface="Courier New" panose="02070309020205020404" pitchFamily="49" charset="0"/>
              </a:rPr>
              <a:t>&lt;HTML&gt;&lt;HEAD&gt;&lt;style&gt;</a:t>
            </a:r>
            <a:br>
              <a:rPr lang="en-US" sz="1200" b="1" dirty="0">
                <a:solidFill>
                  <a:srgbClr val="3FFF3F"/>
                </a:solidFill>
                <a:latin typeface="Courier New" panose="02070309020205020404" pitchFamily="49" charset="0"/>
                <a:cs typeface="Courier New" panose="02070309020205020404" pitchFamily="49" charset="0"/>
              </a:rPr>
            </a:br>
            <a:r>
              <a:rPr lang="en-US" sz="1200" b="1" dirty="0">
                <a:solidFill>
                  <a:srgbClr val="3FFF3F"/>
                </a:solidFill>
                <a:latin typeface="Courier New" panose="02070309020205020404" pitchFamily="49" charset="0"/>
                <a:cs typeface="Courier New" panose="02070309020205020404" pitchFamily="49" charset="0"/>
              </a:rPr>
              <a:t>table { border-collapse: collapse; width: 100%; }</a:t>
            </a:r>
            <a:br>
              <a:rPr lang="en-US" sz="1200" b="1" dirty="0">
                <a:solidFill>
                  <a:srgbClr val="3FFF3F"/>
                </a:solidFill>
                <a:latin typeface="Courier New" panose="02070309020205020404" pitchFamily="49" charset="0"/>
                <a:cs typeface="Courier New" panose="02070309020205020404" pitchFamily="49" charset="0"/>
              </a:rPr>
            </a:br>
            <a:r>
              <a:rPr lang="en-US" sz="1200" b="1" dirty="0" err="1">
                <a:solidFill>
                  <a:srgbClr val="3FFF3F"/>
                </a:solidFill>
                <a:latin typeface="Courier New" panose="02070309020205020404" pitchFamily="49" charset="0"/>
                <a:cs typeface="Courier New" panose="02070309020205020404" pitchFamily="49" charset="0"/>
              </a:rPr>
              <a:t>th</a:t>
            </a:r>
            <a:r>
              <a:rPr lang="en-US" sz="1200" b="1" dirty="0">
                <a:solidFill>
                  <a:srgbClr val="3FFF3F"/>
                </a:solidFill>
                <a:latin typeface="Courier New" panose="02070309020205020404" pitchFamily="49" charset="0"/>
                <a:cs typeface="Courier New" panose="02070309020205020404" pitchFamily="49" charset="0"/>
              </a:rPr>
              <a:t>, td { text-align: left; padding: 8px; }</a:t>
            </a:r>
            <a:br>
              <a:rPr lang="en-US" sz="1200" b="1" dirty="0">
                <a:solidFill>
                  <a:srgbClr val="3FFF3F"/>
                </a:solidFill>
                <a:latin typeface="Courier New" panose="02070309020205020404" pitchFamily="49" charset="0"/>
                <a:cs typeface="Courier New" panose="02070309020205020404" pitchFamily="49" charset="0"/>
              </a:rPr>
            </a:br>
            <a:r>
              <a:rPr lang="en-US" sz="1200" b="1" dirty="0" err="1">
                <a:solidFill>
                  <a:srgbClr val="3FFF3F"/>
                </a:solidFill>
                <a:latin typeface="Courier New" panose="02070309020205020404" pitchFamily="49" charset="0"/>
                <a:cs typeface="Courier New" panose="02070309020205020404" pitchFamily="49" charset="0"/>
              </a:rPr>
              <a:t>tr:nth-child</a:t>
            </a:r>
            <a:r>
              <a:rPr lang="en-US" sz="1200" b="1" dirty="0">
                <a:solidFill>
                  <a:srgbClr val="3FFF3F"/>
                </a:solidFill>
                <a:latin typeface="Courier New" panose="02070309020205020404" pitchFamily="49" charset="0"/>
                <a:cs typeface="Courier New" panose="02070309020205020404" pitchFamily="49" charset="0"/>
              </a:rPr>
              <a:t>(even){</a:t>
            </a:r>
            <a:r>
              <a:rPr lang="en-US" sz="1200" b="1" dirty="0" err="1">
                <a:solidFill>
                  <a:srgbClr val="3FFF3F"/>
                </a:solidFill>
                <a:latin typeface="Courier New" panose="02070309020205020404" pitchFamily="49" charset="0"/>
                <a:cs typeface="Courier New" panose="02070309020205020404" pitchFamily="49" charset="0"/>
              </a:rPr>
              <a:t>background-color:Lightgreen</a:t>
            </a:r>
            <a:r>
              <a:rPr lang="en-US" sz="1200" b="1" dirty="0">
                <a:solidFill>
                  <a:srgbClr val="3FFF3F"/>
                </a:solidFill>
                <a:latin typeface="Courier New" panose="02070309020205020404" pitchFamily="49" charset="0"/>
                <a:cs typeface="Courier New" panose="02070309020205020404" pitchFamily="49" charset="0"/>
              </a:rPr>
              <a:t>;}</a:t>
            </a:r>
            <a:br>
              <a:rPr lang="en-US" sz="1200" b="1" dirty="0">
                <a:solidFill>
                  <a:srgbClr val="3FFF3F"/>
                </a:solidFill>
                <a:latin typeface="Courier New" panose="02070309020205020404" pitchFamily="49" charset="0"/>
                <a:cs typeface="Courier New" panose="02070309020205020404" pitchFamily="49" charset="0"/>
              </a:rPr>
            </a:br>
            <a:r>
              <a:rPr lang="en-US" sz="1200" b="1" dirty="0">
                <a:solidFill>
                  <a:srgbClr val="3FFF3F"/>
                </a:solidFill>
                <a:latin typeface="Courier New" panose="02070309020205020404" pitchFamily="49" charset="0"/>
                <a:cs typeface="Courier New" panose="02070309020205020404" pitchFamily="49" charset="0"/>
              </a:rPr>
              <a:t>&lt;/style&gt;&lt;/HEAD&gt;&lt;BODY&gt;</a:t>
            </a:r>
            <a:br>
              <a:rPr lang="en-US" sz="1200" b="1" dirty="0">
                <a:solidFill>
                  <a:srgbClr val="3FFF3F"/>
                </a:solidFill>
                <a:latin typeface="Courier New" panose="02070309020205020404" pitchFamily="49" charset="0"/>
                <a:cs typeface="Courier New" panose="02070309020205020404" pitchFamily="49" charset="0"/>
              </a:rPr>
            </a:br>
            <a:r>
              <a:rPr lang="en-US" sz="1200" b="1" dirty="0">
                <a:solidFill>
                  <a:srgbClr val="3FFF3F"/>
                </a:solidFill>
                <a:latin typeface="Courier New" panose="02070309020205020404" pitchFamily="49" charset="0"/>
                <a:cs typeface="Courier New" panose="02070309020205020404" pitchFamily="49" charset="0"/>
              </a:rPr>
              <a:t>&lt;h1&gt;Welcome to Ontario Computers!&lt;/h1&gt;</a:t>
            </a:r>
            <a:br>
              <a:rPr lang="en-US" sz="1200" b="1" dirty="0">
                <a:solidFill>
                  <a:srgbClr val="3FFF3F"/>
                </a:solidFill>
                <a:latin typeface="Courier New" panose="02070309020205020404" pitchFamily="49" charset="0"/>
                <a:cs typeface="Courier New" panose="02070309020205020404" pitchFamily="49" charset="0"/>
              </a:rPr>
            </a:br>
            <a:r>
              <a:rPr lang="en-US" sz="1200" b="1" dirty="0">
                <a:solidFill>
                  <a:srgbClr val="3FFF3F"/>
                </a:solidFill>
                <a:latin typeface="Courier New" panose="02070309020205020404" pitchFamily="49" charset="0"/>
                <a:cs typeface="Courier New" panose="02070309020205020404" pitchFamily="49" charset="0"/>
              </a:rPr>
              <a:t>&lt;table&gt;&lt;tr&gt;&lt;</a:t>
            </a:r>
            <a:r>
              <a:rPr lang="en-US" sz="1200" b="1" dirty="0" err="1">
                <a:solidFill>
                  <a:srgbClr val="3FFF3F"/>
                </a:solidFill>
                <a:latin typeface="Courier New" panose="02070309020205020404" pitchFamily="49" charset="0"/>
                <a:cs typeface="Courier New" panose="02070309020205020404" pitchFamily="49" charset="0"/>
              </a:rPr>
              <a:t>th</a:t>
            </a:r>
            <a:r>
              <a:rPr lang="en-US" sz="1200" b="1" dirty="0">
                <a:solidFill>
                  <a:srgbClr val="3FFF3F"/>
                </a:solidFill>
                <a:latin typeface="Courier New" panose="02070309020205020404" pitchFamily="49" charset="0"/>
                <a:cs typeface="Courier New" panose="02070309020205020404" pitchFamily="49" charset="0"/>
              </a:rPr>
              <a:t>&gt;Item #&lt;/th&gt;&lt;th&gt;Name&lt;/th&gt;&lt;th&gt;Description&lt;/th&gt;&lt;th&gt;Price&lt;/th&gt;&lt;/tr&gt;</a:t>
            </a:r>
            <a:br>
              <a:rPr lang="en-US" sz="1200" b="1" dirty="0">
                <a:solidFill>
                  <a:srgbClr val="3FFF3F"/>
                </a:solidFill>
                <a:latin typeface="Courier New" panose="02070309020205020404" pitchFamily="49" charset="0"/>
                <a:cs typeface="Courier New" panose="02070309020205020404" pitchFamily="49" charset="0"/>
              </a:rPr>
            </a:br>
            <a:r>
              <a:rPr lang="en-US" sz="1200" b="1" dirty="0">
                <a:solidFill>
                  <a:srgbClr val="3FFF3F"/>
                </a:solidFill>
                <a:latin typeface="Courier New" panose="02070309020205020404" pitchFamily="49" charset="0"/>
                <a:cs typeface="Courier New" panose="02070309020205020404" pitchFamily="49" charset="0"/>
              </a:rPr>
              <a:t>&lt;?PHP</a:t>
            </a:r>
            <a:br>
              <a:rPr lang="en-US" sz="1200" b="1" dirty="0">
                <a:solidFill>
                  <a:srgbClr val="3FFF3F"/>
                </a:solidFill>
                <a:latin typeface="Courier New" panose="02070309020205020404" pitchFamily="49" charset="0"/>
                <a:cs typeface="Courier New" panose="02070309020205020404" pitchFamily="49" charset="0"/>
              </a:rPr>
            </a:br>
            <a:r>
              <a:rPr lang="en-US" sz="1200" b="1" dirty="0">
                <a:solidFill>
                  <a:srgbClr val="3FFF3F"/>
                </a:solidFill>
                <a:latin typeface="Courier New" panose="02070309020205020404" pitchFamily="49" charset="0"/>
                <a:cs typeface="Courier New" panose="02070309020205020404" pitchFamily="49" charset="0"/>
              </a:rPr>
              <a:t>$search = </a:t>
            </a:r>
            <a:r>
              <a:rPr lang="en-US" sz="1200" b="1" dirty="0" err="1">
                <a:solidFill>
                  <a:srgbClr val="3FFF3F"/>
                </a:solidFill>
                <a:latin typeface="Courier New" panose="02070309020205020404" pitchFamily="49" charset="0"/>
                <a:cs typeface="Courier New" panose="02070309020205020404" pitchFamily="49" charset="0"/>
              </a:rPr>
              <a:t>isset</a:t>
            </a:r>
            <a:r>
              <a:rPr lang="en-US" sz="1200" b="1" dirty="0">
                <a:solidFill>
                  <a:srgbClr val="3FFF3F"/>
                </a:solidFill>
                <a:latin typeface="Courier New" panose="02070309020205020404" pitchFamily="49" charset="0"/>
                <a:cs typeface="Courier New" panose="02070309020205020404" pitchFamily="49" charset="0"/>
              </a:rPr>
              <a:t>($_GET['search'])?" WHERE </a:t>
            </a:r>
            <a:r>
              <a:rPr lang="en-US" sz="1200" b="1" dirty="0" err="1">
                <a:solidFill>
                  <a:srgbClr val="3FFF3F"/>
                </a:solidFill>
                <a:latin typeface="Courier New" panose="02070309020205020404" pitchFamily="49" charset="0"/>
                <a:cs typeface="Courier New" panose="02070309020205020404" pitchFamily="49" charset="0"/>
              </a:rPr>
              <a:t>item_name</a:t>
            </a:r>
            <a:r>
              <a:rPr lang="en-US" sz="1200" b="1" dirty="0">
                <a:solidFill>
                  <a:srgbClr val="3FFF3F"/>
                </a:solidFill>
                <a:latin typeface="Courier New" panose="02070309020205020404" pitchFamily="49" charset="0"/>
                <a:cs typeface="Courier New" panose="02070309020205020404" pitchFamily="49" charset="0"/>
              </a:rPr>
              <a:t> LIKE ('%".$_GET['search']."%')":"";</a:t>
            </a:r>
            <a:br>
              <a:rPr lang="en-US" sz="1200" b="1" dirty="0">
                <a:solidFill>
                  <a:srgbClr val="3FFF3F"/>
                </a:solidFill>
                <a:latin typeface="Courier New" panose="02070309020205020404" pitchFamily="49" charset="0"/>
                <a:cs typeface="Courier New" panose="02070309020205020404" pitchFamily="49" charset="0"/>
              </a:rPr>
            </a:br>
            <a:r>
              <a:rPr lang="en-US" sz="1200" b="1" dirty="0">
                <a:solidFill>
                  <a:srgbClr val="3FFF3F"/>
                </a:solidFill>
                <a:latin typeface="Courier New" panose="02070309020205020404" pitchFamily="49" charset="0"/>
                <a:cs typeface="Courier New" panose="02070309020205020404" pitchFamily="49" charset="0"/>
              </a:rPr>
              <a:t>$</a:t>
            </a:r>
            <a:r>
              <a:rPr lang="en-US" sz="1200" b="1" dirty="0" err="1">
                <a:solidFill>
                  <a:srgbClr val="3FFF3F"/>
                </a:solidFill>
                <a:latin typeface="Courier New" panose="02070309020205020404" pitchFamily="49" charset="0"/>
                <a:cs typeface="Courier New" panose="02070309020205020404" pitchFamily="49" charset="0"/>
              </a:rPr>
              <a:t>dsn</a:t>
            </a:r>
            <a:r>
              <a:rPr lang="en-US" sz="1200" b="1" dirty="0">
                <a:solidFill>
                  <a:srgbClr val="3FFF3F"/>
                </a:solidFill>
                <a:latin typeface="Courier New" panose="02070309020205020404" pitchFamily="49" charset="0"/>
                <a:cs typeface="Courier New" panose="02070309020205020404" pitchFamily="49" charset="0"/>
              </a:rPr>
              <a:t> = '</a:t>
            </a:r>
            <a:r>
              <a:rPr lang="en-US" sz="1200" b="1" dirty="0" err="1">
                <a:solidFill>
                  <a:srgbClr val="3FFF3F"/>
                </a:solidFill>
                <a:latin typeface="Courier New" panose="02070309020205020404" pitchFamily="49" charset="0"/>
                <a:cs typeface="Courier New" panose="02070309020205020404" pitchFamily="49" charset="0"/>
              </a:rPr>
              <a:t>mysql:dbname</a:t>
            </a:r>
            <a:r>
              <a:rPr lang="en-US" sz="1200" b="1" dirty="0">
                <a:solidFill>
                  <a:srgbClr val="3FFF3F"/>
                </a:solidFill>
                <a:latin typeface="Courier New" panose="02070309020205020404" pitchFamily="49" charset="0"/>
                <a:cs typeface="Courier New" panose="02070309020205020404" pitchFamily="49" charset="0"/>
              </a:rPr>
              <a:t>=</a:t>
            </a:r>
            <a:r>
              <a:rPr lang="en-US" sz="1200" b="1" dirty="0" err="1">
                <a:solidFill>
                  <a:srgbClr val="3FFF3F"/>
                </a:solidFill>
                <a:latin typeface="Courier New" panose="02070309020205020404" pitchFamily="49" charset="0"/>
                <a:cs typeface="Courier New" panose="02070309020205020404" pitchFamily="49" charset="0"/>
              </a:rPr>
              <a:t>ontario_computers;host</a:t>
            </a:r>
            <a:r>
              <a:rPr lang="en-US" sz="1200" b="1" dirty="0">
                <a:solidFill>
                  <a:srgbClr val="3FFF3F"/>
                </a:solidFill>
                <a:latin typeface="Courier New" panose="02070309020205020404" pitchFamily="49" charset="0"/>
                <a:cs typeface="Courier New" panose="02070309020205020404" pitchFamily="49" charset="0"/>
              </a:rPr>
              <a:t>=localhost’;</a:t>
            </a:r>
            <a:br>
              <a:rPr lang="en-US" sz="1200" b="1" dirty="0">
                <a:solidFill>
                  <a:srgbClr val="3FFF3F"/>
                </a:solidFill>
                <a:latin typeface="Courier New" panose="02070309020205020404" pitchFamily="49" charset="0"/>
                <a:cs typeface="Courier New" panose="02070309020205020404" pitchFamily="49" charset="0"/>
              </a:rPr>
            </a:br>
            <a:r>
              <a:rPr lang="en-US" sz="1200" b="1" dirty="0">
                <a:solidFill>
                  <a:srgbClr val="3FFF3F"/>
                </a:solidFill>
                <a:latin typeface="Courier New" panose="02070309020205020404" pitchFamily="49" charset="0"/>
                <a:cs typeface="Courier New" panose="02070309020205020404" pitchFamily="49" charset="0"/>
              </a:rPr>
              <a:t>$</a:t>
            </a:r>
            <a:r>
              <a:rPr lang="en-US" sz="1200" b="1" dirty="0" err="1">
                <a:solidFill>
                  <a:srgbClr val="3FFF3F"/>
                </a:solidFill>
                <a:latin typeface="Courier New" panose="02070309020205020404" pitchFamily="49" charset="0"/>
                <a:cs typeface="Courier New" panose="02070309020205020404" pitchFamily="49" charset="0"/>
              </a:rPr>
              <a:t>dbUser</a:t>
            </a:r>
            <a:r>
              <a:rPr lang="en-US" sz="1200" b="1" dirty="0">
                <a:solidFill>
                  <a:srgbClr val="3FFF3F"/>
                </a:solidFill>
                <a:latin typeface="Courier New" panose="02070309020205020404" pitchFamily="49" charset="0"/>
                <a:cs typeface="Courier New" panose="02070309020205020404" pitchFamily="49" charset="0"/>
              </a:rPr>
              <a:t> = '</a:t>
            </a:r>
            <a:r>
              <a:rPr lang="en-US" sz="1200" b="1" dirty="0" err="1">
                <a:solidFill>
                  <a:srgbClr val="3FFF3F"/>
                </a:solidFill>
                <a:latin typeface="Courier New" panose="02070309020205020404" pitchFamily="49" charset="0"/>
                <a:cs typeface="Courier New" panose="02070309020205020404" pitchFamily="49" charset="0"/>
              </a:rPr>
              <a:t>appuser</a:t>
            </a:r>
            <a:r>
              <a:rPr lang="en-US" sz="1200" b="1" dirty="0">
                <a:solidFill>
                  <a:srgbClr val="3FFF3F"/>
                </a:solidFill>
                <a:latin typeface="Courier New" panose="02070309020205020404" pitchFamily="49" charset="0"/>
                <a:cs typeface="Courier New" panose="02070309020205020404" pitchFamily="49" charset="0"/>
              </a:rPr>
              <a:t>’;</a:t>
            </a:r>
            <a:br>
              <a:rPr lang="en-US" sz="1200" b="1" dirty="0">
                <a:solidFill>
                  <a:srgbClr val="3FFF3F"/>
                </a:solidFill>
                <a:latin typeface="Courier New" panose="02070309020205020404" pitchFamily="49" charset="0"/>
                <a:cs typeface="Courier New" panose="02070309020205020404" pitchFamily="49" charset="0"/>
              </a:rPr>
            </a:br>
            <a:r>
              <a:rPr lang="en-US" sz="1200" b="1" dirty="0">
                <a:solidFill>
                  <a:srgbClr val="3FFF3F"/>
                </a:solidFill>
                <a:latin typeface="Courier New" panose="02070309020205020404" pitchFamily="49" charset="0"/>
                <a:cs typeface="Courier New" panose="02070309020205020404" pitchFamily="49" charset="0"/>
              </a:rPr>
              <a:t>$password = 'Testing!’;</a:t>
            </a:r>
            <a:br>
              <a:rPr lang="en-US" sz="1200" b="1" dirty="0">
                <a:solidFill>
                  <a:srgbClr val="3FFF3F"/>
                </a:solidFill>
                <a:latin typeface="Courier New" panose="02070309020205020404" pitchFamily="49" charset="0"/>
                <a:cs typeface="Courier New" panose="02070309020205020404" pitchFamily="49" charset="0"/>
              </a:rPr>
            </a:br>
            <a:r>
              <a:rPr lang="en-US" sz="1200" b="1" dirty="0">
                <a:solidFill>
                  <a:srgbClr val="3FFF3F"/>
                </a:solidFill>
                <a:latin typeface="Courier New" panose="02070309020205020404" pitchFamily="49" charset="0"/>
                <a:cs typeface="Courier New" panose="02070309020205020404" pitchFamily="49" charset="0"/>
              </a:rPr>
              <a:t>$</a:t>
            </a:r>
            <a:r>
              <a:rPr lang="en-US" sz="1200" b="1" dirty="0" err="1">
                <a:solidFill>
                  <a:srgbClr val="3FFF3F"/>
                </a:solidFill>
                <a:latin typeface="Courier New" panose="02070309020205020404" pitchFamily="49" charset="0"/>
                <a:cs typeface="Courier New" panose="02070309020205020404" pitchFamily="49" charset="0"/>
              </a:rPr>
              <a:t>db</a:t>
            </a:r>
            <a:r>
              <a:rPr lang="en-US" sz="1200" b="1" dirty="0">
                <a:solidFill>
                  <a:srgbClr val="3FFF3F"/>
                </a:solidFill>
                <a:latin typeface="Courier New" panose="02070309020205020404" pitchFamily="49" charset="0"/>
                <a:cs typeface="Courier New" panose="02070309020205020404" pitchFamily="49" charset="0"/>
              </a:rPr>
              <a:t> = new PDO($</a:t>
            </a:r>
            <a:r>
              <a:rPr lang="en-US" sz="1200" b="1" dirty="0" err="1">
                <a:solidFill>
                  <a:srgbClr val="3FFF3F"/>
                </a:solidFill>
                <a:latin typeface="Courier New" panose="02070309020205020404" pitchFamily="49" charset="0"/>
                <a:cs typeface="Courier New" panose="02070309020205020404" pitchFamily="49" charset="0"/>
              </a:rPr>
              <a:t>dsn</a:t>
            </a:r>
            <a:r>
              <a:rPr lang="en-US" sz="1200" b="1" dirty="0">
                <a:solidFill>
                  <a:srgbClr val="3FFF3F"/>
                </a:solidFill>
                <a:latin typeface="Courier New" panose="02070309020205020404" pitchFamily="49" charset="0"/>
                <a:cs typeface="Courier New" panose="02070309020205020404" pitchFamily="49" charset="0"/>
              </a:rPr>
              <a:t>,$</a:t>
            </a:r>
            <a:r>
              <a:rPr lang="en-US" sz="1200" b="1" dirty="0" err="1">
                <a:solidFill>
                  <a:srgbClr val="3FFF3F"/>
                </a:solidFill>
                <a:latin typeface="Courier New" panose="02070309020205020404" pitchFamily="49" charset="0"/>
                <a:cs typeface="Courier New" panose="02070309020205020404" pitchFamily="49" charset="0"/>
              </a:rPr>
              <a:t>dbUser</a:t>
            </a:r>
            <a:r>
              <a:rPr lang="en-US" sz="1200" b="1" dirty="0">
                <a:solidFill>
                  <a:srgbClr val="3FFF3F"/>
                </a:solidFill>
                <a:latin typeface="Courier New" panose="02070309020205020404" pitchFamily="49" charset="0"/>
                <a:cs typeface="Courier New" panose="02070309020205020404" pitchFamily="49" charset="0"/>
              </a:rPr>
              <a:t>,$password);</a:t>
            </a:r>
            <a:br>
              <a:rPr lang="en-US" sz="1200" b="1" dirty="0">
                <a:solidFill>
                  <a:srgbClr val="3FFF3F"/>
                </a:solidFill>
                <a:latin typeface="Courier New" panose="02070309020205020404" pitchFamily="49" charset="0"/>
                <a:cs typeface="Courier New" panose="02070309020205020404" pitchFamily="49" charset="0"/>
              </a:rPr>
            </a:br>
            <a:r>
              <a:rPr lang="en-US" sz="1200" b="1" dirty="0">
                <a:solidFill>
                  <a:srgbClr val="3FFF3F"/>
                </a:solidFill>
                <a:latin typeface="Courier New" panose="02070309020205020404" pitchFamily="49" charset="0"/>
                <a:cs typeface="Courier New" panose="02070309020205020404" pitchFamily="49" charset="0"/>
              </a:rPr>
              <a:t>$</a:t>
            </a:r>
            <a:r>
              <a:rPr lang="en-US" sz="1200" b="1" dirty="0" err="1">
                <a:solidFill>
                  <a:srgbClr val="3FFF3F"/>
                </a:solidFill>
                <a:latin typeface="Courier New" panose="02070309020205020404" pitchFamily="49" charset="0"/>
                <a:cs typeface="Courier New" panose="02070309020205020404" pitchFamily="49" charset="0"/>
              </a:rPr>
              <a:t>query_string</a:t>
            </a:r>
            <a:r>
              <a:rPr lang="en-US" sz="1200" b="1" dirty="0">
                <a:solidFill>
                  <a:srgbClr val="3FFF3F"/>
                </a:solidFill>
                <a:latin typeface="Courier New" panose="02070309020205020404" pitchFamily="49" charset="0"/>
                <a:cs typeface="Courier New" panose="02070309020205020404" pitchFamily="49" charset="0"/>
              </a:rPr>
              <a:t> = "SELECT * FROM </a:t>
            </a:r>
            <a:r>
              <a:rPr lang="en-US" sz="1200" b="1" dirty="0" err="1">
                <a:solidFill>
                  <a:srgbClr val="3FFF3F"/>
                </a:solidFill>
                <a:latin typeface="Courier New" panose="02070309020205020404" pitchFamily="49" charset="0"/>
                <a:cs typeface="Courier New" panose="02070309020205020404" pitchFamily="49" charset="0"/>
              </a:rPr>
              <a:t>items".$search</a:t>
            </a:r>
            <a:r>
              <a:rPr lang="en-US" sz="1200" b="1" dirty="0">
                <a:solidFill>
                  <a:srgbClr val="3FFF3F"/>
                </a:solidFill>
                <a:latin typeface="Courier New" panose="02070309020205020404" pitchFamily="49" charset="0"/>
                <a:cs typeface="Courier New" panose="02070309020205020404" pitchFamily="49" charset="0"/>
              </a:rPr>
              <a:t>;</a:t>
            </a:r>
            <a:br>
              <a:rPr lang="en-US" sz="1200" b="1" dirty="0">
                <a:solidFill>
                  <a:srgbClr val="3FFF3F"/>
                </a:solidFill>
                <a:latin typeface="Courier New" panose="02070309020205020404" pitchFamily="49" charset="0"/>
                <a:cs typeface="Courier New" panose="02070309020205020404" pitchFamily="49" charset="0"/>
              </a:rPr>
            </a:br>
            <a:r>
              <a:rPr lang="en-US" sz="1200" b="1" dirty="0">
                <a:solidFill>
                  <a:srgbClr val="3FFF3F"/>
                </a:solidFill>
                <a:latin typeface="Courier New" panose="02070309020205020404" pitchFamily="49" charset="0"/>
                <a:cs typeface="Courier New" panose="02070309020205020404" pitchFamily="49" charset="0"/>
              </a:rPr>
              <a:t>print($</a:t>
            </a:r>
            <a:r>
              <a:rPr lang="en-US" sz="1200" b="1" dirty="0" err="1">
                <a:solidFill>
                  <a:srgbClr val="3FFF3F"/>
                </a:solidFill>
                <a:latin typeface="Courier New" panose="02070309020205020404" pitchFamily="49" charset="0"/>
                <a:cs typeface="Courier New" panose="02070309020205020404" pitchFamily="49" charset="0"/>
              </a:rPr>
              <a:t>query_string</a:t>
            </a:r>
            <a:r>
              <a:rPr lang="en-US" sz="1200" b="1" dirty="0">
                <a:solidFill>
                  <a:srgbClr val="3FFF3F"/>
                </a:solidFill>
                <a:latin typeface="Courier New" panose="02070309020205020404" pitchFamily="49" charset="0"/>
                <a:cs typeface="Courier New" panose="02070309020205020404" pitchFamily="49" charset="0"/>
              </a:rPr>
              <a:t>);</a:t>
            </a:r>
            <a:br>
              <a:rPr lang="en-US" sz="1200" b="1" dirty="0">
                <a:solidFill>
                  <a:srgbClr val="3FFF3F"/>
                </a:solidFill>
                <a:latin typeface="Courier New" panose="02070309020205020404" pitchFamily="49" charset="0"/>
                <a:cs typeface="Courier New" panose="02070309020205020404" pitchFamily="49" charset="0"/>
              </a:rPr>
            </a:br>
            <a:r>
              <a:rPr lang="en-US" sz="1200" b="1" dirty="0">
                <a:solidFill>
                  <a:srgbClr val="3FFF3F"/>
                </a:solidFill>
                <a:latin typeface="Courier New" panose="02070309020205020404" pitchFamily="49" charset="0"/>
                <a:cs typeface="Courier New" panose="02070309020205020404" pitchFamily="49" charset="0"/>
              </a:rPr>
              <a:t>$cursor = $</a:t>
            </a:r>
            <a:r>
              <a:rPr lang="en-US" sz="1200" b="1" dirty="0" err="1">
                <a:solidFill>
                  <a:srgbClr val="3FFF3F"/>
                </a:solidFill>
                <a:latin typeface="Courier New" panose="02070309020205020404" pitchFamily="49" charset="0"/>
                <a:cs typeface="Courier New" panose="02070309020205020404" pitchFamily="49" charset="0"/>
              </a:rPr>
              <a:t>db</a:t>
            </a:r>
            <a:r>
              <a:rPr lang="en-US" sz="1200" b="1" dirty="0">
                <a:solidFill>
                  <a:srgbClr val="3FFF3F"/>
                </a:solidFill>
                <a:latin typeface="Courier New" panose="02070309020205020404" pitchFamily="49" charset="0"/>
                <a:cs typeface="Courier New" panose="02070309020205020404" pitchFamily="49" charset="0"/>
              </a:rPr>
              <a:t>-&gt;query($</a:t>
            </a:r>
            <a:r>
              <a:rPr lang="en-US" sz="1200" b="1" dirty="0" err="1">
                <a:solidFill>
                  <a:srgbClr val="3FFF3F"/>
                </a:solidFill>
                <a:latin typeface="Courier New" panose="02070309020205020404" pitchFamily="49" charset="0"/>
                <a:cs typeface="Courier New" panose="02070309020205020404" pitchFamily="49" charset="0"/>
              </a:rPr>
              <a:t>query_string</a:t>
            </a:r>
            <a:r>
              <a:rPr lang="en-US" sz="1200" b="1" dirty="0">
                <a:solidFill>
                  <a:srgbClr val="3FFF3F"/>
                </a:solidFill>
                <a:latin typeface="Courier New" panose="02070309020205020404" pitchFamily="49" charset="0"/>
                <a:cs typeface="Courier New" panose="02070309020205020404" pitchFamily="49" charset="0"/>
              </a:rPr>
              <a:t>);</a:t>
            </a:r>
            <a:br>
              <a:rPr lang="en-US" sz="1200" b="1" dirty="0">
                <a:solidFill>
                  <a:srgbClr val="3FFF3F"/>
                </a:solidFill>
                <a:latin typeface="Courier New" panose="02070309020205020404" pitchFamily="49" charset="0"/>
                <a:cs typeface="Courier New" panose="02070309020205020404" pitchFamily="49" charset="0"/>
              </a:rPr>
            </a:br>
            <a:r>
              <a:rPr lang="en-US" sz="1200" b="1" dirty="0">
                <a:solidFill>
                  <a:srgbClr val="3FFF3F"/>
                </a:solidFill>
                <a:latin typeface="Courier New" panose="02070309020205020404" pitchFamily="49" charset="0"/>
                <a:cs typeface="Courier New" panose="02070309020205020404" pitchFamily="49" charset="0"/>
              </a:rPr>
              <a:t>while ( $data = $cursor-&gt;</a:t>
            </a:r>
            <a:r>
              <a:rPr lang="en-US" sz="1200" b="1" dirty="0" err="1">
                <a:solidFill>
                  <a:srgbClr val="3FFF3F"/>
                </a:solidFill>
                <a:latin typeface="Courier New" panose="02070309020205020404" pitchFamily="49" charset="0"/>
                <a:cs typeface="Courier New" panose="02070309020205020404" pitchFamily="49" charset="0"/>
              </a:rPr>
              <a:t>fetchObject</a:t>
            </a:r>
            <a:r>
              <a:rPr lang="en-US" sz="1200" b="1" dirty="0">
                <a:solidFill>
                  <a:srgbClr val="3FFF3F"/>
                </a:solidFill>
                <a:latin typeface="Courier New" panose="02070309020205020404" pitchFamily="49" charset="0"/>
                <a:cs typeface="Courier New" panose="02070309020205020404" pitchFamily="49" charset="0"/>
              </a:rPr>
              <a:t>() ){</a:t>
            </a:r>
            <a:br>
              <a:rPr lang="en-US" sz="1200" b="1" dirty="0">
                <a:solidFill>
                  <a:srgbClr val="3FFF3F"/>
                </a:solidFill>
                <a:latin typeface="Courier New" panose="02070309020205020404" pitchFamily="49" charset="0"/>
                <a:cs typeface="Courier New" panose="02070309020205020404" pitchFamily="49" charset="0"/>
              </a:rPr>
            </a:br>
            <a:r>
              <a:rPr lang="en-US" sz="1200" b="1" dirty="0" err="1">
                <a:solidFill>
                  <a:srgbClr val="3FFF3F"/>
                </a:solidFill>
                <a:latin typeface="Courier New" panose="02070309020205020404" pitchFamily="49" charset="0"/>
                <a:cs typeface="Courier New" panose="02070309020205020404" pitchFamily="49" charset="0"/>
              </a:rPr>
              <a:t>printf</a:t>
            </a:r>
            <a:r>
              <a:rPr lang="en-US" sz="1200" b="1" dirty="0">
                <a:solidFill>
                  <a:srgbClr val="3FFF3F"/>
                </a:solidFill>
                <a:latin typeface="Courier New" panose="02070309020205020404" pitchFamily="49" charset="0"/>
                <a:cs typeface="Courier New" panose="02070309020205020404" pitchFamily="49" charset="0"/>
              </a:rPr>
              <a:t>("&lt;tr&gt;&lt;td&gt;%d&lt;/td&gt;&lt;td&gt;%s&lt;/td&gt;&lt;td&gt;%s&lt;/td&gt;&lt;td&gt;%.2f&lt;/td&gt;&lt;/tr&gt;",$data-&gt;</a:t>
            </a:r>
            <a:r>
              <a:rPr lang="en-US" sz="1200" b="1" dirty="0" err="1">
                <a:solidFill>
                  <a:srgbClr val="3FFF3F"/>
                </a:solidFill>
                <a:latin typeface="Courier New" panose="02070309020205020404" pitchFamily="49" charset="0"/>
                <a:cs typeface="Courier New" panose="02070309020205020404" pitchFamily="49" charset="0"/>
              </a:rPr>
              <a:t>item_id,$data</a:t>
            </a:r>
            <a:r>
              <a:rPr lang="en-US" sz="1200" b="1" dirty="0">
                <a:solidFill>
                  <a:srgbClr val="3FFF3F"/>
                </a:solidFill>
                <a:latin typeface="Courier New" panose="02070309020205020404" pitchFamily="49" charset="0"/>
                <a:cs typeface="Courier New" panose="02070309020205020404" pitchFamily="49" charset="0"/>
              </a:rPr>
              <a:t>-&gt;</a:t>
            </a:r>
            <a:r>
              <a:rPr lang="en-US" sz="1200" b="1" dirty="0" err="1">
                <a:solidFill>
                  <a:srgbClr val="3FFF3F"/>
                </a:solidFill>
                <a:latin typeface="Courier New" panose="02070309020205020404" pitchFamily="49" charset="0"/>
                <a:cs typeface="Courier New" panose="02070309020205020404" pitchFamily="49" charset="0"/>
              </a:rPr>
              <a:t>item_name,$data</a:t>
            </a:r>
            <a:r>
              <a:rPr lang="en-US" sz="1200" b="1" dirty="0">
                <a:solidFill>
                  <a:srgbClr val="3FFF3F"/>
                </a:solidFill>
                <a:latin typeface="Courier New" panose="02070309020205020404" pitchFamily="49" charset="0"/>
                <a:cs typeface="Courier New" panose="02070309020205020404" pitchFamily="49" charset="0"/>
              </a:rPr>
              <a:t>-&gt;</a:t>
            </a:r>
            <a:r>
              <a:rPr lang="en-US" sz="1200" b="1" dirty="0" err="1">
                <a:solidFill>
                  <a:srgbClr val="3FFF3F"/>
                </a:solidFill>
                <a:latin typeface="Courier New" panose="02070309020205020404" pitchFamily="49" charset="0"/>
                <a:cs typeface="Courier New" panose="02070309020205020404" pitchFamily="49" charset="0"/>
              </a:rPr>
              <a:t>item_description,$data</a:t>
            </a:r>
            <a:r>
              <a:rPr lang="en-US" sz="1200" b="1" dirty="0">
                <a:solidFill>
                  <a:srgbClr val="3FFF3F"/>
                </a:solidFill>
                <a:latin typeface="Courier New" panose="02070309020205020404" pitchFamily="49" charset="0"/>
                <a:cs typeface="Courier New" panose="02070309020205020404" pitchFamily="49" charset="0"/>
              </a:rPr>
              <a:t>-&gt;price); }</a:t>
            </a:r>
            <a:br>
              <a:rPr lang="en-US" sz="1200" b="1" dirty="0">
                <a:solidFill>
                  <a:srgbClr val="3FFF3F"/>
                </a:solidFill>
                <a:latin typeface="Courier New" panose="02070309020205020404" pitchFamily="49" charset="0"/>
                <a:cs typeface="Courier New" panose="02070309020205020404" pitchFamily="49" charset="0"/>
              </a:rPr>
            </a:br>
            <a:r>
              <a:rPr lang="en-US" sz="1200" b="1" dirty="0">
                <a:solidFill>
                  <a:srgbClr val="3FFF3F"/>
                </a:solidFill>
                <a:latin typeface="Courier New" panose="02070309020205020404" pitchFamily="49" charset="0"/>
                <a:cs typeface="Courier New" panose="02070309020205020404" pitchFamily="49" charset="0"/>
              </a:rPr>
              <a:t>?&gt;&lt;/table&gt;&lt;/BODY&gt;&lt;/HTML&gt;</a:t>
            </a:r>
          </a:p>
        </p:txBody>
      </p:sp>
    </p:spTree>
    <p:extLst>
      <p:ext uri="{BB962C8B-B14F-4D97-AF65-F5344CB8AC3E}">
        <p14:creationId xmlns:p14="http://schemas.microsoft.com/office/powerpoint/2010/main" val="23513840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b="0" i="0" kern="1200" spc="-50" baseline="0" dirty="0">
                <a:latin typeface="+mj-lt"/>
                <a:ea typeface="+mj-ea"/>
                <a:cs typeface="+mj-cs"/>
              </a:rPr>
              <a:t>SQL Injection</a:t>
            </a:r>
          </a:p>
        </p:txBody>
      </p:sp>
      <p:sp>
        <p:nvSpPr>
          <p:cNvPr id="3" name="Content Placeholder 2">
            <a:extLst>
              <a:ext uri="{FF2B5EF4-FFF2-40B4-BE49-F238E27FC236}">
                <a16:creationId xmlns:a16="http://schemas.microsoft.com/office/drawing/2014/main" id="{0292507E-00B1-480A-A8FD-EB00102D58B1}"/>
              </a:ext>
            </a:extLst>
          </p:cNvPr>
          <p:cNvSpPr>
            <a:spLocks noGrp="1"/>
          </p:cNvSpPr>
          <p:nvPr>
            <p:ph sz="half" idx="1"/>
          </p:nvPr>
        </p:nvSpPr>
        <p:spPr>
          <a:xfrm>
            <a:off x="1097280" y="1990704"/>
            <a:ext cx="10058400" cy="2871582"/>
          </a:xfrm>
        </p:spPr>
        <p:txBody>
          <a:bodyPr vert="horz" lIns="0" tIns="45720" rIns="0" bIns="45720" rtlCol="0">
            <a:normAutofit lnSpcReduction="10000"/>
          </a:bodyPr>
          <a:lstStyle/>
          <a:p>
            <a:r>
              <a:rPr lang="en-US" dirty="0"/>
              <a:t>Removing the rest of the code and just focusing on the </a:t>
            </a:r>
            <a:r>
              <a:rPr lang="en-US" b="1" dirty="0">
                <a:latin typeface="Courier New" panose="02070309020205020404" pitchFamily="49" charset="0"/>
                <a:cs typeface="Courier New" panose="02070309020205020404" pitchFamily="49" charset="0"/>
              </a:rPr>
              <a:t>$search</a:t>
            </a:r>
            <a:r>
              <a:rPr lang="en-US" dirty="0"/>
              <a:t> variable should help us see the problem.  Like the script that allowed command injection.  We have a string that uses the </a:t>
            </a:r>
            <a:r>
              <a:rPr lang="en-US" b="1" dirty="0">
                <a:latin typeface="Courier New" panose="02070309020205020404" pitchFamily="49" charset="0"/>
                <a:cs typeface="Courier New" panose="02070309020205020404" pitchFamily="49" charset="0"/>
              </a:rPr>
              <a:t>.</a:t>
            </a:r>
            <a:r>
              <a:rPr lang="en-US" dirty="0"/>
              <a:t> operator to add data into our WHERE clause.  This comes from whatever we put in </a:t>
            </a:r>
            <a:r>
              <a:rPr lang="en-US" b="1" dirty="0">
                <a:latin typeface="Courier New" panose="02070309020205020404" pitchFamily="49" charset="0"/>
                <a:cs typeface="Courier New" panose="02070309020205020404" pitchFamily="49" charset="0"/>
              </a:rPr>
              <a:t>?search=</a:t>
            </a:r>
            <a:r>
              <a:rPr lang="en-US" dirty="0"/>
              <a:t> . So, it’s easy for an attacker to put whatever they want into our query.</a:t>
            </a:r>
          </a:p>
          <a:p>
            <a:r>
              <a:rPr lang="en-US" dirty="0"/>
              <a:t>You may be thinking that we can use a similar technique to preventing command injection.  By using </a:t>
            </a:r>
            <a:r>
              <a:rPr lang="en-US" b="1" dirty="0">
                <a:latin typeface="Courier New" panose="02070309020205020404" pitchFamily="49" charset="0"/>
                <a:cs typeface="Courier New" panose="02070309020205020404" pitchFamily="49" charset="0"/>
              </a:rPr>
              <a:t>trim()</a:t>
            </a:r>
            <a:r>
              <a:rPr lang="en-US" dirty="0"/>
              <a:t> we could stop someone using quotes which they need to end the LIKE clause. Or perhaps use </a:t>
            </a:r>
            <a:r>
              <a:rPr lang="en-US" b="1" dirty="0" err="1">
                <a:latin typeface="Courier New" panose="02070309020205020404" pitchFamily="49" charset="0"/>
                <a:cs typeface="Courier New" panose="02070309020205020404" pitchFamily="49" charset="0"/>
              </a:rPr>
              <a:t>preg_match</a:t>
            </a:r>
            <a:r>
              <a:rPr lang="en-US" b="1" dirty="0">
                <a:latin typeface="Courier New" panose="02070309020205020404" pitchFamily="49" charset="0"/>
                <a:cs typeface="Courier New" panose="02070309020205020404" pitchFamily="49" charset="0"/>
              </a:rPr>
              <a:t>()</a:t>
            </a:r>
            <a:r>
              <a:rPr lang="en-US" dirty="0"/>
              <a:t> to stop searches with the word UNION in them.</a:t>
            </a:r>
          </a:p>
          <a:p>
            <a:r>
              <a:rPr lang="en-US" dirty="0"/>
              <a:t>These are all possible but there is a much more elegant way: </a:t>
            </a:r>
            <a:r>
              <a:rPr lang="en-US" u="sng" dirty="0"/>
              <a:t>parameterized queries</a:t>
            </a:r>
            <a:r>
              <a:rPr lang="en-US" dirty="0"/>
              <a:t>!</a:t>
            </a:r>
          </a:p>
        </p:txBody>
      </p:sp>
      <p:sp>
        <p:nvSpPr>
          <p:cNvPr id="4" name="Content Placeholder 3">
            <a:extLst>
              <a:ext uri="{FF2B5EF4-FFF2-40B4-BE49-F238E27FC236}">
                <a16:creationId xmlns:a16="http://schemas.microsoft.com/office/drawing/2014/main" id="{B7A64C06-D106-9C48-A745-79BD105ABFF7}"/>
              </a:ext>
            </a:extLst>
          </p:cNvPr>
          <p:cNvSpPr txBox="1">
            <a:spLocks/>
          </p:cNvSpPr>
          <p:nvPr/>
        </p:nvSpPr>
        <p:spPr>
          <a:xfrm>
            <a:off x="942974" y="4971142"/>
            <a:ext cx="10306051" cy="1134383"/>
          </a:xfrm>
          <a:prstGeom prst="rect">
            <a:avLst/>
          </a:prstGeom>
          <a:solidFill>
            <a:schemeClr val="tx1"/>
          </a:solidFill>
          <a:effectLst>
            <a:softEdge rad="0"/>
          </a:effectLst>
        </p:spPr>
        <p:txBody>
          <a:bodyPr vert="horz" lIns="0" tIns="45720" rIns="0" bIns="45720" rtlCol="0" anchor="t" anchorCtr="0">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buFont typeface="Calibri" panose="020F0502020204030204" pitchFamily="34" charset="0"/>
              <a:buNone/>
            </a:pPr>
            <a:r>
              <a:rPr lang="en-US" sz="2000" b="1" dirty="0">
                <a:solidFill>
                  <a:srgbClr val="3FFF3F"/>
                </a:solidFill>
                <a:latin typeface="Courier New" panose="02070309020205020404" pitchFamily="49" charset="0"/>
                <a:cs typeface="Courier New" panose="02070309020205020404" pitchFamily="49" charset="0"/>
              </a:rPr>
              <a:t>$search = </a:t>
            </a:r>
            <a:r>
              <a:rPr lang="en-US" sz="2000" b="1" dirty="0" err="1">
                <a:solidFill>
                  <a:srgbClr val="3FFF3F"/>
                </a:solidFill>
                <a:latin typeface="Courier New" panose="02070309020205020404" pitchFamily="49" charset="0"/>
                <a:cs typeface="Courier New" panose="02070309020205020404" pitchFamily="49" charset="0"/>
              </a:rPr>
              <a:t>isset</a:t>
            </a:r>
            <a:r>
              <a:rPr lang="en-US" sz="2000" b="1" dirty="0">
                <a:solidFill>
                  <a:srgbClr val="3FFF3F"/>
                </a:solidFill>
                <a:latin typeface="Courier New" panose="02070309020205020404" pitchFamily="49" charset="0"/>
                <a:cs typeface="Courier New" panose="02070309020205020404" pitchFamily="49" charset="0"/>
              </a:rPr>
              <a:t>($_GET['search'])?" WHERE </a:t>
            </a:r>
            <a:r>
              <a:rPr lang="en-US" sz="2000" b="1" dirty="0" err="1">
                <a:solidFill>
                  <a:srgbClr val="3FFF3F"/>
                </a:solidFill>
                <a:latin typeface="Courier New" panose="02070309020205020404" pitchFamily="49" charset="0"/>
                <a:cs typeface="Courier New" panose="02070309020205020404" pitchFamily="49" charset="0"/>
              </a:rPr>
              <a:t>item_name</a:t>
            </a:r>
            <a:r>
              <a:rPr lang="en-US" sz="2000" b="1" dirty="0">
                <a:solidFill>
                  <a:srgbClr val="3FFF3F"/>
                </a:solidFill>
                <a:latin typeface="Courier New" panose="02070309020205020404" pitchFamily="49" charset="0"/>
                <a:cs typeface="Courier New" panose="02070309020205020404" pitchFamily="49" charset="0"/>
              </a:rPr>
              <a:t> LIKE ('%".$_GET['search']."%')":"";</a:t>
            </a:r>
            <a:br>
              <a:rPr lang="en-US" sz="2000" b="1" dirty="0">
                <a:solidFill>
                  <a:srgbClr val="3FFF3F"/>
                </a:solidFill>
                <a:latin typeface="Courier New" panose="02070309020205020404" pitchFamily="49" charset="0"/>
                <a:cs typeface="Courier New" panose="02070309020205020404" pitchFamily="49" charset="0"/>
              </a:rPr>
            </a:br>
            <a:r>
              <a:rPr lang="en-US" sz="2000" b="1" dirty="0">
                <a:solidFill>
                  <a:srgbClr val="3FFF3F"/>
                </a:solidFill>
                <a:latin typeface="Courier New" panose="02070309020205020404" pitchFamily="49" charset="0"/>
                <a:cs typeface="Courier New" panose="02070309020205020404" pitchFamily="49" charset="0"/>
              </a:rPr>
              <a:t>$</a:t>
            </a:r>
            <a:r>
              <a:rPr lang="en-US" sz="2000" b="1" dirty="0" err="1">
                <a:solidFill>
                  <a:srgbClr val="3FFF3F"/>
                </a:solidFill>
                <a:latin typeface="Courier New" panose="02070309020205020404" pitchFamily="49" charset="0"/>
                <a:cs typeface="Courier New" panose="02070309020205020404" pitchFamily="49" charset="0"/>
              </a:rPr>
              <a:t>query_string</a:t>
            </a:r>
            <a:r>
              <a:rPr lang="en-US" sz="2000" b="1" dirty="0">
                <a:solidFill>
                  <a:srgbClr val="3FFF3F"/>
                </a:solidFill>
                <a:latin typeface="Courier New" panose="02070309020205020404" pitchFamily="49" charset="0"/>
                <a:cs typeface="Courier New" panose="02070309020205020404" pitchFamily="49" charset="0"/>
              </a:rPr>
              <a:t> = "SELECT * FROM </a:t>
            </a:r>
            <a:r>
              <a:rPr lang="en-US" sz="2000" b="1" dirty="0" err="1">
                <a:solidFill>
                  <a:srgbClr val="3FFF3F"/>
                </a:solidFill>
                <a:latin typeface="Courier New" panose="02070309020205020404" pitchFamily="49" charset="0"/>
                <a:cs typeface="Courier New" panose="02070309020205020404" pitchFamily="49" charset="0"/>
              </a:rPr>
              <a:t>items".$search</a:t>
            </a:r>
            <a:r>
              <a:rPr lang="en-US" sz="2000" b="1" dirty="0">
                <a:solidFill>
                  <a:srgbClr val="3FFF3F"/>
                </a:solidFill>
                <a:latin typeface="Courier New" panose="02070309020205020404" pitchFamily="49" charset="0"/>
                <a:cs typeface="Courier New" panose="02070309020205020404" pitchFamily="49" charset="0"/>
              </a:rPr>
              <a:t>;</a:t>
            </a:r>
            <a:br>
              <a:rPr lang="en-US" sz="2000" b="1" dirty="0">
                <a:solidFill>
                  <a:srgbClr val="3FFF3F"/>
                </a:solidFill>
                <a:latin typeface="Courier New" panose="02070309020205020404" pitchFamily="49" charset="0"/>
                <a:cs typeface="Courier New" panose="02070309020205020404" pitchFamily="49" charset="0"/>
              </a:rPr>
            </a:br>
            <a:r>
              <a:rPr lang="en-US" sz="2000" b="1" dirty="0">
                <a:solidFill>
                  <a:srgbClr val="3FFF3F"/>
                </a:solidFill>
                <a:latin typeface="Courier New" panose="02070309020205020404" pitchFamily="49" charset="0"/>
                <a:cs typeface="Courier New" panose="02070309020205020404" pitchFamily="49" charset="0"/>
              </a:rPr>
              <a:t>$cursor = $</a:t>
            </a:r>
            <a:r>
              <a:rPr lang="en-US" sz="2000" b="1" dirty="0" err="1">
                <a:solidFill>
                  <a:srgbClr val="3FFF3F"/>
                </a:solidFill>
                <a:latin typeface="Courier New" panose="02070309020205020404" pitchFamily="49" charset="0"/>
                <a:cs typeface="Courier New" panose="02070309020205020404" pitchFamily="49" charset="0"/>
              </a:rPr>
              <a:t>db</a:t>
            </a:r>
            <a:r>
              <a:rPr lang="en-US" sz="2000" b="1" dirty="0">
                <a:solidFill>
                  <a:srgbClr val="3FFF3F"/>
                </a:solidFill>
                <a:latin typeface="Courier New" panose="02070309020205020404" pitchFamily="49" charset="0"/>
                <a:cs typeface="Courier New" panose="02070309020205020404" pitchFamily="49" charset="0"/>
              </a:rPr>
              <a:t>-&gt;query($</a:t>
            </a:r>
            <a:r>
              <a:rPr lang="en-US" sz="2000" b="1" dirty="0" err="1">
                <a:solidFill>
                  <a:srgbClr val="3FFF3F"/>
                </a:solidFill>
                <a:latin typeface="Courier New" panose="02070309020205020404" pitchFamily="49" charset="0"/>
                <a:cs typeface="Courier New" panose="02070309020205020404" pitchFamily="49" charset="0"/>
              </a:rPr>
              <a:t>query_string</a:t>
            </a:r>
            <a:r>
              <a:rPr lang="en-US" sz="2000" b="1" dirty="0">
                <a:solidFill>
                  <a:srgbClr val="3FFF3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87979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5D12E-2615-4973-9A18-8FB5B0764424}"/>
              </a:ext>
            </a:extLst>
          </p:cNvPr>
          <p:cNvSpPr>
            <a:spLocks noGrp="1"/>
          </p:cNvSpPr>
          <p:nvPr>
            <p:ph type="title"/>
          </p:nvPr>
        </p:nvSpPr>
        <p:spPr/>
        <p:txBody>
          <a:bodyPr/>
          <a:lstStyle/>
          <a:p>
            <a:r>
              <a:rPr lang="en-US" dirty="0"/>
              <a:t>Databases and SQL</a:t>
            </a:r>
          </a:p>
        </p:txBody>
      </p:sp>
      <p:sp>
        <p:nvSpPr>
          <p:cNvPr id="3" name="Content Placeholder 2">
            <a:extLst>
              <a:ext uri="{FF2B5EF4-FFF2-40B4-BE49-F238E27FC236}">
                <a16:creationId xmlns:a16="http://schemas.microsoft.com/office/drawing/2014/main" id="{49868335-9295-4BBF-90FA-51CB6750F249}"/>
              </a:ext>
            </a:extLst>
          </p:cNvPr>
          <p:cNvSpPr>
            <a:spLocks noGrp="1"/>
          </p:cNvSpPr>
          <p:nvPr>
            <p:ph idx="1"/>
          </p:nvPr>
        </p:nvSpPr>
        <p:spPr>
          <a:xfrm>
            <a:off x="1097280" y="2108201"/>
            <a:ext cx="6065520" cy="3760891"/>
          </a:xfrm>
        </p:spPr>
        <p:txBody>
          <a:bodyPr>
            <a:normAutofit/>
          </a:bodyPr>
          <a:lstStyle/>
          <a:p>
            <a:pPr>
              <a:buFont typeface="Arial" panose="020B0604020202020204" pitchFamily="34" charset="0"/>
              <a:buChar char="•"/>
            </a:pPr>
            <a:r>
              <a:rPr lang="en-US" altLang="zh-CN" dirty="0"/>
              <a:t>Early in the history of software development many programming languages had special commands to work with databases.</a:t>
            </a:r>
            <a:endParaRPr lang="en-US" dirty="0"/>
          </a:p>
          <a:p>
            <a:pPr>
              <a:buFont typeface="Arial" panose="020B0604020202020204" pitchFamily="34" charset="0"/>
              <a:buChar char="•"/>
            </a:pPr>
            <a:r>
              <a:rPr lang="en-US" dirty="0"/>
              <a:t>Today, the most common way (although this is changing) that web applications interact with a database is through a programming language called SQL – </a:t>
            </a:r>
            <a:r>
              <a:rPr lang="en-US" altLang="zh-CN" dirty="0"/>
              <a:t>Structured Query Language.</a:t>
            </a:r>
            <a:endParaRPr lang="en-US" dirty="0"/>
          </a:p>
          <a:p>
            <a:pPr>
              <a:buFont typeface="Arial" panose="020B0604020202020204" pitchFamily="34" charset="0"/>
              <a:buChar char="•"/>
            </a:pPr>
            <a:r>
              <a:rPr lang="en-US" dirty="0"/>
              <a:t>SQL acts as a standard way to manipulate data in a database.</a:t>
            </a:r>
          </a:p>
        </p:txBody>
      </p:sp>
      <p:pic>
        <p:nvPicPr>
          <p:cNvPr id="5" name="Picture 4" descr="Icon&#10;&#10;Description automatically generated">
            <a:extLst>
              <a:ext uri="{FF2B5EF4-FFF2-40B4-BE49-F238E27FC236}">
                <a16:creationId xmlns:a16="http://schemas.microsoft.com/office/drawing/2014/main" id="{3E9BC895-2565-4FF6-8C30-27CC9554983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62719" y="386192"/>
            <a:ext cx="3991106" cy="5533596"/>
          </a:xfrm>
          <a:prstGeom prst="rect">
            <a:avLst/>
          </a:prstGeom>
        </p:spPr>
      </p:pic>
      <p:sp>
        <p:nvSpPr>
          <p:cNvPr id="6" name="TextBox 5">
            <a:extLst>
              <a:ext uri="{FF2B5EF4-FFF2-40B4-BE49-F238E27FC236}">
                <a16:creationId xmlns:a16="http://schemas.microsoft.com/office/drawing/2014/main" id="{E3D0D66E-FFB6-4F5B-9674-530FDE681B11}"/>
              </a:ext>
            </a:extLst>
          </p:cNvPr>
          <p:cNvSpPr txBox="1"/>
          <p:nvPr/>
        </p:nvSpPr>
        <p:spPr>
          <a:xfrm>
            <a:off x="7562720" y="5982946"/>
            <a:ext cx="3339942" cy="230832"/>
          </a:xfrm>
          <a:prstGeom prst="rect">
            <a:avLst/>
          </a:prstGeom>
          <a:noFill/>
        </p:spPr>
        <p:txBody>
          <a:bodyPr wrap="square" rtlCol="0">
            <a:spAutoFit/>
          </a:bodyPr>
          <a:lstStyle/>
          <a:p>
            <a:r>
              <a:rPr lang="en-US" sz="900">
                <a:hlinkClick r:id="rId3" tooltip="http://www.pngall.com/database-png"/>
              </a:rPr>
              <a:t>This Photo</a:t>
            </a:r>
            <a:r>
              <a:rPr lang="en-US" sz="900"/>
              <a:t> by Unknown Author is licensed under </a:t>
            </a:r>
            <a:r>
              <a:rPr lang="en-US" sz="900">
                <a:hlinkClick r:id="rId4" tooltip="https://creativecommons.org/licenses/by-nc/3.0/"/>
              </a:rPr>
              <a:t>CC BY-NC</a:t>
            </a:r>
            <a:endParaRPr lang="en-US" sz="900"/>
          </a:p>
        </p:txBody>
      </p:sp>
    </p:spTree>
    <p:extLst>
      <p:ext uri="{BB962C8B-B14F-4D97-AF65-F5344CB8AC3E}">
        <p14:creationId xmlns:p14="http://schemas.microsoft.com/office/powerpoint/2010/main" val="12195387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b="0" i="0" kern="1200" spc="-50" baseline="0" dirty="0">
                <a:latin typeface="+mj-lt"/>
                <a:ea typeface="+mj-ea"/>
                <a:cs typeface="+mj-cs"/>
              </a:rPr>
              <a:t>SQL Injection</a:t>
            </a:r>
          </a:p>
        </p:txBody>
      </p:sp>
      <p:sp>
        <p:nvSpPr>
          <p:cNvPr id="3" name="Content Placeholder 2">
            <a:extLst>
              <a:ext uri="{FF2B5EF4-FFF2-40B4-BE49-F238E27FC236}">
                <a16:creationId xmlns:a16="http://schemas.microsoft.com/office/drawing/2014/main" id="{0292507E-00B1-480A-A8FD-EB00102D58B1}"/>
              </a:ext>
            </a:extLst>
          </p:cNvPr>
          <p:cNvSpPr>
            <a:spLocks noGrp="1"/>
          </p:cNvSpPr>
          <p:nvPr>
            <p:ph sz="half" idx="1"/>
          </p:nvPr>
        </p:nvSpPr>
        <p:spPr>
          <a:xfrm>
            <a:off x="1097280" y="1990704"/>
            <a:ext cx="10058400" cy="2871582"/>
          </a:xfrm>
        </p:spPr>
        <p:txBody>
          <a:bodyPr vert="horz" lIns="0" tIns="45720" rIns="0" bIns="45720" rtlCol="0">
            <a:normAutofit fontScale="92500" lnSpcReduction="20000"/>
          </a:bodyPr>
          <a:lstStyle/>
          <a:p>
            <a:r>
              <a:rPr lang="en-US" dirty="0"/>
              <a:t>In our vulnerable PHP script, we used the </a:t>
            </a:r>
            <a:r>
              <a:rPr lang="en-US" b="1" dirty="0">
                <a:latin typeface="Courier New" panose="02070309020205020404" pitchFamily="49" charset="0"/>
                <a:cs typeface="Courier New" panose="02070309020205020404" pitchFamily="49" charset="0"/>
              </a:rPr>
              <a:t>query()</a:t>
            </a:r>
            <a:r>
              <a:rPr lang="en-US" dirty="0"/>
              <a:t> function to send our SQL to the database.    However, there is another way to do this.  We can use two separate functions </a:t>
            </a:r>
            <a:r>
              <a:rPr lang="en-US" b="1" dirty="0">
                <a:latin typeface="Courier New" panose="02070309020205020404" pitchFamily="49" charset="0"/>
                <a:cs typeface="Courier New" panose="02070309020205020404" pitchFamily="49" charset="0"/>
              </a:rPr>
              <a:t>prepare()</a:t>
            </a:r>
            <a:r>
              <a:rPr lang="en-US" dirty="0"/>
              <a:t> and </a:t>
            </a:r>
            <a:r>
              <a:rPr lang="en-US" b="1" dirty="0">
                <a:latin typeface="Courier New" panose="02070309020205020404" pitchFamily="49" charset="0"/>
                <a:cs typeface="Courier New" panose="02070309020205020404" pitchFamily="49" charset="0"/>
              </a:rPr>
              <a:t>execute()</a:t>
            </a:r>
            <a:r>
              <a:rPr lang="en-US" dirty="0"/>
              <a:t>.</a:t>
            </a:r>
          </a:p>
          <a:p>
            <a:r>
              <a:rPr lang="en-US" b="1" dirty="0">
                <a:latin typeface="Courier New" panose="02070309020205020404" pitchFamily="49" charset="0"/>
                <a:cs typeface="Courier New" panose="02070309020205020404" pitchFamily="49" charset="0"/>
              </a:rPr>
              <a:t>Prepare()</a:t>
            </a:r>
            <a:r>
              <a:rPr lang="en-US" dirty="0"/>
              <a:t> tells PHP the SQL we would like to send to the database – without sending it right away.  It also allows us to specify which parts of this SQL are </a:t>
            </a:r>
            <a:r>
              <a:rPr lang="en-US" u="sng" dirty="0"/>
              <a:t>data</a:t>
            </a:r>
            <a:r>
              <a:rPr lang="en-US" dirty="0"/>
              <a:t>.  As you can see below the parts of the WHERE clause where the </a:t>
            </a:r>
            <a:r>
              <a:rPr lang="en-US" b="1" dirty="0">
                <a:latin typeface="Courier New" panose="02070309020205020404" pitchFamily="49" charset="0"/>
                <a:cs typeface="Courier New" panose="02070309020205020404" pitchFamily="49" charset="0"/>
              </a:rPr>
              <a:t>?search=</a:t>
            </a:r>
            <a:r>
              <a:rPr lang="en-US" dirty="0"/>
              <a:t> data would appear have been replaced with a question mark character instead. </a:t>
            </a:r>
          </a:p>
          <a:p>
            <a:r>
              <a:rPr lang="en-US" dirty="0"/>
              <a:t>We then use the </a:t>
            </a:r>
            <a:r>
              <a:rPr lang="en-US" b="1" dirty="0">
                <a:latin typeface="Courier New" panose="02070309020205020404" pitchFamily="49" charset="0"/>
                <a:cs typeface="Courier New" panose="02070309020205020404" pitchFamily="49" charset="0"/>
              </a:rPr>
              <a:t>execute()</a:t>
            </a:r>
            <a:r>
              <a:rPr lang="en-US" dirty="0"/>
              <a:t> function this tells PHP to send the query -- we provide it with the data to replace the question mark.</a:t>
            </a:r>
          </a:p>
        </p:txBody>
      </p:sp>
      <p:sp>
        <p:nvSpPr>
          <p:cNvPr id="5" name="Content Placeholder 3">
            <a:extLst>
              <a:ext uri="{FF2B5EF4-FFF2-40B4-BE49-F238E27FC236}">
                <a16:creationId xmlns:a16="http://schemas.microsoft.com/office/drawing/2014/main" id="{5E46ABE7-DAFB-0948-7ED2-ECE62111219B}"/>
              </a:ext>
            </a:extLst>
          </p:cNvPr>
          <p:cNvSpPr txBox="1">
            <a:spLocks/>
          </p:cNvSpPr>
          <p:nvPr/>
        </p:nvSpPr>
        <p:spPr>
          <a:xfrm>
            <a:off x="942974" y="4971142"/>
            <a:ext cx="10306051" cy="1134383"/>
          </a:xfrm>
          <a:prstGeom prst="rect">
            <a:avLst/>
          </a:prstGeom>
          <a:solidFill>
            <a:schemeClr val="tx1"/>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buFont typeface="Calibri" panose="020F0502020204030204" pitchFamily="34" charset="0"/>
              <a:buNone/>
            </a:pPr>
            <a:r>
              <a:rPr lang="en-US" sz="2000" b="1" dirty="0">
                <a:solidFill>
                  <a:srgbClr val="3FFF3F"/>
                </a:solidFill>
                <a:latin typeface="Courier New" panose="02070309020205020404" pitchFamily="49" charset="0"/>
                <a:cs typeface="Courier New" panose="02070309020205020404" pitchFamily="49" charset="0"/>
              </a:rPr>
              <a:t>$cursor = $</a:t>
            </a:r>
            <a:r>
              <a:rPr lang="en-US" sz="2000" b="1" dirty="0" err="1">
                <a:solidFill>
                  <a:srgbClr val="3FFF3F"/>
                </a:solidFill>
                <a:latin typeface="Courier New" panose="02070309020205020404" pitchFamily="49" charset="0"/>
                <a:cs typeface="Courier New" panose="02070309020205020404" pitchFamily="49" charset="0"/>
              </a:rPr>
              <a:t>db</a:t>
            </a:r>
            <a:r>
              <a:rPr lang="en-US" sz="2000" b="1" dirty="0">
                <a:solidFill>
                  <a:srgbClr val="3FFF3F"/>
                </a:solidFill>
                <a:latin typeface="Courier New" panose="02070309020205020404" pitchFamily="49" charset="0"/>
                <a:cs typeface="Courier New" panose="02070309020205020404" pitchFamily="49" charset="0"/>
              </a:rPr>
              <a:t>-&gt;prepare('SELECT name, </a:t>
            </a:r>
            <a:r>
              <a:rPr lang="en-US" sz="2000" b="1" dirty="0" err="1">
                <a:solidFill>
                  <a:srgbClr val="3FFF3F"/>
                </a:solidFill>
                <a:latin typeface="Courier New" panose="02070309020205020404" pitchFamily="49" charset="0"/>
                <a:cs typeface="Courier New" panose="02070309020205020404" pitchFamily="49" charset="0"/>
              </a:rPr>
              <a:t>colour</a:t>
            </a:r>
            <a:r>
              <a:rPr lang="en-US" sz="2000" b="1" dirty="0">
                <a:solidFill>
                  <a:srgbClr val="3FFF3F"/>
                </a:solidFill>
                <a:latin typeface="Courier New" panose="02070309020205020404" pitchFamily="49" charset="0"/>
                <a:cs typeface="Courier New" panose="02070309020205020404" pitchFamily="49" charset="0"/>
              </a:rPr>
              <a:t>, calories FROM fruit WHERE calories &lt; ?’);</a:t>
            </a:r>
            <a:br>
              <a:rPr lang="en-US" sz="2000" b="1" dirty="0">
                <a:solidFill>
                  <a:srgbClr val="3FFF3F"/>
                </a:solidFill>
                <a:latin typeface="Courier New" panose="02070309020205020404" pitchFamily="49" charset="0"/>
                <a:cs typeface="Courier New" panose="02070309020205020404" pitchFamily="49" charset="0"/>
              </a:rPr>
            </a:br>
            <a:r>
              <a:rPr lang="en-US" sz="2000" b="1" dirty="0">
                <a:solidFill>
                  <a:srgbClr val="3FFF3F"/>
                </a:solidFill>
                <a:latin typeface="Courier New" panose="02070309020205020404" pitchFamily="49" charset="0"/>
                <a:cs typeface="Courier New" panose="02070309020205020404" pitchFamily="49" charset="0"/>
              </a:rPr>
              <a:t>$result = $cursor-&gt;execute([150]);</a:t>
            </a:r>
          </a:p>
        </p:txBody>
      </p:sp>
    </p:spTree>
    <p:extLst>
      <p:ext uri="{BB962C8B-B14F-4D97-AF65-F5344CB8AC3E}">
        <p14:creationId xmlns:p14="http://schemas.microsoft.com/office/powerpoint/2010/main" val="28493829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b="0" i="0" kern="1200" spc="-50" baseline="0" dirty="0">
                <a:latin typeface="+mj-lt"/>
                <a:ea typeface="+mj-ea"/>
                <a:cs typeface="+mj-cs"/>
              </a:rPr>
              <a:t>SQL Injection</a:t>
            </a:r>
          </a:p>
        </p:txBody>
      </p:sp>
      <p:sp>
        <p:nvSpPr>
          <p:cNvPr id="3" name="Content Placeholder 2">
            <a:extLst>
              <a:ext uri="{FF2B5EF4-FFF2-40B4-BE49-F238E27FC236}">
                <a16:creationId xmlns:a16="http://schemas.microsoft.com/office/drawing/2014/main" id="{0292507E-00B1-480A-A8FD-EB00102D58B1}"/>
              </a:ext>
            </a:extLst>
          </p:cNvPr>
          <p:cNvSpPr>
            <a:spLocks noGrp="1"/>
          </p:cNvSpPr>
          <p:nvPr>
            <p:ph sz="half" idx="1"/>
          </p:nvPr>
        </p:nvSpPr>
        <p:spPr>
          <a:xfrm>
            <a:off x="1097280" y="1990704"/>
            <a:ext cx="10058400" cy="2871582"/>
          </a:xfrm>
        </p:spPr>
        <p:txBody>
          <a:bodyPr vert="horz" lIns="0" tIns="45720" rIns="0" bIns="45720" rtlCol="0">
            <a:normAutofit/>
          </a:bodyPr>
          <a:lstStyle/>
          <a:p>
            <a:r>
              <a:rPr lang="en-US" dirty="0"/>
              <a:t>After the SQL is executed, we loop over the </a:t>
            </a:r>
            <a:r>
              <a:rPr lang="en-US" b="1" dirty="0">
                <a:latin typeface="Courier New" panose="02070309020205020404" pitchFamily="49" charset="0"/>
                <a:cs typeface="Courier New" panose="02070309020205020404" pitchFamily="49" charset="0"/>
              </a:rPr>
              <a:t>$result</a:t>
            </a:r>
            <a:r>
              <a:rPr lang="en-US" dirty="0"/>
              <a:t> instead of the </a:t>
            </a:r>
            <a:r>
              <a:rPr lang="en-US" b="1" dirty="0">
                <a:latin typeface="Courier New" panose="02070309020205020404" pitchFamily="49" charset="0"/>
                <a:cs typeface="Courier New" panose="02070309020205020404" pitchFamily="49" charset="0"/>
              </a:rPr>
              <a:t>$cursor</a:t>
            </a:r>
            <a:r>
              <a:rPr lang="en-US" dirty="0"/>
              <a:t>.</a:t>
            </a:r>
          </a:p>
          <a:p>
            <a:r>
              <a:rPr lang="en-US" dirty="0"/>
              <a:t>The difference between </a:t>
            </a:r>
            <a:r>
              <a:rPr lang="en-US" u="sng" dirty="0"/>
              <a:t>parameterized queries</a:t>
            </a:r>
            <a:r>
              <a:rPr lang="en-US" dirty="0"/>
              <a:t> and just constructing a query string using the </a:t>
            </a:r>
            <a:r>
              <a:rPr lang="en-US" b="1" dirty="0">
                <a:latin typeface="Courier New" panose="02070309020205020404" pitchFamily="49" charset="0"/>
                <a:cs typeface="Courier New" panose="02070309020205020404" pitchFamily="49" charset="0"/>
              </a:rPr>
              <a:t>.</a:t>
            </a:r>
            <a:r>
              <a:rPr lang="en-US" dirty="0"/>
              <a:t> operator.  Is that we are telling PHP whatever goes in place of the question mark is </a:t>
            </a:r>
            <a:r>
              <a:rPr lang="en-US" u="sng" dirty="0"/>
              <a:t>data</a:t>
            </a:r>
            <a:r>
              <a:rPr lang="en-US" dirty="0"/>
              <a:t> and should </a:t>
            </a:r>
            <a:r>
              <a:rPr lang="en-US" u="sng" dirty="0"/>
              <a:t>never be executed as an SQL command</a:t>
            </a:r>
            <a:r>
              <a:rPr lang="en-US" dirty="0"/>
              <a:t>.</a:t>
            </a:r>
          </a:p>
          <a:p>
            <a:r>
              <a:rPr lang="en-US" dirty="0"/>
              <a:t>The code on the following slide shows how to fix the vulnerability in our original store script.  See if you can modify the script in your </a:t>
            </a:r>
            <a:r>
              <a:rPr lang="en-US" dirty="0" err="1"/>
              <a:t>TurnKey</a:t>
            </a:r>
            <a:r>
              <a:rPr lang="en-US" dirty="0"/>
              <a:t> </a:t>
            </a:r>
            <a:r>
              <a:rPr lang="en-US"/>
              <a:t>Linux system </a:t>
            </a:r>
            <a:r>
              <a:rPr lang="en-US" dirty="0"/>
              <a:t>in the same way!</a:t>
            </a:r>
          </a:p>
        </p:txBody>
      </p:sp>
    </p:spTree>
    <p:extLst>
      <p:ext uri="{BB962C8B-B14F-4D97-AF65-F5344CB8AC3E}">
        <p14:creationId xmlns:p14="http://schemas.microsoft.com/office/powerpoint/2010/main" val="42111180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873CF-7E5C-4C65-B0B1-690A8BAE595A}"/>
              </a:ext>
            </a:extLst>
          </p:cNvPr>
          <p:cNvSpPr>
            <a:spLocks noGrp="1"/>
          </p:cNvSpPr>
          <p:nvPr>
            <p:ph type="title"/>
          </p:nvPr>
        </p:nvSpPr>
        <p:spPr>
          <a:xfrm>
            <a:off x="1097280" y="286603"/>
            <a:ext cx="10058400" cy="1450757"/>
          </a:xfrm>
        </p:spPr>
        <p:txBody>
          <a:bodyPr vert="horz" lIns="91440" tIns="45720" rIns="91440" bIns="45720" rtlCol="0" anchor="b">
            <a:normAutofit/>
          </a:bodyPr>
          <a:lstStyle/>
          <a:p>
            <a:r>
              <a:rPr lang="en-US" b="0" i="0" kern="1200" spc="-50" baseline="0" dirty="0">
                <a:latin typeface="+mj-lt"/>
                <a:ea typeface="+mj-ea"/>
                <a:cs typeface="+mj-cs"/>
              </a:rPr>
              <a:t>SQL Injection</a:t>
            </a:r>
          </a:p>
        </p:txBody>
      </p:sp>
      <p:sp>
        <p:nvSpPr>
          <p:cNvPr id="3" name="Content Placeholder 2">
            <a:extLst>
              <a:ext uri="{FF2B5EF4-FFF2-40B4-BE49-F238E27FC236}">
                <a16:creationId xmlns:a16="http://schemas.microsoft.com/office/drawing/2014/main" id="{0292507E-00B1-480A-A8FD-EB00102D58B1}"/>
              </a:ext>
            </a:extLst>
          </p:cNvPr>
          <p:cNvSpPr>
            <a:spLocks noGrp="1"/>
          </p:cNvSpPr>
          <p:nvPr>
            <p:ph sz="half" idx="1"/>
          </p:nvPr>
        </p:nvSpPr>
        <p:spPr>
          <a:xfrm>
            <a:off x="1097280" y="1990704"/>
            <a:ext cx="10058400" cy="392186"/>
          </a:xfrm>
        </p:spPr>
        <p:txBody>
          <a:bodyPr vert="horz" lIns="0" tIns="45720" rIns="0" bIns="45720" rtlCol="0">
            <a:normAutofit fontScale="62500" lnSpcReduction="20000"/>
          </a:bodyPr>
          <a:lstStyle/>
          <a:p>
            <a:r>
              <a:rPr lang="en-US" dirty="0"/>
              <a:t>Just before we’re done here, we should take a quick look at the script that is vulnerable to this attack and figure out why. Let’s go through it line by line.</a:t>
            </a:r>
          </a:p>
        </p:txBody>
      </p:sp>
      <p:sp>
        <p:nvSpPr>
          <p:cNvPr id="7" name="Content Placeholder 3">
            <a:extLst>
              <a:ext uri="{FF2B5EF4-FFF2-40B4-BE49-F238E27FC236}">
                <a16:creationId xmlns:a16="http://schemas.microsoft.com/office/drawing/2014/main" id="{DA1EBA65-22C1-073D-0A74-41A7D209FA38}"/>
              </a:ext>
            </a:extLst>
          </p:cNvPr>
          <p:cNvSpPr txBox="1">
            <a:spLocks/>
          </p:cNvSpPr>
          <p:nvPr/>
        </p:nvSpPr>
        <p:spPr>
          <a:xfrm>
            <a:off x="1146927" y="2382890"/>
            <a:ext cx="10058400" cy="3924048"/>
          </a:xfrm>
          <a:prstGeom prst="rect">
            <a:avLst/>
          </a:prstGeom>
          <a:solidFill>
            <a:schemeClr val="tx1"/>
          </a:solidFill>
        </p:spPr>
        <p:txBody>
          <a:bodyPr vert="horz" lIns="0" tIns="45720" rIns="0" bIns="45720" rtlCol="0" anchorCtr="0">
            <a:no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nSpc>
                <a:spcPct val="100000"/>
              </a:lnSpc>
              <a:buFont typeface="Calibri" panose="020F0502020204030204" pitchFamily="34" charset="0"/>
              <a:buNone/>
            </a:pPr>
            <a:r>
              <a:rPr lang="en-US" sz="1200" b="1" dirty="0">
                <a:solidFill>
                  <a:srgbClr val="3FFF3F"/>
                </a:solidFill>
                <a:latin typeface="Courier New" panose="02070309020205020404" pitchFamily="49" charset="0"/>
                <a:cs typeface="Courier New" panose="02070309020205020404" pitchFamily="49" charset="0"/>
              </a:rPr>
              <a:t>&lt;HTML&gt;&lt;HEAD&gt;&lt;style&gt;</a:t>
            </a:r>
            <a:br>
              <a:rPr lang="en-US" sz="1200" b="1" dirty="0">
                <a:solidFill>
                  <a:srgbClr val="3FFF3F"/>
                </a:solidFill>
                <a:latin typeface="Courier New" panose="02070309020205020404" pitchFamily="49" charset="0"/>
                <a:cs typeface="Courier New" panose="02070309020205020404" pitchFamily="49" charset="0"/>
              </a:rPr>
            </a:br>
            <a:r>
              <a:rPr lang="en-US" sz="1200" b="1" dirty="0">
                <a:solidFill>
                  <a:srgbClr val="3FFF3F"/>
                </a:solidFill>
                <a:latin typeface="Courier New" panose="02070309020205020404" pitchFamily="49" charset="0"/>
                <a:cs typeface="Courier New" panose="02070309020205020404" pitchFamily="49" charset="0"/>
              </a:rPr>
              <a:t>table { border-collapse: collapse; width: 100%; }</a:t>
            </a:r>
            <a:br>
              <a:rPr lang="en-US" sz="1200" b="1" dirty="0">
                <a:solidFill>
                  <a:srgbClr val="3FFF3F"/>
                </a:solidFill>
                <a:latin typeface="Courier New" panose="02070309020205020404" pitchFamily="49" charset="0"/>
                <a:cs typeface="Courier New" panose="02070309020205020404" pitchFamily="49" charset="0"/>
              </a:rPr>
            </a:br>
            <a:r>
              <a:rPr lang="en-US" sz="1200" b="1" dirty="0" err="1">
                <a:solidFill>
                  <a:srgbClr val="3FFF3F"/>
                </a:solidFill>
                <a:latin typeface="Courier New" panose="02070309020205020404" pitchFamily="49" charset="0"/>
                <a:cs typeface="Courier New" panose="02070309020205020404" pitchFamily="49" charset="0"/>
              </a:rPr>
              <a:t>th</a:t>
            </a:r>
            <a:r>
              <a:rPr lang="en-US" sz="1200" b="1" dirty="0">
                <a:solidFill>
                  <a:srgbClr val="3FFF3F"/>
                </a:solidFill>
                <a:latin typeface="Courier New" panose="02070309020205020404" pitchFamily="49" charset="0"/>
                <a:cs typeface="Courier New" panose="02070309020205020404" pitchFamily="49" charset="0"/>
              </a:rPr>
              <a:t>, td { text-align: left; padding: 8px; }</a:t>
            </a:r>
            <a:br>
              <a:rPr lang="en-US" sz="1200" b="1" dirty="0">
                <a:solidFill>
                  <a:srgbClr val="3FFF3F"/>
                </a:solidFill>
                <a:latin typeface="Courier New" panose="02070309020205020404" pitchFamily="49" charset="0"/>
                <a:cs typeface="Courier New" panose="02070309020205020404" pitchFamily="49" charset="0"/>
              </a:rPr>
            </a:br>
            <a:r>
              <a:rPr lang="en-US" sz="1200" b="1" dirty="0" err="1">
                <a:solidFill>
                  <a:srgbClr val="3FFF3F"/>
                </a:solidFill>
                <a:latin typeface="Courier New" panose="02070309020205020404" pitchFamily="49" charset="0"/>
                <a:cs typeface="Courier New" panose="02070309020205020404" pitchFamily="49" charset="0"/>
              </a:rPr>
              <a:t>tr:nth-child</a:t>
            </a:r>
            <a:r>
              <a:rPr lang="en-US" sz="1200" b="1" dirty="0">
                <a:solidFill>
                  <a:srgbClr val="3FFF3F"/>
                </a:solidFill>
                <a:latin typeface="Courier New" panose="02070309020205020404" pitchFamily="49" charset="0"/>
                <a:cs typeface="Courier New" panose="02070309020205020404" pitchFamily="49" charset="0"/>
              </a:rPr>
              <a:t>(even){</a:t>
            </a:r>
            <a:r>
              <a:rPr lang="en-US" sz="1200" b="1" dirty="0" err="1">
                <a:solidFill>
                  <a:srgbClr val="3FFF3F"/>
                </a:solidFill>
                <a:latin typeface="Courier New" panose="02070309020205020404" pitchFamily="49" charset="0"/>
                <a:cs typeface="Courier New" panose="02070309020205020404" pitchFamily="49" charset="0"/>
              </a:rPr>
              <a:t>background-color:Lightgreen</a:t>
            </a:r>
            <a:r>
              <a:rPr lang="en-US" sz="1200" b="1" dirty="0">
                <a:solidFill>
                  <a:srgbClr val="3FFF3F"/>
                </a:solidFill>
                <a:latin typeface="Courier New" panose="02070309020205020404" pitchFamily="49" charset="0"/>
                <a:cs typeface="Courier New" panose="02070309020205020404" pitchFamily="49" charset="0"/>
              </a:rPr>
              <a:t>;}</a:t>
            </a:r>
            <a:br>
              <a:rPr lang="en-US" sz="1200" b="1" dirty="0">
                <a:solidFill>
                  <a:srgbClr val="3FFF3F"/>
                </a:solidFill>
                <a:latin typeface="Courier New" panose="02070309020205020404" pitchFamily="49" charset="0"/>
                <a:cs typeface="Courier New" panose="02070309020205020404" pitchFamily="49" charset="0"/>
              </a:rPr>
            </a:br>
            <a:r>
              <a:rPr lang="en-US" sz="1200" b="1" dirty="0">
                <a:solidFill>
                  <a:srgbClr val="3FFF3F"/>
                </a:solidFill>
                <a:latin typeface="Courier New" panose="02070309020205020404" pitchFamily="49" charset="0"/>
                <a:cs typeface="Courier New" panose="02070309020205020404" pitchFamily="49" charset="0"/>
              </a:rPr>
              <a:t>&lt;/style&gt;&lt;/HEAD&gt;&lt;BODY&gt;</a:t>
            </a:r>
            <a:br>
              <a:rPr lang="en-US" sz="1200" b="1" dirty="0">
                <a:solidFill>
                  <a:srgbClr val="3FFF3F"/>
                </a:solidFill>
                <a:latin typeface="Courier New" panose="02070309020205020404" pitchFamily="49" charset="0"/>
                <a:cs typeface="Courier New" panose="02070309020205020404" pitchFamily="49" charset="0"/>
              </a:rPr>
            </a:br>
            <a:r>
              <a:rPr lang="en-US" sz="1200" b="1" dirty="0">
                <a:solidFill>
                  <a:srgbClr val="3FFF3F"/>
                </a:solidFill>
                <a:latin typeface="Courier New" panose="02070309020205020404" pitchFamily="49" charset="0"/>
                <a:cs typeface="Courier New" panose="02070309020205020404" pitchFamily="49" charset="0"/>
              </a:rPr>
              <a:t>&lt;h1&gt;Welcome to Ontario Computers!&lt;/h1&gt;</a:t>
            </a:r>
            <a:br>
              <a:rPr lang="en-US" sz="1200" b="1" dirty="0">
                <a:solidFill>
                  <a:srgbClr val="3FFF3F"/>
                </a:solidFill>
                <a:latin typeface="Courier New" panose="02070309020205020404" pitchFamily="49" charset="0"/>
                <a:cs typeface="Courier New" panose="02070309020205020404" pitchFamily="49" charset="0"/>
              </a:rPr>
            </a:br>
            <a:r>
              <a:rPr lang="en-US" sz="1200" b="1" dirty="0">
                <a:solidFill>
                  <a:srgbClr val="3FFF3F"/>
                </a:solidFill>
                <a:latin typeface="Courier New" panose="02070309020205020404" pitchFamily="49" charset="0"/>
                <a:cs typeface="Courier New" panose="02070309020205020404" pitchFamily="49" charset="0"/>
              </a:rPr>
              <a:t>&lt;table&gt;&lt;tr&gt;&lt;</a:t>
            </a:r>
            <a:r>
              <a:rPr lang="en-US" sz="1200" b="1" dirty="0" err="1">
                <a:solidFill>
                  <a:srgbClr val="3FFF3F"/>
                </a:solidFill>
                <a:latin typeface="Courier New" panose="02070309020205020404" pitchFamily="49" charset="0"/>
                <a:cs typeface="Courier New" panose="02070309020205020404" pitchFamily="49" charset="0"/>
              </a:rPr>
              <a:t>th</a:t>
            </a:r>
            <a:r>
              <a:rPr lang="en-US" sz="1200" b="1" dirty="0">
                <a:solidFill>
                  <a:srgbClr val="3FFF3F"/>
                </a:solidFill>
                <a:latin typeface="Courier New" panose="02070309020205020404" pitchFamily="49" charset="0"/>
                <a:cs typeface="Courier New" panose="02070309020205020404" pitchFamily="49" charset="0"/>
              </a:rPr>
              <a:t>&gt;Item #&lt;/th&gt;&lt;th&gt;Name&lt;/th&gt;&lt;th&gt;Description&lt;/th&gt;&lt;th&gt;Price&lt;/th&gt;&lt;/tr&gt;</a:t>
            </a:r>
            <a:br>
              <a:rPr lang="en-US" sz="1200" b="1" dirty="0">
                <a:solidFill>
                  <a:srgbClr val="3FFF3F"/>
                </a:solidFill>
                <a:latin typeface="Courier New" panose="02070309020205020404" pitchFamily="49" charset="0"/>
                <a:cs typeface="Courier New" panose="02070309020205020404" pitchFamily="49" charset="0"/>
              </a:rPr>
            </a:br>
            <a:r>
              <a:rPr lang="en-US" sz="1200" b="1" dirty="0">
                <a:solidFill>
                  <a:srgbClr val="3FFF3F"/>
                </a:solidFill>
                <a:latin typeface="Courier New" panose="02070309020205020404" pitchFamily="49" charset="0"/>
                <a:cs typeface="Courier New" panose="02070309020205020404" pitchFamily="49" charset="0"/>
              </a:rPr>
              <a:t>&lt;?PHP</a:t>
            </a:r>
            <a:br>
              <a:rPr lang="en-US" sz="1200" b="1" dirty="0">
                <a:solidFill>
                  <a:srgbClr val="3FFF3F"/>
                </a:solidFill>
                <a:latin typeface="Courier New" panose="02070309020205020404" pitchFamily="49" charset="0"/>
                <a:cs typeface="Courier New" panose="02070309020205020404" pitchFamily="49" charset="0"/>
              </a:rPr>
            </a:br>
            <a:r>
              <a:rPr lang="en-US" sz="1200" b="1" dirty="0">
                <a:solidFill>
                  <a:srgbClr val="3FFF3F"/>
                </a:solidFill>
                <a:latin typeface="Courier New" panose="02070309020205020404" pitchFamily="49" charset="0"/>
                <a:cs typeface="Courier New" panose="02070309020205020404" pitchFamily="49" charset="0"/>
              </a:rPr>
              <a:t>$search = </a:t>
            </a:r>
            <a:r>
              <a:rPr lang="en-US" sz="1200" b="1" dirty="0" err="1">
                <a:solidFill>
                  <a:srgbClr val="3FFF3F"/>
                </a:solidFill>
                <a:latin typeface="Courier New" panose="02070309020205020404" pitchFamily="49" charset="0"/>
                <a:cs typeface="Courier New" panose="02070309020205020404" pitchFamily="49" charset="0"/>
              </a:rPr>
              <a:t>isset</a:t>
            </a:r>
            <a:r>
              <a:rPr lang="en-US" sz="1200" b="1" dirty="0">
                <a:solidFill>
                  <a:srgbClr val="3FFF3F"/>
                </a:solidFill>
                <a:latin typeface="Courier New" panose="02070309020205020404" pitchFamily="49" charset="0"/>
                <a:cs typeface="Courier New" panose="02070309020205020404" pitchFamily="49" charset="0"/>
              </a:rPr>
              <a:t>($_GET['search’])?"%".$_GET['search']."%":"%";</a:t>
            </a:r>
            <a:br>
              <a:rPr lang="en-US" sz="1200" b="1" dirty="0">
                <a:solidFill>
                  <a:srgbClr val="3FFF3F"/>
                </a:solidFill>
                <a:latin typeface="Courier New" panose="02070309020205020404" pitchFamily="49" charset="0"/>
                <a:cs typeface="Courier New" panose="02070309020205020404" pitchFamily="49" charset="0"/>
              </a:rPr>
            </a:br>
            <a:r>
              <a:rPr lang="en-US" sz="1200" b="1" dirty="0">
                <a:solidFill>
                  <a:srgbClr val="3FFF3F"/>
                </a:solidFill>
                <a:latin typeface="Courier New" panose="02070309020205020404" pitchFamily="49" charset="0"/>
                <a:cs typeface="Courier New" panose="02070309020205020404" pitchFamily="49" charset="0"/>
              </a:rPr>
              <a:t>$</a:t>
            </a:r>
            <a:r>
              <a:rPr lang="en-US" sz="1200" b="1" dirty="0" err="1">
                <a:solidFill>
                  <a:srgbClr val="3FFF3F"/>
                </a:solidFill>
                <a:latin typeface="Courier New" panose="02070309020205020404" pitchFamily="49" charset="0"/>
                <a:cs typeface="Courier New" panose="02070309020205020404" pitchFamily="49" charset="0"/>
              </a:rPr>
              <a:t>dsn</a:t>
            </a:r>
            <a:r>
              <a:rPr lang="en-US" sz="1200" b="1" dirty="0">
                <a:solidFill>
                  <a:srgbClr val="3FFF3F"/>
                </a:solidFill>
                <a:latin typeface="Courier New" panose="02070309020205020404" pitchFamily="49" charset="0"/>
                <a:cs typeface="Courier New" panose="02070309020205020404" pitchFamily="49" charset="0"/>
              </a:rPr>
              <a:t> = '</a:t>
            </a:r>
            <a:r>
              <a:rPr lang="en-US" sz="1200" b="1" dirty="0" err="1">
                <a:solidFill>
                  <a:srgbClr val="3FFF3F"/>
                </a:solidFill>
                <a:latin typeface="Courier New" panose="02070309020205020404" pitchFamily="49" charset="0"/>
                <a:cs typeface="Courier New" panose="02070309020205020404" pitchFamily="49" charset="0"/>
              </a:rPr>
              <a:t>mysql:dbname</a:t>
            </a:r>
            <a:r>
              <a:rPr lang="en-US" sz="1200" b="1" dirty="0">
                <a:solidFill>
                  <a:srgbClr val="3FFF3F"/>
                </a:solidFill>
                <a:latin typeface="Courier New" panose="02070309020205020404" pitchFamily="49" charset="0"/>
                <a:cs typeface="Courier New" panose="02070309020205020404" pitchFamily="49" charset="0"/>
              </a:rPr>
              <a:t>=</a:t>
            </a:r>
            <a:r>
              <a:rPr lang="en-US" sz="1200" b="1" dirty="0" err="1">
                <a:solidFill>
                  <a:srgbClr val="3FFF3F"/>
                </a:solidFill>
                <a:latin typeface="Courier New" panose="02070309020205020404" pitchFamily="49" charset="0"/>
                <a:cs typeface="Courier New" panose="02070309020205020404" pitchFamily="49" charset="0"/>
              </a:rPr>
              <a:t>ontario_computers;host</a:t>
            </a:r>
            <a:r>
              <a:rPr lang="en-US" sz="1200" b="1" dirty="0">
                <a:solidFill>
                  <a:srgbClr val="3FFF3F"/>
                </a:solidFill>
                <a:latin typeface="Courier New" panose="02070309020205020404" pitchFamily="49" charset="0"/>
                <a:cs typeface="Courier New" panose="02070309020205020404" pitchFamily="49" charset="0"/>
              </a:rPr>
              <a:t>=localhost’;</a:t>
            </a:r>
            <a:br>
              <a:rPr lang="en-US" sz="1200" b="1" dirty="0">
                <a:solidFill>
                  <a:srgbClr val="3FFF3F"/>
                </a:solidFill>
                <a:latin typeface="Courier New" panose="02070309020205020404" pitchFamily="49" charset="0"/>
                <a:cs typeface="Courier New" panose="02070309020205020404" pitchFamily="49" charset="0"/>
              </a:rPr>
            </a:br>
            <a:r>
              <a:rPr lang="en-US" sz="1200" b="1" dirty="0">
                <a:solidFill>
                  <a:srgbClr val="3FFF3F"/>
                </a:solidFill>
                <a:latin typeface="Courier New" panose="02070309020205020404" pitchFamily="49" charset="0"/>
                <a:cs typeface="Courier New" panose="02070309020205020404" pitchFamily="49" charset="0"/>
              </a:rPr>
              <a:t>$</a:t>
            </a:r>
            <a:r>
              <a:rPr lang="en-US" sz="1200" b="1" dirty="0" err="1">
                <a:solidFill>
                  <a:srgbClr val="3FFF3F"/>
                </a:solidFill>
                <a:latin typeface="Courier New" panose="02070309020205020404" pitchFamily="49" charset="0"/>
                <a:cs typeface="Courier New" panose="02070309020205020404" pitchFamily="49" charset="0"/>
              </a:rPr>
              <a:t>dbUser</a:t>
            </a:r>
            <a:r>
              <a:rPr lang="en-US" sz="1200" b="1" dirty="0">
                <a:solidFill>
                  <a:srgbClr val="3FFF3F"/>
                </a:solidFill>
                <a:latin typeface="Courier New" panose="02070309020205020404" pitchFamily="49" charset="0"/>
                <a:cs typeface="Courier New" panose="02070309020205020404" pitchFamily="49" charset="0"/>
              </a:rPr>
              <a:t> = '</a:t>
            </a:r>
            <a:r>
              <a:rPr lang="en-US" sz="1200" b="1" dirty="0" err="1">
                <a:solidFill>
                  <a:srgbClr val="3FFF3F"/>
                </a:solidFill>
                <a:latin typeface="Courier New" panose="02070309020205020404" pitchFamily="49" charset="0"/>
                <a:cs typeface="Courier New" panose="02070309020205020404" pitchFamily="49" charset="0"/>
              </a:rPr>
              <a:t>appuser</a:t>
            </a:r>
            <a:r>
              <a:rPr lang="en-US" sz="1200" b="1" dirty="0">
                <a:solidFill>
                  <a:srgbClr val="3FFF3F"/>
                </a:solidFill>
                <a:latin typeface="Courier New" panose="02070309020205020404" pitchFamily="49" charset="0"/>
                <a:cs typeface="Courier New" panose="02070309020205020404" pitchFamily="49" charset="0"/>
              </a:rPr>
              <a:t>';</a:t>
            </a:r>
            <a:br>
              <a:rPr lang="en-US" sz="1200" b="1" dirty="0">
                <a:solidFill>
                  <a:srgbClr val="3FFF3F"/>
                </a:solidFill>
                <a:latin typeface="Courier New" panose="02070309020205020404" pitchFamily="49" charset="0"/>
                <a:cs typeface="Courier New" panose="02070309020205020404" pitchFamily="49" charset="0"/>
              </a:rPr>
            </a:br>
            <a:r>
              <a:rPr lang="en-US" sz="1200" b="1" dirty="0">
                <a:solidFill>
                  <a:srgbClr val="3FFF3F"/>
                </a:solidFill>
                <a:latin typeface="Courier New" panose="02070309020205020404" pitchFamily="49" charset="0"/>
                <a:cs typeface="Courier New" panose="02070309020205020404" pitchFamily="49" charset="0"/>
              </a:rPr>
              <a:t>$password = 'Testing!';</a:t>
            </a:r>
            <a:br>
              <a:rPr lang="en-US" sz="1200" b="1" dirty="0">
                <a:solidFill>
                  <a:srgbClr val="3FFF3F"/>
                </a:solidFill>
                <a:latin typeface="Courier New" panose="02070309020205020404" pitchFamily="49" charset="0"/>
                <a:cs typeface="Courier New" panose="02070309020205020404" pitchFamily="49" charset="0"/>
              </a:rPr>
            </a:br>
            <a:r>
              <a:rPr lang="en-US" sz="1200" b="1" dirty="0">
                <a:solidFill>
                  <a:srgbClr val="3FFF3F"/>
                </a:solidFill>
                <a:latin typeface="Courier New" panose="02070309020205020404" pitchFamily="49" charset="0"/>
                <a:cs typeface="Courier New" panose="02070309020205020404" pitchFamily="49" charset="0"/>
              </a:rPr>
              <a:t>$</a:t>
            </a:r>
            <a:r>
              <a:rPr lang="en-US" sz="1200" b="1" dirty="0" err="1">
                <a:solidFill>
                  <a:srgbClr val="3FFF3F"/>
                </a:solidFill>
                <a:latin typeface="Courier New" panose="02070309020205020404" pitchFamily="49" charset="0"/>
                <a:cs typeface="Courier New" panose="02070309020205020404" pitchFamily="49" charset="0"/>
              </a:rPr>
              <a:t>db</a:t>
            </a:r>
            <a:r>
              <a:rPr lang="en-US" sz="1200" b="1" dirty="0">
                <a:solidFill>
                  <a:srgbClr val="3FFF3F"/>
                </a:solidFill>
                <a:latin typeface="Courier New" panose="02070309020205020404" pitchFamily="49" charset="0"/>
                <a:cs typeface="Courier New" panose="02070309020205020404" pitchFamily="49" charset="0"/>
              </a:rPr>
              <a:t> = new PDO($</a:t>
            </a:r>
            <a:r>
              <a:rPr lang="en-US" sz="1200" b="1" dirty="0" err="1">
                <a:solidFill>
                  <a:srgbClr val="3FFF3F"/>
                </a:solidFill>
                <a:latin typeface="Courier New" panose="02070309020205020404" pitchFamily="49" charset="0"/>
                <a:cs typeface="Courier New" panose="02070309020205020404" pitchFamily="49" charset="0"/>
              </a:rPr>
              <a:t>dsn</a:t>
            </a:r>
            <a:r>
              <a:rPr lang="en-US" sz="1200" b="1" dirty="0">
                <a:solidFill>
                  <a:srgbClr val="3FFF3F"/>
                </a:solidFill>
                <a:latin typeface="Courier New" panose="02070309020205020404" pitchFamily="49" charset="0"/>
                <a:cs typeface="Courier New" panose="02070309020205020404" pitchFamily="49" charset="0"/>
              </a:rPr>
              <a:t>,$</a:t>
            </a:r>
            <a:r>
              <a:rPr lang="en-US" sz="1200" b="1" dirty="0" err="1">
                <a:solidFill>
                  <a:srgbClr val="3FFF3F"/>
                </a:solidFill>
                <a:latin typeface="Courier New" panose="02070309020205020404" pitchFamily="49" charset="0"/>
                <a:cs typeface="Courier New" panose="02070309020205020404" pitchFamily="49" charset="0"/>
              </a:rPr>
              <a:t>dbUser</a:t>
            </a:r>
            <a:r>
              <a:rPr lang="en-US" sz="1200" b="1" dirty="0">
                <a:solidFill>
                  <a:srgbClr val="3FFF3F"/>
                </a:solidFill>
                <a:latin typeface="Courier New" panose="02070309020205020404" pitchFamily="49" charset="0"/>
                <a:cs typeface="Courier New" panose="02070309020205020404" pitchFamily="49" charset="0"/>
              </a:rPr>
              <a:t>,$password);</a:t>
            </a:r>
            <a:br>
              <a:rPr lang="en-US" sz="1200" b="1" dirty="0">
                <a:solidFill>
                  <a:srgbClr val="3FFF3F"/>
                </a:solidFill>
                <a:latin typeface="Courier New" panose="02070309020205020404" pitchFamily="49" charset="0"/>
                <a:cs typeface="Courier New" panose="02070309020205020404" pitchFamily="49" charset="0"/>
              </a:rPr>
            </a:br>
            <a:r>
              <a:rPr lang="en-US" sz="1200" b="1" dirty="0">
                <a:solidFill>
                  <a:srgbClr val="3FFF3F"/>
                </a:solidFill>
                <a:latin typeface="Courier New" panose="02070309020205020404" pitchFamily="49" charset="0"/>
                <a:cs typeface="Courier New" panose="02070309020205020404" pitchFamily="49" charset="0"/>
              </a:rPr>
              <a:t>$</a:t>
            </a:r>
            <a:r>
              <a:rPr lang="en-US" sz="1200" b="1" dirty="0" err="1">
                <a:solidFill>
                  <a:srgbClr val="3FFF3F"/>
                </a:solidFill>
                <a:latin typeface="Courier New" panose="02070309020205020404" pitchFamily="49" charset="0"/>
                <a:cs typeface="Courier New" panose="02070309020205020404" pitchFamily="49" charset="0"/>
              </a:rPr>
              <a:t>query_string</a:t>
            </a:r>
            <a:r>
              <a:rPr lang="en-US" sz="1200" b="1" dirty="0">
                <a:solidFill>
                  <a:srgbClr val="3FFF3F"/>
                </a:solidFill>
                <a:latin typeface="Courier New" panose="02070309020205020404" pitchFamily="49" charset="0"/>
                <a:cs typeface="Courier New" panose="02070309020205020404" pitchFamily="49" charset="0"/>
              </a:rPr>
              <a:t> = "SELECT * FROM items WHERE </a:t>
            </a:r>
            <a:r>
              <a:rPr lang="en-US" sz="1200" b="1" dirty="0" err="1">
                <a:solidFill>
                  <a:srgbClr val="3FFF3F"/>
                </a:solidFill>
                <a:latin typeface="Courier New" panose="02070309020205020404" pitchFamily="49" charset="0"/>
                <a:cs typeface="Courier New" panose="02070309020205020404" pitchFamily="49" charset="0"/>
              </a:rPr>
              <a:t>item_name</a:t>
            </a:r>
            <a:r>
              <a:rPr lang="en-US" sz="1200" b="1" dirty="0">
                <a:solidFill>
                  <a:srgbClr val="3FFF3F"/>
                </a:solidFill>
                <a:latin typeface="Courier New" panose="02070309020205020404" pitchFamily="49" charset="0"/>
                <a:cs typeface="Courier New" panose="02070309020205020404" pitchFamily="49" charset="0"/>
              </a:rPr>
              <a:t> LIKE ?”</a:t>
            </a:r>
            <a:br>
              <a:rPr lang="en-US" sz="1200" b="1" dirty="0">
                <a:solidFill>
                  <a:srgbClr val="3FFF3F"/>
                </a:solidFill>
                <a:latin typeface="Courier New" panose="02070309020205020404" pitchFamily="49" charset="0"/>
                <a:cs typeface="Courier New" panose="02070309020205020404" pitchFamily="49" charset="0"/>
              </a:rPr>
            </a:br>
            <a:r>
              <a:rPr lang="en-US" sz="1200" b="1" dirty="0">
                <a:solidFill>
                  <a:srgbClr val="3FFF3F"/>
                </a:solidFill>
                <a:latin typeface="Courier New" panose="02070309020205020404" pitchFamily="49" charset="0"/>
                <a:cs typeface="Courier New" panose="02070309020205020404" pitchFamily="49" charset="0"/>
              </a:rPr>
              <a:t>print($</a:t>
            </a:r>
            <a:r>
              <a:rPr lang="en-US" sz="1200" b="1" dirty="0" err="1">
                <a:solidFill>
                  <a:srgbClr val="3FFF3F"/>
                </a:solidFill>
                <a:latin typeface="Courier New" panose="02070309020205020404" pitchFamily="49" charset="0"/>
                <a:cs typeface="Courier New" panose="02070309020205020404" pitchFamily="49" charset="0"/>
              </a:rPr>
              <a:t>query_string</a:t>
            </a:r>
            <a:r>
              <a:rPr lang="en-US" sz="1200" b="1" dirty="0">
                <a:solidFill>
                  <a:srgbClr val="3FFF3F"/>
                </a:solidFill>
                <a:latin typeface="Courier New" panose="02070309020205020404" pitchFamily="49" charset="0"/>
                <a:cs typeface="Courier New" panose="02070309020205020404" pitchFamily="49" charset="0"/>
              </a:rPr>
              <a:t>);</a:t>
            </a:r>
            <a:br>
              <a:rPr lang="en-US" sz="1200" b="1" dirty="0">
                <a:solidFill>
                  <a:srgbClr val="3FFF3F"/>
                </a:solidFill>
                <a:latin typeface="Courier New" panose="02070309020205020404" pitchFamily="49" charset="0"/>
                <a:cs typeface="Courier New" panose="02070309020205020404" pitchFamily="49" charset="0"/>
              </a:rPr>
            </a:br>
            <a:r>
              <a:rPr lang="en-US" sz="1200" b="1" dirty="0">
                <a:solidFill>
                  <a:srgbClr val="3FFF3F"/>
                </a:solidFill>
                <a:latin typeface="Courier New" panose="02070309020205020404" pitchFamily="49" charset="0"/>
                <a:cs typeface="Courier New" panose="02070309020205020404" pitchFamily="49" charset="0"/>
              </a:rPr>
              <a:t>$cursor = $</a:t>
            </a:r>
            <a:r>
              <a:rPr lang="en-US" sz="1200" b="1" dirty="0" err="1">
                <a:solidFill>
                  <a:srgbClr val="3FFF3F"/>
                </a:solidFill>
                <a:latin typeface="Courier New" panose="02070309020205020404" pitchFamily="49" charset="0"/>
                <a:cs typeface="Courier New" panose="02070309020205020404" pitchFamily="49" charset="0"/>
              </a:rPr>
              <a:t>db</a:t>
            </a:r>
            <a:r>
              <a:rPr lang="en-US" sz="1200" b="1" dirty="0">
                <a:solidFill>
                  <a:srgbClr val="3FFF3F"/>
                </a:solidFill>
                <a:latin typeface="Courier New" panose="02070309020205020404" pitchFamily="49" charset="0"/>
                <a:cs typeface="Courier New" panose="02070309020205020404" pitchFamily="49" charset="0"/>
              </a:rPr>
              <a:t>-&gt;prepare($</a:t>
            </a:r>
            <a:r>
              <a:rPr lang="en-US" sz="1200" b="1" dirty="0" err="1">
                <a:solidFill>
                  <a:srgbClr val="3FFF3F"/>
                </a:solidFill>
                <a:latin typeface="Courier New" panose="02070309020205020404" pitchFamily="49" charset="0"/>
                <a:cs typeface="Courier New" panose="02070309020205020404" pitchFamily="49" charset="0"/>
              </a:rPr>
              <a:t>query_string</a:t>
            </a:r>
            <a:r>
              <a:rPr lang="en-US" sz="1200" b="1" dirty="0">
                <a:solidFill>
                  <a:srgbClr val="3FFF3F"/>
                </a:solidFill>
                <a:latin typeface="Courier New" panose="02070309020205020404" pitchFamily="49" charset="0"/>
                <a:cs typeface="Courier New" panose="02070309020205020404" pitchFamily="49" charset="0"/>
              </a:rPr>
              <a:t>);</a:t>
            </a:r>
            <a:br>
              <a:rPr lang="en-US" sz="1200" b="1" dirty="0">
                <a:solidFill>
                  <a:srgbClr val="3FFF3F"/>
                </a:solidFill>
                <a:latin typeface="Courier New" panose="02070309020205020404" pitchFamily="49" charset="0"/>
                <a:cs typeface="Courier New" panose="02070309020205020404" pitchFamily="49" charset="0"/>
              </a:rPr>
            </a:br>
            <a:r>
              <a:rPr lang="en-US" sz="1200" b="1" dirty="0">
                <a:solidFill>
                  <a:srgbClr val="3FFF3F"/>
                </a:solidFill>
                <a:latin typeface="Courier New" panose="02070309020205020404" pitchFamily="49" charset="0"/>
                <a:cs typeface="Courier New" panose="02070309020205020404" pitchFamily="49" charset="0"/>
              </a:rPr>
              <a:t>$result = $cursor-&gt;execute([$search]);</a:t>
            </a:r>
            <a:br>
              <a:rPr lang="en-US" sz="1200" b="1" dirty="0">
                <a:solidFill>
                  <a:srgbClr val="3FFF3F"/>
                </a:solidFill>
                <a:latin typeface="Courier New" panose="02070309020205020404" pitchFamily="49" charset="0"/>
                <a:cs typeface="Courier New" panose="02070309020205020404" pitchFamily="49" charset="0"/>
              </a:rPr>
            </a:br>
            <a:r>
              <a:rPr lang="en-US" sz="1200" b="1" dirty="0">
                <a:solidFill>
                  <a:srgbClr val="3FFF3F"/>
                </a:solidFill>
                <a:latin typeface="Courier New" panose="02070309020205020404" pitchFamily="49" charset="0"/>
                <a:cs typeface="Courier New" panose="02070309020205020404" pitchFamily="49" charset="0"/>
              </a:rPr>
              <a:t>while ( $data = $result-&gt;</a:t>
            </a:r>
            <a:r>
              <a:rPr lang="en-US" sz="1200" b="1" dirty="0" err="1">
                <a:solidFill>
                  <a:srgbClr val="3FFF3F"/>
                </a:solidFill>
                <a:latin typeface="Courier New" panose="02070309020205020404" pitchFamily="49" charset="0"/>
                <a:cs typeface="Courier New" panose="02070309020205020404" pitchFamily="49" charset="0"/>
              </a:rPr>
              <a:t>fetchObject</a:t>
            </a:r>
            <a:r>
              <a:rPr lang="en-US" sz="1200" b="1" dirty="0">
                <a:solidFill>
                  <a:srgbClr val="3FFF3F"/>
                </a:solidFill>
                <a:latin typeface="Courier New" panose="02070309020205020404" pitchFamily="49" charset="0"/>
                <a:cs typeface="Courier New" panose="02070309020205020404" pitchFamily="49" charset="0"/>
              </a:rPr>
              <a:t>() ){</a:t>
            </a:r>
            <a:br>
              <a:rPr lang="en-US" sz="1200" b="1" dirty="0">
                <a:solidFill>
                  <a:srgbClr val="3FFF3F"/>
                </a:solidFill>
                <a:latin typeface="Courier New" panose="02070309020205020404" pitchFamily="49" charset="0"/>
                <a:cs typeface="Courier New" panose="02070309020205020404" pitchFamily="49" charset="0"/>
              </a:rPr>
            </a:br>
            <a:r>
              <a:rPr lang="en-US" sz="1200" b="1" dirty="0" err="1">
                <a:solidFill>
                  <a:srgbClr val="3FFF3F"/>
                </a:solidFill>
                <a:latin typeface="Courier New" panose="02070309020205020404" pitchFamily="49" charset="0"/>
                <a:cs typeface="Courier New" panose="02070309020205020404" pitchFamily="49" charset="0"/>
              </a:rPr>
              <a:t>printf</a:t>
            </a:r>
            <a:r>
              <a:rPr lang="en-US" sz="1200" b="1" dirty="0">
                <a:solidFill>
                  <a:srgbClr val="3FFF3F"/>
                </a:solidFill>
                <a:latin typeface="Courier New" panose="02070309020205020404" pitchFamily="49" charset="0"/>
                <a:cs typeface="Courier New" panose="02070309020205020404" pitchFamily="49" charset="0"/>
              </a:rPr>
              <a:t>("&lt;tr&gt;&lt;td&gt;%d&lt;/td&gt;&lt;td&gt;%s&lt;/td&gt;&lt;td&gt;%s&lt;/td&gt;&lt;td&gt;%.2f&lt;/td&gt;&lt;/tr&gt;",$data-&gt;</a:t>
            </a:r>
            <a:r>
              <a:rPr lang="en-US" sz="1200" b="1" dirty="0" err="1">
                <a:solidFill>
                  <a:srgbClr val="3FFF3F"/>
                </a:solidFill>
                <a:latin typeface="Courier New" panose="02070309020205020404" pitchFamily="49" charset="0"/>
                <a:cs typeface="Courier New" panose="02070309020205020404" pitchFamily="49" charset="0"/>
              </a:rPr>
              <a:t>item_id,$data</a:t>
            </a:r>
            <a:r>
              <a:rPr lang="en-US" sz="1200" b="1" dirty="0">
                <a:solidFill>
                  <a:srgbClr val="3FFF3F"/>
                </a:solidFill>
                <a:latin typeface="Courier New" panose="02070309020205020404" pitchFamily="49" charset="0"/>
                <a:cs typeface="Courier New" panose="02070309020205020404" pitchFamily="49" charset="0"/>
              </a:rPr>
              <a:t>-&gt;</a:t>
            </a:r>
            <a:r>
              <a:rPr lang="en-US" sz="1200" b="1" dirty="0" err="1">
                <a:solidFill>
                  <a:srgbClr val="3FFF3F"/>
                </a:solidFill>
                <a:latin typeface="Courier New" panose="02070309020205020404" pitchFamily="49" charset="0"/>
                <a:cs typeface="Courier New" panose="02070309020205020404" pitchFamily="49" charset="0"/>
              </a:rPr>
              <a:t>item_name,$data</a:t>
            </a:r>
            <a:r>
              <a:rPr lang="en-US" sz="1200" b="1" dirty="0">
                <a:solidFill>
                  <a:srgbClr val="3FFF3F"/>
                </a:solidFill>
                <a:latin typeface="Courier New" panose="02070309020205020404" pitchFamily="49" charset="0"/>
                <a:cs typeface="Courier New" panose="02070309020205020404" pitchFamily="49" charset="0"/>
              </a:rPr>
              <a:t>-&gt;</a:t>
            </a:r>
            <a:r>
              <a:rPr lang="en-US" sz="1200" b="1" dirty="0" err="1">
                <a:solidFill>
                  <a:srgbClr val="3FFF3F"/>
                </a:solidFill>
                <a:latin typeface="Courier New" panose="02070309020205020404" pitchFamily="49" charset="0"/>
                <a:cs typeface="Courier New" panose="02070309020205020404" pitchFamily="49" charset="0"/>
              </a:rPr>
              <a:t>item_description,$data</a:t>
            </a:r>
            <a:r>
              <a:rPr lang="en-US" sz="1200" b="1" dirty="0">
                <a:solidFill>
                  <a:srgbClr val="3FFF3F"/>
                </a:solidFill>
                <a:latin typeface="Courier New" panose="02070309020205020404" pitchFamily="49" charset="0"/>
                <a:cs typeface="Courier New" panose="02070309020205020404" pitchFamily="49" charset="0"/>
              </a:rPr>
              <a:t>-&gt;price); }</a:t>
            </a:r>
            <a:br>
              <a:rPr lang="en-US" sz="1200" b="1" dirty="0">
                <a:solidFill>
                  <a:srgbClr val="3FFF3F"/>
                </a:solidFill>
                <a:latin typeface="Courier New" panose="02070309020205020404" pitchFamily="49" charset="0"/>
                <a:cs typeface="Courier New" panose="02070309020205020404" pitchFamily="49" charset="0"/>
              </a:rPr>
            </a:br>
            <a:r>
              <a:rPr lang="en-US" sz="1200" b="1" dirty="0">
                <a:solidFill>
                  <a:srgbClr val="3FFF3F"/>
                </a:solidFill>
                <a:latin typeface="Courier New" panose="02070309020205020404" pitchFamily="49" charset="0"/>
                <a:cs typeface="Courier New" panose="02070309020205020404" pitchFamily="49" charset="0"/>
              </a:rPr>
              <a:t>?&gt;&lt;/table&gt;&lt;/BODY&gt;&lt;/HTML&gt;</a:t>
            </a:r>
          </a:p>
        </p:txBody>
      </p:sp>
    </p:spTree>
    <p:extLst>
      <p:ext uri="{BB962C8B-B14F-4D97-AF65-F5344CB8AC3E}">
        <p14:creationId xmlns:p14="http://schemas.microsoft.com/office/powerpoint/2010/main" val="3807743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5D12E-2615-4973-9A18-8FB5B0764424}"/>
              </a:ext>
            </a:extLst>
          </p:cNvPr>
          <p:cNvSpPr>
            <a:spLocks noGrp="1"/>
          </p:cNvSpPr>
          <p:nvPr>
            <p:ph type="title"/>
          </p:nvPr>
        </p:nvSpPr>
        <p:spPr/>
        <p:txBody>
          <a:bodyPr/>
          <a:lstStyle/>
          <a:p>
            <a:r>
              <a:rPr lang="en-US" dirty="0"/>
              <a:t>Databases and SQL</a:t>
            </a:r>
          </a:p>
        </p:txBody>
      </p:sp>
      <p:sp>
        <p:nvSpPr>
          <p:cNvPr id="3" name="Content Placeholder 2">
            <a:extLst>
              <a:ext uri="{FF2B5EF4-FFF2-40B4-BE49-F238E27FC236}">
                <a16:creationId xmlns:a16="http://schemas.microsoft.com/office/drawing/2014/main" id="{49868335-9295-4BBF-90FA-51CB6750F249}"/>
              </a:ext>
            </a:extLst>
          </p:cNvPr>
          <p:cNvSpPr>
            <a:spLocks noGrp="1"/>
          </p:cNvSpPr>
          <p:nvPr>
            <p:ph idx="1"/>
          </p:nvPr>
        </p:nvSpPr>
        <p:spPr>
          <a:xfrm>
            <a:off x="1097280" y="2108201"/>
            <a:ext cx="6065520" cy="3760891"/>
          </a:xfrm>
        </p:spPr>
        <p:txBody>
          <a:bodyPr>
            <a:normAutofit/>
          </a:bodyPr>
          <a:lstStyle/>
          <a:p>
            <a:pPr>
              <a:buFont typeface="Arial" panose="020B0604020202020204" pitchFamily="34" charset="0"/>
              <a:buChar char="•"/>
            </a:pPr>
            <a:r>
              <a:rPr lang="en-US" altLang="zh-CN" dirty="0"/>
              <a:t>Databases manipulate data in four main ways…</a:t>
            </a:r>
          </a:p>
          <a:p>
            <a:pPr>
              <a:buFont typeface="Arial" panose="020B0604020202020204" pitchFamily="34" charset="0"/>
              <a:buChar char="•"/>
            </a:pPr>
            <a:r>
              <a:rPr lang="en-US" altLang="zh-CN" b="1" dirty="0"/>
              <a:t>Create:</a:t>
            </a:r>
            <a:r>
              <a:rPr lang="en-US" altLang="zh-CN" dirty="0"/>
              <a:t> They add new data to the database.</a:t>
            </a:r>
          </a:p>
          <a:p>
            <a:pPr>
              <a:buFont typeface="Arial" panose="020B0604020202020204" pitchFamily="34" charset="0"/>
              <a:buChar char="•"/>
            </a:pPr>
            <a:r>
              <a:rPr lang="en-US" altLang="zh-CN" b="1" dirty="0"/>
              <a:t>Read:</a:t>
            </a:r>
            <a:r>
              <a:rPr lang="en-US" altLang="zh-CN" dirty="0"/>
              <a:t> They retrieve existing data from the database.</a:t>
            </a:r>
          </a:p>
          <a:p>
            <a:pPr>
              <a:buFont typeface="Arial" panose="020B0604020202020204" pitchFamily="34" charset="0"/>
              <a:buChar char="•"/>
            </a:pPr>
            <a:r>
              <a:rPr lang="en-US" altLang="zh-CN" b="1" dirty="0"/>
              <a:t>Update:</a:t>
            </a:r>
            <a:r>
              <a:rPr lang="en-US" altLang="zh-CN" dirty="0"/>
              <a:t> They alter data that exists in the database.</a:t>
            </a:r>
          </a:p>
          <a:p>
            <a:pPr>
              <a:buFont typeface="Arial" panose="020B0604020202020204" pitchFamily="34" charset="0"/>
              <a:buChar char="•"/>
            </a:pPr>
            <a:r>
              <a:rPr lang="en-US" altLang="zh-CN" b="1" dirty="0"/>
              <a:t>Delete:</a:t>
            </a:r>
            <a:r>
              <a:rPr lang="en-US" altLang="zh-CN" dirty="0"/>
              <a:t> They remove data that exists in a database.</a:t>
            </a:r>
          </a:p>
          <a:p>
            <a:pPr marL="0" indent="0" algn="ctr">
              <a:buNone/>
            </a:pPr>
            <a:endParaRPr lang="en-US" altLang="zh-CN" b="1" dirty="0"/>
          </a:p>
          <a:p>
            <a:pPr marL="0" indent="0" algn="ctr">
              <a:buNone/>
            </a:pPr>
            <a:r>
              <a:rPr lang="en-US" altLang="zh-CN" b="1" dirty="0"/>
              <a:t>These are often referred to collectively by the acronym CRUD.</a:t>
            </a:r>
          </a:p>
        </p:txBody>
      </p:sp>
      <p:pic>
        <p:nvPicPr>
          <p:cNvPr id="5" name="Picture 4" descr="Icon&#10;&#10;Description automatically generated">
            <a:extLst>
              <a:ext uri="{FF2B5EF4-FFF2-40B4-BE49-F238E27FC236}">
                <a16:creationId xmlns:a16="http://schemas.microsoft.com/office/drawing/2014/main" id="{3E9BC895-2565-4FF6-8C30-27CC9554983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62719" y="386192"/>
            <a:ext cx="3991106" cy="5533596"/>
          </a:xfrm>
          <a:prstGeom prst="rect">
            <a:avLst/>
          </a:prstGeom>
        </p:spPr>
      </p:pic>
      <p:sp>
        <p:nvSpPr>
          <p:cNvPr id="6" name="TextBox 5">
            <a:extLst>
              <a:ext uri="{FF2B5EF4-FFF2-40B4-BE49-F238E27FC236}">
                <a16:creationId xmlns:a16="http://schemas.microsoft.com/office/drawing/2014/main" id="{E3D0D66E-FFB6-4F5B-9674-530FDE681B11}"/>
              </a:ext>
            </a:extLst>
          </p:cNvPr>
          <p:cNvSpPr txBox="1"/>
          <p:nvPr/>
        </p:nvSpPr>
        <p:spPr>
          <a:xfrm>
            <a:off x="7562720" y="5982946"/>
            <a:ext cx="3339942" cy="230832"/>
          </a:xfrm>
          <a:prstGeom prst="rect">
            <a:avLst/>
          </a:prstGeom>
          <a:noFill/>
        </p:spPr>
        <p:txBody>
          <a:bodyPr wrap="square" rtlCol="0">
            <a:spAutoFit/>
          </a:bodyPr>
          <a:lstStyle/>
          <a:p>
            <a:r>
              <a:rPr lang="en-US" sz="900">
                <a:hlinkClick r:id="rId3" tooltip="http://www.pngall.com/database-png"/>
              </a:rPr>
              <a:t>This Photo</a:t>
            </a:r>
            <a:r>
              <a:rPr lang="en-US" sz="900"/>
              <a:t> by Unknown Author is licensed under </a:t>
            </a:r>
            <a:r>
              <a:rPr lang="en-US" sz="900">
                <a:hlinkClick r:id="rId4" tooltip="https://creativecommons.org/licenses/by-nc/3.0/"/>
              </a:rPr>
              <a:t>CC BY-NC</a:t>
            </a:r>
            <a:endParaRPr lang="en-US" sz="900"/>
          </a:p>
        </p:txBody>
      </p:sp>
    </p:spTree>
    <p:extLst>
      <p:ext uri="{BB962C8B-B14F-4D97-AF65-F5344CB8AC3E}">
        <p14:creationId xmlns:p14="http://schemas.microsoft.com/office/powerpoint/2010/main" val="3290160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5D12E-2615-4973-9A18-8FB5B0764424}"/>
              </a:ext>
            </a:extLst>
          </p:cNvPr>
          <p:cNvSpPr>
            <a:spLocks noGrp="1"/>
          </p:cNvSpPr>
          <p:nvPr>
            <p:ph type="title"/>
          </p:nvPr>
        </p:nvSpPr>
        <p:spPr>
          <a:xfrm>
            <a:off x="1097280" y="286603"/>
            <a:ext cx="10058400" cy="1450757"/>
          </a:xfrm>
        </p:spPr>
        <p:txBody>
          <a:bodyPr anchor="b">
            <a:normAutofit/>
          </a:bodyPr>
          <a:lstStyle/>
          <a:p>
            <a:r>
              <a:rPr lang="en-US" dirty="0"/>
              <a:t>Databases and SQL</a:t>
            </a:r>
          </a:p>
        </p:txBody>
      </p:sp>
      <p:sp>
        <p:nvSpPr>
          <p:cNvPr id="3" name="Content Placeholder 2">
            <a:extLst>
              <a:ext uri="{FF2B5EF4-FFF2-40B4-BE49-F238E27FC236}">
                <a16:creationId xmlns:a16="http://schemas.microsoft.com/office/drawing/2014/main" id="{49868335-9295-4BBF-90FA-51CB6750F249}"/>
              </a:ext>
            </a:extLst>
          </p:cNvPr>
          <p:cNvSpPr>
            <a:spLocks noGrp="1"/>
          </p:cNvSpPr>
          <p:nvPr>
            <p:ph sz="half" idx="1"/>
          </p:nvPr>
        </p:nvSpPr>
        <p:spPr>
          <a:xfrm>
            <a:off x="1097280" y="2120900"/>
            <a:ext cx="4639736" cy="3748193"/>
          </a:xfrm>
        </p:spPr>
        <p:txBody>
          <a:bodyPr>
            <a:normAutofit/>
          </a:bodyPr>
          <a:lstStyle/>
          <a:p>
            <a:pPr>
              <a:buFont typeface="Arial" panose="020B0604020202020204" pitchFamily="34" charset="0"/>
              <a:buChar char="•"/>
            </a:pPr>
            <a:r>
              <a:rPr lang="en-US" altLang="zh-CN" dirty="0"/>
              <a:t>Most databases store data as sets of rows and columns – like a spreadsheet.</a:t>
            </a:r>
          </a:p>
          <a:p>
            <a:pPr>
              <a:buFont typeface="Arial" panose="020B0604020202020204" pitchFamily="34" charset="0"/>
              <a:buChar char="•"/>
            </a:pPr>
            <a:r>
              <a:rPr lang="en-US" altLang="zh-CN" dirty="0"/>
              <a:t>The columns (which we often call </a:t>
            </a:r>
            <a:r>
              <a:rPr lang="en-US" altLang="zh-CN" u="sng" dirty="0"/>
              <a:t>fields</a:t>
            </a:r>
            <a:r>
              <a:rPr lang="en-US" altLang="zh-CN" dirty="0"/>
              <a:t>) represent the specific qualities we are storing: “age”, “price”, “description”, </a:t>
            </a:r>
            <a:r>
              <a:rPr lang="en-US" altLang="zh-CN" dirty="0" err="1"/>
              <a:t>etc</a:t>
            </a:r>
            <a:r>
              <a:rPr lang="en-US" altLang="zh-CN" dirty="0"/>
              <a:t>…</a:t>
            </a:r>
          </a:p>
          <a:p>
            <a:pPr>
              <a:buFont typeface="Arial" panose="020B0604020202020204" pitchFamily="34" charset="0"/>
              <a:buChar char="•"/>
            </a:pPr>
            <a:r>
              <a:rPr lang="en-US" altLang="zh-CN" dirty="0"/>
              <a:t>The rows (which we often call </a:t>
            </a:r>
            <a:r>
              <a:rPr lang="en-US" altLang="zh-CN" u="sng" dirty="0"/>
              <a:t>records</a:t>
            </a:r>
            <a:r>
              <a:rPr lang="en-US" altLang="zh-CN" dirty="0"/>
              <a:t>) represent how those qualities apply to a specific item. i.e., Dave's age is 47 years.</a:t>
            </a:r>
          </a:p>
          <a:p>
            <a:pPr>
              <a:buFont typeface="Arial" panose="020B0604020202020204" pitchFamily="34" charset="0"/>
              <a:buChar char="•"/>
            </a:pPr>
            <a:endParaRPr lang="en-US" altLang="zh-CN" dirty="0"/>
          </a:p>
          <a:p>
            <a:pPr>
              <a:buFont typeface="Arial" panose="020B0604020202020204" pitchFamily="34" charset="0"/>
              <a:buChar char="•"/>
            </a:pPr>
            <a:endParaRPr lang="en-US" altLang="zh-CN" dirty="0"/>
          </a:p>
        </p:txBody>
      </p:sp>
      <p:pic>
        <p:nvPicPr>
          <p:cNvPr id="5" name="Picture 4">
            <a:extLst>
              <a:ext uri="{FF2B5EF4-FFF2-40B4-BE49-F238E27FC236}">
                <a16:creationId xmlns:a16="http://schemas.microsoft.com/office/drawing/2014/main" id="{3E9BC895-2565-4FF6-8C30-27CC9554983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p:blipFill>
        <p:spPr>
          <a:xfrm>
            <a:off x="5807053" y="2628870"/>
            <a:ext cx="5348627" cy="2059220"/>
          </a:xfrm>
          <a:prstGeom prst="rect">
            <a:avLst/>
          </a:prstGeom>
          <a:noFill/>
        </p:spPr>
      </p:pic>
      <p:sp>
        <p:nvSpPr>
          <p:cNvPr id="6" name="TextBox 5">
            <a:extLst>
              <a:ext uri="{FF2B5EF4-FFF2-40B4-BE49-F238E27FC236}">
                <a16:creationId xmlns:a16="http://schemas.microsoft.com/office/drawing/2014/main" id="{E3D0D66E-FFB6-4F5B-9674-530FDE681B11}"/>
              </a:ext>
            </a:extLst>
          </p:cNvPr>
          <p:cNvSpPr txBox="1"/>
          <p:nvPr/>
        </p:nvSpPr>
        <p:spPr>
          <a:xfrm>
            <a:off x="8782916" y="4688090"/>
            <a:ext cx="237276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opentextbook.site/informationsystems2019/chapter/chapter-4-data-and-databases-updat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Tree>
    <p:extLst>
      <p:ext uri="{BB962C8B-B14F-4D97-AF65-F5344CB8AC3E}">
        <p14:creationId xmlns:p14="http://schemas.microsoft.com/office/powerpoint/2010/main" val="1317066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5D12E-2615-4973-9A18-8FB5B0764424}"/>
              </a:ext>
            </a:extLst>
          </p:cNvPr>
          <p:cNvSpPr>
            <a:spLocks noGrp="1"/>
          </p:cNvSpPr>
          <p:nvPr>
            <p:ph type="title"/>
          </p:nvPr>
        </p:nvSpPr>
        <p:spPr>
          <a:xfrm>
            <a:off x="1097280" y="286603"/>
            <a:ext cx="10058400" cy="1450757"/>
          </a:xfrm>
        </p:spPr>
        <p:txBody>
          <a:bodyPr anchor="b">
            <a:normAutofit/>
          </a:bodyPr>
          <a:lstStyle/>
          <a:p>
            <a:r>
              <a:rPr lang="en-US" dirty="0"/>
              <a:t>Databases and SQL</a:t>
            </a:r>
          </a:p>
        </p:txBody>
      </p:sp>
      <p:sp>
        <p:nvSpPr>
          <p:cNvPr id="3" name="Content Placeholder 2">
            <a:extLst>
              <a:ext uri="{FF2B5EF4-FFF2-40B4-BE49-F238E27FC236}">
                <a16:creationId xmlns:a16="http://schemas.microsoft.com/office/drawing/2014/main" id="{49868335-9295-4BBF-90FA-51CB6750F249}"/>
              </a:ext>
            </a:extLst>
          </p:cNvPr>
          <p:cNvSpPr>
            <a:spLocks noGrp="1"/>
          </p:cNvSpPr>
          <p:nvPr>
            <p:ph sz="half" idx="1"/>
          </p:nvPr>
        </p:nvSpPr>
        <p:spPr>
          <a:xfrm>
            <a:off x="1097280" y="2120900"/>
            <a:ext cx="4639736" cy="3748193"/>
          </a:xfrm>
        </p:spPr>
        <p:txBody>
          <a:bodyPr>
            <a:normAutofit fontScale="92500" lnSpcReduction="20000"/>
          </a:bodyPr>
          <a:lstStyle/>
          <a:p>
            <a:pPr>
              <a:buFont typeface="Arial" panose="020B0604020202020204" pitchFamily="34" charset="0"/>
              <a:buChar char="•"/>
            </a:pPr>
            <a:r>
              <a:rPr lang="en-US" altLang="zh-CN" dirty="0"/>
              <a:t>We frequently collect the rows and columns about a specific kind of thing (students, items, cars) and put them together in a structure called a </a:t>
            </a:r>
            <a:r>
              <a:rPr lang="en-US" altLang="zh-CN" u="sng" dirty="0"/>
              <a:t>table</a:t>
            </a:r>
            <a:r>
              <a:rPr lang="en-US" altLang="zh-CN" dirty="0"/>
              <a:t>.</a:t>
            </a:r>
          </a:p>
          <a:p>
            <a:pPr>
              <a:buFont typeface="Arial" panose="020B0604020202020204" pitchFamily="34" charset="0"/>
              <a:buChar char="•"/>
            </a:pPr>
            <a:r>
              <a:rPr lang="en-US" altLang="zh-CN" dirty="0"/>
              <a:t>SQL Databases work exclusively on data in tables.</a:t>
            </a:r>
          </a:p>
          <a:p>
            <a:pPr>
              <a:buFont typeface="Arial" panose="020B0604020202020204" pitchFamily="34" charset="0"/>
              <a:buChar char="•"/>
            </a:pPr>
            <a:r>
              <a:rPr lang="en-US" altLang="zh-CN" dirty="0"/>
              <a:t>In these next few slides, we will discuss how SQL can be used to access data from a table.</a:t>
            </a:r>
          </a:p>
          <a:p>
            <a:pPr>
              <a:buFont typeface="Arial" panose="020B0604020202020204" pitchFamily="34" charset="0"/>
              <a:buChar char="•"/>
            </a:pPr>
            <a:r>
              <a:rPr lang="en-US" altLang="zh-CN" dirty="0"/>
              <a:t>It’s worth pointing out that a programming language like PHP still needs a way to send SQL to a particular database but we will discuss that later…</a:t>
            </a:r>
          </a:p>
        </p:txBody>
      </p:sp>
      <p:pic>
        <p:nvPicPr>
          <p:cNvPr id="5" name="Picture 4">
            <a:extLst>
              <a:ext uri="{FF2B5EF4-FFF2-40B4-BE49-F238E27FC236}">
                <a16:creationId xmlns:a16="http://schemas.microsoft.com/office/drawing/2014/main" id="{3E9BC895-2565-4FF6-8C30-27CC9554983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p:blipFill>
        <p:spPr>
          <a:xfrm>
            <a:off x="5807053" y="2628870"/>
            <a:ext cx="5348627" cy="2059220"/>
          </a:xfrm>
          <a:prstGeom prst="rect">
            <a:avLst/>
          </a:prstGeom>
          <a:noFill/>
        </p:spPr>
      </p:pic>
      <p:sp>
        <p:nvSpPr>
          <p:cNvPr id="6" name="TextBox 5">
            <a:extLst>
              <a:ext uri="{FF2B5EF4-FFF2-40B4-BE49-F238E27FC236}">
                <a16:creationId xmlns:a16="http://schemas.microsoft.com/office/drawing/2014/main" id="{E3D0D66E-FFB6-4F5B-9674-530FDE681B11}"/>
              </a:ext>
            </a:extLst>
          </p:cNvPr>
          <p:cNvSpPr txBox="1"/>
          <p:nvPr/>
        </p:nvSpPr>
        <p:spPr>
          <a:xfrm>
            <a:off x="8782916" y="4688090"/>
            <a:ext cx="2372764"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opentextbook.site/informationsystems2019/chapter/chapter-4-data-and-databases-update/">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Tree>
    <p:extLst>
      <p:ext uri="{BB962C8B-B14F-4D97-AF65-F5344CB8AC3E}">
        <p14:creationId xmlns:p14="http://schemas.microsoft.com/office/powerpoint/2010/main" val="3572000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8B308-5A6E-4922-9E15-5EC40E56F5C7}"/>
              </a:ext>
            </a:extLst>
          </p:cNvPr>
          <p:cNvSpPr>
            <a:spLocks noGrp="1"/>
          </p:cNvSpPr>
          <p:nvPr>
            <p:ph type="title"/>
          </p:nvPr>
        </p:nvSpPr>
        <p:spPr/>
        <p:txBody>
          <a:bodyPr/>
          <a:lstStyle/>
          <a:p>
            <a:r>
              <a:rPr lang="en-US" dirty="0"/>
              <a:t>SQL - SELECT</a:t>
            </a:r>
          </a:p>
        </p:txBody>
      </p:sp>
      <p:sp>
        <p:nvSpPr>
          <p:cNvPr id="3" name="Content Placeholder 2">
            <a:extLst>
              <a:ext uri="{FF2B5EF4-FFF2-40B4-BE49-F238E27FC236}">
                <a16:creationId xmlns:a16="http://schemas.microsoft.com/office/drawing/2014/main" id="{BF878AAD-1D83-4670-ABBC-ED2449C420C9}"/>
              </a:ext>
            </a:extLst>
          </p:cNvPr>
          <p:cNvSpPr>
            <a:spLocks noGrp="1"/>
          </p:cNvSpPr>
          <p:nvPr>
            <p:ph idx="1"/>
          </p:nvPr>
        </p:nvSpPr>
        <p:spPr>
          <a:xfrm>
            <a:off x="1097280" y="2108201"/>
            <a:ext cx="4676166" cy="3760891"/>
          </a:xfrm>
        </p:spPr>
        <p:txBody>
          <a:bodyPr>
            <a:normAutofit fontScale="92500" lnSpcReduction="10000"/>
          </a:bodyPr>
          <a:lstStyle/>
          <a:p>
            <a:pPr>
              <a:buFont typeface="Arial" panose="020B0604020202020204" pitchFamily="34" charset="0"/>
              <a:buChar char="•"/>
            </a:pPr>
            <a:r>
              <a:rPr lang="en-US" dirty="0"/>
              <a:t>To READ information from a SQL database we use the command SELECT.</a:t>
            </a:r>
          </a:p>
          <a:p>
            <a:pPr>
              <a:buFont typeface="Arial" panose="020B0604020202020204" pitchFamily="34" charset="0"/>
              <a:buChar char="•"/>
            </a:pPr>
            <a:r>
              <a:rPr lang="en-US" dirty="0"/>
              <a:t>We provide it at least two pieces of information</a:t>
            </a:r>
          </a:p>
          <a:p>
            <a:pPr lvl="1">
              <a:buFont typeface="Arial" panose="020B0604020202020204" pitchFamily="34" charset="0"/>
              <a:buChar char="•"/>
            </a:pPr>
            <a:r>
              <a:rPr lang="en-US" dirty="0"/>
              <a:t>The name of a table we are working on.</a:t>
            </a:r>
          </a:p>
          <a:p>
            <a:pPr lvl="1">
              <a:buFont typeface="Arial" panose="020B0604020202020204" pitchFamily="34" charset="0"/>
              <a:buChar char="•"/>
            </a:pPr>
            <a:r>
              <a:rPr lang="en-US" dirty="0"/>
              <a:t>The columns we want to see.</a:t>
            </a:r>
          </a:p>
          <a:p>
            <a:pPr>
              <a:buFont typeface="Arial" panose="020B0604020202020204" pitchFamily="34" charset="0"/>
              <a:buChar char="•"/>
            </a:pPr>
            <a:r>
              <a:rPr lang="en-US" dirty="0"/>
              <a:t>We can also use it to filter out some rows (records) and only show us the ones we are interested in.  This is done using a WHERE clause.</a:t>
            </a:r>
          </a:p>
          <a:p>
            <a:pPr>
              <a:buFont typeface="Arial" panose="020B0604020202020204" pitchFamily="34" charset="0"/>
              <a:buChar char="•"/>
            </a:pPr>
            <a:r>
              <a:rPr lang="en-US" dirty="0"/>
              <a:t>We can use AND </a:t>
            </a:r>
            <a:r>
              <a:rPr lang="en-US" dirty="0" err="1"/>
              <a:t>and</a:t>
            </a:r>
            <a:r>
              <a:rPr lang="en-US" dirty="0"/>
              <a:t> OR to create more complex filters.</a:t>
            </a:r>
          </a:p>
          <a:p>
            <a:pPr>
              <a:buFont typeface="Arial" panose="020B0604020202020204" pitchFamily="34" charset="0"/>
              <a:buChar char="•"/>
            </a:pPr>
            <a:endParaRPr lang="en-US" dirty="0"/>
          </a:p>
        </p:txBody>
      </p:sp>
      <p:sp>
        <p:nvSpPr>
          <p:cNvPr id="4" name="Content Placeholder 3">
            <a:extLst>
              <a:ext uri="{FF2B5EF4-FFF2-40B4-BE49-F238E27FC236}">
                <a16:creationId xmlns:a16="http://schemas.microsoft.com/office/drawing/2014/main" id="{64A4F054-8622-4D63-8BFF-560EBEB5F2A3}"/>
              </a:ext>
            </a:extLst>
          </p:cNvPr>
          <p:cNvSpPr txBox="1">
            <a:spLocks/>
          </p:cNvSpPr>
          <p:nvPr/>
        </p:nvSpPr>
        <p:spPr>
          <a:xfrm>
            <a:off x="5912527" y="3250247"/>
            <a:ext cx="6000579" cy="1301751"/>
          </a:xfrm>
          <a:prstGeom prst="rect">
            <a:avLst/>
          </a:prstGeom>
          <a:solidFill>
            <a:schemeClr val="tx1"/>
          </a:solidFill>
          <a:effectLst>
            <a:softEdge rad="0"/>
          </a:effectLst>
        </p:spPr>
        <p:txBody>
          <a:bodyPr vert="horz" lIns="0" tIns="45720" rIns="0" bIns="45720" rtlCol="0" anchor="t" anchorCtr="0">
            <a:normAutofit fontScale="92500" lnSpcReduction="2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3FFF3F"/>
                </a:solidFill>
                <a:latin typeface="Courier New" panose="02070309020205020404" pitchFamily="49" charset="0"/>
                <a:cs typeface="Courier New" panose="02070309020205020404" pitchFamily="49" charset="0"/>
              </a:rPr>
              <a:t>&gt; SELECT names, age FROM people;</a:t>
            </a:r>
          </a:p>
          <a:p>
            <a:pPr marL="0" indent="0">
              <a:buNone/>
            </a:pPr>
            <a:r>
              <a:rPr lang="en-US" b="1" dirty="0">
                <a:solidFill>
                  <a:srgbClr val="3FFF3F"/>
                </a:solidFill>
                <a:latin typeface="Courier New" panose="02070309020205020404" pitchFamily="49" charset="0"/>
                <a:cs typeface="Courier New" panose="02070309020205020404" pitchFamily="49" charset="0"/>
              </a:rPr>
              <a:t>Larry Smith	24</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Xiao Li	34</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Sara Simms	65</a:t>
            </a:r>
          </a:p>
          <a:p>
            <a:pPr marL="0" indent="0">
              <a:buNone/>
            </a:pPr>
            <a:endParaRPr lang="en-US" b="1" dirty="0">
              <a:solidFill>
                <a:srgbClr val="3FFF3F"/>
              </a:solidFill>
              <a:latin typeface="Courier New" panose="02070309020205020404" pitchFamily="49" charset="0"/>
              <a:cs typeface="Courier New" panose="02070309020205020404" pitchFamily="49" charset="0"/>
            </a:endParaRPr>
          </a:p>
        </p:txBody>
      </p:sp>
      <p:graphicFrame>
        <p:nvGraphicFramePr>
          <p:cNvPr id="5" name="Table 4">
            <a:extLst>
              <a:ext uri="{FF2B5EF4-FFF2-40B4-BE49-F238E27FC236}">
                <a16:creationId xmlns:a16="http://schemas.microsoft.com/office/drawing/2014/main" id="{01407216-CEE0-4330-9FFB-8C45B44C7515}"/>
              </a:ext>
            </a:extLst>
          </p:cNvPr>
          <p:cNvGraphicFramePr>
            <a:graphicFrameLocks noGrp="1"/>
          </p:cNvGraphicFramePr>
          <p:nvPr/>
        </p:nvGraphicFramePr>
        <p:xfrm>
          <a:off x="5912528" y="2005477"/>
          <a:ext cx="6000579" cy="1039564"/>
        </p:xfrm>
        <a:graphic>
          <a:graphicData uri="http://schemas.openxmlformats.org/drawingml/2006/table">
            <a:tbl>
              <a:tblPr>
                <a:tableStyleId>{37CE84F3-28C3-443E-9E96-99CF82512B78}</a:tableStyleId>
              </a:tblPr>
              <a:tblGrid>
                <a:gridCol w="4669747">
                  <a:extLst>
                    <a:ext uri="{9D8B030D-6E8A-4147-A177-3AD203B41FA5}">
                      <a16:colId xmlns:a16="http://schemas.microsoft.com/office/drawing/2014/main" val="671086831"/>
                    </a:ext>
                  </a:extLst>
                </a:gridCol>
                <a:gridCol w="1330832">
                  <a:extLst>
                    <a:ext uri="{9D8B030D-6E8A-4147-A177-3AD203B41FA5}">
                      <a16:colId xmlns:a16="http://schemas.microsoft.com/office/drawing/2014/main" val="1456959817"/>
                    </a:ext>
                  </a:extLst>
                </a:gridCol>
              </a:tblGrid>
              <a:tr h="259891">
                <a:tc>
                  <a:txBody>
                    <a:bodyPr/>
                    <a:lstStyle/>
                    <a:p>
                      <a:pPr algn="ctr"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Names</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tc>
                  <a:txBody>
                    <a:bodyPr/>
                    <a:lstStyle/>
                    <a:p>
                      <a:pPr algn="ctr"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Age</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extLst>
                  <a:ext uri="{0D108BD9-81ED-4DB2-BD59-A6C34878D82A}">
                    <a16:rowId xmlns:a16="http://schemas.microsoft.com/office/drawing/2014/main" val="1338103389"/>
                  </a:ext>
                </a:extLst>
              </a:tr>
              <a:tr h="259891">
                <a:tc>
                  <a:txBody>
                    <a:bodyPr/>
                    <a:lstStyle/>
                    <a:p>
                      <a:pPr algn="l"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Larry Smith</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tc>
                  <a:txBody>
                    <a:bodyPr/>
                    <a:lstStyle/>
                    <a:p>
                      <a:pPr algn="r"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24</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extLst>
                  <a:ext uri="{0D108BD9-81ED-4DB2-BD59-A6C34878D82A}">
                    <a16:rowId xmlns:a16="http://schemas.microsoft.com/office/drawing/2014/main" val="2564999297"/>
                  </a:ext>
                </a:extLst>
              </a:tr>
              <a:tr h="259891">
                <a:tc>
                  <a:txBody>
                    <a:bodyPr/>
                    <a:lstStyle/>
                    <a:p>
                      <a:pPr algn="l"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Xiao Li</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tc>
                  <a:txBody>
                    <a:bodyPr/>
                    <a:lstStyle/>
                    <a:p>
                      <a:pPr algn="r"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34</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extLst>
                  <a:ext uri="{0D108BD9-81ED-4DB2-BD59-A6C34878D82A}">
                    <a16:rowId xmlns:a16="http://schemas.microsoft.com/office/drawing/2014/main" val="3820535179"/>
                  </a:ext>
                </a:extLst>
              </a:tr>
              <a:tr h="259891">
                <a:tc>
                  <a:txBody>
                    <a:bodyPr/>
                    <a:lstStyle/>
                    <a:p>
                      <a:pPr algn="l"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Sarah Simms</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tc>
                  <a:txBody>
                    <a:bodyPr/>
                    <a:lstStyle/>
                    <a:p>
                      <a:pPr algn="r"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65</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extLst>
                  <a:ext uri="{0D108BD9-81ED-4DB2-BD59-A6C34878D82A}">
                    <a16:rowId xmlns:a16="http://schemas.microsoft.com/office/drawing/2014/main" val="524226206"/>
                  </a:ext>
                </a:extLst>
              </a:tr>
            </a:tbl>
          </a:graphicData>
        </a:graphic>
      </p:graphicFrame>
      <p:sp>
        <p:nvSpPr>
          <p:cNvPr id="6" name="Content Placeholder 3">
            <a:extLst>
              <a:ext uri="{FF2B5EF4-FFF2-40B4-BE49-F238E27FC236}">
                <a16:creationId xmlns:a16="http://schemas.microsoft.com/office/drawing/2014/main" id="{7E56ABFD-0630-48A0-BEE6-F032D4119FE7}"/>
              </a:ext>
            </a:extLst>
          </p:cNvPr>
          <p:cNvSpPr txBox="1">
            <a:spLocks/>
          </p:cNvSpPr>
          <p:nvPr/>
        </p:nvSpPr>
        <p:spPr>
          <a:xfrm>
            <a:off x="5912527" y="4757205"/>
            <a:ext cx="6000579" cy="1111887"/>
          </a:xfrm>
          <a:prstGeom prst="rect">
            <a:avLst/>
          </a:prstGeom>
          <a:solidFill>
            <a:schemeClr val="tx1"/>
          </a:solidFill>
          <a:effectLst>
            <a:softEdge rad="0"/>
          </a:effectLst>
        </p:spPr>
        <p:txBody>
          <a:bodyPr vert="horz" lIns="0" tIns="45720" rIns="0" bIns="45720" rtlCol="0" anchor="t" anchorCtr="0">
            <a:normAutofit fontScale="925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3FFF3F"/>
                </a:solidFill>
                <a:latin typeface="Courier New" panose="02070309020205020404" pitchFamily="49" charset="0"/>
                <a:cs typeface="Courier New" panose="02070309020205020404" pitchFamily="49" charset="0"/>
              </a:rPr>
              <a:t>&gt; SELECT names FROM people WHERE age &gt; 25;</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Xiao Li</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Sara Simms</a:t>
            </a:r>
          </a:p>
          <a:p>
            <a:pPr marL="0" indent="0">
              <a:buNone/>
            </a:pPr>
            <a:endParaRPr lang="en-US" b="1" dirty="0">
              <a:solidFill>
                <a:srgbClr val="3FFF3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30737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30900-2366-4E70-8FB9-9A2011C7BD6D}"/>
              </a:ext>
            </a:extLst>
          </p:cNvPr>
          <p:cNvSpPr>
            <a:spLocks noGrp="1"/>
          </p:cNvSpPr>
          <p:nvPr>
            <p:ph type="title"/>
          </p:nvPr>
        </p:nvSpPr>
        <p:spPr/>
        <p:txBody>
          <a:bodyPr/>
          <a:lstStyle/>
          <a:p>
            <a:r>
              <a:rPr lang="en-US" dirty="0"/>
              <a:t>SQL - INSERT</a:t>
            </a:r>
          </a:p>
        </p:txBody>
      </p:sp>
      <p:sp>
        <p:nvSpPr>
          <p:cNvPr id="3" name="Content Placeholder 2">
            <a:extLst>
              <a:ext uri="{FF2B5EF4-FFF2-40B4-BE49-F238E27FC236}">
                <a16:creationId xmlns:a16="http://schemas.microsoft.com/office/drawing/2014/main" id="{F9792305-7369-41AD-A384-5CA89DF40C81}"/>
              </a:ext>
            </a:extLst>
          </p:cNvPr>
          <p:cNvSpPr>
            <a:spLocks noGrp="1"/>
          </p:cNvSpPr>
          <p:nvPr>
            <p:ph idx="1"/>
          </p:nvPr>
        </p:nvSpPr>
        <p:spPr>
          <a:xfrm>
            <a:off x="1097280" y="2108201"/>
            <a:ext cx="4598670" cy="3760891"/>
          </a:xfrm>
        </p:spPr>
        <p:txBody>
          <a:bodyPr/>
          <a:lstStyle/>
          <a:p>
            <a:pPr>
              <a:buFont typeface="Arial" panose="020B0604020202020204" pitchFamily="34" charset="0"/>
              <a:buChar char="•"/>
            </a:pPr>
            <a:r>
              <a:rPr lang="en-US" dirty="0"/>
              <a:t>To CREATE new data in a SQL database.  We use the INSERT command.</a:t>
            </a:r>
          </a:p>
          <a:p>
            <a:pPr>
              <a:buFont typeface="Arial" panose="020B0604020202020204" pitchFamily="34" charset="0"/>
              <a:buChar char="•"/>
            </a:pPr>
            <a:r>
              <a:rPr lang="en-US" dirty="0"/>
              <a:t>The minimal amount of data we need to provide are the columns we are populating and the values we are going to put into them.</a:t>
            </a:r>
          </a:p>
          <a:p>
            <a:pPr>
              <a:buFont typeface="Arial" panose="020B0604020202020204" pitchFamily="34" charset="0"/>
              <a:buChar char="•"/>
            </a:pPr>
            <a:r>
              <a:rPr lang="en-US" dirty="0"/>
              <a:t>In SQL, strings are encased in single quotes, column names are not, and neither are numbers.</a:t>
            </a:r>
          </a:p>
        </p:txBody>
      </p:sp>
      <p:sp>
        <p:nvSpPr>
          <p:cNvPr id="4" name="Content Placeholder 3">
            <a:extLst>
              <a:ext uri="{FF2B5EF4-FFF2-40B4-BE49-F238E27FC236}">
                <a16:creationId xmlns:a16="http://schemas.microsoft.com/office/drawing/2014/main" id="{2B2B5A87-B258-489F-9819-50D27B4CDFBA}"/>
              </a:ext>
            </a:extLst>
          </p:cNvPr>
          <p:cNvSpPr txBox="1">
            <a:spLocks/>
          </p:cNvSpPr>
          <p:nvPr/>
        </p:nvSpPr>
        <p:spPr>
          <a:xfrm>
            <a:off x="5912527" y="3414294"/>
            <a:ext cx="6000579" cy="759778"/>
          </a:xfrm>
          <a:prstGeom prst="rect">
            <a:avLst/>
          </a:prstGeom>
          <a:solidFill>
            <a:schemeClr val="tx1"/>
          </a:solidFill>
          <a:effectLst>
            <a:softEdge rad="0"/>
          </a:effectLst>
        </p:spPr>
        <p:txBody>
          <a:bodyPr vert="horz" lIns="0" tIns="45720" rIns="0" bIns="45720" rtlCol="0" anchor="t" anchorCtr="0">
            <a:normAutofit/>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600" b="1" dirty="0">
                <a:solidFill>
                  <a:srgbClr val="3FFF3F"/>
                </a:solidFill>
                <a:latin typeface="Courier New" panose="02070309020205020404" pitchFamily="49" charset="0"/>
                <a:cs typeface="Courier New" panose="02070309020205020404" pitchFamily="49" charset="0"/>
              </a:rPr>
              <a:t>&gt; INSERT INTO people (</a:t>
            </a:r>
            <a:r>
              <a:rPr lang="en-US" sz="1600" b="1" dirty="0" err="1">
                <a:solidFill>
                  <a:srgbClr val="3FFF3F"/>
                </a:solidFill>
                <a:latin typeface="Courier New" panose="02070309020205020404" pitchFamily="49" charset="0"/>
                <a:cs typeface="Courier New" panose="02070309020205020404" pitchFamily="49" charset="0"/>
              </a:rPr>
              <a:t>names,age</a:t>
            </a:r>
            <a:r>
              <a:rPr lang="en-US" sz="1600" b="1" dirty="0">
                <a:solidFill>
                  <a:srgbClr val="3FFF3F"/>
                </a:solidFill>
                <a:latin typeface="Courier New" panose="02070309020205020404" pitchFamily="49" charset="0"/>
                <a:cs typeface="Courier New" panose="02070309020205020404" pitchFamily="49" charset="0"/>
              </a:rPr>
              <a:t>) VALUES ('Ip Man',127);</a:t>
            </a:r>
          </a:p>
          <a:p>
            <a:pPr marL="0" indent="0">
              <a:buNone/>
            </a:pPr>
            <a:endParaRPr lang="en-US" sz="1600" b="1" dirty="0">
              <a:solidFill>
                <a:srgbClr val="3FFF3F"/>
              </a:solidFill>
              <a:latin typeface="Courier New" panose="02070309020205020404" pitchFamily="49" charset="0"/>
              <a:cs typeface="Courier New" panose="02070309020205020404" pitchFamily="49" charset="0"/>
            </a:endParaRPr>
          </a:p>
        </p:txBody>
      </p:sp>
      <p:graphicFrame>
        <p:nvGraphicFramePr>
          <p:cNvPr id="7" name="Table 6">
            <a:extLst>
              <a:ext uri="{FF2B5EF4-FFF2-40B4-BE49-F238E27FC236}">
                <a16:creationId xmlns:a16="http://schemas.microsoft.com/office/drawing/2014/main" id="{F89CC8BD-E872-437D-98DD-B1D37734D816}"/>
              </a:ext>
            </a:extLst>
          </p:cNvPr>
          <p:cNvGraphicFramePr>
            <a:graphicFrameLocks noGrp="1"/>
          </p:cNvGraphicFramePr>
          <p:nvPr/>
        </p:nvGraphicFramePr>
        <p:xfrm>
          <a:off x="5912528" y="2005477"/>
          <a:ext cx="6000579" cy="1039564"/>
        </p:xfrm>
        <a:graphic>
          <a:graphicData uri="http://schemas.openxmlformats.org/drawingml/2006/table">
            <a:tbl>
              <a:tblPr>
                <a:tableStyleId>{37CE84F3-28C3-443E-9E96-99CF82512B78}</a:tableStyleId>
              </a:tblPr>
              <a:tblGrid>
                <a:gridCol w="4669747">
                  <a:extLst>
                    <a:ext uri="{9D8B030D-6E8A-4147-A177-3AD203B41FA5}">
                      <a16:colId xmlns:a16="http://schemas.microsoft.com/office/drawing/2014/main" val="671086831"/>
                    </a:ext>
                  </a:extLst>
                </a:gridCol>
                <a:gridCol w="1330832">
                  <a:extLst>
                    <a:ext uri="{9D8B030D-6E8A-4147-A177-3AD203B41FA5}">
                      <a16:colId xmlns:a16="http://schemas.microsoft.com/office/drawing/2014/main" val="1456959817"/>
                    </a:ext>
                  </a:extLst>
                </a:gridCol>
              </a:tblGrid>
              <a:tr h="259891">
                <a:tc>
                  <a:txBody>
                    <a:bodyPr/>
                    <a:lstStyle/>
                    <a:p>
                      <a:pPr algn="ctr"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Names</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tc>
                  <a:txBody>
                    <a:bodyPr/>
                    <a:lstStyle/>
                    <a:p>
                      <a:pPr algn="ctr"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Age</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extLst>
                  <a:ext uri="{0D108BD9-81ED-4DB2-BD59-A6C34878D82A}">
                    <a16:rowId xmlns:a16="http://schemas.microsoft.com/office/drawing/2014/main" val="1338103389"/>
                  </a:ext>
                </a:extLst>
              </a:tr>
              <a:tr h="259891">
                <a:tc>
                  <a:txBody>
                    <a:bodyPr/>
                    <a:lstStyle/>
                    <a:p>
                      <a:pPr algn="l"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Larry Smith</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tc>
                  <a:txBody>
                    <a:bodyPr/>
                    <a:lstStyle/>
                    <a:p>
                      <a:pPr algn="r"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24</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extLst>
                  <a:ext uri="{0D108BD9-81ED-4DB2-BD59-A6C34878D82A}">
                    <a16:rowId xmlns:a16="http://schemas.microsoft.com/office/drawing/2014/main" val="2564999297"/>
                  </a:ext>
                </a:extLst>
              </a:tr>
              <a:tr h="259891">
                <a:tc>
                  <a:txBody>
                    <a:bodyPr/>
                    <a:lstStyle/>
                    <a:p>
                      <a:pPr algn="l"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Xiao Li</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tc>
                  <a:txBody>
                    <a:bodyPr/>
                    <a:lstStyle/>
                    <a:p>
                      <a:pPr algn="r"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34</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extLst>
                  <a:ext uri="{0D108BD9-81ED-4DB2-BD59-A6C34878D82A}">
                    <a16:rowId xmlns:a16="http://schemas.microsoft.com/office/drawing/2014/main" val="3820535179"/>
                  </a:ext>
                </a:extLst>
              </a:tr>
              <a:tr h="259891">
                <a:tc>
                  <a:txBody>
                    <a:bodyPr/>
                    <a:lstStyle/>
                    <a:p>
                      <a:pPr algn="l"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Sarah Simms</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tc>
                  <a:txBody>
                    <a:bodyPr/>
                    <a:lstStyle/>
                    <a:p>
                      <a:pPr algn="r"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65</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extLst>
                  <a:ext uri="{0D108BD9-81ED-4DB2-BD59-A6C34878D82A}">
                    <a16:rowId xmlns:a16="http://schemas.microsoft.com/office/drawing/2014/main" val="524226206"/>
                  </a:ext>
                </a:extLst>
              </a:tr>
            </a:tbl>
          </a:graphicData>
        </a:graphic>
      </p:graphicFrame>
      <p:graphicFrame>
        <p:nvGraphicFramePr>
          <p:cNvPr id="8" name="Table 7">
            <a:extLst>
              <a:ext uri="{FF2B5EF4-FFF2-40B4-BE49-F238E27FC236}">
                <a16:creationId xmlns:a16="http://schemas.microsoft.com/office/drawing/2014/main" id="{FC35FFCE-98C3-4C79-870C-01EDD7A7C27E}"/>
              </a:ext>
            </a:extLst>
          </p:cNvPr>
          <p:cNvGraphicFramePr>
            <a:graphicFrameLocks noGrp="1"/>
          </p:cNvGraphicFramePr>
          <p:nvPr/>
        </p:nvGraphicFramePr>
        <p:xfrm>
          <a:off x="5912527" y="4557929"/>
          <a:ext cx="6000579" cy="1299455"/>
        </p:xfrm>
        <a:graphic>
          <a:graphicData uri="http://schemas.openxmlformats.org/drawingml/2006/table">
            <a:tbl>
              <a:tblPr>
                <a:tableStyleId>{37CE84F3-28C3-443E-9E96-99CF82512B78}</a:tableStyleId>
              </a:tblPr>
              <a:tblGrid>
                <a:gridCol w="4669747">
                  <a:extLst>
                    <a:ext uri="{9D8B030D-6E8A-4147-A177-3AD203B41FA5}">
                      <a16:colId xmlns:a16="http://schemas.microsoft.com/office/drawing/2014/main" val="671086831"/>
                    </a:ext>
                  </a:extLst>
                </a:gridCol>
                <a:gridCol w="1330832">
                  <a:extLst>
                    <a:ext uri="{9D8B030D-6E8A-4147-A177-3AD203B41FA5}">
                      <a16:colId xmlns:a16="http://schemas.microsoft.com/office/drawing/2014/main" val="1456959817"/>
                    </a:ext>
                  </a:extLst>
                </a:gridCol>
              </a:tblGrid>
              <a:tr h="259891">
                <a:tc>
                  <a:txBody>
                    <a:bodyPr/>
                    <a:lstStyle/>
                    <a:p>
                      <a:pPr algn="ctr"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Name</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tc>
                  <a:txBody>
                    <a:bodyPr/>
                    <a:lstStyle/>
                    <a:p>
                      <a:pPr algn="ctr"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Age</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extLst>
                  <a:ext uri="{0D108BD9-81ED-4DB2-BD59-A6C34878D82A}">
                    <a16:rowId xmlns:a16="http://schemas.microsoft.com/office/drawing/2014/main" val="1338103389"/>
                  </a:ext>
                </a:extLst>
              </a:tr>
              <a:tr h="259891">
                <a:tc>
                  <a:txBody>
                    <a:bodyPr/>
                    <a:lstStyle/>
                    <a:p>
                      <a:pPr algn="l"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Larry Smith</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tc>
                  <a:txBody>
                    <a:bodyPr/>
                    <a:lstStyle/>
                    <a:p>
                      <a:pPr algn="r"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24</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extLst>
                  <a:ext uri="{0D108BD9-81ED-4DB2-BD59-A6C34878D82A}">
                    <a16:rowId xmlns:a16="http://schemas.microsoft.com/office/drawing/2014/main" val="2564999297"/>
                  </a:ext>
                </a:extLst>
              </a:tr>
              <a:tr h="259891">
                <a:tc>
                  <a:txBody>
                    <a:bodyPr/>
                    <a:lstStyle/>
                    <a:p>
                      <a:pPr algn="l"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Xiao Li</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tc>
                  <a:txBody>
                    <a:bodyPr/>
                    <a:lstStyle/>
                    <a:p>
                      <a:pPr algn="r"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34</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extLst>
                  <a:ext uri="{0D108BD9-81ED-4DB2-BD59-A6C34878D82A}">
                    <a16:rowId xmlns:a16="http://schemas.microsoft.com/office/drawing/2014/main" val="3820535179"/>
                  </a:ext>
                </a:extLst>
              </a:tr>
              <a:tr h="259891">
                <a:tc>
                  <a:txBody>
                    <a:bodyPr/>
                    <a:lstStyle/>
                    <a:p>
                      <a:pPr algn="l"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Sarah Simms</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tc>
                  <a:txBody>
                    <a:bodyPr/>
                    <a:lstStyle/>
                    <a:p>
                      <a:pPr algn="r" fontAlgn="b"/>
                      <a:r>
                        <a:rPr lang="en-US" sz="1600" b="1" u="none" strike="noStrike" baseline="0" dirty="0">
                          <a:solidFill>
                            <a:srgbClr val="3FFF3F"/>
                          </a:solidFill>
                          <a:effectLst/>
                          <a:latin typeface="Courier New" panose="02070309020205020404" pitchFamily="49" charset="0"/>
                          <a:cs typeface="Courier New" panose="02070309020205020404" pitchFamily="49" charset="0"/>
                        </a:rPr>
                        <a:t>65</a:t>
                      </a:r>
                      <a:endParaRPr lang="en-US" sz="1600" b="1" i="0" u="none" strike="noStrike" baseline="0" dirty="0">
                        <a:solidFill>
                          <a:srgbClr val="3FFF3F"/>
                        </a:solidFill>
                        <a:effectLst/>
                        <a:latin typeface="Courier New" panose="02070309020205020404" pitchFamily="49" charset="0"/>
                        <a:cs typeface="Courier New" panose="02070309020205020404" pitchFamily="49" charset="0"/>
                      </a:endParaRPr>
                    </a:p>
                  </a:txBody>
                  <a:tcPr marL="7620" marR="7620" marT="7620" marB="0" anchor="b">
                    <a:solidFill>
                      <a:schemeClr val="tx1"/>
                    </a:solidFill>
                  </a:tcPr>
                </a:tc>
                <a:extLst>
                  <a:ext uri="{0D108BD9-81ED-4DB2-BD59-A6C34878D82A}">
                    <a16:rowId xmlns:a16="http://schemas.microsoft.com/office/drawing/2014/main" val="524226206"/>
                  </a:ext>
                </a:extLst>
              </a:tr>
              <a:tr h="259891">
                <a:tc>
                  <a:txBody>
                    <a:bodyPr/>
                    <a:lstStyle/>
                    <a:p>
                      <a:pPr algn="l" fontAlgn="b"/>
                      <a:r>
                        <a:rPr lang="en-US" sz="1600" b="1" i="0" u="none" strike="noStrike" baseline="0" dirty="0">
                          <a:solidFill>
                            <a:srgbClr val="FFFF00"/>
                          </a:solidFill>
                          <a:effectLst/>
                          <a:latin typeface="Courier New" panose="02070309020205020404" pitchFamily="49" charset="0"/>
                          <a:cs typeface="Courier New" panose="02070309020205020404" pitchFamily="49" charset="0"/>
                        </a:rPr>
                        <a:t>Ip Man</a:t>
                      </a:r>
                    </a:p>
                  </a:txBody>
                  <a:tcPr marL="7620" marR="7620" marT="7620" marB="0" anchor="b">
                    <a:solidFill>
                      <a:schemeClr val="tx1"/>
                    </a:solidFill>
                  </a:tcPr>
                </a:tc>
                <a:tc>
                  <a:txBody>
                    <a:bodyPr/>
                    <a:lstStyle/>
                    <a:p>
                      <a:pPr algn="r" fontAlgn="b"/>
                      <a:r>
                        <a:rPr lang="en-US" sz="1600" b="1" i="0" u="none" strike="noStrike" baseline="0" dirty="0">
                          <a:solidFill>
                            <a:srgbClr val="FFFF00"/>
                          </a:solidFill>
                          <a:effectLst/>
                          <a:latin typeface="Courier New" panose="02070309020205020404" pitchFamily="49" charset="0"/>
                          <a:cs typeface="Courier New" panose="02070309020205020404" pitchFamily="49" charset="0"/>
                        </a:rPr>
                        <a:t>127</a:t>
                      </a:r>
                    </a:p>
                  </a:txBody>
                  <a:tcPr marL="7620" marR="7620" marT="7620" marB="0" anchor="b">
                    <a:solidFill>
                      <a:schemeClr val="tx1"/>
                    </a:solidFill>
                  </a:tcPr>
                </a:tc>
                <a:extLst>
                  <a:ext uri="{0D108BD9-81ED-4DB2-BD59-A6C34878D82A}">
                    <a16:rowId xmlns:a16="http://schemas.microsoft.com/office/drawing/2014/main" val="1312462439"/>
                  </a:ext>
                </a:extLst>
              </a:tr>
            </a:tbl>
          </a:graphicData>
        </a:graphic>
      </p:graphicFrame>
    </p:spTree>
    <p:extLst>
      <p:ext uri="{BB962C8B-B14F-4D97-AF65-F5344CB8AC3E}">
        <p14:creationId xmlns:p14="http://schemas.microsoft.com/office/powerpoint/2010/main" val="212590850"/>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{5EF123EA-6616-47F3-A779-F7F12856D214}tf56160789_win32</Template>
  <TotalTime>195</TotalTime>
  <Words>4692</Words>
  <Application>Microsoft Office PowerPoint</Application>
  <PresentationFormat>Widescreen</PresentationFormat>
  <Paragraphs>266</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Bookman Old Style</vt:lpstr>
      <vt:lpstr>Calibri</vt:lpstr>
      <vt:lpstr>Courier New</vt:lpstr>
      <vt:lpstr>Franklin Gothic Book</vt:lpstr>
      <vt:lpstr>1_RetrospectVTI</vt:lpstr>
      <vt:lpstr>Software Development &amp; Best Practices</vt:lpstr>
      <vt:lpstr>Databases and SQL</vt:lpstr>
      <vt:lpstr>Databases and SQL</vt:lpstr>
      <vt:lpstr>Databases and SQL</vt:lpstr>
      <vt:lpstr>Databases and SQL</vt:lpstr>
      <vt:lpstr>Databases and SQL</vt:lpstr>
      <vt:lpstr>Databases and SQL</vt:lpstr>
      <vt:lpstr>SQL - SELECT</vt:lpstr>
      <vt:lpstr>SQL - INSERT</vt:lpstr>
      <vt:lpstr>SQL - UPDATE</vt:lpstr>
      <vt:lpstr>SQL - DELETE</vt:lpstr>
      <vt:lpstr>SQL &amp; PHP</vt:lpstr>
      <vt:lpstr>SQL &amp; PHP</vt:lpstr>
      <vt:lpstr>SQL &amp; PHP</vt:lpstr>
      <vt:lpstr>SQL &amp; PHP</vt:lpstr>
      <vt:lpstr>SQL &amp; PHP</vt:lpstr>
      <vt:lpstr>SQL &amp; PHP</vt:lpstr>
      <vt:lpstr>SQL Injection</vt:lpstr>
      <vt:lpstr>SQL Injection</vt:lpstr>
      <vt:lpstr>SQL Injection</vt:lpstr>
      <vt:lpstr>SQL Injection</vt:lpstr>
      <vt:lpstr>SQL Injection</vt:lpstr>
      <vt:lpstr>SQL Injection</vt:lpstr>
      <vt:lpstr>SQL Injection</vt:lpstr>
      <vt:lpstr>SQL Injection</vt:lpstr>
      <vt:lpstr>SQL Injection</vt:lpstr>
      <vt:lpstr>SQL Injection</vt:lpstr>
      <vt:lpstr>SQL Injection</vt:lpstr>
      <vt:lpstr>SQL Injection</vt:lpstr>
      <vt:lpstr>SQL Injection</vt:lpstr>
      <vt:lpstr>SQL Injection</vt:lpstr>
      <vt:lpstr>SQL Injection</vt:lpstr>
      <vt:lpstr>SQL Injection</vt:lpstr>
      <vt:lpstr>SQL Injection</vt:lpstr>
      <vt:lpstr>SQL Injection</vt:lpstr>
      <vt:lpstr>SQL Injection</vt:lpstr>
      <vt:lpstr>The Vulnerability and its Defense</vt:lpstr>
      <vt:lpstr>SQL Injection</vt:lpstr>
      <vt:lpstr>SQL Injection</vt:lpstr>
      <vt:lpstr>SQL Injection</vt:lpstr>
      <vt:lpstr>SQL Injection</vt:lpstr>
      <vt:lpstr>SQL Injection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&amp; Best Practices</dc:title>
  <dc:creator>Graham, Jonathan</dc:creator>
  <cp:lastModifiedBy>Graham, Jonathan</cp:lastModifiedBy>
  <cp:revision>71</cp:revision>
  <dcterms:created xsi:type="dcterms:W3CDTF">2021-01-27T05:08:23Z</dcterms:created>
  <dcterms:modified xsi:type="dcterms:W3CDTF">2023-05-07T01:46:05Z</dcterms:modified>
</cp:coreProperties>
</file>