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68" r:id="rId2"/>
    <p:sldId id="333" r:id="rId3"/>
    <p:sldId id="334" r:id="rId4"/>
    <p:sldId id="335" r:id="rId5"/>
    <p:sldId id="289" r:id="rId6"/>
    <p:sldId id="336" r:id="rId7"/>
    <p:sldId id="338" r:id="rId8"/>
    <p:sldId id="339" r:id="rId9"/>
    <p:sldId id="340" r:id="rId10"/>
    <p:sldId id="337" r:id="rId11"/>
    <p:sldId id="341" r:id="rId12"/>
    <p:sldId id="343" r:id="rId13"/>
    <p:sldId id="345" r:id="rId14"/>
    <p:sldId id="346" r:id="rId15"/>
    <p:sldId id="347" r:id="rId16"/>
    <p:sldId id="367" r:id="rId17"/>
    <p:sldId id="349" r:id="rId18"/>
    <p:sldId id="348" r:id="rId19"/>
    <p:sldId id="368" r:id="rId20"/>
    <p:sldId id="353" r:id="rId21"/>
    <p:sldId id="354" r:id="rId22"/>
    <p:sldId id="355" r:id="rId23"/>
    <p:sldId id="356" r:id="rId24"/>
    <p:sldId id="357" r:id="rId25"/>
    <p:sldId id="358" r:id="rId26"/>
    <p:sldId id="290" r:id="rId27"/>
    <p:sldId id="359" r:id="rId28"/>
    <p:sldId id="360" r:id="rId29"/>
    <p:sldId id="361" r:id="rId30"/>
    <p:sldId id="362" r:id="rId31"/>
    <p:sldId id="364" r:id="rId32"/>
    <p:sldId id="363" r:id="rId33"/>
    <p:sldId id="365" r:id="rId34"/>
    <p:sldId id="366" r:id="rId35"/>
    <p:sldId id="29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FF3F"/>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0" d="100"/>
          <a:sy n="90" d="100"/>
        </p:scale>
        <p:origin x="219"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5/7/2023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5/7/2023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5/7/2023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5/7/2023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5/7/2023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5/7/2023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5/7/2023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5/7/2023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5/7/2023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5/7/2023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5/7/2023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5/7/2023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drcommodore.it/2019/03/06/perche-ji32k7au4a83-non-e-una-password-sicura/" TargetMode="External"/><Relationship Id="rId2" Type="http://schemas.openxmlformats.org/officeDocument/2006/relationships/image" Target="../media/image1.jpg"/><Relationship Id="rId1" Type="http://schemas.openxmlformats.org/officeDocument/2006/relationships/slideLayout" Target="../slideLayouts/slideLayout9.xml"/><Relationship Id="rId4" Type="http://schemas.openxmlformats.org/officeDocument/2006/relationships/hyperlink" Target="https://creativecommons.org/licenses/by-nc-nd/3.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hyperlink" Target="http://security.stackexchange.com/questions/92324/why-doesnt-the-client-send-data-before-servers-response-in-tls-session-resumpt" TargetMode="External"/><Relationship Id="rId2" Type="http://schemas.openxmlformats.org/officeDocument/2006/relationships/image" Target="../media/image20.png"/><Relationship Id="rId1" Type="http://schemas.openxmlformats.org/officeDocument/2006/relationships/slideLayout" Target="../slideLayouts/slideLayout9.xml"/><Relationship Id="rId4" Type="http://schemas.openxmlformats.org/officeDocument/2006/relationships/hyperlink" Target="https://creativecommons.org/licenses/by-sa/3.0/"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addons.mozilla.org/en-CA/firefox/addon/cookie-quick-manager/" TargetMode="Externa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hyperlink" Target="https://www.php.net/manual/en/reserved.variables.post" TargetMode="External"/><Relationship Id="rId7" Type="http://schemas.openxmlformats.org/officeDocument/2006/relationships/hyperlink" Target="https://www.php.net/manual/en/function.print-r.php" TargetMode="External"/><Relationship Id="rId2" Type="http://schemas.openxmlformats.org/officeDocument/2006/relationships/hyperlink" Target="https://www.php.net/manual/en/reserved.variables.get" TargetMode="External"/><Relationship Id="rId1" Type="http://schemas.openxmlformats.org/officeDocument/2006/relationships/slideLayout" Target="../slideLayouts/slideLayout2.xml"/><Relationship Id="rId6" Type="http://schemas.openxmlformats.org/officeDocument/2006/relationships/hyperlink" Target="https://www.php.net/manual/en/function.isset" TargetMode="External"/><Relationship Id="rId5" Type="http://schemas.openxmlformats.org/officeDocument/2006/relationships/hyperlink" Target="https://www.php.net/manual/en/function.setcookie" TargetMode="External"/><Relationship Id="rId4" Type="http://schemas.openxmlformats.org/officeDocument/2006/relationships/hyperlink" Target="https://www.php.net/manual/en/reserved.variables.cookie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www.troyhunt.com/the-42m-record-kayo-moe-credential-stuffing-data/" TargetMode="External"/><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hyperlink" Target="https://creativecommons.org/licenses/by/3.0/"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privateinternetaccess.com/blog/2018/04/another-day-another-breach-at-what-point-does-storing-passwords-in-plaintext-become-criminally-negligent/" TargetMode="External"/><Relationship Id="rId2" Type="http://schemas.openxmlformats.org/officeDocument/2006/relationships/image" Target="../media/image6.jpg"/><Relationship Id="rId1" Type="http://schemas.openxmlformats.org/officeDocument/2006/relationships/slideLayout" Target="../slideLayouts/slideLayout4.xml"/><Relationship Id="rId4" Type="http://schemas.openxmlformats.org/officeDocument/2006/relationships/hyperlink" Target="https://creativecommons.org/licenses/by-sa/3.0/"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07DDD9-44B9-4DDC-AD36-6E0E9096375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24982" b="24982"/>
          <a:stretch/>
        </p:blipFill>
        <p:spPr>
          <a:xfrm>
            <a:off x="15" y="10"/>
            <a:ext cx="12191985" cy="4578340"/>
          </a:xfrm>
          <a:prstGeom prst="rect">
            <a:avLst/>
          </a:prstGeom>
          <a:noFill/>
        </p:spPr>
      </p:pic>
      <p:sp>
        <p:nvSpPr>
          <p:cNvPr id="9" name="Title 2">
            <a:extLst>
              <a:ext uri="{FF2B5EF4-FFF2-40B4-BE49-F238E27FC236}">
                <a16:creationId xmlns:a16="http://schemas.microsoft.com/office/drawing/2014/main" id="{148F256B-1C20-47A6-92E3-6CAFC3E4BF92}"/>
              </a:ext>
            </a:extLst>
          </p:cNvPr>
          <p:cNvSpPr>
            <a:spLocks noGrp="1"/>
          </p:cNvSpPr>
          <p:nvPr>
            <p:ph type="title"/>
          </p:nvPr>
        </p:nvSpPr>
        <p:spPr>
          <a:xfrm>
            <a:off x="1097279" y="4799362"/>
            <a:ext cx="10113645" cy="743682"/>
          </a:xfrm>
        </p:spPr>
        <p:txBody>
          <a:bodyPr/>
          <a:lstStyle/>
          <a:p>
            <a:r>
              <a:rPr lang="en-US" dirty="0"/>
              <a:t>Software Development &amp; Best Practices</a:t>
            </a:r>
          </a:p>
        </p:txBody>
      </p:sp>
      <p:sp>
        <p:nvSpPr>
          <p:cNvPr id="11" name="Text Placeholder 3">
            <a:extLst>
              <a:ext uri="{FF2B5EF4-FFF2-40B4-BE49-F238E27FC236}">
                <a16:creationId xmlns:a16="http://schemas.microsoft.com/office/drawing/2014/main" id="{918AA328-CC01-4A3F-8A04-FA3FA838E6FA}"/>
              </a:ext>
            </a:extLst>
          </p:cNvPr>
          <p:cNvSpPr>
            <a:spLocks noGrp="1"/>
          </p:cNvSpPr>
          <p:nvPr>
            <p:ph type="body" sz="half" idx="2"/>
          </p:nvPr>
        </p:nvSpPr>
        <p:spPr>
          <a:xfrm>
            <a:off x="1097279" y="5715000"/>
            <a:ext cx="10113264" cy="609600"/>
          </a:xfrm>
        </p:spPr>
        <p:txBody>
          <a:bodyPr/>
          <a:lstStyle/>
          <a:p>
            <a:r>
              <a:rPr lang="en-US"/>
              <a:t>Lecture 9 </a:t>
            </a:r>
            <a:r>
              <a:rPr lang="en-US" dirty="0"/>
              <a:t>– </a:t>
            </a:r>
            <a:r>
              <a:rPr lang="en-US" b="1" dirty="0"/>
              <a:t>A2:2017-Broken Authentication</a:t>
            </a:r>
          </a:p>
        </p:txBody>
      </p:sp>
      <p:sp>
        <p:nvSpPr>
          <p:cNvPr id="4" name="TextBox 3">
            <a:extLst>
              <a:ext uri="{FF2B5EF4-FFF2-40B4-BE49-F238E27FC236}">
                <a16:creationId xmlns:a16="http://schemas.microsoft.com/office/drawing/2014/main" id="{303A4B1D-575F-4373-BBD1-AF7B812E2DFB}"/>
              </a:ext>
            </a:extLst>
          </p:cNvPr>
          <p:cNvSpPr txBox="1"/>
          <p:nvPr/>
        </p:nvSpPr>
        <p:spPr>
          <a:xfrm>
            <a:off x="15" y="4578350"/>
            <a:ext cx="12191985" cy="230832"/>
          </a:xfrm>
          <a:prstGeom prst="rect">
            <a:avLst/>
          </a:prstGeom>
          <a:noFill/>
        </p:spPr>
        <p:txBody>
          <a:bodyPr wrap="square" rtlCol="0">
            <a:spAutoFit/>
          </a:bodyPr>
          <a:lstStyle/>
          <a:p>
            <a:r>
              <a:rPr lang="en-US" sz="900">
                <a:hlinkClick r:id="rId3" tooltip="https://www.drcommodore.it/2019/03/06/perche-ji32k7au4a83-non-e-una-password-sicura/"/>
              </a:rPr>
              <a:t>This Photo</a:t>
            </a:r>
            <a:r>
              <a:rPr lang="en-US" sz="900"/>
              <a:t> by Unknown Author is licensed under </a:t>
            </a:r>
            <a:r>
              <a:rPr lang="en-US" sz="900">
                <a:hlinkClick r:id="rId4" tooltip="https://creativecommons.org/licenses/by-nc-nd/3.0/"/>
              </a:rPr>
              <a:t>CC BY-NC-ND</a:t>
            </a:r>
            <a:endParaRPr lang="en-US" sz="900"/>
          </a:p>
        </p:txBody>
      </p:sp>
      <p:sp>
        <p:nvSpPr>
          <p:cNvPr id="6" name="TextBox 5">
            <a:extLst>
              <a:ext uri="{FF2B5EF4-FFF2-40B4-BE49-F238E27FC236}">
                <a16:creationId xmlns:a16="http://schemas.microsoft.com/office/drawing/2014/main" id="{7272ADEE-1F1E-4F78-8C54-0B9CF550DAC5}"/>
              </a:ext>
            </a:extLst>
          </p:cNvPr>
          <p:cNvSpPr txBox="1"/>
          <p:nvPr/>
        </p:nvSpPr>
        <p:spPr>
          <a:xfrm>
            <a:off x="4429125" y="2721114"/>
            <a:ext cx="3333750" cy="707886"/>
          </a:xfrm>
          <a:prstGeom prst="rect">
            <a:avLst/>
          </a:prstGeom>
          <a:noFill/>
        </p:spPr>
        <p:txBody>
          <a:bodyPr wrap="square" rtlCol="0">
            <a:spAutoFit/>
          </a:bodyPr>
          <a:lstStyle/>
          <a:p>
            <a:r>
              <a:rPr lang="en-US" sz="4000" b="1" dirty="0">
                <a:solidFill>
                  <a:schemeClr val="bg1"/>
                </a:solidFill>
              </a:rPr>
              <a:t>ji32k7au4a83 </a:t>
            </a:r>
          </a:p>
        </p:txBody>
      </p:sp>
    </p:spTree>
    <p:extLst>
      <p:ext uri="{BB962C8B-B14F-4D97-AF65-F5344CB8AC3E}">
        <p14:creationId xmlns:p14="http://schemas.microsoft.com/office/powerpoint/2010/main" val="3782972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p:txBody>
          <a:bodyPr/>
          <a:lstStyle/>
          <a:p>
            <a:r>
              <a:rPr lang="en-US" dirty="0"/>
              <a:t>Credential Stuffing</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idx="1"/>
          </p:nvPr>
        </p:nvSpPr>
        <p:spPr>
          <a:xfrm>
            <a:off x="1097280" y="2108201"/>
            <a:ext cx="4682083" cy="3760891"/>
          </a:xfrm>
        </p:spPr>
        <p:txBody>
          <a:bodyPr>
            <a:normAutofit fontScale="85000" lnSpcReduction="10000"/>
          </a:bodyPr>
          <a:lstStyle/>
          <a:p>
            <a:pPr>
              <a:buFont typeface="Arial" panose="020B0604020202020204" pitchFamily="34" charset="0"/>
              <a:buChar char="•"/>
            </a:pPr>
            <a:r>
              <a:rPr lang="en-US" dirty="0"/>
              <a:t>Normally credential stuffing uses vey large files.  One of the </a:t>
            </a:r>
            <a:r>
              <a:rPr lang="en-US" u="sng" dirty="0"/>
              <a:t>small files</a:t>
            </a:r>
            <a:r>
              <a:rPr lang="en-US" dirty="0"/>
              <a:t> I use in penetration testing is over 30GB!</a:t>
            </a:r>
          </a:p>
          <a:p>
            <a:pPr>
              <a:buFont typeface="Arial" panose="020B0604020202020204" pitchFamily="34" charset="0"/>
              <a:buChar char="•"/>
            </a:pPr>
            <a:r>
              <a:rPr lang="en-US" dirty="0"/>
              <a:t>Attempting to log in with 30GB of passwords would take to much time.  So to simulate this kind of attack, we’re going to use a file called </a:t>
            </a:r>
            <a:r>
              <a:rPr lang="en-US" b="1" dirty="0">
                <a:latin typeface="Courier New" panose="02070309020205020404" pitchFamily="49" charset="0"/>
                <a:cs typeface="Courier New" panose="02070309020205020404" pitchFamily="49" charset="0"/>
              </a:rPr>
              <a:t>weakpass_sample.txt</a:t>
            </a:r>
            <a:r>
              <a:rPr lang="en-US" dirty="0"/>
              <a:t> you can find it on Canvas in the zip file for this lesson.</a:t>
            </a:r>
          </a:p>
          <a:p>
            <a:pPr>
              <a:buFont typeface="Arial" panose="020B0604020202020204" pitchFamily="34" charset="0"/>
              <a:buChar char="•"/>
            </a:pPr>
            <a:r>
              <a:rPr lang="en-US" dirty="0"/>
              <a:t>Inside this file is just a header (“password-attempt” followed by line after line of five-character passwords.</a:t>
            </a:r>
          </a:p>
          <a:p>
            <a:pPr>
              <a:buFont typeface="Arial" panose="020B0604020202020204" pitchFamily="34" charset="0"/>
              <a:buChar char="•"/>
            </a:pPr>
            <a:r>
              <a:rPr lang="en-US" dirty="0"/>
              <a:t>Now that we have a lost of passwords. We need a way to generate dozens of POST requests.</a:t>
            </a:r>
          </a:p>
          <a:p>
            <a:pPr>
              <a:buFont typeface="Arial" panose="020B0604020202020204" pitchFamily="34" charset="0"/>
              <a:buChar char="•"/>
            </a:pPr>
            <a:endParaRPr lang="en-US" dirty="0"/>
          </a:p>
        </p:txBody>
      </p:sp>
      <p:sp>
        <p:nvSpPr>
          <p:cNvPr id="4" name="Content Placeholder 3">
            <a:extLst>
              <a:ext uri="{FF2B5EF4-FFF2-40B4-BE49-F238E27FC236}">
                <a16:creationId xmlns:a16="http://schemas.microsoft.com/office/drawing/2014/main" id="{E4F59E04-A37B-47DE-A043-032EA722FB71}"/>
              </a:ext>
            </a:extLst>
          </p:cNvPr>
          <p:cNvSpPr txBox="1">
            <a:spLocks/>
          </p:cNvSpPr>
          <p:nvPr/>
        </p:nvSpPr>
        <p:spPr>
          <a:xfrm>
            <a:off x="5885895" y="2120901"/>
            <a:ext cx="6000579" cy="4146733"/>
          </a:xfrm>
          <a:prstGeom prst="rect">
            <a:avLst/>
          </a:prstGeom>
          <a:solidFill>
            <a:schemeClr val="tx1"/>
          </a:solidFill>
          <a:effectLst>
            <a:softEdge rad="0"/>
          </a:effectLst>
        </p:spPr>
        <p:txBody>
          <a:bodyPr vert="horz" lIns="0" tIns="45720" rIns="0" bIns="45720" rtlCol="0" anchor="t" anchorCtr="0">
            <a:normAutofit fontScale="92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rgbClr val="3FFF3F"/>
                </a:solidFill>
                <a:latin typeface="Courier New" panose="02070309020205020404" pitchFamily="49" charset="0"/>
                <a:cs typeface="Courier New" panose="02070309020205020404" pitchFamily="49" charset="0"/>
              </a:rPr>
              <a:t>password-attempt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2pn9d</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4409d</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42n9d</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2plwd</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42lwd</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2pn9c</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2plwc</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2r09c</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4409c</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42n9c</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42lwc</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2plvm</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42lvm</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2pn8m</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2r08m</a:t>
            </a:r>
          </a:p>
        </p:txBody>
      </p:sp>
    </p:spTree>
    <p:extLst>
      <p:ext uri="{BB962C8B-B14F-4D97-AF65-F5344CB8AC3E}">
        <p14:creationId xmlns:p14="http://schemas.microsoft.com/office/powerpoint/2010/main" val="4243630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Credential Stuffing</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1097280" y="2120900"/>
            <a:ext cx="4639736" cy="3748193"/>
          </a:xfrm>
        </p:spPr>
        <p:txBody>
          <a:bodyPr>
            <a:normAutofit/>
          </a:bodyPr>
          <a:lstStyle/>
          <a:p>
            <a:pPr>
              <a:buFont typeface="Arial" panose="020B0604020202020204" pitchFamily="34" charset="0"/>
              <a:buChar char="•"/>
            </a:pPr>
            <a:r>
              <a:rPr lang="en-US" dirty="0"/>
              <a:t>If you recall, earlier in this course we used the tool postman to generate a POST request.  We can do the same thing here.</a:t>
            </a:r>
          </a:p>
          <a:p>
            <a:pPr>
              <a:buFont typeface="Arial" panose="020B0604020202020204" pitchFamily="34" charset="0"/>
              <a:buChar char="•"/>
            </a:pPr>
            <a:r>
              <a:rPr lang="en-US" dirty="0"/>
              <a:t>Open up the application and select “New” from the menu at the top left!</a:t>
            </a:r>
          </a:p>
          <a:p>
            <a:pPr>
              <a:buFont typeface="Arial" panose="020B0604020202020204" pitchFamily="34" charset="0"/>
              <a:buChar char="•"/>
            </a:pPr>
            <a:r>
              <a:rPr lang="en-US" dirty="0"/>
              <a:t>When the menu comes up select “Collection” from the list of projects you can create.</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CCB8702F-A68D-4772-AE5B-0BE4BF44030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873407" y="2398325"/>
            <a:ext cx="3924810" cy="3193343"/>
          </a:xfrm>
          <a:prstGeom prst="rect">
            <a:avLst/>
          </a:prstGeom>
          <a:noFill/>
        </p:spPr>
      </p:pic>
    </p:spTree>
    <p:extLst>
      <p:ext uri="{BB962C8B-B14F-4D97-AF65-F5344CB8AC3E}">
        <p14:creationId xmlns:p14="http://schemas.microsoft.com/office/powerpoint/2010/main" val="2406312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B981047E-0A27-4FDE-9CFE-E718FDE6AE46}"/>
              </a:ext>
            </a:extLst>
          </p:cNvPr>
          <p:cNvSpPr txBox="1">
            <a:spLocks/>
          </p:cNvSpPr>
          <p:nvPr/>
        </p:nvSpPr>
        <p:spPr>
          <a:xfrm>
            <a:off x="6685488" y="1997075"/>
            <a:ext cx="4639736" cy="736600"/>
          </a:xfrm>
          <a:prstGeom prst="rect">
            <a:avLst/>
          </a:prstGeom>
        </p:spPr>
        <p:txBody>
          <a:bodyPr vert="horz" lIns="0" tIns="45720" rIns="0" bIns="45720" rtlCol="0">
            <a:normAutofit fontScale="77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dirty="0"/>
              <a:t>Give your new request a name by again scrolling your mouse over to the words “new request” in the right-hand panel and clicking on the pencil icon when it appears.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Credential Stuffing</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1097280" y="1997075"/>
            <a:ext cx="4639736" cy="1285076"/>
          </a:xfrm>
        </p:spPr>
        <p:txBody>
          <a:bodyPr>
            <a:normAutofit fontScale="62500" lnSpcReduction="20000"/>
          </a:bodyPr>
          <a:lstStyle/>
          <a:p>
            <a:pPr>
              <a:buFont typeface="Arial" panose="020B0604020202020204" pitchFamily="34" charset="0"/>
              <a:buChar char="•"/>
            </a:pPr>
            <a:r>
              <a:rPr lang="en-US" dirty="0"/>
              <a:t>To give your collection a name by moving your mouse to the words “New Collection” in the right-hand panel and clicking on the pencil icon when it appears.  Then type in a descriptive name like “hacking”.</a:t>
            </a:r>
          </a:p>
          <a:p>
            <a:pPr>
              <a:buFont typeface="Arial" panose="020B0604020202020204" pitchFamily="34" charset="0"/>
              <a:buChar char="•"/>
            </a:pPr>
            <a:r>
              <a:rPr lang="en-US" dirty="0"/>
              <a:t>Next, click on the words “Add a request” in blue on the left-hand panel.</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CCB8702F-A68D-4772-AE5B-0BE4BF44030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97280" y="3531658"/>
            <a:ext cx="4639736" cy="1947432"/>
          </a:xfrm>
          <a:prstGeom prst="rect">
            <a:avLst/>
          </a:prstGeom>
          <a:noFill/>
        </p:spPr>
      </p:pic>
      <p:pic>
        <p:nvPicPr>
          <p:cNvPr id="8" name="Picture 7">
            <a:extLst>
              <a:ext uri="{FF2B5EF4-FFF2-40B4-BE49-F238E27FC236}">
                <a16:creationId xmlns:a16="http://schemas.microsoft.com/office/drawing/2014/main" id="{A3D12DC4-7364-4332-BDD4-E5BDF07BD65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198995" y="3005274"/>
            <a:ext cx="3895725" cy="2850205"/>
          </a:xfrm>
          <a:prstGeom prst="rect">
            <a:avLst/>
          </a:prstGeom>
        </p:spPr>
      </p:pic>
    </p:spTree>
    <p:extLst>
      <p:ext uri="{BB962C8B-B14F-4D97-AF65-F5344CB8AC3E}">
        <p14:creationId xmlns:p14="http://schemas.microsoft.com/office/powerpoint/2010/main" val="1283786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Credential Stuffing</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1097280" y="1997076"/>
            <a:ext cx="4639736" cy="4004052"/>
          </a:xfrm>
        </p:spPr>
        <p:txBody>
          <a:bodyPr>
            <a:normAutofit/>
          </a:bodyPr>
          <a:lstStyle/>
          <a:p>
            <a:pPr>
              <a:buFont typeface="Arial" panose="020B0604020202020204" pitchFamily="34" charset="0"/>
              <a:buChar char="•"/>
            </a:pPr>
            <a:r>
              <a:rPr lang="en-US" dirty="0"/>
              <a:t>Now use the drop down to select the POST method. </a:t>
            </a:r>
          </a:p>
          <a:p>
            <a:pPr>
              <a:buFont typeface="Arial" panose="020B0604020202020204" pitchFamily="34" charset="0"/>
              <a:buChar char="•"/>
            </a:pPr>
            <a:r>
              <a:rPr lang="en-US" dirty="0"/>
              <a:t>Then enter the URL of the </a:t>
            </a:r>
            <a:r>
              <a:rPr lang="en-US" dirty="0" err="1"/>
              <a:t>login.php</a:t>
            </a:r>
            <a:r>
              <a:rPr lang="en-US" dirty="0"/>
              <a:t> application on your </a:t>
            </a:r>
            <a:r>
              <a:rPr lang="en-US" dirty="0" err="1"/>
              <a:t>TurnKey</a:t>
            </a:r>
            <a:r>
              <a:rPr lang="en-US" dirty="0"/>
              <a:t> Linux system.  (Your IP address may be different than mine.)</a:t>
            </a:r>
          </a:p>
          <a:p>
            <a:pPr>
              <a:buFont typeface="Arial" panose="020B0604020202020204" pitchFamily="34" charset="0"/>
              <a:buChar char="•"/>
            </a:pPr>
            <a:r>
              <a:rPr lang="en-US" dirty="0"/>
              <a:t> From there click on the “Body” tab and use the drop-down to select </a:t>
            </a:r>
            <a:r>
              <a:rPr lang="en-US" b="1" dirty="0">
                <a:latin typeface="Courier New" panose="02070309020205020404" pitchFamily="49" charset="0"/>
                <a:cs typeface="Courier New" panose="02070309020205020404" pitchFamily="49" charset="0"/>
              </a:rPr>
              <a:t>x-www-form-</a:t>
            </a:r>
            <a:r>
              <a:rPr lang="en-US" b="1" dirty="0" err="1">
                <a:latin typeface="Courier New" panose="02070309020205020404" pitchFamily="49" charset="0"/>
                <a:cs typeface="Courier New" panose="02070309020205020404" pitchFamily="49" charset="0"/>
              </a:rPr>
              <a:t>urlencoded</a:t>
            </a:r>
            <a:r>
              <a:rPr lang="en-US" dirty="0"/>
              <a:t>.</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CCB8702F-A68D-4772-AE5B-0BE4BF44030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096000" y="2166863"/>
            <a:ext cx="5059680" cy="3928449"/>
          </a:xfrm>
          <a:prstGeom prst="rect">
            <a:avLst/>
          </a:prstGeom>
          <a:noFill/>
        </p:spPr>
      </p:pic>
    </p:spTree>
    <p:extLst>
      <p:ext uri="{BB962C8B-B14F-4D97-AF65-F5344CB8AC3E}">
        <p14:creationId xmlns:p14="http://schemas.microsoft.com/office/powerpoint/2010/main" val="1595922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B981047E-0A27-4FDE-9CFE-E718FDE6AE46}"/>
              </a:ext>
            </a:extLst>
          </p:cNvPr>
          <p:cNvSpPr txBox="1">
            <a:spLocks/>
          </p:cNvSpPr>
          <p:nvPr/>
        </p:nvSpPr>
        <p:spPr>
          <a:xfrm>
            <a:off x="6685488" y="1997075"/>
            <a:ext cx="4639736" cy="736600"/>
          </a:xfrm>
          <a:prstGeom prst="rect">
            <a:avLst/>
          </a:prstGeom>
        </p:spPr>
        <p:txBody>
          <a:bodyPr vert="horz" lIns="0" tIns="45720" rIns="0" bIns="45720" rtlCol="0">
            <a:normAutofit fontScale="77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dirty="0"/>
              <a:t>Select the Tests tab, then scroll down on the right hand side until you see “Response body: Contains String”.  Click on this.</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Credential Stuffing</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1097280" y="1997076"/>
            <a:ext cx="4639736" cy="915682"/>
          </a:xfrm>
        </p:spPr>
        <p:txBody>
          <a:bodyPr>
            <a:normAutofit fontScale="92500" lnSpcReduction="20000"/>
          </a:bodyPr>
          <a:lstStyle/>
          <a:p>
            <a:pPr>
              <a:buFont typeface="Arial" panose="020B0604020202020204" pitchFamily="34" charset="0"/>
              <a:buChar char="•"/>
            </a:pPr>
            <a:r>
              <a:rPr lang="en-US" dirty="0"/>
              <a:t>Enter a form field with the following key/value pairs.  username/administrator and password/{{password-attempt}} </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CCB8702F-A68D-4772-AE5B-0BE4BF44030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07593" y="3062015"/>
            <a:ext cx="4896691" cy="2695110"/>
          </a:xfrm>
          <a:prstGeom prst="rect">
            <a:avLst/>
          </a:prstGeom>
          <a:noFill/>
        </p:spPr>
      </p:pic>
      <p:pic>
        <p:nvPicPr>
          <p:cNvPr id="8" name="Picture 7">
            <a:extLst>
              <a:ext uri="{FF2B5EF4-FFF2-40B4-BE49-F238E27FC236}">
                <a16:creationId xmlns:a16="http://schemas.microsoft.com/office/drawing/2014/main" id="{A3D12DC4-7364-4332-BDD4-E5BDF07BD65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130076" y="3221183"/>
            <a:ext cx="3751343" cy="2535942"/>
          </a:xfrm>
          <a:prstGeom prst="rect">
            <a:avLst/>
          </a:prstGeom>
        </p:spPr>
      </p:pic>
    </p:spTree>
    <p:extLst>
      <p:ext uri="{BB962C8B-B14F-4D97-AF65-F5344CB8AC3E}">
        <p14:creationId xmlns:p14="http://schemas.microsoft.com/office/powerpoint/2010/main" val="143069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Credential Stuffing</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1097280" y="1997076"/>
            <a:ext cx="3626111" cy="3555936"/>
          </a:xfrm>
        </p:spPr>
        <p:txBody>
          <a:bodyPr>
            <a:normAutofit/>
          </a:bodyPr>
          <a:lstStyle/>
          <a:p>
            <a:pPr>
              <a:buFont typeface="Arial" panose="020B0604020202020204" pitchFamily="34" charset="0"/>
              <a:buChar char="•"/>
            </a:pPr>
            <a:r>
              <a:rPr lang="en-US" dirty="0"/>
              <a:t>Replace the text that has now populated the textbox from “</a:t>
            </a:r>
            <a:r>
              <a:rPr lang="en-US" b="0" dirty="0" err="1">
                <a:solidFill>
                  <a:srgbClr val="2A00FF"/>
                </a:solidFill>
                <a:effectLst/>
                <a:latin typeface="Consolas" panose="020B0609020204030204" pitchFamily="49" charset="0"/>
              </a:rPr>
              <a:t>string_you_want_to_search</a:t>
            </a:r>
            <a:r>
              <a:rPr lang="en-US" b="0" dirty="0">
                <a:solidFill>
                  <a:srgbClr val="2A00FF"/>
                </a:solidFill>
                <a:effectLst/>
                <a:latin typeface="Consolas" panose="020B0609020204030204" pitchFamily="49" charset="0"/>
              </a:rPr>
              <a:t>”</a:t>
            </a:r>
            <a:r>
              <a:rPr lang="en-US" dirty="0">
                <a:solidFill>
                  <a:srgbClr val="000000"/>
                </a:solidFill>
                <a:latin typeface="Consolas" panose="020B0609020204030204" pitchFamily="49" charset="0"/>
              </a:rPr>
              <a:t> to </a:t>
            </a:r>
            <a:r>
              <a:rPr lang="en-US" b="0" dirty="0">
                <a:solidFill>
                  <a:srgbClr val="2A00FF"/>
                </a:solidFill>
                <a:effectLst/>
                <a:latin typeface="Consolas" panose="020B0609020204030204" pitchFamily="49" charset="0"/>
              </a:rPr>
              <a:t>”Authentication failed” </a:t>
            </a:r>
            <a:r>
              <a:rPr lang="en-US" dirty="0"/>
              <a:t>and click “Save”.</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CCB8702F-A68D-4772-AE5B-0BE4BF44030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819938" y="2167915"/>
            <a:ext cx="6335742" cy="3024378"/>
          </a:xfrm>
          <a:prstGeom prst="rect">
            <a:avLst/>
          </a:prstGeom>
          <a:noFill/>
        </p:spPr>
      </p:pic>
    </p:spTree>
    <p:extLst>
      <p:ext uri="{BB962C8B-B14F-4D97-AF65-F5344CB8AC3E}">
        <p14:creationId xmlns:p14="http://schemas.microsoft.com/office/powerpoint/2010/main" val="2510819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Credential Stuffing</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1097280" y="2120900"/>
            <a:ext cx="4639736" cy="3748193"/>
          </a:xfrm>
        </p:spPr>
        <p:txBody>
          <a:bodyPr>
            <a:normAutofit/>
          </a:bodyPr>
          <a:lstStyle/>
          <a:p>
            <a:pPr>
              <a:buFont typeface="Arial" panose="020B0604020202020204" pitchFamily="34" charset="0"/>
              <a:buChar char="•"/>
            </a:pPr>
            <a:r>
              <a:rPr lang="en-US" dirty="0"/>
              <a:t>On the far right-hand panel.  Click the button marked “Select File” and choose the file </a:t>
            </a:r>
            <a:r>
              <a:rPr lang="en-US" b="1" dirty="0">
                <a:latin typeface="Courier New" panose="02070309020205020404" pitchFamily="49" charset="0"/>
                <a:cs typeface="Courier New" panose="02070309020205020404" pitchFamily="49" charset="0"/>
              </a:rPr>
              <a:t>weakpass_sample.txt</a:t>
            </a:r>
            <a:r>
              <a:rPr lang="en-US" dirty="0"/>
              <a:t> which was part of the zip file for this lecture.</a:t>
            </a:r>
          </a:p>
          <a:p>
            <a:pPr>
              <a:buFont typeface="Arial" panose="020B0604020202020204" pitchFamily="34" charset="0"/>
              <a:buChar char="•"/>
            </a:pPr>
            <a:r>
              <a:rPr lang="en-US" dirty="0"/>
              <a:t>If it doesn’t show up automatically.  Set the data file type to “text/csv”.</a:t>
            </a:r>
          </a:p>
          <a:p>
            <a:pPr>
              <a:buFont typeface="Arial" panose="020B0604020202020204" pitchFamily="34" charset="0"/>
              <a:buChar char="•"/>
            </a:pPr>
            <a:r>
              <a:rPr lang="en-US" dirty="0"/>
              <a:t>Make sure “Save Responses” is checked.</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pic>
        <p:nvPicPr>
          <p:cNvPr id="5" name="Picture 4" descr="A screenshot of a computer&#10;&#10;Description automatically generated with medium confidence">
            <a:extLst>
              <a:ext uri="{FF2B5EF4-FFF2-40B4-BE49-F238E27FC236}">
                <a16:creationId xmlns:a16="http://schemas.microsoft.com/office/drawing/2014/main" id="{0A49BB82-C47F-0C77-E836-7EA2FE324C3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036679" y="2121557"/>
            <a:ext cx="3598266" cy="3746880"/>
          </a:xfrm>
          <a:prstGeom prst="rect">
            <a:avLst/>
          </a:prstGeom>
          <a:noFill/>
        </p:spPr>
      </p:pic>
    </p:spTree>
    <p:extLst>
      <p:ext uri="{BB962C8B-B14F-4D97-AF65-F5344CB8AC3E}">
        <p14:creationId xmlns:p14="http://schemas.microsoft.com/office/powerpoint/2010/main" val="2810541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Credential Stuffing</a:t>
            </a:r>
          </a:p>
        </p:txBody>
      </p:sp>
      <p:sp>
        <p:nvSpPr>
          <p:cNvPr id="5" name="Content Placeholder 4">
            <a:extLst>
              <a:ext uri="{FF2B5EF4-FFF2-40B4-BE49-F238E27FC236}">
                <a16:creationId xmlns:a16="http://schemas.microsoft.com/office/drawing/2014/main" id="{A654081A-3C7E-4F37-A442-35C86216623D}"/>
              </a:ext>
            </a:extLst>
          </p:cNvPr>
          <p:cNvSpPr>
            <a:spLocks noGrp="1"/>
          </p:cNvSpPr>
          <p:nvPr>
            <p:ph sz="half" idx="1"/>
          </p:nvPr>
        </p:nvSpPr>
        <p:spPr>
          <a:xfrm>
            <a:off x="1097280" y="2120900"/>
            <a:ext cx="4639736" cy="3748193"/>
          </a:xfrm>
        </p:spPr>
        <p:txBody>
          <a:bodyPr>
            <a:normAutofit/>
          </a:bodyPr>
          <a:lstStyle/>
          <a:p>
            <a:pPr>
              <a:buFont typeface="Arial" panose="020B0604020202020204" pitchFamily="34" charset="0"/>
              <a:buChar char="•"/>
            </a:pPr>
            <a:r>
              <a:rPr lang="en-US" dirty="0"/>
              <a:t>From the far left-hand panel.  Drag your request to the middle-panel.</a:t>
            </a:r>
          </a:p>
          <a:p>
            <a:pPr>
              <a:buFont typeface="Arial" panose="020B0604020202020204" pitchFamily="34" charset="0"/>
              <a:buChar char="•"/>
            </a:pPr>
            <a:r>
              <a:rPr lang="en-US" dirty="0"/>
              <a:t>Once you have done that the blue “Run” button should be available.  Click that and watch your script attempt to do credential stuffing!</a:t>
            </a:r>
          </a:p>
          <a:p>
            <a:endParaRPr lang="en-US" dirty="0"/>
          </a:p>
        </p:txBody>
      </p:sp>
      <p:pic>
        <p:nvPicPr>
          <p:cNvPr id="4" name="Picture 3">
            <a:extLst>
              <a:ext uri="{FF2B5EF4-FFF2-40B4-BE49-F238E27FC236}">
                <a16:creationId xmlns:a16="http://schemas.microsoft.com/office/drawing/2014/main" id="{1B9A35BF-CB0D-E778-0FAA-F74C7BF57CC6}"/>
              </a:ext>
            </a:extLst>
          </p:cNvPr>
          <p:cNvPicPr>
            <a:picLocks noChangeAspect="1"/>
          </p:cNvPicPr>
          <p:nvPr/>
        </p:nvPicPr>
        <p:blipFill>
          <a:blip r:embed="rId2"/>
          <a:stretch>
            <a:fillRect/>
          </a:stretch>
        </p:blipFill>
        <p:spPr>
          <a:xfrm>
            <a:off x="6515944" y="2666873"/>
            <a:ext cx="4639736" cy="2656248"/>
          </a:xfrm>
          <a:prstGeom prst="rect">
            <a:avLst/>
          </a:prstGeom>
          <a:noFill/>
        </p:spPr>
      </p:pic>
    </p:spTree>
    <p:extLst>
      <p:ext uri="{BB962C8B-B14F-4D97-AF65-F5344CB8AC3E}">
        <p14:creationId xmlns:p14="http://schemas.microsoft.com/office/powerpoint/2010/main" val="697373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Credential Stuffing</a:t>
            </a:r>
          </a:p>
        </p:txBody>
      </p:sp>
      <p:sp>
        <p:nvSpPr>
          <p:cNvPr id="5" name="Content Placeholder 4">
            <a:extLst>
              <a:ext uri="{FF2B5EF4-FFF2-40B4-BE49-F238E27FC236}">
                <a16:creationId xmlns:a16="http://schemas.microsoft.com/office/drawing/2014/main" id="{A654081A-3C7E-4F37-A442-35C86216623D}"/>
              </a:ext>
            </a:extLst>
          </p:cNvPr>
          <p:cNvSpPr>
            <a:spLocks noGrp="1"/>
          </p:cNvSpPr>
          <p:nvPr>
            <p:ph sz="half" idx="1"/>
          </p:nvPr>
        </p:nvSpPr>
        <p:spPr>
          <a:xfrm>
            <a:off x="1097280" y="2120900"/>
            <a:ext cx="4639736" cy="3748193"/>
          </a:xfrm>
        </p:spPr>
        <p:txBody>
          <a:bodyPr>
            <a:normAutofit/>
          </a:bodyPr>
          <a:lstStyle/>
          <a:p>
            <a:pPr>
              <a:lnSpc>
                <a:spcPct val="100000"/>
              </a:lnSpc>
              <a:buFont typeface="Arial" panose="020B0604020202020204" pitchFamily="34" charset="0"/>
              <a:buChar char="•"/>
            </a:pPr>
            <a:r>
              <a:rPr lang="en-US" sz="1600" dirty="0"/>
              <a:t>When the run ends you should see a window like the one below.  Since the test we added to our request was checking to see if we receive the message “Authentication failed”.  It will </a:t>
            </a:r>
            <a:r>
              <a:rPr lang="en-US" sz="1600" u="sng" dirty="0"/>
              <a:t>pass</a:t>
            </a:r>
            <a:r>
              <a:rPr lang="en-US" sz="1600" dirty="0"/>
              <a:t> our test whenever it tries the </a:t>
            </a:r>
            <a:r>
              <a:rPr lang="en-US" sz="1600" u="sng" dirty="0"/>
              <a:t>wrong</a:t>
            </a:r>
            <a:r>
              <a:rPr lang="en-US" sz="1600" dirty="0"/>
              <a:t> password.  </a:t>
            </a:r>
          </a:p>
          <a:p>
            <a:pPr>
              <a:lnSpc>
                <a:spcPct val="100000"/>
              </a:lnSpc>
              <a:buFont typeface="Arial" panose="020B0604020202020204" pitchFamily="34" charset="0"/>
              <a:buChar char="•"/>
            </a:pPr>
            <a:r>
              <a:rPr lang="en-US" sz="1600" dirty="0"/>
              <a:t>At the top of the summary window, you should see that 131 of our tests passed and one </a:t>
            </a:r>
            <a:r>
              <a:rPr lang="en-US" sz="1600" u="sng" dirty="0"/>
              <a:t>failed</a:t>
            </a:r>
            <a:r>
              <a:rPr lang="en-US" sz="1600" dirty="0"/>
              <a:t>.  This means our script saw one result that </a:t>
            </a:r>
            <a:r>
              <a:rPr lang="en-US" sz="1600" u="sng" dirty="0"/>
              <a:t>wasn’t</a:t>
            </a:r>
            <a:r>
              <a:rPr lang="en-US" sz="1600" dirty="0"/>
              <a:t> “Authentication filed”.  In other words, one of the passwords worked!</a:t>
            </a:r>
          </a:p>
          <a:p>
            <a:pPr>
              <a:lnSpc>
                <a:spcPct val="100000"/>
              </a:lnSpc>
              <a:buFont typeface="Arial" panose="020B0604020202020204" pitchFamily="34" charset="0"/>
              <a:buChar char="•"/>
            </a:pPr>
            <a:r>
              <a:rPr lang="en-US" sz="1600" dirty="0"/>
              <a:t>To find out which one, click on the word “Failed (1)” to view only failed requests.</a:t>
            </a:r>
          </a:p>
        </p:txBody>
      </p:sp>
      <p:pic>
        <p:nvPicPr>
          <p:cNvPr id="16" name="Picture 15">
            <a:extLst>
              <a:ext uri="{FF2B5EF4-FFF2-40B4-BE49-F238E27FC236}">
                <a16:creationId xmlns:a16="http://schemas.microsoft.com/office/drawing/2014/main" id="{C53ED9C7-87B7-43A5-8062-DF80BB51602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898867" y="2637271"/>
            <a:ext cx="5936900" cy="2231455"/>
          </a:xfrm>
          <a:prstGeom prst="rect">
            <a:avLst/>
          </a:prstGeom>
          <a:noFill/>
        </p:spPr>
      </p:pic>
    </p:spTree>
    <p:extLst>
      <p:ext uri="{BB962C8B-B14F-4D97-AF65-F5344CB8AC3E}">
        <p14:creationId xmlns:p14="http://schemas.microsoft.com/office/powerpoint/2010/main" val="3639770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Credential Stuffing</a:t>
            </a:r>
          </a:p>
        </p:txBody>
      </p:sp>
      <p:sp>
        <p:nvSpPr>
          <p:cNvPr id="5" name="Content Placeholder 4">
            <a:extLst>
              <a:ext uri="{FF2B5EF4-FFF2-40B4-BE49-F238E27FC236}">
                <a16:creationId xmlns:a16="http://schemas.microsoft.com/office/drawing/2014/main" id="{A654081A-3C7E-4F37-A442-35C86216623D}"/>
              </a:ext>
            </a:extLst>
          </p:cNvPr>
          <p:cNvSpPr>
            <a:spLocks noGrp="1"/>
          </p:cNvSpPr>
          <p:nvPr>
            <p:ph sz="half" idx="1"/>
          </p:nvPr>
        </p:nvSpPr>
        <p:spPr>
          <a:xfrm>
            <a:off x="1097280" y="2120900"/>
            <a:ext cx="4639736" cy="3748193"/>
          </a:xfrm>
        </p:spPr>
        <p:txBody>
          <a:bodyPr>
            <a:normAutofit/>
          </a:bodyPr>
          <a:lstStyle/>
          <a:p>
            <a:pPr>
              <a:lnSpc>
                <a:spcPct val="100000"/>
              </a:lnSpc>
              <a:buFont typeface="Arial" panose="020B0604020202020204" pitchFamily="34" charset="0"/>
              <a:buChar char="•"/>
            </a:pPr>
            <a:r>
              <a:rPr lang="en-US" sz="1600" dirty="0"/>
              <a:t>To see the request details click on the name of your request (we named ours “Credential Stuffing”).</a:t>
            </a:r>
          </a:p>
          <a:p>
            <a:pPr>
              <a:lnSpc>
                <a:spcPct val="100000"/>
              </a:lnSpc>
              <a:buFont typeface="Arial" panose="020B0604020202020204" pitchFamily="34" charset="0"/>
              <a:buChar char="•"/>
            </a:pPr>
            <a:r>
              <a:rPr lang="en-US" sz="1600" dirty="0"/>
              <a:t>You should now see a drop down with the names of different parts of the HTTP Request. </a:t>
            </a:r>
          </a:p>
          <a:p>
            <a:pPr>
              <a:lnSpc>
                <a:spcPct val="100000"/>
              </a:lnSpc>
              <a:buFont typeface="Arial" panose="020B0604020202020204" pitchFamily="34" charset="0"/>
              <a:buChar char="•"/>
            </a:pPr>
            <a:r>
              <a:rPr lang="en-US" sz="1600" dirty="0"/>
              <a:t>Since what we are looking for is the information, we sent in the form fields.  We know that appears in the HTTP Request body.  So, click on that drop down to see what was sent to the </a:t>
            </a:r>
            <a:r>
              <a:rPr lang="en-US" sz="1600" b="1" dirty="0" err="1">
                <a:latin typeface="Courier New" panose="02070309020205020404" pitchFamily="49" charset="0"/>
                <a:cs typeface="Courier New" panose="02070309020205020404" pitchFamily="49" charset="0"/>
              </a:rPr>
              <a:t>login.php</a:t>
            </a:r>
            <a:endParaRPr lang="en-US" sz="1600" b="1" dirty="0">
              <a:latin typeface="Courier New" panose="02070309020205020404" pitchFamily="49" charset="0"/>
              <a:cs typeface="Courier New" panose="02070309020205020404" pitchFamily="49" charset="0"/>
            </a:endParaRPr>
          </a:p>
          <a:p>
            <a:pPr>
              <a:lnSpc>
                <a:spcPct val="100000"/>
              </a:lnSpc>
              <a:buFont typeface="Arial" panose="020B0604020202020204" pitchFamily="34" charset="0"/>
              <a:buChar char="•"/>
            </a:pPr>
            <a:r>
              <a:rPr lang="en-US" sz="1600" dirty="0"/>
              <a:t>You have just now </a:t>
            </a:r>
            <a:r>
              <a:rPr lang="en-US" sz="1600" u="sng" dirty="0"/>
              <a:t>HACKED</a:t>
            </a:r>
            <a:r>
              <a:rPr lang="en-US" sz="1600" dirty="0"/>
              <a:t> the administrator’s password.  Go ahead and try logging in with it!</a:t>
            </a:r>
          </a:p>
          <a:p>
            <a:pPr marL="0" indent="0">
              <a:lnSpc>
                <a:spcPct val="100000"/>
              </a:lnSpc>
              <a:buNone/>
            </a:pPr>
            <a:endParaRPr lang="en-US" sz="1600" dirty="0"/>
          </a:p>
        </p:txBody>
      </p:sp>
      <p:pic>
        <p:nvPicPr>
          <p:cNvPr id="16" name="Picture 15">
            <a:extLst>
              <a:ext uri="{FF2B5EF4-FFF2-40B4-BE49-F238E27FC236}">
                <a16:creationId xmlns:a16="http://schemas.microsoft.com/office/drawing/2014/main" id="{C53ED9C7-87B7-43A5-8062-DF80BB516025}"/>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6199833" y="2283476"/>
            <a:ext cx="5092647" cy="3030124"/>
          </a:xfrm>
          <a:prstGeom prst="rect">
            <a:avLst/>
          </a:prstGeom>
          <a:noFill/>
        </p:spPr>
      </p:pic>
    </p:spTree>
    <p:extLst>
      <p:ext uri="{BB962C8B-B14F-4D97-AF65-F5344CB8AC3E}">
        <p14:creationId xmlns:p14="http://schemas.microsoft.com/office/powerpoint/2010/main" val="4073020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EA2EB-CF12-47E0-9BF4-CC04045BBDD8}"/>
              </a:ext>
            </a:extLst>
          </p:cNvPr>
          <p:cNvSpPr>
            <a:spLocks noGrp="1"/>
          </p:cNvSpPr>
          <p:nvPr>
            <p:ph type="title"/>
          </p:nvPr>
        </p:nvSpPr>
        <p:spPr>
          <a:xfrm>
            <a:off x="643466" y="786383"/>
            <a:ext cx="3517567" cy="2093975"/>
          </a:xfrm>
        </p:spPr>
        <p:txBody>
          <a:bodyPr anchor="b">
            <a:normAutofit/>
          </a:bodyPr>
          <a:lstStyle/>
          <a:p>
            <a:r>
              <a:rPr lang="en-US" dirty="0"/>
              <a:t>A2:2017-Broken Authentication</a:t>
            </a:r>
          </a:p>
        </p:txBody>
      </p:sp>
      <p:pic>
        <p:nvPicPr>
          <p:cNvPr id="5" name="Content Placeholder 4">
            <a:extLst>
              <a:ext uri="{FF2B5EF4-FFF2-40B4-BE49-F238E27FC236}">
                <a16:creationId xmlns:a16="http://schemas.microsoft.com/office/drawing/2014/main" id="{B3EAB567-DD21-4A73-9AD9-BB3328DD328F}"/>
              </a:ext>
            </a:extLst>
          </p:cNvPr>
          <p:cNvPicPr>
            <a:picLocks noGrp="1" noChangeAspect="1"/>
          </p:cNvPicPr>
          <p:nvPr>
            <p:ph idx="1"/>
          </p:nvPr>
        </p:nvPicPr>
        <p:blipFill>
          <a:blip r:embed="rId2"/>
          <a:stretch>
            <a:fillRect/>
          </a:stretch>
        </p:blipFill>
        <p:spPr>
          <a:xfrm>
            <a:off x="5609341" y="812799"/>
            <a:ext cx="5627629" cy="5294757"/>
          </a:xfrm>
          <a:noFill/>
        </p:spPr>
      </p:pic>
    </p:spTree>
    <p:extLst>
      <p:ext uri="{BB962C8B-B14F-4D97-AF65-F5344CB8AC3E}">
        <p14:creationId xmlns:p14="http://schemas.microsoft.com/office/powerpoint/2010/main" val="4086840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Diagram&#10;&#10;Description automatically generated">
            <a:extLst>
              <a:ext uri="{FF2B5EF4-FFF2-40B4-BE49-F238E27FC236}">
                <a16:creationId xmlns:a16="http://schemas.microsoft.com/office/drawing/2014/main" id="{FA13F99A-D4D6-4663-9065-2C2BBCCFE8F5}"/>
              </a:ext>
            </a:extLst>
          </p:cNvPr>
          <p:cNvPicPr>
            <a:picLocks noGrp="1" noChangeAspect="1"/>
          </p:cNvPicPr>
          <p:nvPr>
            <p:ph type="pic"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20921" b="20921"/>
          <a:stretch>
            <a:fillRect/>
          </a:stretch>
        </p:blipFill>
        <p:spPr/>
      </p:pic>
      <p:sp>
        <p:nvSpPr>
          <p:cNvPr id="3" name="Title 2">
            <a:extLst>
              <a:ext uri="{FF2B5EF4-FFF2-40B4-BE49-F238E27FC236}">
                <a16:creationId xmlns:a16="http://schemas.microsoft.com/office/drawing/2014/main" id="{751F47E6-7AD1-45C3-9517-F72E04EB4EB0}"/>
              </a:ext>
            </a:extLst>
          </p:cNvPr>
          <p:cNvSpPr>
            <a:spLocks noGrp="1"/>
          </p:cNvSpPr>
          <p:nvPr>
            <p:ph type="title"/>
          </p:nvPr>
        </p:nvSpPr>
        <p:spPr/>
        <p:txBody>
          <a:bodyPr/>
          <a:lstStyle/>
          <a:p>
            <a:r>
              <a:rPr lang="en-US" dirty="0"/>
              <a:t>Session Key Hacking</a:t>
            </a:r>
          </a:p>
        </p:txBody>
      </p:sp>
      <p:sp>
        <p:nvSpPr>
          <p:cNvPr id="4" name="Text Placeholder 3">
            <a:extLst>
              <a:ext uri="{FF2B5EF4-FFF2-40B4-BE49-F238E27FC236}">
                <a16:creationId xmlns:a16="http://schemas.microsoft.com/office/drawing/2014/main" id="{04A87690-8EE7-43CA-BED9-5760DE804614}"/>
              </a:ext>
            </a:extLst>
          </p:cNvPr>
          <p:cNvSpPr>
            <a:spLocks noGrp="1"/>
          </p:cNvSpPr>
          <p:nvPr>
            <p:ph type="body" sz="half" idx="2"/>
          </p:nvPr>
        </p:nvSpPr>
        <p:spPr/>
        <p:txBody>
          <a:bodyPr/>
          <a:lstStyle/>
          <a:p>
            <a:endParaRPr lang="en-US"/>
          </a:p>
        </p:txBody>
      </p:sp>
      <p:sp>
        <p:nvSpPr>
          <p:cNvPr id="7" name="TextBox 6">
            <a:extLst>
              <a:ext uri="{FF2B5EF4-FFF2-40B4-BE49-F238E27FC236}">
                <a16:creationId xmlns:a16="http://schemas.microsoft.com/office/drawing/2014/main" id="{589B567E-D717-4952-978E-8B145690739C}"/>
              </a:ext>
            </a:extLst>
          </p:cNvPr>
          <p:cNvSpPr txBox="1"/>
          <p:nvPr/>
        </p:nvSpPr>
        <p:spPr>
          <a:xfrm>
            <a:off x="15" y="4578350"/>
            <a:ext cx="12191985" cy="230832"/>
          </a:xfrm>
          <a:prstGeom prst="rect">
            <a:avLst/>
          </a:prstGeom>
          <a:noFill/>
        </p:spPr>
        <p:txBody>
          <a:bodyPr wrap="square" rtlCol="0">
            <a:spAutoFit/>
          </a:bodyPr>
          <a:lstStyle/>
          <a:p>
            <a:r>
              <a:rPr lang="en-US" sz="900">
                <a:hlinkClick r:id="rId3" tooltip="http://security.stackexchange.com/questions/92324/why-doesnt-the-client-send-data-before-servers-response-in-tls-session-resumpt"/>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2941294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643466" y="786383"/>
            <a:ext cx="3517567" cy="2093975"/>
          </a:xfrm>
        </p:spPr>
        <p:txBody>
          <a:bodyPr anchor="b">
            <a:normAutofit/>
          </a:bodyPr>
          <a:lstStyle/>
          <a:p>
            <a:r>
              <a:rPr lang="en-US" dirty="0"/>
              <a:t>Ancient Session Keys</a:t>
            </a:r>
          </a:p>
        </p:txBody>
      </p:sp>
      <p:pic>
        <p:nvPicPr>
          <p:cNvPr id="6" name="Picture 5">
            <a:extLst>
              <a:ext uri="{FF2B5EF4-FFF2-40B4-BE49-F238E27FC236}">
                <a16:creationId xmlns:a16="http://schemas.microsoft.com/office/drawing/2014/main" id="{8D15B4A1-5A4F-06D5-E40F-84EC0F48D6C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192740" y="816439"/>
            <a:ext cx="4460832" cy="5287476"/>
          </a:xfrm>
          <a:prstGeom prst="rect">
            <a:avLst/>
          </a:prstGeom>
          <a:noFill/>
        </p:spPr>
      </p:pic>
      <p:sp>
        <p:nvSpPr>
          <p:cNvPr id="3" name="Content Placeholder 2">
            <a:extLst>
              <a:ext uri="{FF2B5EF4-FFF2-40B4-BE49-F238E27FC236}">
                <a16:creationId xmlns:a16="http://schemas.microsoft.com/office/drawing/2014/main" id="{1D25F94D-D079-4870-A63A-44D386BD342D}"/>
              </a:ext>
            </a:extLst>
          </p:cNvPr>
          <p:cNvSpPr>
            <a:spLocks noGrp="1"/>
          </p:cNvSpPr>
          <p:nvPr>
            <p:ph type="body" sz="half" idx="2"/>
          </p:nvPr>
        </p:nvSpPr>
        <p:spPr>
          <a:xfrm>
            <a:off x="643465" y="3043050"/>
            <a:ext cx="3517567" cy="3064505"/>
          </a:xfrm>
        </p:spPr>
        <p:txBody>
          <a:bodyPr>
            <a:normAutofit fontScale="92500"/>
          </a:bodyPr>
          <a:lstStyle/>
          <a:p>
            <a:pPr>
              <a:lnSpc>
                <a:spcPct val="100000"/>
              </a:lnSpc>
              <a:buFont typeface="Arial" panose="020B0604020202020204" pitchFamily="34" charset="0"/>
              <a:buChar char="•"/>
            </a:pPr>
            <a:r>
              <a:rPr lang="en-US" sz="1500" dirty="0"/>
              <a:t>You may have noticed that once you log into the </a:t>
            </a:r>
            <a:r>
              <a:rPr lang="en-US" sz="1500" b="1" dirty="0" err="1"/>
              <a:t>login.php</a:t>
            </a:r>
            <a:r>
              <a:rPr lang="en-US" sz="1500" dirty="0"/>
              <a:t>  app with the administrator credentials.  We can return to the same URL and each time are greeted with the “</a:t>
            </a:r>
            <a:r>
              <a:rPr lang="en-US" sz="1500" dirty="0">
                <a:effectLst/>
              </a:rPr>
              <a:t>Thank you for logging in administrator!”</a:t>
            </a:r>
            <a:r>
              <a:rPr lang="en-US" sz="1500" dirty="0"/>
              <a:t> message.</a:t>
            </a:r>
          </a:p>
          <a:p>
            <a:pPr>
              <a:lnSpc>
                <a:spcPct val="100000"/>
              </a:lnSpc>
              <a:buFont typeface="Arial" panose="020B0604020202020204" pitchFamily="34" charset="0"/>
              <a:buChar char="•"/>
            </a:pPr>
            <a:r>
              <a:rPr lang="en-US" sz="1500" dirty="0"/>
              <a:t>To see what’s going on here we use Firefox developer tools.</a:t>
            </a:r>
          </a:p>
          <a:p>
            <a:pPr>
              <a:lnSpc>
                <a:spcPct val="100000"/>
              </a:lnSpc>
              <a:buFont typeface="Arial" panose="020B0604020202020204" pitchFamily="34" charset="0"/>
              <a:buChar char="•"/>
            </a:pPr>
            <a:r>
              <a:rPr lang="en-US" sz="1500" dirty="0"/>
              <a:t>Click on the “Network” tab and then on the “Cookies” tab and you will see that there is a single cookie being passed back and forth between you and the server.  A cookie called “session”.</a:t>
            </a:r>
          </a:p>
        </p:txBody>
      </p:sp>
    </p:spTree>
    <p:extLst>
      <p:ext uri="{BB962C8B-B14F-4D97-AF65-F5344CB8AC3E}">
        <p14:creationId xmlns:p14="http://schemas.microsoft.com/office/powerpoint/2010/main" val="42054493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Ancient Session Keys</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1097280" y="2120900"/>
            <a:ext cx="4639736" cy="3748193"/>
          </a:xfrm>
        </p:spPr>
        <p:txBody>
          <a:bodyPr>
            <a:normAutofit fontScale="92500" lnSpcReduction="10000"/>
          </a:bodyPr>
          <a:lstStyle/>
          <a:p>
            <a:pPr>
              <a:buFont typeface="Arial" panose="020B0604020202020204" pitchFamily="34" charset="0"/>
              <a:buChar char="•"/>
            </a:pPr>
            <a:r>
              <a:rPr lang="en-US" dirty="0"/>
              <a:t>This should ring a bell, as in the last module, our reconnaissance revealed that there is a table called </a:t>
            </a:r>
            <a:r>
              <a:rPr lang="en-US" b="1" dirty="0">
                <a:latin typeface="Courier New" panose="02070309020205020404" pitchFamily="49" charset="0"/>
                <a:cs typeface="Courier New" panose="02070309020205020404" pitchFamily="49" charset="0"/>
              </a:rPr>
              <a:t>session</a:t>
            </a:r>
            <a:r>
              <a:rPr lang="en-US" dirty="0"/>
              <a:t> in the </a:t>
            </a:r>
            <a:r>
              <a:rPr lang="en-US" b="1" dirty="0" err="1">
                <a:latin typeface="Courier New" panose="02070309020205020404" pitchFamily="49" charset="0"/>
                <a:cs typeface="Courier New" panose="02070309020205020404" pitchFamily="49" charset="0"/>
              </a:rPr>
              <a:t>ontario_computers</a:t>
            </a:r>
            <a:r>
              <a:rPr lang="en-US" dirty="0"/>
              <a:t> database.</a:t>
            </a:r>
          </a:p>
          <a:p>
            <a:pPr>
              <a:buFont typeface="Arial" panose="020B0604020202020204" pitchFamily="34" charset="0"/>
              <a:buChar char="•"/>
            </a:pPr>
            <a:r>
              <a:rPr lang="en-US" dirty="0"/>
              <a:t>Using the same SQL Injection technique from that lesson, we can look at what is stored there.</a:t>
            </a:r>
          </a:p>
          <a:p>
            <a:pPr>
              <a:buFont typeface="Arial" panose="020B0604020202020204" pitchFamily="34" charset="0"/>
              <a:buChar char="•"/>
            </a:pPr>
            <a:r>
              <a:rPr lang="en-US" b="1" dirty="0">
                <a:latin typeface="Courier New" panose="02070309020205020404" pitchFamily="49" charset="0"/>
                <a:cs typeface="Courier New" panose="02070309020205020404" pitchFamily="49" charset="0"/>
              </a:rPr>
              <a:t>http://&lt;your server IP&gt;/</a:t>
            </a:r>
            <a:r>
              <a:rPr lang="en-US" b="1" dirty="0" err="1">
                <a:latin typeface="Courier New" panose="02070309020205020404" pitchFamily="49" charset="0"/>
                <a:cs typeface="Courier New" panose="02070309020205020404" pitchFamily="49" charset="0"/>
              </a:rPr>
              <a:t>store_items.php?search</a:t>
            </a:r>
            <a:r>
              <a:rPr lang="en-US" b="1" dirty="0">
                <a:latin typeface="Courier New" panose="02070309020205020404" pitchFamily="49" charset="0"/>
                <a:cs typeface="Courier New" panose="02070309020205020404" pitchFamily="49" charset="0"/>
              </a:rPr>
              <a:t>=%27)%20UNION%20SELECT%200,username,%20session_id,%200%20from%20sessions;</a:t>
            </a:r>
          </a:p>
        </p:txBody>
      </p:sp>
      <p:pic>
        <p:nvPicPr>
          <p:cNvPr id="6" name="Picture 5">
            <a:extLst>
              <a:ext uri="{FF2B5EF4-FFF2-40B4-BE49-F238E27FC236}">
                <a16:creationId xmlns:a16="http://schemas.microsoft.com/office/drawing/2014/main" id="{02BB7780-2E80-4741-8132-02E7ECD8301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055344" y="2120900"/>
            <a:ext cx="5100336" cy="3371188"/>
          </a:xfrm>
          <a:prstGeom prst="rect">
            <a:avLst/>
          </a:prstGeom>
          <a:noFill/>
        </p:spPr>
      </p:pic>
    </p:spTree>
    <p:extLst>
      <p:ext uri="{BB962C8B-B14F-4D97-AF65-F5344CB8AC3E}">
        <p14:creationId xmlns:p14="http://schemas.microsoft.com/office/powerpoint/2010/main" val="3068318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Ancient Session Keys</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1097280" y="2120900"/>
            <a:ext cx="4639736" cy="3748193"/>
          </a:xfrm>
        </p:spPr>
        <p:txBody>
          <a:bodyPr>
            <a:normAutofit fontScale="92500" lnSpcReduction="20000"/>
          </a:bodyPr>
          <a:lstStyle/>
          <a:p>
            <a:pPr>
              <a:buFont typeface="Arial" panose="020B0604020202020204" pitchFamily="34" charset="0"/>
              <a:buChar char="•"/>
            </a:pPr>
            <a:r>
              <a:rPr lang="en-US" dirty="0"/>
              <a:t>By looking at he data on the right we see that there is at least one </a:t>
            </a:r>
            <a:r>
              <a:rPr lang="en-US" b="1" dirty="0" err="1">
                <a:latin typeface="Courier New" panose="02070309020205020404" pitchFamily="49" charset="0"/>
                <a:cs typeface="Courier New" panose="02070309020205020404" pitchFamily="49" charset="0"/>
              </a:rPr>
              <a:t>session_id</a:t>
            </a:r>
            <a:r>
              <a:rPr lang="en-US" dirty="0"/>
              <a:t> associated with each account, and it appears to be hashed.</a:t>
            </a:r>
          </a:p>
          <a:p>
            <a:pPr>
              <a:buFont typeface="Arial" panose="020B0604020202020204" pitchFamily="34" charset="0"/>
              <a:buChar char="•"/>
            </a:pPr>
            <a:r>
              <a:rPr lang="en-US" dirty="0"/>
              <a:t>Now of course we already know what the session key is because we are currently logged in as the administrator but let's assume, we didn’t.</a:t>
            </a:r>
          </a:p>
          <a:p>
            <a:pPr>
              <a:buFont typeface="Arial" panose="020B0604020202020204" pitchFamily="34" charset="0"/>
              <a:buChar char="•"/>
            </a:pPr>
            <a:r>
              <a:rPr lang="en-US" dirty="0"/>
              <a:t>Another thing we learned last lesson is that while there is a field named </a:t>
            </a:r>
            <a:r>
              <a:rPr lang="en-US" b="1" dirty="0" err="1">
                <a:latin typeface="Courier New" panose="02070309020205020404" pitchFamily="49" charset="0"/>
                <a:cs typeface="Courier New" panose="02070309020205020404" pitchFamily="49" charset="0"/>
              </a:rPr>
              <a:t>issue_date</a:t>
            </a:r>
            <a:r>
              <a:rPr lang="en-US" dirty="0"/>
              <a:t> there doesn’t seem to be anything indicating when the session expires.</a:t>
            </a:r>
          </a:p>
          <a:p>
            <a:pPr>
              <a:buFont typeface="Arial" panose="020B0604020202020204" pitchFamily="34" charset="0"/>
              <a:buChar char="•"/>
            </a:pPr>
            <a:endParaRPr lang="en-US" b="1" dirty="0"/>
          </a:p>
        </p:txBody>
      </p:sp>
      <p:pic>
        <p:nvPicPr>
          <p:cNvPr id="4" name="Picture 3">
            <a:extLst>
              <a:ext uri="{FF2B5EF4-FFF2-40B4-BE49-F238E27FC236}">
                <a16:creationId xmlns:a16="http://schemas.microsoft.com/office/drawing/2014/main" id="{612B3050-BE34-0BC7-1324-5EB125FA6BC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055344" y="2120900"/>
            <a:ext cx="5100336" cy="3371188"/>
          </a:xfrm>
          <a:prstGeom prst="rect">
            <a:avLst/>
          </a:prstGeom>
          <a:noFill/>
        </p:spPr>
      </p:pic>
    </p:spTree>
    <p:extLst>
      <p:ext uri="{BB962C8B-B14F-4D97-AF65-F5344CB8AC3E}">
        <p14:creationId xmlns:p14="http://schemas.microsoft.com/office/powerpoint/2010/main" val="2242742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Ancient Session Keys</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1097280" y="2120900"/>
            <a:ext cx="4639736" cy="3748193"/>
          </a:xfrm>
        </p:spPr>
        <p:txBody>
          <a:bodyPr>
            <a:normAutofit/>
          </a:bodyPr>
          <a:lstStyle/>
          <a:p>
            <a:pPr>
              <a:buFont typeface="Arial" panose="020B0604020202020204" pitchFamily="34" charset="0"/>
              <a:buChar char="•"/>
            </a:pPr>
            <a:r>
              <a:rPr lang="en-US" dirty="0"/>
              <a:t>Many systems have sessions with very long expiry times (and a few have none at all).  So, perhaps there’s an opportunity to use this information to access the system.</a:t>
            </a:r>
          </a:p>
          <a:p>
            <a:pPr>
              <a:buFont typeface="Arial" panose="020B0604020202020204" pitchFamily="34" charset="0"/>
              <a:buChar char="•"/>
            </a:pPr>
            <a:r>
              <a:rPr lang="en-US" dirty="0"/>
              <a:t>While the session cookie (sometimes called a “session key”) is hashed in the database it isn’t hashed until it gets to the server.</a:t>
            </a:r>
          </a:p>
          <a:p>
            <a:pPr>
              <a:buFont typeface="Arial" panose="020B0604020202020204" pitchFamily="34" charset="0"/>
              <a:buChar char="•"/>
            </a:pPr>
            <a:r>
              <a:rPr lang="en-US" dirty="0"/>
              <a:t>All we need to do is set our cookie equal to the </a:t>
            </a:r>
            <a:r>
              <a:rPr lang="en-US" dirty="0" err="1"/>
              <a:t>unhashed</a:t>
            </a:r>
            <a:r>
              <a:rPr lang="en-US" dirty="0"/>
              <a:t> value of the session key used by the account we want to compromise. </a:t>
            </a:r>
          </a:p>
          <a:p>
            <a:pPr>
              <a:buFont typeface="Arial" panose="020B0604020202020204" pitchFamily="34" charset="0"/>
              <a:buChar char="•"/>
            </a:pPr>
            <a:endParaRPr lang="en-US" dirty="0"/>
          </a:p>
          <a:p>
            <a:pPr>
              <a:buFont typeface="Arial" panose="020B0604020202020204" pitchFamily="34" charset="0"/>
              <a:buChar char="•"/>
            </a:pPr>
            <a:endParaRPr lang="en-US" b="1" dirty="0"/>
          </a:p>
        </p:txBody>
      </p:sp>
      <p:pic>
        <p:nvPicPr>
          <p:cNvPr id="6" name="Picture 5">
            <a:extLst>
              <a:ext uri="{FF2B5EF4-FFF2-40B4-BE49-F238E27FC236}">
                <a16:creationId xmlns:a16="http://schemas.microsoft.com/office/drawing/2014/main" id="{02BB7780-2E80-4741-8132-02E7ECD8301C}"/>
              </a:ext>
            </a:extLst>
          </p:cNvPr>
          <p:cNvPicPr>
            <a:picLocks noChangeAspect="1"/>
          </p:cNvPicPr>
          <p:nvPr/>
        </p:nvPicPr>
        <p:blipFill>
          <a:blip r:embed="rId2"/>
          <a:stretch>
            <a:fillRect/>
          </a:stretch>
        </p:blipFill>
        <p:spPr>
          <a:xfrm>
            <a:off x="6096000" y="2924175"/>
            <a:ext cx="5119404" cy="1958171"/>
          </a:xfrm>
          <a:prstGeom prst="rect">
            <a:avLst/>
          </a:prstGeom>
          <a:noFill/>
        </p:spPr>
      </p:pic>
    </p:spTree>
    <p:extLst>
      <p:ext uri="{BB962C8B-B14F-4D97-AF65-F5344CB8AC3E}">
        <p14:creationId xmlns:p14="http://schemas.microsoft.com/office/powerpoint/2010/main" val="3100120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Ancient Session Keys</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1097280" y="2120900"/>
            <a:ext cx="4639736" cy="3748193"/>
          </a:xfrm>
        </p:spPr>
        <p:txBody>
          <a:bodyPr>
            <a:normAutofit fontScale="85000" lnSpcReduction="20000"/>
          </a:bodyPr>
          <a:lstStyle/>
          <a:p>
            <a:pPr>
              <a:buFont typeface="Arial" panose="020B0604020202020204" pitchFamily="34" charset="0"/>
              <a:buChar char="•"/>
            </a:pPr>
            <a:r>
              <a:rPr lang="en-US" dirty="0"/>
              <a:t>When the owners of the Ontario Computer’s site decided to hash the session key.  They were being a bit clever.  The idea is that even if someone compromised the database (like we just did) they wouldn’t necessarily learn the </a:t>
            </a:r>
            <a:r>
              <a:rPr lang="en-US" b="1" dirty="0" err="1">
                <a:latin typeface="Courier New" panose="02070309020205020404" pitchFamily="49" charset="0"/>
                <a:cs typeface="Courier New" panose="02070309020205020404" pitchFamily="49" charset="0"/>
              </a:rPr>
              <a:t>session_id</a:t>
            </a:r>
            <a:r>
              <a:rPr lang="en-US" dirty="0"/>
              <a:t> of every user.</a:t>
            </a:r>
          </a:p>
          <a:p>
            <a:pPr>
              <a:buFont typeface="Arial" panose="020B0604020202020204" pitchFamily="34" charset="0"/>
              <a:buChar char="•"/>
            </a:pPr>
            <a:r>
              <a:rPr lang="en-US" dirty="0"/>
              <a:t>Now of course, we could attempt to crack the hash but there are a couple of reasons not to:</a:t>
            </a:r>
          </a:p>
          <a:p>
            <a:pPr>
              <a:buFont typeface="Arial" panose="020B0604020202020204" pitchFamily="34" charset="0"/>
              <a:buChar char="•"/>
            </a:pPr>
            <a:r>
              <a:rPr lang="en-US" dirty="0"/>
              <a:t>The first is that not all MD5 hashes are equally weak and the second is that they may not be using an MD5 hash.</a:t>
            </a:r>
          </a:p>
          <a:p>
            <a:pPr>
              <a:buFont typeface="Arial" panose="020B0604020202020204" pitchFamily="34" charset="0"/>
              <a:buChar char="•"/>
            </a:pPr>
            <a:r>
              <a:rPr lang="en-US" dirty="0"/>
              <a:t>Instead, there is one other way that the security could be weak…</a:t>
            </a:r>
          </a:p>
          <a:p>
            <a:pPr>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02BB7780-2E80-4741-8132-02E7ECD8301C}"/>
              </a:ext>
            </a:extLst>
          </p:cNvPr>
          <p:cNvPicPr>
            <a:picLocks noChangeAspect="1"/>
          </p:cNvPicPr>
          <p:nvPr/>
        </p:nvPicPr>
        <p:blipFill>
          <a:blip r:embed="rId2"/>
          <a:stretch>
            <a:fillRect/>
          </a:stretch>
        </p:blipFill>
        <p:spPr>
          <a:xfrm>
            <a:off x="6096000" y="2924175"/>
            <a:ext cx="5119404" cy="1958171"/>
          </a:xfrm>
          <a:prstGeom prst="rect">
            <a:avLst/>
          </a:prstGeom>
          <a:noFill/>
        </p:spPr>
      </p:pic>
    </p:spTree>
    <p:extLst>
      <p:ext uri="{BB962C8B-B14F-4D97-AF65-F5344CB8AC3E}">
        <p14:creationId xmlns:p14="http://schemas.microsoft.com/office/powerpoint/2010/main" val="5633735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p:txBody>
          <a:bodyPr/>
          <a:lstStyle/>
          <a:p>
            <a:r>
              <a:rPr lang="en-US" dirty="0"/>
              <a:t>Ancient Session Keys</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idx="1"/>
          </p:nvPr>
        </p:nvSpPr>
        <p:spPr>
          <a:xfrm>
            <a:off x="1097280" y="2108201"/>
            <a:ext cx="4682083" cy="3760891"/>
          </a:xfrm>
        </p:spPr>
        <p:txBody>
          <a:bodyPr>
            <a:normAutofit fontScale="85000" lnSpcReduction="20000"/>
          </a:bodyPr>
          <a:lstStyle/>
          <a:p>
            <a:pPr>
              <a:buFont typeface="Arial" panose="020B0604020202020204" pitchFamily="34" charset="0"/>
              <a:buChar char="•"/>
            </a:pPr>
            <a:r>
              <a:rPr lang="en-US" dirty="0"/>
              <a:t>Most websites will use something like a session key – since the alternative is your browser constantly sending your password to the website which is far less secure.</a:t>
            </a:r>
          </a:p>
          <a:p>
            <a:pPr>
              <a:buFont typeface="Arial" panose="020B0604020202020204" pitchFamily="34" charset="0"/>
              <a:buChar char="•"/>
            </a:pPr>
            <a:r>
              <a:rPr lang="en-US" dirty="0"/>
              <a:t>Because of this any good hacker is going to try to find out what they can about how the session keys are generated.</a:t>
            </a:r>
          </a:p>
          <a:p>
            <a:pPr>
              <a:buFont typeface="Arial" panose="020B0604020202020204" pitchFamily="34" charset="0"/>
              <a:buChar char="•"/>
            </a:pPr>
            <a:r>
              <a:rPr lang="en-US" dirty="0"/>
              <a:t>In order to do so, we need to force the application to generate a lot of them!</a:t>
            </a:r>
          </a:p>
          <a:p>
            <a:pPr>
              <a:buFont typeface="Arial" panose="020B0604020202020204" pitchFamily="34" charset="0"/>
              <a:buChar char="•"/>
            </a:pPr>
            <a:r>
              <a:rPr lang="en-US" dirty="0">
                <a:cs typeface="Courier New" panose="02070309020205020404" pitchFamily="49" charset="0"/>
              </a:rPr>
              <a:t>Since the app has an option to create accounts.  We will just use that!</a:t>
            </a:r>
          </a:p>
          <a:p>
            <a:pPr>
              <a:buFont typeface="Arial" panose="020B0604020202020204" pitchFamily="34" charset="0"/>
              <a:buChar char="•"/>
            </a:pPr>
            <a:r>
              <a:rPr lang="en-US" dirty="0">
                <a:cs typeface="Courier New" panose="02070309020205020404" pitchFamily="49" charset="0"/>
              </a:rPr>
              <a:t>But first we need to get rid of the cookie we have (since it keeps logging us in as the administrator!).</a:t>
            </a:r>
          </a:p>
        </p:txBody>
      </p:sp>
      <p:sp>
        <p:nvSpPr>
          <p:cNvPr id="4" name="Content Placeholder 3">
            <a:extLst>
              <a:ext uri="{FF2B5EF4-FFF2-40B4-BE49-F238E27FC236}">
                <a16:creationId xmlns:a16="http://schemas.microsoft.com/office/drawing/2014/main" id="{E4F59E04-A37B-47DE-A043-032EA722FB71}"/>
              </a:ext>
            </a:extLst>
          </p:cNvPr>
          <p:cNvSpPr txBox="1">
            <a:spLocks/>
          </p:cNvSpPr>
          <p:nvPr/>
        </p:nvSpPr>
        <p:spPr>
          <a:xfrm>
            <a:off x="5885895" y="2120901"/>
            <a:ext cx="6000579" cy="4146733"/>
          </a:xfrm>
          <a:prstGeom prst="rect">
            <a:avLst/>
          </a:prstGeom>
          <a:solidFill>
            <a:schemeClr val="tx1"/>
          </a:solidFill>
          <a:effectLst>
            <a:softEdge rad="0"/>
          </a:effectLst>
        </p:spPr>
        <p:txBody>
          <a:bodyPr vert="horz" lIns="0" tIns="45720" rIns="0" bIns="45720" rtlCol="0" anchor="t" anchorCtr="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rgbClr val="3FFF3F"/>
                </a:solidFill>
                <a:latin typeface="Courier New" panose="02070309020205020404" pitchFamily="49" charset="0"/>
                <a:cs typeface="Courier New" panose="02070309020205020404" pitchFamily="49" charset="0"/>
              </a:rPr>
              <a:t>&lt;HTML&gt;&lt;BODY&gt;&lt;FORM method='POST’&gt;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&lt;input type='text' name='username’ /&gt;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&lt;input type='text' name='password’ /&gt;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&lt;input type='submit' value='login’ /&gt;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&lt;/FORM&gt;&lt;/BODY&gt;&lt;/HTML&gt;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&lt;?PHP</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sent_password</a:t>
            </a:r>
            <a:r>
              <a:rPr lang="en-US" b="1" dirty="0">
                <a:solidFill>
                  <a:srgbClr val="3FFF3F"/>
                </a:solidFill>
                <a:latin typeface="Courier New" panose="02070309020205020404" pitchFamily="49" charset="0"/>
                <a:cs typeface="Courier New" panose="02070309020205020404" pitchFamily="49" charset="0"/>
              </a:rPr>
              <a:t> = $_POST['password’];</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sent_username</a:t>
            </a:r>
            <a:r>
              <a:rPr lang="en-US" b="1" dirty="0">
                <a:solidFill>
                  <a:srgbClr val="3FFF3F"/>
                </a:solidFill>
                <a:latin typeface="Courier New" panose="02070309020205020404" pitchFamily="49" charset="0"/>
                <a:cs typeface="Courier New" panose="02070309020205020404" pitchFamily="49" charset="0"/>
              </a:rPr>
              <a:t> = $_POST['username'];</a:t>
            </a:r>
          </a:p>
          <a:p>
            <a:pPr marL="0" indent="0">
              <a:buNone/>
            </a:pPr>
            <a:r>
              <a:rPr lang="en-US" b="1" dirty="0">
                <a:solidFill>
                  <a:srgbClr val="3FFF3F"/>
                </a:solidFill>
                <a:latin typeface="Courier New" panose="02070309020205020404" pitchFamily="49" charset="0"/>
                <a:cs typeface="Courier New" panose="02070309020205020404" pitchFamily="49" charset="0"/>
              </a:rPr>
              <a:t>echo $</a:t>
            </a:r>
            <a:r>
              <a:rPr lang="en-US" b="1" dirty="0" err="1">
                <a:solidFill>
                  <a:srgbClr val="3FFF3F"/>
                </a:solidFill>
                <a:latin typeface="Courier New" panose="02070309020205020404" pitchFamily="49" charset="0"/>
                <a:cs typeface="Courier New" panose="02070309020205020404" pitchFamily="49" charset="0"/>
              </a:rPr>
              <a:t>sent_password</a:t>
            </a:r>
            <a:r>
              <a:rPr lang="en-US" b="1" dirty="0">
                <a:solidFill>
                  <a:srgbClr val="3FFF3F"/>
                </a:solidFill>
                <a:latin typeface="Courier New" panose="02070309020205020404" pitchFamily="49" charset="0"/>
                <a:cs typeface="Courier New" panose="02070309020205020404" pitchFamily="49" charset="0"/>
              </a:rPr>
              <a: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32827556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Ancient Session Keys</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1097280" y="2120900"/>
            <a:ext cx="4639736" cy="3748193"/>
          </a:xfrm>
        </p:spPr>
        <p:txBody>
          <a:bodyPr>
            <a:normAutofit fontScale="92500" lnSpcReduction="20000"/>
          </a:bodyPr>
          <a:lstStyle/>
          <a:p>
            <a:pPr>
              <a:buFont typeface="Arial" panose="020B0604020202020204" pitchFamily="34" charset="0"/>
              <a:buChar char="•"/>
            </a:pPr>
            <a:r>
              <a:rPr lang="en-US" dirty="0"/>
              <a:t>There are a lot of ways to manage cookies.</a:t>
            </a:r>
          </a:p>
          <a:p>
            <a:pPr>
              <a:buFont typeface="Arial" panose="020B0604020202020204" pitchFamily="34" charset="0"/>
              <a:buChar char="•"/>
            </a:pPr>
            <a:r>
              <a:rPr lang="en-US" dirty="0"/>
              <a:t>I use a tool called “Cookie Quick Manager” which you can add to Firefox by going here:</a:t>
            </a:r>
          </a:p>
          <a:p>
            <a:pPr>
              <a:buFont typeface="Arial" panose="020B0604020202020204" pitchFamily="34" charset="0"/>
              <a:buChar char="•"/>
            </a:pPr>
            <a:r>
              <a:rPr lang="en-US" dirty="0"/>
              <a:t> </a:t>
            </a:r>
            <a:r>
              <a:rPr lang="en-US" dirty="0">
                <a:hlinkClick r:id="rId2"/>
              </a:rPr>
              <a:t>https://addons.mozilla.org/en-CA/firefox/addon/cookie-quick-manager/</a:t>
            </a:r>
            <a:endParaRPr lang="en-US" dirty="0"/>
          </a:p>
          <a:p>
            <a:pPr>
              <a:buFont typeface="Arial" panose="020B0604020202020204" pitchFamily="34" charset="0"/>
              <a:buChar char="•"/>
            </a:pPr>
            <a:r>
              <a:rPr lang="en-US" dirty="0"/>
              <a:t>It gives me a cookie menu in the top right.  When I select it, I can enter the IP address of my server and see the cookies that were set by it.</a:t>
            </a:r>
          </a:p>
          <a:p>
            <a:pPr>
              <a:buFont typeface="Arial" panose="020B0604020202020204" pitchFamily="34" charset="0"/>
              <a:buChar char="•"/>
            </a:pPr>
            <a:r>
              <a:rPr lang="en-US" dirty="0"/>
              <a:t>I can then select the “session” cookie and click the delete button to get rid of it.</a:t>
            </a:r>
          </a:p>
        </p:txBody>
      </p:sp>
      <p:pic>
        <p:nvPicPr>
          <p:cNvPr id="6" name="Picture 5">
            <a:extLst>
              <a:ext uri="{FF2B5EF4-FFF2-40B4-BE49-F238E27FC236}">
                <a16:creationId xmlns:a16="http://schemas.microsoft.com/office/drawing/2014/main" id="{02BB7780-2E80-4741-8132-02E7ECD8301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776393" y="2120900"/>
            <a:ext cx="4058335" cy="4003828"/>
          </a:xfrm>
          <a:prstGeom prst="rect">
            <a:avLst/>
          </a:prstGeom>
          <a:noFill/>
        </p:spPr>
      </p:pic>
    </p:spTree>
    <p:extLst>
      <p:ext uri="{BB962C8B-B14F-4D97-AF65-F5344CB8AC3E}">
        <p14:creationId xmlns:p14="http://schemas.microsoft.com/office/powerpoint/2010/main" val="19679581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Ancient Session Keys</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1097280" y="2120900"/>
            <a:ext cx="4639736" cy="3748193"/>
          </a:xfrm>
        </p:spPr>
        <p:txBody>
          <a:bodyPr>
            <a:normAutofit fontScale="92500" lnSpcReduction="20000"/>
          </a:bodyPr>
          <a:lstStyle/>
          <a:p>
            <a:pPr>
              <a:buFont typeface="Arial" panose="020B0604020202020204" pitchFamily="34" charset="0"/>
              <a:buChar char="•"/>
            </a:pPr>
            <a:r>
              <a:rPr lang="en-US" dirty="0"/>
              <a:t>From here our reconnaissance can be as simple as making up several usernames and passwords and clicking “Create Account”</a:t>
            </a:r>
          </a:p>
          <a:p>
            <a:pPr>
              <a:buFont typeface="Arial" panose="020B0604020202020204" pitchFamily="34" charset="0"/>
              <a:buChar char="•"/>
            </a:pPr>
            <a:r>
              <a:rPr lang="en-US" dirty="0"/>
              <a:t>We should be greeted with the message “Account &lt;account name&gt; created!”</a:t>
            </a:r>
          </a:p>
          <a:p>
            <a:pPr>
              <a:buFont typeface="Arial" panose="020B0604020202020204" pitchFamily="34" charset="0"/>
              <a:buChar char="•"/>
            </a:pPr>
            <a:r>
              <a:rPr lang="en-US" dirty="0"/>
              <a:t>Each time you do, use the browser developer tools to examine your session cookie. The number I get is 83 (yours will be different).</a:t>
            </a:r>
          </a:p>
          <a:p>
            <a:pPr>
              <a:buFont typeface="Arial" panose="020B0604020202020204" pitchFamily="34" charset="0"/>
              <a:buChar char="•"/>
            </a:pPr>
            <a:r>
              <a:rPr lang="en-US" dirty="0"/>
              <a:t>Using your cookie manager, delete the cookie and try again.  About 10 more times should do it. The numbers I got were: 83, 636, 353, 871, 303, 578, 51, 820, 79, 470, 976</a:t>
            </a:r>
          </a:p>
        </p:txBody>
      </p:sp>
      <p:pic>
        <p:nvPicPr>
          <p:cNvPr id="5" name="Picture 4">
            <a:extLst>
              <a:ext uri="{FF2B5EF4-FFF2-40B4-BE49-F238E27FC236}">
                <a16:creationId xmlns:a16="http://schemas.microsoft.com/office/drawing/2014/main" id="{E0F998AD-CEC9-46AF-8460-B1E8FC06FF88}"/>
              </a:ext>
            </a:extLst>
          </p:cNvPr>
          <p:cNvPicPr>
            <a:picLocks noChangeAspect="1"/>
          </p:cNvPicPr>
          <p:nvPr/>
        </p:nvPicPr>
        <p:blipFill>
          <a:blip r:embed="rId2"/>
          <a:stretch>
            <a:fillRect/>
          </a:stretch>
        </p:blipFill>
        <p:spPr>
          <a:xfrm>
            <a:off x="6065335" y="2117091"/>
            <a:ext cx="5289168" cy="1302796"/>
          </a:xfrm>
          <a:prstGeom prst="rect">
            <a:avLst/>
          </a:prstGeom>
        </p:spPr>
      </p:pic>
      <p:pic>
        <p:nvPicPr>
          <p:cNvPr id="10" name="Picture 9">
            <a:extLst>
              <a:ext uri="{FF2B5EF4-FFF2-40B4-BE49-F238E27FC236}">
                <a16:creationId xmlns:a16="http://schemas.microsoft.com/office/drawing/2014/main" id="{C96EDE2A-4545-49C7-AEF0-C60E76E063CE}"/>
              </a:ext>
            </a:extLst>
          </p:cNvPr>
          <p:cNvPicPr>
            <a:picLocks noChangeAspect="1"/>
          </p:cNvPicPr>
          <p:nvPr/>
        </p:nvPicPr>
        <p:blipFill>
          <a:blip r:embed="rId3"/>
          <a:stretch>
            <a:fillRect/>
          </a:stretch>
        </p:blipFill>
        <p:spPr>
          <a:xfrm>
            <a:off x="6126480" y="3799618"/>
            <a:ext cx="5243631" cy="1077832"/>
          </a:xfrm>
          <a:prstGeom prst="rect">
            <a:avLst/>
          </a:prstGeom>
        </p:spPr>
      </p:pic>
    </p:spTree>
    <p:extLst>
      <p:ext uri="{BB962C8B-B14F-4D97-AF65-F5344CB8AC3E}">
        <p14:creationId xmlns:p14="http://schemas.microsoft.com/office/powerpoint/2010/main" val="12254104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Ancient Session Keys</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1097280" y="2120900"/>
            <a:ext cx="4639736" cy="3748193"/>
          </a:xfrm>
        </p:spPr>
        <p:txBody>
          <a:bodyPr>
            <a:normAutofit fontScale="77500" lnSpcReduction="20000"/>
          </a:bodyPr>
          <a:lstStyle/>
          <a:p>
            <a:pPr>
              <a:buFont typeface="Arial" panose="020B0604020202020204" pitchFamily="34" charset="0"/>
              <a:buChar char="•"/>
            </a:pPr>
            <a:r>
              <a:rPr lang="en-US" dirty="0"/>
              <a:t>Looking at these numbers we can see that the largest number I got was ‘976’.  If the session keys are being assigned randomly, we would expect them to be evenly distributed over the range of possible numbers. </a:t>
            </a:r>
          </a:p>
          <a:p>
            <a:pPr>
              <a:buFont typeface="Arial" panose="020B0604020202020204" pitchFamily="34" charset="0"/>
              <a:buChar char="•"/>
            </a:pPr>
            <a:r>
              <a:rPr lang="en-US" dirty="0"/>
              <a:t>This tells us one of two things: Either the numbers aren’t very random, or they are being picked.</a:t>
            </a:r>
          </a:p>
          <a:p>
            <a:pPr>
              <a:buFont typeface="Arial" panose="020B0604020202020204" pitchFamily="34" charset="0"/>
              <a:buChar char="•"/>
            </a:pPr>
            <a:r>
              <a:rPr lang="en-US" dirty="0"/>
              <a:t>A word cryptographers use for the amount of randomness or variability in a value is “entropy”.  So Ontario Computers seems to have a session key with very low entropy.</a:t>
            </a:r>
          </a:p>
          <a:p>
            <a:pPr>
              <a:buFont typeface="Arial" panose="020B0604020202020204" pitchFamily="34" charset="0"/>
              <a:buChar char="•"/>
            </a:pPr>
            <a:r>
              <a:rPr lang="en-US" dirty="0"/>
              <a:t>Clearly this is something exploitable with a tool like Postman.  Open that application again and create a new request. </a:t>
            </a:r>
          </a:p>
          <a:p>
            <a:pPr>
              <a:buFont typeface="Arial" panose="020B0604020202020204" pitchFamily="34" charset="0"/>
              <a:buChar char="•"/>
            </a:pPr>
            <a:r>
              <a:rPr lang="en-US" dirty="0"/>
              <a:t>We can do this in the collection we already created.</a:t>
            </a:r>
          </a:p>
        </p:txBody>
      </p:sp>
      <p:pic>
        <p:nvPicPr>
          <p:cNvPr id="5" name="Picture 4">
            <a:extLst>
              <a:ext uri="{FF2B5EF4-FFF2-40B4-BE49-F238E27FC236}">
                <a16:creationId xmlns:a16="http://schemas.microsoft.com/office/drawing/2014/main" id="{E0F998AD-CEC9-46AF-8460-B1E8FC06FF88}"/>
              </a:ext>
            </a:extLst>
          </p:cNvPr>
          <p:cNvPicPr>
            <a:picLocks noChangeAspect="1"/>
          </p:cNvPicPr>
          <p:nvPr/>
        </p:nvPicPr>
        <p:blipFill>
          <a:blip r:embed="rId2"/>
          <a:stretch>
            <a:fillRect/>
          </a:stretch>
        </p:blipFill>
        <p:spPr>
          <a:xfrm>
            <a:off x="6065335" y="2117091"/>
            <a:ext cx="5289168" cy="1302796"/>
          </a:xfrm>
          <a:prstGeom prst="rect">
            <a:avLst/>
          </a:prstGeom>
        </p:spPr>
      </p:pic>
      <p:pic>
        <p:nvPicPr>
          <p:cNvPr id="10" name="Picture 9">
            <a:extLst>
              <a:ext uri="{FF2B5EF4-FFF2-40B4-BE49-F238E27FC236}">
                <a16:creationId xmlns:a16="http://schemas.microsoft.com/office/drawing/2014/main" id="{C96EDE2A-4545-49C7-AEF0-C60E76E063CE}"/>
              </a:ext>
            </a:extLst>
          </p:cNvPr>
          <p:cNvPicPr>
            <a:picLocks noChangeAspect="1"/>
          </p:cNvPicPr>
          <p:nvPr/>
        </p:nvPicPr>
        <p:blipFill>
          <a:blip r:embed="rId3"/>
          <a:stretch>
            <a:fillRect/>
          </a:stretch>
        </p:blipFill>
        <p:spPr>
          <a:xfrm>
            <a:off x="6126480" y="3799618"/>
            <a:ext cx="5243631" cy="1077832"/>
          </a:xfrm>
          <a:prstGeom prst="rect">
            <a:avLst/>
          </a:prstGeom>
        </p:spPr>
      </p:pic>
    </p:spTree>
    <p:extLst>
      <p:ext uri="{BB962C8B-B14F-4D97-AF65-F5344CB8AC3E}">
        <p14:creationId xmlns:p14="http://schemas.microsoft.com/office/powerpoint/2010/main" val="3587308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EA2EB-CF12-47E0-9BF4-CC04045BBDD8}"/>
              </a:ext>
            </a:extLst>
          </p:cNvPr>
          <p:cNvSpPr>
            <a:spLocks noGrp="1"/>
          </p:cNvSpPr>
          <p:nvPr>
            <p:ph type="title"/>
          </p:nvPr>
        </p:nvSpPr>
        <p:spPr>
          <a:xfrm>
            <a:off x="643466" y="786383"/>
            <a:ext cx="3517567" cy="2093975"/>
          </a:xfrm>
        </p:spPr>
        <p:txBody>
          <a:bodyPr anchor="b">
            <a:normAutofit/>
          </a:bodyPr>
          <a:lstStyle/>
          <a:p>
            <a:r>
              <a:rPr lang="en-US" dirty="0"/>
              <a:t>A2:2017-Broken Authentication</a:t>
            </a:r>
          </a:p>
        </p:txBody>
      </p:sp>
      <p:pic>
        <p:nvPicPr>
          <p:cNvPr id="5" name="Content Placeholder 4">
            <a:extLst>
              <a:ext uri="{FF2B5EF4-FFF2-40B4-BE49-F238E27FC236}">
                <a16:creationId xmlns:a16="http://schemas.microsoft.com/office/drawing/2014/main" id="{B3EAB567-DD21-4A73-9AD9-BB3328DD32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p:blipFill>
        <p:spPr>
          <a:xfrm>
            <a:off x="5642382" y="812799"/>
            <a:ext cx="5561547" cy="5294757"/>
          </a:xfrm>
          <a:noFill/>
        </p:spPr>
      </p:pic>
    </p:spTree>
    <p:extLst>
      <p:ext uri="{BB962C8B-B14F-4D97-AF65-F5344CB8AC3E}">
        <p14:creationId xmlns:p14="http://schemas.microsoft.com/office/powerpoint/2010/main" val="5009794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Ancient Session Keys</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1097280" y="2120900"/>
            <a:ext cx="4639736" cy="3748193"/>
          </a:xfrm>
        </p:spPr>
        <p:txBody>
          <a:bodyPr>
            <a:normAutofit fontScale="85000" lnSpcReduction="20000"/>
          </a:bodyPr>
          <a:lstStyle/>
          <a:p>
            <a:pPr>
              <a:buFont typeface="Arial" panose="020B0604020202020204" pitchFamily="34" charset="0"/>
              <a:buChar char="•"/>
            </a:pPr>
            <a:r>
              <a:rPr lang="en-US" dirty="0"/>
              <a:t>I called mine “random session” this only needs to be a GET request. Click on the new request name in your collection to edit it.</a:t>
            </a:r>
          </a:p>
          <a:p>
            <a:pPr>
              <a:buFont typeface="Arial" panose="020B0604020202020204" pitchFamily="34" charset="0"/>
              <a:buChar char="•"/>
            </a:pPr>
            <a:r>
              <a:rPr lang="en-US" dirty="0"/>
              <a:t>Set up the URL to point to </a:t>
            </a:r>
            <a:r>
              <a:rPr lang="en-US" b="1" dirty="0" err="1">
                <a:latin typeface="Courier New" panose="02070309020205020404" pitchFamily="49" charset="0"/>
                <a:cs typeface="Courier New" panose="02070309020205020404" pitchFamily="49" charset="0"/>
              </a:rPr>
              <a:t>login.php</a:t>
            </a:r>
            <a:r>
              <a:rPr lang="en-US" dirty="0"/>
              <a:t>.  Then click on the “headers” tab.</a:t>
            </a:r>
          </a:p>
          <a:p>
            <a:pPr>
              <a:buFont typeface="Arial" panose="020B0604020202020204" pitchFamily="34" charset="0"/>
              <a:buChar char="•"/>
            </a:pPr>
            <a:r>
              <a:rPr lang="en-US" dirty="0"/>
              <a:t>Add a header to the bottom called: “Cookie” in the value section type in </a:t>
            </a:r>
            <a:r>
              <a:rPr lang="en-US" b="1" i="0" dirty="0">
                <a:solidFill>
                  <a:srgbClr val="505050"/>
                </a:solidFill>
                <a:effectLst/>
                <a:latin typeface="Courier New" panose="02070309020205020404" pitchFamily="49" charset="0"/>
                <a:cs typeface="Courier New" panose="02070309020205020404" pitchFamily="49" charset="0"/>
              </a:rPr>
              <a:t>session=</a:t>
            </a:r>
            <a:r>
              <a:rPr lang="en-US" b="1" i="0" u="none" strike="noStrike" dirty="0">
                <a:effectLst/>
                <a:latin typeface="Courier New" panose="02070309020205020404" pitchFamily="49" charset="0"/>
                <a:cs typeface="Courier New" panose="02070309020205020404" pitchFamily="49" charset="0"/>
              </a:rPr>
              <a:t>{{$</a:t>
            </a:r>
            <a:r>
              <a:rPr lang="en-US" b="1" i="0" u="none" strike="noStrike" dirty="0" err="1">
                <a:effectLst/>
                <a:latin typeface="Courier New" panose="02070309020205020404" pitchFamily="49" charset="0"/>
                <a:cs typeface="Courier New" panose="02070309020205020404" pitchFamily="49" charset="0"/>
              </a:rPr>
              <a:t>randomInt</a:t>
            </a:r>
            <a:r>
              <a:rPr lang="en-US" b="1" i="0" u="none" strike="noStrike" dirty="0">
                <a:effectLst/>
                <a:latin typeface="Courier New" panose="02070309020205020404" pitchFamily="49" charset="0"/>
                <a:cs typeface="Courier New" panose="02070309020205020404" pitchFamily="49" charset="0"/>
              </a:rPr>
              <a:t>}}</a:t>
            </a:r>
            <a:endParaRPr lang="en-US" b="1" i="0" dirty="0">
              <a:solidFill>
                <a:srgbClr val="F26B3A"/>
              </a:solidFill>
              <a:effectLst/>
              <a:latin typeface="Courier New" panose="02070309020205020404" pitchFamily="49" charset="0"/>
              <a:cs typeface="Courier New" panose="02070309020205020404" pitchFamily="49" charset="0"/>
            </a:endParaRPr>
          </a:p>
          <a:p>
            <a:pPr>
              <a:buFont typeface="Arial" panose="020B0604020202020204" pitchFamily="34" charset="0"/>
              <a:buChar char="•"/>
            </a:pP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randomInt</a:t>
            </a:r>
            <a:r>
              <a:rPr lang="en-US" dirty="0"/>
              <a:t> a built-in function that picks numbers between 1 and 1000.</a:t>
            </a:r>
          </a:p>
          <a:p>
            <a:pPr>
              <a:buFont typeface="Arial" panose="020B0604020202020204" pitchFamily="34" charset="0"/>
              <a:buChar char="•"/>
            </a:pPr>
            <a:r>
              <a:rPr lang="en-US" dirty="0"/>
              <a:t>Save this request by hitting ctrl-s. If you didn’t create it in the collection you used for the last exercise.  Postman will give you an opportunity to do so now.</a:t>
            </a:r>
          </a:p>
          <a:p>
            <a:pPr marL="0" indent="0">
              <a:buNone/>
            </a:pPr>
            <a:endParaRPr lang="en-US" dirty="0"/>
          </a:p>
          <a:p>
            <a:pPr>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B0959C39-EF1A-4E80-B377-BF25B044D45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418732" y="2308136"/>
            <a:ext cx="4787447" cy="3432600"/>
          </a:xfrm>
          <a:prstGeom prst="rect">
            <a:avLst/>
          </a:prstGeom>
          <a:noFill/>
        </p:spPr>
      </p:pic>
    </p:spTree>
    <p:extLst>
      <p:ext uri="{BB962C8B-B14F-4D97-AF65-F5344CB8AC3E}">
        <p14:creationId xmlns:p14="http://schemas.microsoft.com/office/powerpoint/2010/main" val="32133507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Ancient Session Keys</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1097280" y="2120900"/>
            <a:ext cx="4639736" cy="3748193"/>
          </a:xfrm>
        </p:spPr>
        <p:txBody>
          <a:bodyPr>
            <a:normAutofit/>
          </a:bodyPr>
          <a:lstStyle/>
          <a:p>
            <a:pPr>
              <a:buFont typeface="Arial" panose="020B0604020202020204" pitchFamily="34" charset="0"/>
              <a:buChar char="•"/>
            </a:pPr>
            <a:r>
              <a:rPr lang="en-US" dirty="0"/>
              <a:t>Now click on the “tests” tab.</a:t>
            </a:r>
          </a:p>
          <a:p>
            <a:pPr>
              <a:buFont typeface="Arial" panose="020B0604020202020204" pitchFamily="34" charset="0"/>
              <a:buChar char="•"/>
            </a:pPr>
            <a:r>
              <a:rPr lang="en-US" dirty="0"/>
              <a:t>Scroll down the right-hand side and select the template named “</a:t>
            </a:r>
            <a:r>
              <a:rPr lang="en-US" dirty="0" err="1"/>
              <a:t>Response.body</a:t>
            </a:r>
            <a:r>
              <a:rPr lang="en-US" dirty="0"/>
              <a:t> contains string”.</a:t>
            </a:r>
          </a:p>
          <a:p>
            <a:pPr>
              <a:buFont typeface="Arial" panose="020B0604020202020204" pitchFamily="34" charset="0"/>
              <a:buChar char="•"/>
            </a:pPr>
            <a:r>
              <a:rPr lang="en-US" dirty="0"/>
              <a:t>Alter the text </a:t>
            </a:r>
            <a:r>
              <a:rPr lang="en-US" dirty="0">
                <a:solidFill>
                  <a:srgbClr val="2A00FF"/>
                </a:solidFill>
                <a:latin typeface="Consolas" panose="020B0609020204030204" pitchFamily="49" charset="0"/>
              </a:rPr>
              <a:t>“</a:t>
            </a:r>
            <a:r>
              <a:rPr lang="en-US" b="0" dirty="0" err="1">
                <a:solidFill>
                  <a:srgbClr val="2A00FF"/>
                </a:solidFill>
                <a:effectLst/>
                <a:latin typeface="Consolas" panose="020B0609020204030204" pitchFamily="49" charset="0"/>
              </a:rPr>
              <a:t>string_you_want_to_search</a:t>
            </a:r>
            <a:r>
              <a:rPr lang="en-US" b="0" dirty="0">
                <a:solidFill>
                  <a:srgbClr val="2A00FF"/>
                </a:solidFill>
                <a:effectLst/>
                <a:latin typeface="Consolas" panose="020B0609020204030204" pitchFamily="49" charset="0"/>
              </a:rPr>
              <a:t>” </a:t>
            </a:r>
            <a:r>
              <a:rPr lang="en-US" b="0" dirty="0">
                <a:solidFill>
                  <a:schemeClr val="tx1"/>
                </a:solidFill>
                <a:effectLst/>
              </a:rPr>
              <a:t>to</a:t>
            </a:r>
            <a:r>
              <a:rPr lang="en-US" b="0" dirty="0">
                <a:solidFill>
                  <a:srgbClr val="2A00FF"/>
                </a:solidFill>
                <a:effectLst/>
                <a:latin typeface="Consolas" panose="020B0609020204030204" pitchFamily="49" charset="0"/>
              </a:rPr>
              <a:t> “Authentication failed”</a:t>
            </a:r>
            <a:endParaRPr lang="en-US" dirty="0"/>
          </a:p>
          <a:p>
            <a:pPr>
              <a:buFont typeface="Arial" panose="020B0604020202020204" pitchFamily="34" charset="0"/>
              <a:buChar char="•"/>
            </a:pPr>
            <a:r>
              <a:rPr lang="en-US" dirty="0"/>
              <a:t>Save this with ctrl-s and then hit ctrl-shift-R to open “Runner”</a:t>
            </a:r>
          </a:p>
          <a:p>
            <a:pPr>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B0959C39-EF1A-4E80-B377-BF25B044D45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595401" y="2652778"/>
            <a:ext cx="6031721" cy="2816912"/>
          </a:xfrm>
          <a:prstGeom prst="rect">
            <a:avLst/>
          </a:prstGeom>
          <a:noFill/>
        </p:spPr>
      </p:pic>
    </p:spTree>
    <p:extLst>
      <p:ext uri="{BB962C8B-B14F-4D97-AF65-F5344CB8AC3E}">
        <p14:creationId xmlns:p14="http://schemas.microsoft.com/office/powerpoint/2010/main" val="2940771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Ancient Session Keys</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1097280" y="2120900"/>
            <a:ext cx="4639736" cy="3748193"/>
          </a:xfrm>
        </p:spPr>
        <p:txBody>
          <a:bodyPr>
            <a:normAutofit/>
          </a:bodyPr>
          <a:lstStyle/>
          <a:p>
            <a:pPr>
              <a:buFont typeface="Arial" panose="020B0604020202020204" pitchFamily="34" charset="0"/>
              <a:buChar char="•"/>
            </a:pPr>
            <a:r>
              <a:rPr lang="en-US" dirty="0"/>
              <a:t>On the far right-hand panel set iterations to 1000</a:t>
            </a:r>
          </a:p>
          <a:p>
            <a:pPr>
              <a:buFont typeface="Arial" panose="020B0604020202020204" pitchFamily="34" charset="0"/>
              <a:buChar char="•"/>
            </a:pPr>
            <a:r>
              <a:rPr lang="en-US" dirty="0"/>
              <a:t>Check run collection without using stored cookies.</a:t>
            </a:r>
          </a:p>
          <a:p>
            <a:pPr>
              <a:buFont typeface="Arial" panose="020B0604020202020204" pitchFamily="34" charset="0"/>
              <a:buChar char="•"/>
            </a:pPr>
            <a:r>
              <a:rPr lang="en-US" dirty="0"/>
              <a:t>Drag your requests from the far-left panel to the middle panel.</a:t>
            </a:r>
          </a:p>
          <a:p>
            <a:pPr>
              <a:buFont typeface="Arial" panose="020B0604020202020204" pitchFamily="34" charset="0"/>
              <a:buChar char="•"/>
            </a:pPr>
            <a:r>
              <a:rPr lang="en-US" dirty="0"/>
              <a:t>Uncheck the POST request from the last exercise.</a:t>
            </a:r>
          </a:p>
          <a:p>
            <a:pPr>
              <a:buFont typeface="Arial" panose="020B0604020202020204" pitchFamily="34" charset="0"/>
              <a:buChar char="•"/>
            </a:pPr>
            <a:r>
              <a:rPr lang="en-US" dirty="0"/>
              <a:t>Click Run…</a:t>
            </a:r>
          </a:p>
          <a:p>
            <a:pPr>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B0959C39-EF1A-4E80-B377-BF25B044D45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587839" y="2011641"/>
            <a:ext cx="4757823" cy="4138795"/>
          </a:xfrm>
          <a:prstGeom prst="rect">
            <a:avLst/>
          </a:prstGeom>
          <a:noFill/>
        </p:spPr>
      </p:pic>
    </p:spTree>
    <p:extLst>
      <p:ext uri="{BB962C8B-B14F-4D97-AF65-F5344CB8AC3E}">
        <p14:creationId xmlns:p14="http://schemas.microsoft.com/office/powerpoint/2010/main" val="15553087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Ancient Session Keys</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1097280" y="2120900"/>
            <a:ext cx="4639736" cy="3748193"/>
          </a:xfrm>
        </p:spPr>
        <p:txBody>
          <a:bodyPr>
            <a:normAutofit lnSpcReduction="10000"/>
          </a:bodyPr>
          <a:lstStyle/>
          <a:p>
            <a:pPr>
              <a:buFont typeface="Arial" panose="020B0604020202020204" pitchFamily="34" charset="0"/>
              <a:buChar char="•"/>
            </a:pPr>
            <a:r>
              <a:rPr lang="en-US" dirty="0"/>
              <a:t>Depending on your machine this may take a little time to run.</a:t>
            </a:r>
          </a:p>
          <a:p>
            <a:pPr>
              <a:buFont typeface="Arial" panose="020B0604020202020204" pitchFamily="34" charset="0"/>
              <a:buChar char="•"/>
            </a:pPr>
            <a:r>
              <a:rPr lang="en-US" dirty="0"/>
              <a:t>After it completes, click on “failed” in the summary window to show your failures.</a:t>
            </a:r>
          </a:p>
          <a:p>
            <a:pPr>
              <a:buFont typeface="Arial" panose="020B0604020202020204" pitchFamily="34" charset="0"/>
              <a:buChar char="•"/>
            </a:pPr>
            <a:r>
              <a:rPr lang="en-US" dirty="0"/>
              <a:t>Choose a failed request and click on the request name and select “request headers” </a:t>
            </a:r>
          </a:p>
          <a:p>
            <a:pPr>
              <a:buFont typeface="Arial" panose="020B0604020202020204" pitchFamily="34" charset="0"/>
              <a:buChar char="•"/>
            </a:pPr>
            <a:r>
              <a:rPr lang="en-US" dirty="0"/>
              <a:t>Examine the cookie value that was set.</a:t>
            </a:r>
          </a:p>
          <a:p>
            <a:pPr>
              <a:buFont typeface="Arial" panose="020B0604020202020204" pitchFamily="34" charset="0"/>
              <a:buChar char="•"/>
            </a:pPr>
            <a:r>
              <a:rPr lang="en-US" dirty="0"/>
              <a:t>Find all the unique cookie values.</a:t>
            </a:r>
          </a:p>
          <a:p>
            <a:pPr>
              <a:buFont typeface="Arial" panose="020B0604020202020204" pitchFamily="34" charset="0"/>
              <a:buChar char="•"/>
            </a:pPr>
            <a:r>
              <a:rPr lang="en-US" dirty="0"/>
              <a:t>You now can forge these session cookies.</a:t>
            </a:r>
          </a:p>
          <a:p>
            <a:pPr>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B0959C39-EF1A-4E80-B377-BF25B044D45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760255" y="2011641"/>
            <a:ext cx="4412989" cy="4138795"/>
          </a:xfrm>
          <a:prstGeom prst="rect">
            <a:avLst/>
          </a:prstGeom>
          <a:noFill/>
        </p:spPr>
      </p:pic>
    </p:spTree>
    <p:extLst>
      <p:ext uri="{BB962C8B-B14F-4D97-AF65-F5344CB8AC3E}">
        <p14:creationId xmlns:p14="http://schemas.microsoft.com/office/powerpoint/2010/main" val="4673775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Ancient Session Keys</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1097280" y="2120900"/>
            <a:ext cx="4639736" cy="3748193"/>
          </a:xfrm>
        </p:spPr>
        <p:txBody>
          <a:bodyPr>
            <a:normAutofit/>
          </a:bodyPr>
          <a:lstStyle/>
          <a:p>
            <a:pPr>
              <a:buFont typeface="Arial" panose="020B0604020202020204" pitchFamily="34" charset="0"/>
              <a:buChar char="•"/>
            </a:pPr>
            <a:r>
              <a:rPr lang="en-US" dirty="0"/>
              <a:t>Using Cookie Quick Manager (or some other cookie manager) alter the value of the current session cookie for the </a:t>
            </a:r>
            <a:r>
              <a:rPr lang="en-US" b="1" dirty="0" err="1">
                <a:latin typeface="Courier New" panose="02070309020205020404" pitchFamily="49" charset="0"/>
                <a:cs typeface="Courier New" panose="02070309020205020404" pitchFamily="49" charset="0"/>
              </a:rPr>
              <a:t>login.php</a:t>
            </a:r>
            <a:r>
              <a:rPr lang="en-US" b="1" dirty="0">
                <a:latin typeface="Courier New" panose="02070309020205020404" pitchFamily="49" charset="0"/>
                <a:cs typeface="Courier New" panose="02070309020205020404" pitchFamily="49" charset="0"/>
              </a:rPr>
              <a:t> </a:t>
            </a:r>
            <a:r>
              <a:rPr lang="en-US" dirty="0"/>
              <a:t>website to some of the other values.</a:t>
            </a:r>
          </a:p>
          <a:p>
            <a:pPr>
              <a:buFont typeface="Arial" panose="020B0604020202020204" pitchFamily="34" charset="0"/>
              <a:buChar char="•"/>
            </a:pPr>
            <a:r>
              <a:rPr lang="en-US" dirty="0"/>
              <a:t>Open your browser to </a:t>
            </a:r>
            <a:r>
              <a:rPr lang="en-US" b="1" dirty="0">
                <a:latin typeface="Courier New" panose="02070309020205020404" pitchFamily="49" charset="0"/>
                <a:cs typeface="Courier New" panose="02070309020205020404" pitchFamily="49" charset="0"/>
              </a:rPr>
              <a:t>http://&lt;your server </a:t>
            </a:r>
            <a:r>
              <a:rPr lang="en-US" b="1" dirty="0" err="1">
                <a:latin typeface="Courier New" panose="02070309020205020404" pitchFamily="49" charset="0"/>
                <a:cs typeface="Courier New" panose="02070309020205020404" pitchFamily="49" charset="0"/>
              </a:rPr>
              <a:t>ip</a:t>
            </a:r>
            <a:r>
              <a:rPr lang="en-US" b="1" dirty="0">
                <a:latin typeface="Courier New" panose="02070309020205020404" pitchFamily="49" charset="0"/>
                <a:cs typeface="Courier New" panose="02070309020205020404" pitchFamily="49" charset="0"/>
              </a:rPr>
              <a:t>&gt;/</a:t>
            </a:r>
            <a:r>
              <a:rPr lang="en-US" b="1" dirty="0" err="1">
                <a:latin typeface="Courier New" panose="02070309020205020404" pitchFamily="49" charset="0"/>
                <a:cs typeface="Courier New" panose="02070309020205020404" pitchFamily="49" charset="0"/>
              </a:rPr>
              <a:t>login.php</a:t>
            </a:r>
            <a:endParaRPr lang="en-US" b="1" dirty="0">
              <a:latin typeface="Courier New" panose="02070309020205020404" pitchFamily="49" charset="0"/>
              <a:cs typeface="Courier New" panose="02070309020205020404" pitchFamily="49" charset="0"/>
            </a:endParaRPr>
          </a:p>
          <a:p>
            <a:pPr>
              <a:buFont typeface="Arial" panose="020B0604020202020204" pitchFamily="34" charset="0"/>
              <a:buChar char="•"/>
            </a:pPr>
            <a:r>
              <a:rPr lang="en-US" dirty="0"/>
              <a:t>You should now be logged in as that user!</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B0959C39-EF1A-4E80-B377-BF25B044D45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06228" y="2011641"/>
            <a:ext cx="1921044" cy="4138795"/>
          </a:xfrm>
          <a:prstGeom prst="rect">
            <a:avLst/>
          </a:prstGeom>
          <a:noFill/>
        </p:spPr>
      </p:pic>
    </p:spTree>
    <p:extLst>
      <p:ext uri="{BB962C8B-B14F-4D97-AF65-F5344CB8AC3E}">
        <p14:creationId xmlns:p14="http://schemas.microsoft.com/office/powerpoint/2010/main" val="19792916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BE47B-98E9-4AEF-B873-98AABAAE7944}"/>
              </a:ext>
            </a:extLst>
          </p:cNvPr>
          <p:cNvSpPr>
            <a:spLocks noGrp="1"/>
          </p:cNvSpPr>
          <p:nvPr>
            <p:ph type="title"/>
          </p:nvPr>
        </p:nvSpPr>
        <p:spPr/>
        <p:txBody>
          <a:bodyPr/>
          <a:lstStyle/>
          <a:p>
            <a:r>
              <a:rPr lang="en-US" dirty="0"/>
              <a:t>Media References</a:t>
            </a:r>
          </a:p>
        </p:txBody>
      </p:sp>
      <p:sp>
        <p:nvSpPr>
          <p:cNvPr id="3" name="Content Placeholder 2">
            <a:extLst>
              <a:ext uri="{FF2B5EF4-FFF2-40B4-BE49-F238E27FC236}">
                <a16:creationId xmlns:a16="http://schemas.microsoft.com/office/drawing/2014/main" id="{006DC369-681D-42B9-9806-3396CAD42FD9}"/>
              </a:ext>
            </a:extLst>
          </p:cNvPr>
          <p:cNvSpPr>
            <a:spLocks noGrp="1"/>
          </p:cNvSpPr>
          <p:nvPr>
            <p:ph idx="1"/>
          </p:nvPr>
        </p:nvSpPr>
        <p:spPr/>
        <p:txBody>
          <a:bodyPr>
            <a:normAutofit/>
          </a:bodyPr>
          <a:lstStyle/>
          <a:p>
            <a:r>
              <a:rPr lang="en-US" dirty="0"/>
              <a:t>Read the PHP manual pages for the following.  There are important details in them.</a:t>
            </a:r>
          </a:p>
          <a:p>
            <a:pPr marL="0" indent="0">
              <a:buNone/>
            </a:pPr>
            <a:r>
              <a:rPr lang="en-US" b="1" dirty="0">
                <a:latin typeface="Courier New" panose="02070309020205020404" pitchFamily="49" charset="0"/>
                <a:cs typeface="Courier New" panose="02070309020205020404" pitchFamily="49" charset="0"/>
              </a:rPr>
              <a:t>$_GET</a:t>
            </a:r>
            <a:r>
              <a:rPr lang="en-US" dirty="0"/>
              <a:t> :		</a:t>
            </a:r>
            <a:r>
              <a:rPr lang="en-US" dirty="0">
                <a:hlinkClick r:id="rId2"/>
              </a:rPr>
              <a:t>https://www.php.net/manual/en/reserved.variables.get</a:t>
            </a:r>
            <a:br>
              <a:rPr lang="en-US" dirty="0"/>
            </a:br>
            <a:r>
              <a:rPr lang="en-US" b="1" dirty="0">
                <a:latin typeface="Courier New" panose="02070309020205020404" pitchFamily="49" charset="0"/>
                <a:cs typeface="Courier New" panose="02070309020205020404" pitchFamily="49" charset="0"/>
              </a:rPr>
              <a:t>$_POST </a:t>
            </a:r>
            <a:r>
              <a:rPr lang="en-US" dirty="0"/>
              <a:t>: 	</a:t>
            </a:r>
            <a:r>
              <a:rPr lang="en-US" dirty="0">
                <a:hlinkClick r:id="rId3"/>
              </a:rPr>
              <a:t>https://www.php.net/manual/en/reserved.variables.post</a:t>
            </a:r>
            <a:br>
              <a:rPr lang="en-US" dirty="0"/>
            </a:br>
            <a:r>
              <a:rPr lang="en-US" b="1" dirty="0">
                <a:latin typeface="Courier New" panose="02070309020205020404" pitchFamily="49" charset="0"/>
                <a:cs typeface="Courier New" panose="02070309020205020404" pitchFamily="49" charset="0"/>
              </a:rPr>
              <a:t>$_COOKIE</a:t>
            </a:r>
            <a:r>
              <a:rPr lang="en-US" dirty="0"/>
              <a:t> :	</a:t>
            </a:r>
            <a:r>
              <a:rPr lang="en-US" dirty="0">
                <a:hlinkClick r:id="rId4"/>
              </a:rPr>
              <a:t>https://www.php.net/manual/en/reserved.variables.cookies</a:t>
            </a:r>
            <a:br>
              <a:rPr lang="en-US" dirty="0"/>
            </a:br>
            <a:r>
              <a:rPr lang="en-US" b="1" dirty="0" err="1">
                <a:latin typeface="Courier New" panose="02070309020205020404" pitchFamily="49" charset="0"/>
                <a:cs typeface="Courier New" panose="02070309020205020404" pitchFamily="49" charset="0"/>
              </a:rPr>
              <a:t>setcookie</a:t>
            </a:r>
            <a:r>
              <a:rPr lang="en-US" dirty="0"/>
              <a:t>:	</a:t>
            </a:r>
            <a:r>
              <a:rPr lang="en-US" dirty="0">
                <a:hlinkClick r:id="rId5"/>
              </a:rPr>
              <a:t>https://www.php.net/manual/en/function.setcookie</a:t>
            </a:r>
            <a:br>
              <a:rPr lang="en-US" dirty="0"/>
            </a:br>
            <a:r>
              <a:rPr lang="en-US" b="1" dirty="0" err="1">
                <a:latin typeface="Courier New" panose="02070309020205020404" pitchFamily="49" charset="0"/>
                <a:cs typeface="Courier New" panose="02070309020205020404" pitchFamily="49" charset="0"/>
              </a:rPr>
              <a:t>isset</a:t>
            </a:r>
            <a:r>
              <a:rPr lang="en-US" dirty="0"/>
              <a:t> :	 	</a:t>
            </a:r>
            <a:r>
              <a:rPr lang="en-US" dirty="0">
                <a:hlinkClick r:id="rId6"/>
              </a:rPr>
              <a:t>https://www.php.net/manual/en/function.isset</a:t>
            </a:r>
            <a:br>
              <a:rPr lang="en-US" dirty="0"/>
            </a:br>
            <a:r>
              <a:rPr lang="en-US" b="1" dirty="0" err="1">
                <a:latin typeface="Courier New" panose="02070309020205020404" pitchFamily="49" charset="0"/>
                <a:cs typeface="Courier New" panose="02070309020205020404" pitchFamily="49" charset="0"/>
              </a:rPr>
              <a:t>print_r</a:t>
            </a:r>
            <a:r>
              <a:rPr lang="en-US" dirty="0"/>
              <a:t> : 	</a:t>
            </a:r>
            <a:r>
              <a:rPr lang="en-US" dirty="0">
                <a:hlinkClick r:id="rId7"/>
              </a:rPr>
              <a:t>https://www.php.net/manual/en/function.print-r.php</a:t>
            </a:r>
            <a:br>
              <a:rPr lang="en-US" dirty="0"/>
            </a:br>
            <a:endParaRPr lang="en-US" dirty="0"/>
          </a:p>
          <a:p>
            <a:endParaRPr lang="en-US" dirty="0"/>
          </a:p>
          <a:p>
            <a:endParaRPr lang="en-US" dirty="0"/>
          </a:p>
        </p:txBody>
      </p:sp>
    </p:spTree>
    <p:extLst>
      <p:ext uri="{BB962C8B-B14F-4D97-AF65-F5344CB8AC3E}">
        <p14:creationId xmlns:p14="http://schemas.microsoft.com/office/powerpoint/2010/main" val="4109097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EA2EB-CF12-47E0-9BF4-CC04045BBDD8}"/>
              </a:ext>
            </a:extLst>
          </p:cNvPr>
          <p:cNvSpPr>
            <a:spLocks noGrp="1"/>
          </p:cNvSpPr>
          <p:nvPr>
            <p:ph type="title"/>
          </p:nvPr>
        </p:nvSpPr>
        <p:spPr>
          <a:xfrm>
            <a:off x="643466" y="786383"/>
            <a:ext cx="3517567" cy="2093975"/>
          </a:xfrm>
        </p:spPr>
        <p:txBody>
          <a:bodyPr anchor="b">
            <a:normAutofit/>
          </a:bodyPr>
          <a:lstStyle/>
          <a:p>
            <a:r>
              <a:rPr lang="en-US" dirty="0"/>
              <a:t>A2:2017-Broken Authentication</a:t>
            </a:r>
          </a:p>
        </p:txBody>
      </p:sp>
      <p:pic>
        <p:nvPicPr>
          <p:cNvPr id="5" name="Content Placeholder 4">
            <a:extLst>
              <a:ext uri="{FF2B5EF4-FFF2-40B4-BE49-F238E27FC236}">
                <a16:creationId xmlns:a16="http://schemas.microsoft.com/office/drawing/2014/main" id="{B3EAB567-DD21-4A73-9AD9-BB3328DD328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674732" y="812799"/>
            <a:ext cx="5496846" cy="5294757"/>
          </a:xfrm>
          <a:noFill/>
        </p:spPr>
      </p:pic>
    </p:spTree>
    <p:extLst>
      <p:ext uri="{BB962C8B-B14F-4D97-AF65-F5344CB8AC3E}">
        <p14:creationId xmlns:p14="http://schemas.microsoft.com/office/powerpoint/2010/main" val="1549958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643466" y="786383"/>
            <a:ext cx="3517567" cy="2093975"/>
          </a:xfrm>
        </p:spPr>
        <p:txBody>
          <a:bodyPr anchor="b">
            <a:normAutofit/>
          </a:bodyPr>
          <a:lstStyle/>
          <a:p>
            <a:r>
              <a:rPr lang="en-US" dirty="0"/>
              <a:t>Credential Stuffing</a:t>
            </a:r>
          </a:p>
        </p:txBody>
      </p:sp>
      <p:pic>
        <p:nvPicPr>
          <p:cNvPr id="6" name="Picture 5" descr="Text&#10;&#10;Description automatically generated">
            <a:extLst>
              <a:ext uri="{FF2B5EF4-FFF2-40B4-BE49-F238E27FC236}">
                <a16:creationId xmlns:a16="http://schemas.microsoft.com/office/drawing/2014/main" id="{A30B10F8-1F42-4355-91E6-31B07B85E24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458984" y="2081837"/>
            <a:ext cx="5928344" cy="2756680"/>
          </a:xfrm>
          <a:prstGeom prst="rect">
            <a:avLst/>
          </a:prstGeom>
          <a:noFill/>
        </p:spPr>
      </p:pic>
      <p:sp>
        <p:nvSpPr>
          <p:cNvPr id="3" name="Content Placeholder 2">
            <a:extLst>
              <a:ext uri="{FF2B5EF4-FFF2-40B4-BE49-F238E27FC236}">
                <a16:creationId xmlns:a16="http://schemas.microsoft.com/office/drawing/2014/main" id="{1D25F94D-D079-4870-A63A-44D386BD342D}"/>
              </a:ext>
            </a:extLst>
          </p:cNvPr>
          <p:cNvSpPr>
            <a:spLocks noGrp="1"/>
          </p:cNvSpPr>
          <p:nvPr>
            <p:ph type="body" sz="half" idx="2"/>
          </p:nvPr>
        </p:nvSpPr>
        <p:spPr>
          <a:xfrm>
            <a:off x="643465" y="3043050"/>
            <a:ext cx="3517567" cy="3064505"/>
          </a:xfrm>
        </p:spPr>
        <p:txBody>
          <a:bodyPr>
            <a:normAutofit fontScale="92500" lnSpcReduction="20000"/>
          </a:bodyPr>
          <a:lstStyle/>
          <a:p>
            <a:pPr>
              <a:lnSpc>
                <a:spcPct val="100000"/>
              </a:lnSpc>
              <a:buFont typeface="Arial" panose="020B0604020202020204" pitchFamily="34" charset="0"/>
              <a:buChar char="•"/>
            </a:pPr>
            <a:r>
              <a:rPr lang="en-US" sz="1400" dirty="0"/>
              <a:t>In January 2019, a file appeared on the dark web containing 773 million unique email addresses and 22 million unique passwords.</a:t>
            </a:r>
          </a:p>
          <a:p>
            <a:pPr>
              <a:lnSpc>
                <a:spcPct val="100000"/>
              </a:lnSpc>
              <a:buFont typeface="Arial" panose="020B0604020202020204" pitchFamily="34" charset="0"/>
              <a:buChar char="•"/>
            </a:pPr>
            <a:r>
              <a:rPr lang="en-US" sz="1400" dirty="0"/>
              <a:t>After that there were a rash of attacks on peoples accounts due to this. Why did this happen?</a:t>
            </a:r>
          </a:p>
          <a:p>
            <a:pPr>
              <a:lnSpc>
                <a:spcPct val="100000"/>
              </a:lnSpc>
              <a:buFont typeface="Arial" panose="020B0604020202020204" pitchFamily="34" charset="0"/>
              <a:buChar char="•"/>
            </a:pPr>
            <a:r>
              <a:rPr lang="en-US" sz="1400" dirty="0"/>
              <a:t>Three main reasons: </a:t>
            </a:r>
          </a:p>
          <a:p>
            <a:pPr>
              <a:lnSpc>
                <a:spcPct val="100000"/>
              </a:lnSpc>
              <a:buFont typeface="Arial" panose="020B0604020202020204" pitchFamily="34" charset="0"/>
              <a:buChar char="•"/>
            </a:pPr>
            <a:r>
              <a:rPr lang="en-US" sz="1400" dirty="0"/>
              <a:t>Many web-based systems use email addresses to identify the user</a:t>
            </a:r>
          </a:p>
          <a:p>
            <a:pPr>
              <a:lnSpc>
                <a:spcPct val="100000"/>
              </a:lnSpc>
              <a:buFont typeface="Arial" panose="020B0604020202020204" pitchFamily="34" charset="0"/>
              <a:buChar char="•"/>
            </a:pPr>
            <a:r>
              <a:rPr lang="en-US" sz="1400" dirty="0"/>
              <a:t>Many people re-use passwords,</a:t>
            </a:r>
          </a:p>
          <a:p>
            <a:pPr>
              <a:lnSpc>
                <a:spcPct val="100000"/>
              </a:lnSpc>
              <a:buFont typeface="Arial" panose="020B0604020202020204" pitchFamily="34" charset="0"/>
              <a:buChar char="•"/>
            </a:pPr>
            <a:r>
              <a:rPr lang="en-US" sz="1400" dirty="0"/>
              <a:t>Most people use a very small number of the possible passwords.</a:t>
            </a:r>
          </a:p>
        </p:txBody>
      </p:sp>
      <p:sp>
        <p:nvSpPr>
          <p:cNvPr id="7" name="TextBox 6">
            <a:extLst>
              <a:ext uri="{FF2B5EF4-FFF2-40B4-BE49-F238E27FC236}">
                <a16:creationId xmlns:a16="http://schemas.microsoft.com/office/drawing/2014/main" id="{EEC01C15-5646-4CD2-9409-0BE5F999942F}"/>
              </a:ext>
            </a:extLst>
          </p:cNvPr>
          <p:cNvSpPr txBox="1"/>
          <p:nvPr/>
        </p:nvSpPr>
        <p:spPr>
          <a:xfrm>
            <a:off x="9147612" y="4638462"/>
            <a:ext cx="223971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troyhunt.com/the-42m-record-kayo-moe-credential-stuffing-data/">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661272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Credential Stuffing</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1097280" y="2120900"/>
            <a:ext cx="4639736" cy="3748193"/>
          </a:xfrm>
        </p:spPr>
        <p:txBody>
          <a:bodyPr>
            <a:normAutofit fontScale="92500" lnSpcReduction="20000"/>
          </a:bodyPr>
          <a:lstStyle/>
          <a:p>
            <a:pPr>
              <a:lnSpc>
                <a:spcPct val="90000"/>
              </a:lnSpc>
              <a:buFont typeface="Arial" panose="020B0604020202020204" pitchFamily="34" charset="0"/>
              <a:buChar char="•"/>
            </a:pPr>
            <a:r>
              <a:rPr lang="en-US" sz="1800" dirty="0"/>
              <a:t>From your other coursework you should be familiar with </a:t>
            </a:r>
            <a:r>
              <a:rPr lang="en-US" sz="1800" u="sng" dirty="0"/>
              <a:t>brute force attacks</a:t>
            </a:r>
            <a:r>
              <a:rPr lang="en-US" sz="1800" dirty="0"/>
              <a:t>.  Where an attacker tries every possible password.</a:t>
            </a:r>
          </a:p>
          <a:p>
            <a:pPr>
              <a:lnSpc>
                <a:spcPct val="90000"/>
              </a:lnSpc>
              <a:buFont typeface="Arial" panose="020B0604020202020204" pitchFamily="34" charset="0"/>
              <a:buChar char="•"/>
            </a:pPr>
            <a:r>
              <a:rPr lang="en-US" sz="1800" dirty="0"/>
              <a:t>These attacks, however, weren’t brute forcing people's passwords.</a:t>
            </a:r>
          </a:p>
          <a:p>
            <a:pPr>
              <a:lnSpc>
                <a:spcPct val="90000"/>
              </a:lnSpc>
              <a:buFont typeface="Arial" panose="020B0604020202020204" pitchFamily="34" charset="0"/>
              <a:buChar char="•"/>
            </a:pPr>
            <a:r>
              <a:rPr lang="en-US" sz="1800" dirty="0"/>
              <a:t>Instead, they were trying every account name and password from a long list. We call this: </a:t>
            </a:r>
            <a:r>
              <a:rPr lang="en-US" sz="1800" u="sng" dirty="0"/>
              <a:t>credential stuffing</a:t>
            </a:r>
            <a:r>
              <a:rPr lang="en-US" sz="1800" dirty="0"/>
              <a:t>.</a:t>
            </a:r>
          </a:p>
          <a:p>
            <a:pPr>
              <a:lnSpc>
                <a:spcPct val="90000"/>
              </a:lnSpc>
              <a:buFont typeface="Arial" panose="020B0604020202020204" pitchFamily="34" charset="0"/>
              <a:buChar char="•"/>
            </a:pPr>
            <a:r>
              <a:rPr lang="en-US" sz="1800" dirty="0"/>
              <a:t>Web applications are vulnerable to this when they:</a:t>
            </a:r>
          </a:p>
          <a:p>
            <a:pPr lvl="1">
              <a:lnSpc>
                <a:spcPct val="90000"/>
              </a:lnSpc>
              <a:buFont typeface="Arial" panose="020B0604020202020204" pitchFamily="34" charset="0"/>
              <a:buChar char="•"/>
            </a:pPr>
            <a:r>
              <a:rPr lang="en-US" sz="1800" dirty="0"/>
              <a:t>Rely entirely on usernames and passwords</a:t>
            </a:r>
          </a:p>
          <a:p>
            <a:pPr lvl="1">
              <a:lnSpc>
                <a:spcPct val="90000"/>
              </a:lnSpc>
              <a:buFont typeface="Arial" panose="020B0604020202020204" pitchFamily="34" charset="0"/>
              <a:buChar char="•"/>
            </a:pPr>
            <a:r>
              <a:rPr lang="en-US" sz="1800" dirty="0"/>
              <a:t>Allow reusable identifiers (like email addresses)</a:t>
            </a:r>
          </a:p>
          <a:p>
            <a:pPr lvl="1">
              <a:lnSpc>
                <a:spcPct val="90000"/>
              </a:lnSpc>
              <a:buFont typeface="Arial" panose="020B0604020202020204" pitchFamily="34" charset="0"/>
              <a:buChar char="•"/>
            </a:pPr>
            <a:r>
              <a:rPr lang="en-US" sz="1800" dirty="0"/>
              <a:t>Have short minimal password lengths.</a:t>
            </a:r>
          </a:p>
          <a:p>
            <a:pPr>
              <a:lnSpc>
                <a:spcPct val="90000"/>
              </a:lnSpc>
              <a:buFont typeface="Arial" panose="020B0604020202020204" pitchFamily="34" charset="0"/>
              <a:buChar char="•"/>
            </a:pPr>
            <a:endParaRPr lang="en-US" sz="1800" dirty="0"/>
          </a:p>
        </p:txBody>
      </p:sp>
      <p:pic>
        <p:nvPicPr>
          <p:cNvPr id="6" name="Picture 5" descr="A picture containing text&#10;&#10;Description automatically generated">
            <a:extLst>
              <a:ext uri="{FF2B5EF4-FFF2-40B4-BE49-F238E27FC236}">
                <a16:creationId xmlns:a16="http://schemas.microsoft.com/office/drawing/2014/main" id="{5BC8340F-5DBC-4419-8193-BADFE3B4D6F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515944" y="2690071"/>
            <a:ext cx="4639736" cy="2609851"/>
          </a:xfrm>
          <a:prstGeom prst="rect">
            <a:avLst/>
          </a:prstGeom>
          <a:noFill/>
        </p:spPr>
      </p:pic>
      <p:sp>
        <p:nvSpPr>
          <p:cNvPr id="7" name="TextBox 6">
            <a:extLst>
              <a:ext uri="{FF2B5EF4-FFF2-40B4-BE49-F238E27FC236}">
                <a16:creationId xmlns:a16="http://schemas.microsoft.com/office/drawing/2014/main" id="{D9B8108E-CA71-4025-95BF-38DCBFDC67BF}"/>
              </a:ext>
            </a:extLst>
          </p:cNvPr>
          <p:cNvSpPr txBox="1"/>
          <p:nvPr/>
        </p:nvSpPr>
        <p:spPr>
          <a:xfrm>
            <a:off x="8794136" y="5099867"/>
            <a:ext cx="2361544"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privateinternetaccess.com/blog/2018/04/another-day-another-breach-at-what-point-does-storing-passwords-in-plaintext-become-criminally-negligent/">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3658838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Credential Stuffing</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1097280" y="2120900"/>
            <a:ext cx="4639736" cy="3748193"/>
          </a:xfrm>
        </p:spPr>
        <p:txBody>
          <a:bodyPr>
            <a:normAutofit fontScale="92500" lnSpcReduction="20000"/>
          </a:bodyPr>
          <a:lstStyle/>
          <a:p>
            <a:pPr>
              <a:buFont typeface="Arial" panose="020B0604020202020204" pitchFamily="34" charset="0"/>
              <a:buChar char="•"/>
            </a:pPr>
            <a:r>
              <a:rPr lang="en-US" dirty="0"/>
              <a:t>So, let’s try and crack a system!</a:t>
            </a:r>
          </a:p>
          <a:p>
            <a:pPr>
              <a:buFont typeface="Arial" panose="020B0604020202020204" pitchFamily="34" charset="0"/>
              <a:buChar char="•"/>
            </a:pPr>
            <a:r>
              <a:rPr lang="en-US" dirty="0"/>
              <a:t>Download the zip file associated with this module and find the file </a:t>
            </a:r>
            <a:r>
              <a:rPr lang="en-US" b="1" dirty="0" err="1">
                <a:latin typeface="Courier New" panose="02070309020205020404" pitchFamily="49" charset="0"/>
                <a:cs typeface="Courier New" panose="02070309020205020404" pitchFamily="49" charset="0"/>
              </a:rPr>
              <a:t>login.php</a:t>
            </a:r>
            <a:r>
              <a:rPr lang="en-US" dirty="0"/>
              <a:t>.  You can upload that to your webserver in </a:t>
            </a:r>
            <a:r>
              <a:rPr lang="en-US" b="1" dirty="0">
                <a:latin typeface="Courier New" panose="02070309020205020404" pitchFamily="49" charset="0"/>
                <a:cs typeface="Courier New" panose="02070309020205020404" pitchFamily="49" charset="0"/>
              </a:rPr>
              <a:t>/var/www </a:t>
            </a:r>
            <a:r>
              <a:rPr lang="en-US" dirty="0">
                <a:cs typeface="Courier New" panose="02070309020205020404" pitchFamily="49" charset="0"/>
              </a:rPr>
              <a:t>(you will also need the </a:t>
            </a:r>
            <a:r>
              <a:rPr lang="en-US" b="1" dirty="0" err="1">
                <a:latin typeface="Courier New" panose="02070309020205020404" pitchFamily="49" charset="0"/>
                <a:cs typeface="Courier New" panose="02070309020205020404" pitchFamily="49" charset="0"/>
              </a:rPr>
              <a:t>ontario_computers</a:t>
            </a:r>
            <a:r>
              <a:rPr lang="en-US" dirty="0">
                <a:cs typeface="Courier New" panose="02070309020205020404" pitchFamily="49" charset="0"/>
              </a:rPr>
              <a:t> database from the last lesson)</a:t>
            </a:r>
          </a:p>
          <a:p>
            <a:pPr>
              <a:buFont typeface="Arial" panose="020B0604020202020204" pitchFamily="34" charset="0"/>
              <a:buChar char="•"/>
            </a:pPr>
            <a:r>
              <a:rPr lang="en-US" dirty="0"/>
              <a:t>If you point your browser at it, you should see something like the image on the right.</a:t>
            </a:r>
          </a:p>
          <a:p>
            <a:pPr>
              <a:buFont typeface="Arial" panose="020B0604020202020204" pitchFamily="34" charset="0"/>
              <a:buChar char="•"/>
            </a:pPr>
            <a:r>
              <a:rPr lang="en-US" dirty="0"/>
              <a:t>Here we have a simulated login page like you might find on a simple web store. You can enter a username and password and you can create an account.</a:t>
            </a:r>
          </a:p>
          <a:p>
            <a:pPr>
              <a:buFont typeface="Arial" panose="020B0604020202020204" pitchFamily="34" charset="0"/>
              <a:buChar char="•"/>
            </a:pPr>
            <a:endParaRPr lang="en-US" dirty="0"/>
          </a:p>
          <a:p>
            <a:pPr marL="0" indent="0">
              <a:buNone/>
            </a:pPr>
            <a:endParaRPr lang="en-US" dirty="0"/>
          </a:p>
        </p:txBody>
      </p:sp>
      <p:pic>
        <p:nvPicPr>
          <p:cNvPr id="6" name="Picture 5">
            <a:extLst>
              <a:ext uri="{FF2B5EF4-FFF2-40B4-BE49-F238E27FC236}">
                <a16:creationId xmlns:a16="http://schemas.microsoft.com/office/drawing/2014/main" id="{CC3C3747-D7A6-497F-8F87-8A36AD7771DF}"/>
              </a:ext>
            </a:extLst>
          </p:cNvPr>
          <p:cNvPicPr>
            <a:picLocks noChangeAspect="1"/>
          </p:cNvPicPr>
          <p:nvPr/>
        </p:nvPicPr>
        <p:blipFill>
          <a:blip r:embed="rId2"/>
          <a:stretch>
            <a:fillRect/>
          </a:stretch>
        </p:blipFill>
        <p:spPr>
          <a:xfrm>
            <a:off x="6515944" y="2405888"/>
            <a:ext cx="4639736" cy="3178218"/>
          </a:xfrm>
          <a:prstGeom prst="rect">
            <a:avLst/>
          </a:prstGeom>
          <a:noFill/>
        </p:spPr>
      </p:pic>
    </p:spTree>
    <p:extLst>
      <p:ext uri="{BB962C8B-B14F-4D97-AF65-F5344CB8AC3E}">
        <p14:creationId xmlns:p14="http://schemas.microsoft.com/office/powerpoint/2010/main" val="3298034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Credential Stuffing</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1097280" y="2120900"/>
            <a:ext cx="4639736" cy="3748193"/>
          </a:xfrm>
        </p:spPr>
        <p:txBody>
          <a:bodyPr>
            <a:normAutofit fontScale="92500" lnSpcReduction="20000"/>
          </a:bodyPr>
          <a:lstStyle/>
          <a:p>
            <a:pPr>
              <a:buFont typeface="Arial" panose="020B0604020202020204" pitchFamily="34" charset="0"/>
              <a:buChar char="•"/>
            </a:pPr>
            <a:r>
              <a:rPr lang="en-US" dirty="0"/>
              <a:t>Your first step when attempting to penetrate any system is to do reconnaissance!</a:t>
            </a:r>
          </a:p>
          <a:p>
            <a:pPr>
              <a:buFont typeface="Arial" panose="020B0604020202020204" pitchFamily="34" charset="0"/>
              <a:buChar char="•"/>
            </a:pPr>
            <a:r>
              <a:rPr lang="en-US" dirty="0"/>
              <a:t>Hit </a:t>
            </a:r>
            <a:r>
              <a:rPr lang="en-US" b="1" dirty="0"/>
              <a:t>ctrl-shift-I</a:t>
            </a:r>
            <a:r>
              <a:rPr lang="en-US" dirty="0"/>
              <a:t> and bring up the network tab (in Firefox) now try and log in using a password you know is wrong  (if you managed to crack the administrator password last lesson don’t use that!).</a:t>
            </a:r>
          </a:p>
          <a:p>
            <a:pPr>
              <a:buFont typeface="Arial" panose="020B0604020202020204" pitchFamily="34" charset="0"/>
              <a:buChar char="•"/>
            </a:pPr>
            <a:r>
              <a:rPr lang="en-US" dirty="0"/>
              <a:t>A wrong password should cause the app to say “Authentication failed” on the screen.</a:t>
            </a:r>
          </a:p>
          <a:p>
            <a:pPr>
              <a:buFont typeface="Arial" panose="020B0604020202020204" pitchFamily="34" charset="0"/>
              <a:buChar char="•"/>
            </a:pPr>
            <a:r>
              <a:rPr lang="en-US" dirty="0"/>
              <a:t>On the right-hand side of the network tab.  Click the “Request” tab and you should see what is in the image on the right.</a:t>
            </a:r>
          </a:p>
          <a:p>
            <a:pPr>
              <a:buFont typeface="Arial" panose="020B0604020202020204" pitchFamily="34" charset="0"/>
              <a:buChar char="•"/>
            </a:pPr>
            <a:endParaRPr lang="en-US" dirty="0"/>
          </a:p>
          <a:p>
            <a:pPr marL="0" indent="0">
              <a:buNone/>
            </a:pPr>
            <a:endParaRPr lang="en-US" dirty="0"/>
          </a:p>
        </p:txBody>
      </p:sp>
      <p:pic>
        <p:nvPicPr>
          <p:cNvPr id="7" name="Picture 6">
            <a:extLst>
              <a:ext uri="{FF2B5EF4-FFF2-40B4-BE49-F238E27FC236}">
                <a16:creationId xmlns:a16="http://schemas.microsoft.com/office/drawing/2014/main" id="{96C91BFB-B1A5-4161-89CA-5C8789ABB0B0}"/>
              </a:ext>
            </a:extLst>
          </p:cNvPr>
          <p:cNvPicPr>
            <a:picLocks noChangeAspect="1"/>
          </p:cNvPicPr>
          <p:nvPr/>
        </p:nvPicPr>
        <p:blipFill>
          <a:blip r:embed="rId2"/>
          <a:stretch>
            <a:fillRect/>
          </a:stretch>
        </p:blipFill>
        <p:spPr>
          <a:xfrm>
            <a:off x="6515944" y="2496206"/>
            <a:ext cx="4639736" cy="2997582"/>
          </a:xfrm>
          <a:prstGeom prst="rect">
            <a:avLst/>
          </a:prstGeom>
          <a:noFill/>
        </p:spPr>
      </p:pic>
    </p:spTree>
    <p:extLst>
      <p:ext uri="{BB962C8B-B14F-4D97-AF65-F5344CB8AC3E}">
        <p14:creationId xmlns:p14="http://schemas.microsoft.com/office/powerpoint/2010/main" val="4027056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Credential Stuffing</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1"/>
          </p:nvPr>
        </p:nvSpPr>
        <p:spPr>
          <a:xfrm>
            <a:off x="1097279" y="2120900"/>
            <a:ext cx="4922521" cy="3748193"/>
          </a:xfrm>
        </p:spPr>
        <p:txBody>
          <a:bodyPr>
            <a:normAutofit/>
          </a:bodyPr>
          <a:lstStyle/>
          <a:p>
            <a:pPr>
              <a:buFont typeface="Arial" panose="020B0604020202020204" pitchFamily="34" charset="0"/>
              <a:buChar char="•"/>
            </a:pPr>
            <a:r>
              <a:rPr lang="en-US" dirty="0"/>
              <a:t>What we see here are three form fields being sent via POST to the URL </a:t>
            </a:r>
            <a:br>
              <a:rPr lang="en-US" dirty="0"/>
            </a:br>
            <a:r>
              <a:rPr lang="en-US" b="1" dirty="0">
                <a:latin typeface="Courier New" panose="02070309020205020404" pitchFamily="49" charset="0"/>
                <a:cs typeface="Courier New" panose="02070309020205020404" pitchFamily="49" charset="0"/>
              </a:rPr>
              <a:t>http://&lt;your server </a:t>
            </a:r>
            <a:r>
              <a:rPr lang="en-US" b="1" dirty="0" err="1">
                <a:latin typeface="Courier New" panose="02070309020205020404" pitchFamily="49" charset="0"/>
                <a:cs typeface="Courier New" panose="02070309020205020404" pitchFamily="49" charset="0"/>
              </a:rPr>
              <a:t>ip</a:t>
            </a:r>
            <a:r>
              <a:rPr lang="en-US" b="1" dirty="0">
                <a:latin typeface="Courier New" panose="02070309020205020404" pitchFamily="49" charset="0"/>
                <a:cs typeface="Courier New" panose="02070309020205020404" pitchFamily="49" charset="0"/>
              </a:rPr>
              <a:t>&gt;/</a:t>
            </a:r>
            <a:r>
              <a:rPr lang="en-US" b="1" dirty="0" err="1">
                <a:latin typeface="Courier New" panose="02070309020205020404" pitchFamily="49" charset="0"/>
                <a:cs typeface="Courier New" panose="02070309020205020404" pitchFamily="49" charset="0"/>
              </a:rPr>
              <a:t>login.php</a:t>
            </a:r>
            <a:endParaRPr lang="en-US" b="1" dirty="0">
              <a:latin typeface="Courier New" panose="02070309020205020404" pitchFamily="49" charset="0"/>
              <a:cs typeface="Courier New" panose="02070309020205020404" pitchFamily="49" charset="0"/>
            </a:endParaRPr>
          </a:p>
          <a:p>
            <a:pPr>
              <a:buFont typeface="Arial" panose="020B0604020202020204" pitchFamily="34" charset="0"/>
              <a:buChar char="•"/>
            </a:pPr>
            <a:r>
              <a:rPr lang="en-US" dirty="0"/>
              <a:t>All we need to try credential stuffing here is to pick a username and make an enormous number of POST requests.  Each with a different password.</a:t>
            </a:r>
          </a:p>
          <a:p>
            <a:pPr>
              <a:buFont typeface="Arial" panose="020B0604020202020204" pitchFamily="34" charset="0"/>
              <a:buChar char="•"/>
            </a:pPr>
            <a:r>
              <a:rPr lang="en-US" dirty="0"/>
              <a:t>For that we will need some sample passwords.</a:t>
            </a:r>
          </a:p>
        </p:txBody>
      </p:sp>
      <p:pic>
        <p:nvPicPr>
          <p:cNvPr id="7" name="Picture 6">
            <a:extLst>
              <a:ext uri="{FF2B5EF4-FFF2-40B4-BE49-F238E27FC236}">
                <a16:creationId xmlns:a16="http://schemas.microsoft.com/office/drawing/2014/main" id="{96C91BFB-B1A5-4161-89CA-5C8789ABB0B0}"/>
              </a:ext>
            </a:extLst>
          </p:cNvPr>
          <p:cNvPicPr>
            <a:picLocks noChangeAspect="1"/>
          </p:cNvPicPr>
          <p:nvPr/>
        </p:nvPicPr>
        <p:blipFill>
          <a:blip r:embed="rId2"/>
          <a:stretch>
            <a:fillRect/>
          </a:stretch>
        </p:blipFill>
        <p:spPr>
          <a:xfrm>
            <a:off x="6515944" y="2496206"/>
            <a:ext cx="4639736" cy="2997582"/>
          </a:xfrm>
          <a:prstGeom prst="rect">
            <a:avLst/>
          </a:prstGeom>
          <a:noFill/>
        </p:spPr>
      </p:pic>
    </p:spTree>
    <p:extLst>
      <p:ext uri="{BB962C8B-B14F-4D97-AF65-F5344CB8AC3E}">
        <p14:creationId xmlns:p14="http://schemas.microsoft.com/office/powerpoint/2010/main" val="640960901"/>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otalTime>717</TotalTime>
  <Words>2777</Words>
  <Application>Microsoft Office PowerPoint</Application>
  <PresentationFormat>Widescreen</PresentationFormat>
  <Paragraphs>162</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Bookman Old Style</vt:lpstr>
      <vt:lpstr>Calibri</vt:lpstr>
      <vt:lpstr>Consolas</vt:lpstr>
      <vt:lpstr>Courier New</vt:lpstr>
      <vt:lpstr>Franklin Gothic Book</vt:lpstr>
      <vt:lpstr>1_RetrospectVTI</vt:lpstr>
      <vt:lpstr>Software Development &amp; Best Practices</vt:lpstr>
      <vt:lpstr>A2:2017-Broken Authentication</vt:lpstr>
      <vt:lpstr>A2:2017-Broken Authentication</vt:lpstr>
      <vt:lpstr>A2:2017-Broken Authentication</vt:lpstr>
      <vt:lpstr>Credential Stuffing</vt:lpstr>
      <vt:lpstr>Credential Stuffing</vt:lpstr>
      <vt:lpstr>Credential Stuffing</vt:lpstr>
      <vt:lpstr>Credential Stuffing</vt:lpstr>
      <vt:lpstr>Credential Stuffing</vt:lpstr>
      <vt:lpstr>Credential Stuffing</vt:lpstr>
      <vt:lpstr>Credential Stuffing</vt:lpstr>
      <vt:lpstr>Credential Stuffing</vt:lpstr>
      <vt:lpstr>Credential Stuffing</vt:lpstr>
      <vt:lpstr>Credential Stuffing</vt:lpstr>
      <vt:lpstr>Credential Stuffing</vt:lpstr>
      <vt:lpstr>Credential Stuffing</vt:lpstr>
      <vt:lpstr>Credential Stuffing</vt:lpstr>
      <vt:lpstr>Credential Stuffing</vt:lpstr>
      <vt:lpstr>Credential Stuffing</vt:lpstr>
      <vt:lpstr>Session Key Hacking</vt:lpstr>
      <vt:lpstr>Ancient Session Keys</vt:lpstr>
      <vt:lpstr>Ancient Session Keys</vt:lpstr>
      <vt:lpstr>Ancient Session Keys</vt:lpstr>
      <vt:lpstr>Ancient Session Keys</vt:lpstr>
      <vt:lpstr>Ancient Session Keys</vt:lpstr>
      <vt:lpstr>Ancient Session Keys</vt:lpstr>
      <vt:lpstr>Ancient Session Keys</vt:lpstr>
      <vt:lpstr>Ancient Session Keys</vt:lpstr>
      <vt:lpstr>Ancient Session Keys</vt:lpstr>
      <vt:lpstr>Ancient Session Keys</vt:lpstr>
      <vt:lpstr>Ancient Session Keys</vt:lpstr>
      <vt:lpstr>Ancient Session Keys</vt:lpstr>
      <vt:lpstr>Ancient Session Keys</vt:lpstr>
      <vt:lpstr>Ancient Session Keys</vt:lpstr>
      <vt:lpstr>Media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&amp; Best Practices</dc:title>
  <dc:creator>Graham, Jonathan</dc:creator>
  <cp:lastModifiedBy>Graham, Jonathan</cp:lastModifiedBy>
  <cp:revision>53</cp:revision>
  <dcterms:created xsi:type="dcterms:W3CDTF">2021-01-28T23:38:22Z</dcterms:created>
  <dcterms:modified xsi:type="dcterms:W3CDTF">2023-05-08T01:42:45Z</dcterms:modified>
</cp:coreProperties>
</file>