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7" r:id="rId2"/>
    <p:sldId id="710" r:id="rId3"/>
    <p:sldId id="532" r:id="rId4"/>
    <p:sldId id="533" r:id="rId5"/>
    <p:sldId id="725" r:id="rId6"/>
    <p:sldId id="737" r:id="rId7"/>
    <p:sldId id="729" r:id="rId8"/>
    <p:sldId id="730" r:id="rId9"/>
    <p:sldId id="731" r:id="rId10"/>
    <p:sldId id="732" r:id="rId11"/>
    <p:sldId id="741" r:id="rId12"/>
    <p:sldId id="734" r:id="rId13"/>
    <p:sldId id="738" r:id="rId14"/>
    <p:sldId id="739" r:id="rId15"/>
    <p:sldId id="742" r:id="rId16"/>
    <p:sldId id="743" r:id="rId17"/>
    <p:sldId id="744" r:id="rId18"/>
    <p:sldId id="745" r:id="rId19"/>
    <p:sldId id="746" r:id="rId20"/>
    <p:sldId id="711" r:id="rId21"/>
    <p:sldId id="740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157EA2"/>
    <a:srgbClr val="157FA4"/>
    <a:srgbClr val="177EA4"/>
    <a:srgbClr val="1580A2"/>
    <a:srgbClr val="107D9F"/>
    <a:srgbClr val="CCECFF"/>
    <a:srgbClr val="FBE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6725" autoAdjust="0"/>
  </p:normalViewPr>
  <p:slideViewPr>
    <p:cSldViewPr snapToGrid="0" snapToObjects="1">
      <p:cViewPr>
        <p:scale>
          <a:sx n="151" d="100"/>
          <a:sy n="151" d="100"/>
        </p:scale>
        <p:origin x="96" y="5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0"/>
    </p:cViewPr>
  </p:sorterViewPr>
  <p:notesViewPr>
    <p:cSldViewPr snapToGrid="0" snapToObjects="1">
      <p:cViewPr varScale="1">
        <p:scale>
          <a:sx n="112" d="100"/>
          <a:sy n="112" d="100"/>
        </p:scale>
        <p:origin x="3464" y="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86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530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87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948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33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364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4755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26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251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81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921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57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434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31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67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36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11269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4595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8" y="184354"/>
            <a:ext cx="5505192" cy="931873"/>
          </a:xfrm>
        </p:spPr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Configuration Classes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473106" cy="3351559"/>
          </a:xfrm>
        </p:spPr>
        <p:txBody>
          <a:bodyPr>
            <a:normAutofit/>
          </a:bodyPr>
          <a:lstStyle/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Defining a config class and bean methods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Locating config classes and bean methods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Configuration techniques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Configuring bean dependencies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708875" cy="560552"/>
          </a:xfrm>
        </p:spPr>
        <p:txBody>
          <a:bodyPr/>
          <a:lstStyle/>
          <a:p>
            <a:pPr eaLnBrk="1" hangingPunct="1"/>
            <a:r>
              <a:rPr lang="en-GB" sz="3000" dirty="0"/>
              <a:t>Defining Beans in the "Application" Class (2 of 2)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BF8D7DF1-71E5-48F7-B3DC-861562693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943291"/>
            <a:ext cx="6570705" cy="224741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@SpringBootApplication(scanBasePackages="demo.configurationlocation.config")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Application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@Bean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LocalDateTime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timestamp1()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LocalDateTime.of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(1997, 7, 2, 1, 5, 30);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endParaRPr lang="en-GB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@Bean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LocalDateTime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timestamp2()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LocalDateTime.of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(1997, 7, 2, 1, 20, 0);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DA3E65-1A19-4F77-AF55-95E2D0044513}"/>
              </a:ext>
            </a:extLst>
          </p:cNvPr>
          <p:cNvSpPr txBox="1"/>
          <p:nvPr/>
        </p:nvSpPr>
        <p:spPr>
          <a:xfrm>
            <a:off x="6266457" y="2938272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Application.java</a:t>
            </a:r>
          </a:p>
        </p:txBody>
      </p:sp>
    </p:spTree>
    <p:extLst>
      <p:ext uri="{BB962C8B-B14F-4D97-AF65-F5344CB8AC3E}">
        <p14:creationId xmlns:p14="http://schemas.microsoft.com/office/powerpoint/2010/main" val="1107550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3. </a:t>
            </a:r>
            <a:r>
              <a:rPr lang="en-GB" sz="3000" dirty="0">
                <a:solidFill>
                  <a:schemeClr val="bg1"/>
                </a:solidFill>
              </a:rPr>
              <a:t>Configuration Techniques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Customizing bean names 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Looking-up named beans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Lazily instantiating a singleton bean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Setting the scope of a bean</a:t>
            </a:r>
            <a:endParaRPr lang="en-GB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C5D7C4-DA4C-491A-91F8-38AC1BAD2DCF}"/>
              </a:ext>
            </a:extLst>
          </p:cNvPr>
          <p:cNvSpPr txBox="1"/>
          <p:nvPr/>
        </p:nvSpPr>
        <p:spPr>
          <a:xfrm>
            <a:off x="1543666" y="4682218"/>
            <a:ext cx="7520124" cy="391885"/>
          </a:xfrm>
          <a:prstGeom prst="rect">
            <a:avLst/>
          </a:prstGeom>
          <a:solidFill>
            <a:srgbClr val="1580A2"/>
          </a:solidFill>
        </p:spPr>
        <p:txBody>
          <a:bodyPr wrap="square" tIns="90000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Demo package: </a:t>
            </a:r>
            <a:r>
              <a:rPr lang="en-GB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demo.techniques</a:t>
            </a:r>
            <a:endParaRPr lang="en-GB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208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Customizing Bean Names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By default the bean name is the same as method name</a:t>
            </a:r>
          </a:p>
          <a:p>
            <a:pPr lvl="1"/>
            <a:r>
              <a:rPr lang="en-GB" dirty="0"/>
              <a:t>You can specify different bean name(s), if you like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53AB2587-A239-46E0-95B6-2753107F8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610766"/>
            <a:ext cx="6570705" cy="163185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MyConfig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@Bean(name="cool-bean")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bean1() { return new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(1111, </a:t>
            </a:r>
            <a:r>
              <a:rPr lang="en-GB" sz="1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aUUID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@Bean(name = {"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subsystemA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-bean", "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subsystemB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-bean", "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subsystemC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-bean"})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bean2() { return new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(2222, </a:t>
            </a:r>
            <a:r>
              <a:rPr lang="en-GB" sz="1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aUUID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1E7F36-0CB9-4321-862C-2BE024351C61}"/>
              </a:ext>
            </a:extLst>
          </p:cNvPr>
          <p:cNvSpPr txBox="1"/>
          <p:nvPr/>
        </p:nvSpPr>
        <p:spPr>
          <a:xfrm>
            <a:off x="6266457" y="2990282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MyConfig.java</a:t>
            </a:r>
          </a:p>
        </p:txBody>
      </p:sp>
    </p:spTree>
    <p:extLst>
      <p:ext uri="{BB962C8B-B14F-4D97-AF65-F5344CB8AC3E}">
        <p14:creationId xmlns:p14="http://schemas.microsoft.com/office/powerpoint/2010/main" val="210447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Looking-Up Named Beans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Call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getBean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and specify the bean name you want: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53AB2587-A239-46E0-95B6-2753107F8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52217"/>
            <a:ext cx="6570705" cy="117019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 Lookup 1st bean via its name.</a:t>
            </a:r>
          </a:p>
          <a:p>
            <a:pPr defTabSz="739775">
              <a:defRPr/>
            </a:pP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ref1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("cool-bean",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MyBean.class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 Lookup 2nd bean via its various aliases.</a:t>
            </a:r>
            <a:endParaRPr lang="en-GB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ref2a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subsystemA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-bean",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MyBean.class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ref2b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subsystemB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-bean",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MyBean.class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ref2c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subsystemC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-bean",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MyBean.class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1E7F36-0CB9-4321-862C-2BE024351C61}"/>
              </a:ext>
            </a:extLst>
          </p:cNvPr>
          <p:cNvSpPr txBox="1"/>
          <p:nvPr/>
        </p:nvSpPr>
        <p:spPr>
          <a:xfrm>
            <a:off x="6266457" y="2176189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Application.java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38150A1-1C03-4761-9D07-D975A7192FA1}"/>
              </a:ext>
            </a:extLst>
          </p:cNvPr>
          <p:cNvGrpSpPr/>
          <p:nvPr/>
        </p:nvGrpSpPr>
        <p:grpSpPr>
          <a:xfrm>
            <a:off x="1236107" y="2657984"/>
            <a:ext cx="4415393" cy="1757268"/>
            <a:chOff x="1236107" y="2556850"/>
            <a:chExt cx="4415393" cy="175726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BBE858-5FFC-4449-A456-C97CAB0D8BA6}"/>
                </a:ext>
              </a:extLst>
            </p:cNvPr>
            <p:cNvSpPr/>
            <p:nvPr/>
          </p:nvSpPr>
          <p:spPr>
            <a:xfrm>
              <a:off x="1256296" y="2556850"/>
              <a:ext cx="4395204" cy="1757268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73EADBA-3195-4C23-96AA-A88B3435634C}"/>
                </a:ext>
              </a:extLst>
            </p:cNvPr>
            <p:cNvSpPr/>
            <p:nvPr/>
          </p:nvSpPr>
          <p:spPr>
            <a:xfrm>
              <a:off x="3224309" y="3569586"/>
              <a:ext cx="2250170" cy="42692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2222,   </a:t>
              </a:r>
              <a:r>
                <a:rPr lang="en-GB" sz="1400" dirty="0" err="1"/>
                <a:t>aUUID</a:t>
              </a:r>
              <a:endParaRPr lang="en-GB" sz="140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088ABE3-5859-4D8D-AB70-93410CACB4FF}"/>
                </a:ext>
              </a:extLst>
            </p:cNvPr>
            <p:cNvGrpSpPr/>
            <p:nvPr/>
          </p:nvGrpSpPr>
          <p:grpSpPr>
            <a:xfrm>
              <a:off x="1236107" y="3303893"/>
              <a:ext cx="801201" cy="998579"/>
              <a:chOff x="1236107" y="2734951"/>
              <a:chExt cx="721672" cy="99857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E8EEB6A-24FD-4C7E-912F-9E688861E60D}"/>
                  </a:ext>
                </a:extLst>
              </p:cNvPr>
              <p:cNvSpPr/>
              <p:nvPr/>
            </p:nvSpPr>
            <p:spPr>
              <a:xfrm>
                <a:off x="1820505" y="2819015"/>
                <a:ext cx="118212" cy="11821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1681D00-9238-408F-AB00-5C37E55B54D9}"/>
                  </a:ext>
                </a:extLst>
              </p:cNvPr>
              <p:cNvSpPr/>
              <p:nvPr/>
            </p:nvSpPr>
            <p:spPr>
              <a:xfrm>
                <a:off x="1820505" y="3159840"/>
                <a:ext cx="118212" cy="11821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178436B-3E6F-458C-A02E-A1B37B660DF9}"/>
                  </a:ext>
                </a:extLst>
              </p:cNvPr>
              <p:cNvSpPr/>
              <p:nvPr/>
            </p:nvSpPr>
            <p:spPr>
              <a:xfrm>
                <a:off x="1820505" y="3504319"/>
                <a:ext cx="118212" cy="11821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3F5B575-E47A-4011-9967-DCE88AF526D4}"/>
                  </a:ext>
                </a:extLst>
              </p:cNvPr>
              <p:cNvSpPr txBox="1"/>
              <p:nvPr/>
            </p:nvSpPr>
            <p:spPr>
              <a:xfrm>
                <a:off x="1236107" y="2734951"/>
                <a:ext cx="7216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>
                    <a:solidFill>
                      <a:schemeClr val="accent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ref2a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86874-4DEF-4B33-848F-54E04BE9DE5B}"/>
                  </a:ext>
                </a:extLst>
              </p:cNvPr>
              <p:cNvSpPr txBox="1"/>
              <p:nvPr/>
            </p:nvSpPr>
            <p:spPr>
              <a:xfrm>
                <a:off x="1236107" y="3076451"/>
                <a:ext cx="7216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>
                    <a:solidFill>
                      <a:schemeClr val="accent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ref2b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656DB0-6EFD-4637-ADA3-01FB009A5726}"/>
                  </a:ext>
                </a:extLst>
              </p:cNvPr>
              <p:cNvSpPr txBox="1"/>
              <p:nvPr/>
            </p:nvSpPr>
            <p:spPr>
              <a:xfrm>
                <a:off x="1236107" y="3425753"/>
                <a:ext cx="7216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>
                    <a:solidFill>
                      <a:schemeClr val="accent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ref2c</a:t>
                </a:r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6A5950F-8F4C-42AC-94B5-6B9865F01878}"/>
                </a:ext>
              </a:extLst>
            </p:cNvPr>
            <p:cNvCxnSpPr>
              <a:stCxn id="17" idx="3"/>
            </p:cNvCxnSpPr>
            <p:nvPr/>
          </p:nvCxnSpPr>
          <p:spPr>
            <a:xfrm flipV="1">
              <a:off x="2016145" y="3784988"/>
              <a:ext cx="1208164" cy="29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921A878-664E-41F4-BA4D-84AC5EA2703C}"/>
                </a:ext>
              </a:extLst>
            </p:cNvPr>
            <p:cNvCxnSpPr>
              <a:stCxn id="16" idx="3"/>
            </p:cNvCxnSpPr>
            <p:nvPr/>
          </p:nvCxnSpPr>
          <p:spPr>
            <a:xfrm>
              <a:off x="2016145" y="3447063"/>
              <a:ext cx="1208164" cy="2430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DB38750-1390-40D4-9C4D-E3A0BA81BF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6145" y="3882036"/>
              <a:ext cx="1208164" cy="2430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9A304B06-D528-4178-8880-89AB235D6CC0}"/>
                </a:ext>
              </a:extLst>
            </p:cNvPr>
            <p:cNvSpPr/>
            <p:nvPr/>
          </p:nvSpPr>
          <p:spPr>
            <a:xfrm>
              <a:off x="3224309" y="2678310"/>
              <a:ext cx="2250170" cy="42692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1111,   </a:t>
              </a:r>
              <a:r>
                <a:rPr lang="en-GB" sz="1400" dirty="0" err="1"/>
                <a:t>aUUID</a:t>
              </a:r>
              <a:endParaRPr lang="en-GB" sz="1400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2EFF722-ED6D-48D0-972B-E3A3D602529C}"/>
                </a:ext>
              </a:extLst>
            </p:cNvPr>
            <p:cNvSpPr/>
            <p:nvPr/>
          </p:nvSpPr>
          <p:spPr>
            <a:xfrm>
              <a:off x="1884906" y="2837506"/>
              <a:ext cx="131239" cy="1182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2EC46BF-18AA-49FE-9E06-05F671AFD940}"/>
                </a:ext>
              </a:extLst>
            </p:cNvPr>
            <p:cNvSpPr txBox="1"/>
            <p:nvPr/>
          </p:nvSpPr>
          <p:spPr>
            <a:xfrm>
              <a:off x="1236107" y="2754117"/>
              <a:ext cx="61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ref1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8FCA472E-7994-4EFC-AD63-EE7BC36A4632}"/>
                </a:ext>
              </a:extLst>
            </p:cNvPr>
            <p:cNvCxnSpPr>
              <a:stCxn id="60" idx="3"/>
            </p:cNvCxnSpPr>
            <p:nvPr/>
          </p:nvCxnSpPr>
          <p:spPr>
            <a:xfrm flipV="1">
              <a:off x="2016145" y="2893712"/>
              <a:ext cx="1208164" cy="29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146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Lazily Instantiating a Singleton Bean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set a bean to be lazily instantiated as follows: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Spring Boot will instantiate the bean "just in time"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828339E-5E1D-4952-88AE-BD0285E5C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47669"/>
            <a:ext cx="6570705" cy="132408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MyConfig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@Bean(name="lazy-bean")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@Lazy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bean3() { return new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(3333, </a:t>
            </a:r>
            <a:r>
              <a:rPr lang="en-GB" sz="1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aUUID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B0883A-A79F-4882-B98F-8CC4637440AF}"/>
              </a:ext>
            </a:extLst>
          </p:cNvPr>
          <p:cNvSpPr txBox="1"/>
          <p:nvPr/>
        </p:nvSpPr>
        <p:spPr>
          <a:xfrm>
            <a:off x="6266457" y="2325529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MyConfig.java</a:t>
            </a:r>
          </a:p>
        </p:txBody>
      </p:sp>
    </p:spTree>
    <p:extLst>
      <p:ext uri="{BB962C8B-B14F-4D97-AF65-F5344CB8AC3E}">
        <p14:creationId xmlns:p14="http://schemas.microsoft.com/office/powerpoint/2010/main" val="250770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Setting the Scope of a Bean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set the scope of a bean as follows: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Spring Boot will instantiate a new bean every time you </a:t>
            </a:r>
            <a:r>
              <a:rPr lang="en-GB" dirty="0" err="1"/>
              <a:t>autowire</a:t>
            </a:r>
            <a:r>
              <a:rPr lang="en-GB" dirty="0"/>
              <a:t> or call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828339E-5E1D-4952-88AE-BD0285E5C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47669"/>
            <a:ext cx="6570705" cy="132408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MyConfig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@Bean(name="proto-bean")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@Scope("prototype")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bean4() { return new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(4444, </a:t>
            </a:r>
            <a:r>
              <a:rPr lang="en-GB" sz="1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aUUID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B0883A-A79F-4882-B98F-8CC4637440AF}"/>
              </a:ext>
            </a:extLst>
          </p:cNvPr>
          <p:cNvSpPr txBox="1"/>
          <p:nvPr/>
        </p:nvSpPr>
        <p:spPr>
          <a:xfrm>
            <a:off x="6266457" y="2325529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MyConfig.java</a:t>
            </a:r>
          </a:p>
        </p:txBody>
      </p:sp>
    </p:spTree>
    <p:extLst>
      <p:ext uri="{BB962C8B-B14F-4D97-AF65-F5344CB8AC3E}">
        <p14:creationId xmlns:p14="http://schemas.microsoft.com/office/powerpoint/2010/main" val="72268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4. </a:t>
            </a:r>
            <a:r>
              <a:rPr lang="en-GB" sz="3000" dirty="0"/>
              <a:t>Configuring Bean Dependencies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Configuring dependencies - technique 1</a:t>
            </a:r>
          </a:p>
          <a:p>
            <a:r>
              <a:rPr lang="en-GB" dirty="0"/>
              <a:t>Configuring dependencies - technique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C5D7C4-DA4C-491A-91F8-38AC1BAD2DCF}"/>
              </a:ext>
            </a:extLst>
          </p:cNvPr>
          <p:cNvSpPr txBox="1"/>
          <p:nvPr/>
        </p:nvSpPr>
        <p:spPr>
          <a:xfrm>
            <a:off x="1543666" y="4682218"/>
            <a:ext cx="7520124" cy="391885"/>
          </a:xfrm>
          <a:prstGeom prst="rect">
            <a:avLst/>
          </a:prstGeom>
          <a:solidFill>
            <a:srgbClr val="1580A2"/>
          </a:solidFill>
        </p:spPr>
        <p:txBody>
          <a:bodyPr wrap="square" tIns="90000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Demo package: </a:t>
            </a:r>
            <a:r>
              <a:rPr lang="en-GB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demo.dependencies</a:t>
            </a:r>
            <a:endParaRPr lang="en-GB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315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Consider the following Java classes: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Note:</a:t>
            </a:r>
          </a:p>
          <a:p>
            <a:pPr lvl="1"/>
            <a:r>
              <a:rPr lang="en-GB" dirty="0"/>
              <a:t>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TransactionManager</a:t>
            </a:r>
            <a:r>
              <a:rPr lang="en-GB" dirty="0"/>
              <a:t> references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A2480C85-8D46-4148-81EE-68655F4B4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4900" y="1352635"/>
            <a:ext cx="2815001" cy="101630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String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connectionString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int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maxPoolSize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FF9C1C-8751-4364-B794-37738EC58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427" y="1338239"/>
            <a:ext cx="3569353" cy="147797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TransactionManager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setDataSource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ds)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this.dataSource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ds;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E17C72-EAF4-4CAE-AB80-38AC8F329DC7}"/>
              </a:ext>
            </a:extLst>
          </p:cNvPr>
          <p:cNvSpPr txBox="1"/>
          <p:nvPr/>
        </p:nvSpPr>
        <p:spPr>
          <a:xfrm>
            <a:off x="2890544" y="2568345"/>
            <a:ext cx="1957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TransactionManager.java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7CABE8-EC04-44A7-8AB5-59BA3DBDA306}"/>
              </a:ext>
            </a:extLst>
          </p:cNvPr>
          <p:cNvSpPr txBox="1"/>
          <p:nvPr/>
        </p:nvSpPr>
        <p:spPr>
          <a:xfrm>
            <a:off x="5878336" y="2122719"/>
            <a:ext cx="1957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DataSource.java</a:t>
            </a:r>
          </a:p>
        </p:txBody>
      </p:sp>
    </p:spTree>
    <p:extLst>
      <p:ext uri="{BB962C8B-B14F-4D97-AF65-F5344CB8AC3E}">
        <p14:creationId xmlns:p14="http://schemas.microsoft.com/office/powerpoint/2010/main" val="404639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0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Configuring Dependencies - Technique 1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configure dependencies as follows: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53AB2587-A239-46E0-95B6-2753107F8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37892"/>
            <a:ext cx="6570705" cy="286296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MyConfig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@Bean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ds = new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ds;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@Bean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TransactionManager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transactionManager1()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TransactionManager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txMgr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TransactionManager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txMgr.setDataSource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txMgr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1E7F36-0CB9-4321-862C-2BE024351C61}"/>
              </a:ext>
            </a:extLst>
          </p:cNvPr>
          <p:cNvSpPr txBox="1"/>
          <p:nvPr/>
        </p:nvSpPr>
        <p:spPr>
          <a:xfrm>
            <a:off x="6266457" y="3854635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MyConfig.java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94CDA3-58AD-4C41-8B48-4362543ADB35}"/>
              </a:ext>
            </a:extLst>
          </p:cNvPr>
          <p:cNvSpPr/>
          <p:nvPr/>
        </p:nvSpPr>
        <p:spPr>
          <a:xfrm>
            <a:off x="1581782" y="1707458"/>
            <a:ext cx="3414916" cy="1022741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1C2A2F-BC9B-41D3-961F-B59601303044}"/>
              </a:ext>
            </a:extLst>
          </p:cNvPr>
          <p:cNvCxnSpPr/>
          <p:nvPr/>
        </p:nvCxnSpPr>
        <p:spPr>
          <a:xfrm>
            <a:off x="4996698" y="2218828"/>
            <a:ext cx="110508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6A5EE30-527B-4690-97D3-CBB64BE92329}"/>
              </a:ext>
            </a:extLst>
          </p:cNvPr>
          <p:cNvSpPr/>
          <p:nvPr/>
        </p:nvSpPr>
        <p:spPr>
          <a:xfrm>
            <a:off x="6114780" y="1902470"/>
            <a:ext cx="1495109" cy="6259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DataSource</a:t>
            </a:r>
            <a:r>
              <a:rPr lang="en-GB" sz="1400" dirty="0"/>
              <a:t> bean</a:t>
            </a:r>
          </a:p>
          <a:p>
            <a:pPr algn="ctr"/>
            <a:r>
              <a:rPr lang="en-GB" sz="1400" dirty="0"/>
              <a:t>(singleton)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991E61-F97C-4E53-91AF-6F677FE08F87}"/>
              </a:ext>
            </a:extLst>
          </p:cNvPr>
          <p:cNvCxnSpPr/>
          <p:nvPr/>
        </p:nvCxnSpPr>
        <p:spPr>
          <a:xfrm flipV="1">
            <a:off x="4372652" y="2361839"/>
            <a:ext cx="1729126" cy="923067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08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3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Configuring Dependencies - Technique 2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another way to configure dependencies: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53AB2587-A239-46E0-95B6-2753107F8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37892"/>
            <a:ext cx="6570705" cy="286296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MyConfig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@Bean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ds = new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ds;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@Bean</a:t>
            </a:r>
          </a:p>
          <a:p>
            <a:pPr defTabSz="739775">
              <a:defRPr/>
            </a:pP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TransactionManager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transactionManager3(</a:t>
            </a:r>
            <a:r>
              <a:rPr lang="fr-FR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fr-FR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TransactionManager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txMgr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TransactionManager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txMgr.setDataSource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>
                <a:latin typeface="Courier New" panose="02070309020205020404" pitchFamily="49" charset="0"/>
                <a:cs typeface="Courier New" panose="02070309020205020404" pitchFamily="49" charset="0"/>
              </a:rPr>
              <a:t>ds);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txMgr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1E7F36-0CB9-4321-862C-2BE024351C61}"/>
              </a:ext>
            </a:extLst>
          </p:cNvPr>
          <p:cNvSpPr txBox="1"/>
          <p:nvPr/>
        </p:nvSpPr>
        <p:spPr>
          <a:xfrm>
            <a:off x="6266457" y="3854635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MyConfig.java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94CDA3-58AD-4C41-8B48-4362543ADB35}"/>
              </a:ext>
            </a:extLst>
          </p:cNvPr>
          <p:cNvSpPr/>
          <p:nvPr/>
        </p:nvSpPr>
        <p:spPr>
          <a:xfrm>
            <a:off x="1581782" y="1707458"/>
            <a:ext cx="3414916" cy="1022741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1C2A2F-BC9B-41D3-961F-B59601303044}"/>
              </a:ext>
            </a:extLst>
          </p:cNvPr>
          <p:cNvCxnSpPr/>
          <p:nvPr/>
        </p:nvCxnSpPr>
        <p:spPr>
          <a:xfrm>
            <a:off x="4996698" y="2218828"/>
            <a:ext cx="110508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6A5EE30-527B-4690-97D3-CBB64BE92329}"/>
              </a:ext>
            </a:extLst>
          </p:cNvPr>
          <p:cNvSpPr/>
          <p:nvPr/>
        </p:nvSpPr>
        <p:spPr>
          <a:xfrm>
            <a:off x="6114780" y="1902470"/>
            <a:ext cx="1495109" cy="6259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DataSource</a:t>
            </a:r>
            <a:r>
              <a:rPr lang="en-GB" sz="1400" dirty="0"/>
              <a:t> bean</a:t>
            </a:r>
          </a:p>
          <a:p>
            <a:pPr algn="ctr"/>
            <a:r>
              <a:rPr lang="en-GB" sz="1400" dirty="0"/>
              <a:t>(singleton)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991E61-F97C-4E53-91AF-6F677FE08F87}"/>
              </a:ext>
            </a:extLst>
          </p:cNvPr>
          <p:cNvCxnSpPr>
            <a:cxnSpLocks/>
          </p:cNvCxnSpPr>
          <p:nvPr/>
        </p:nvCxnSpPr>
        <p:spPr>
          <a:xfrm flipV="1">
            <a:off x="5538404" y="2361840"/>
            <a:ext cx="563374" cy="580708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47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3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1. </a:t>
            </a:r>
            <a:r>
              <a:rPr lang="en-GB" sz="3000" dirty="0"/>
              <a:t>Defining a Config Class and Bean Methods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Overview of configuration classes</a:t>
            </a:r>
          </a:p>
          <a:p>
            <a:r>
              <a:rPr lang="en-GB" dirty="0"/>
              <a:t>Defining a simple configuration class</a:t>
            </a:r>
          </a:p>
          <a:p>
            <a:r>
              <a:rPr lang="en-GB" dirty="0"/>
              <a:t>Accessing a bean</a:t>
            </a: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CCAAFD-D670-4D4D-B99F-70C46B1E7633}"/>
              </a:ext>
            </a:extLst>
          </p:cNvPr>
          <p:cNvSpPr txBox="1"/>
          <p:nvPr/>
        </p:nvSpPr>
        <p:spPr>
          <a:xfrm>
            <a:off x="1543666" y="4682218"/>
            <a:ext cx="7520124" cy="391885"/>
          </a:xfrm>
          <a:prstGeom prst="rect">
            <a:avLst/>
          </a:prstGeom>
          <a:solidFill>
            <a:srgbClr val="1580A2"/>
          </a:solidFill>
        </p:spPr>
        <p:txBody>
          <a:bodyPr wrap="square" tIns="90000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Demo package: </a:t>
            </a:r>
            <a:r>
              <a:rPr lang="en-GB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demo.simpleconfiguration</a:t>
            </a:r>
            <a:endParaRPr lang="en-GB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>
                <a:solidFill>
                  <a:schemeClr val="bg1"/>
                </a:solidFill>
              </a:rPr>
              <a:t>Summary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505190" cy="3351559"/>
          </a:xfrm>
        </p:spPr>
        <p:txBody>
          <a:bodyPr>
            <a:normAutofit/>
          </a:bodyPr>
          <a:lstStyle/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Defining a config class and bean methods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Locating config classes and bean methods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Configuration techniques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Configuring bean dependencies</a:t>
            </a:r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Exercise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2662989" y="814771"/>
            <a:ext cx="6200274" cy="3648945"/>
          </a:xfrm>
        </p:spPr>
        <p:txBody>
          <a:bodyPr/>
          <a:lstStyle/>
          <a:p>
            <a:pPr eaLnBrk="1" hangingPunct="1"/>
            <a:r>
              <a:rPr lang="en-GB" sz="2000" dirty="0">
                <a:latin typeface="+mj-lt"/>
              </a:rPr>
              <a:t>Define a Java class named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Transcript</a:t>
            </a:r>
            <a:r>
              <a:rPr lang="en-GB" sz="2000" dirty="0">
                <a:latin typeface="+mj-lt"/>
              </a:rPr>
              <a:t> as follows: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log(String)</a:t>
            </a:r>
            <a:r>
              <a:rPr lang="en-GB" sz="1600" dirty="0">
                <a:latin typeface="+mj-lt"/>
                <a:cs typeface="Courier New" panose="02070309020205020404" pitchFamily="49" charset="0"/>
              </a:rPr>
              <a:t> method, adds a message to a log transcript</a:t>
            </a:r>
          </a:p>
          <a:p>
            <a:pPr lvl="1"/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transcriptSize</a:t>
            </a:r>
            <a:r>
              <a:rPr lang="en-GB" sz="1600" dirty="0">
                <a:latin typeface="+mj-lt"/>
                <a:cs typeface="Courier New" panose="02070309020205020404" pitchFamily="49" charset="0"/>
              </a:rPr>
              <a:t> property, max number of messages 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cyclic</a:t>
            </a:r>
            <a:r>
              <a:rPr lang="en-GB" sz="1600" dirty="0">
                <a:latin typeface="+mj-lt"/>
                <a:cs typeface="Courier New" panose="02070309020205020404" pitchFamily="49" charset="0"/>
              </a:rPr>
              <a:t> property, indicates whether to clear log if full</a:t>
            </a:r>
          </a:p>
          <a:p>
            <a:pPr lvl="1"/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GB" sz="2000" dirty="0">
                <a:latin typeface="+mj-lt"/>
              </a:rPr>
              <a:t>Create a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Transcript</a:t>
            </a:r>
            <a:r>
              <a:rPr lang="en-GB" sz="2000" dirty="0">
                <a:latin typeface="+mj-lt"/>
              </a:rPr>
              <a:t> bean and initialize as follows:</a:t>
            </a:r>
          </a:p>
          <a:p>
            <a:pPr lvl="1"/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transcriptSize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pPr lvl="1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cyclic = true</a:t>
            </a:r>
          </a:p>
          <a:p>
            <a:pPr lvl="1"/>
            <a:endParaRPr lang="en-GB" sz="1800" dirty="0">
              <a:latin typeface="+mj-lt"/>
            </a:endParaRPr>
          </a:p>
          <a:p>
            <a:pPr eaLnBrk="1" hangingPunct="1"/>
            <a:r>
              <a:rPr lang="en-GB" sz="2000" dirty="0">
                <a:latin typeface="+mj-lt"/>
              </a:rPr>
              <a:t>Inject the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Transcript</a:t>
            </a:r>
            <a:r>
              <a:rPr lang="en-GB" sz="2000" dirty="0">
                <a:latin typeface="+mj-lt"/>
              </a:rPr>
              <a:t> bean into another bean and log some messages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FAD19B79-DE60-4ABE-B199-FDE9DAD27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26" y="772528"/>
            <a:ext cx="2218654" cy="2218654"/>
          </a:xfrm>
          <a:prstGeom prst="rect">
            <a:avLst/>
          </a:prstGeom>
          <a:solidFill>
            <a:srgbClr val="157EA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5900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Overview of Configuration Classes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configuration class is a special "factory" class in Spring Boot</a:t>
            </a:r>
          </a:p>
          <a:p>
            <a:pPr lvl="1"/>
            <a:r>
              <a:rPr lang="en-GB" dirty="0"/>
              <a:t>Creates and initializes bean objects</a:t>
            </a:r>
          </a:p>
          <a:p>
            <a:endParaRPr lang="en-GB" dirty="0"/>
          </a:p>
          <a:p>
            <a:r>
              <a:rPr lang="en-GB" dirty="0"/>
              <a:t>How to define a configuration class:</a:t>
            </a:r>
          </a:p>
          <a:p>
            <a:pPr lvl="1"/>
            <a:r>
              <a:rPr lang="en-GB" dirty="0"/>
              <a:t>Annotate class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lvl="1"/>
            <a:r>
              <a:rPr lang="en-GB" dirty="0"/>
              <a:t>Annotate methods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@Bean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and create/return objects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Defining a Simple Configuration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a simple configuration class: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example creates a bean:</a:t>
            </a:r>
          </a:p>
          <a:p>
            <a:pPr lvl="1"/>
            <a:r>
              <a:rPr lang="en-GB" dirty="0"/>
              <a:t>Type of bean is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Name of bean is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B5FEAA10-4024-4481-BA6D-C961A8962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26891"/>
            <a:ext cx="6570705" cy="178574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MyConfig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@Bean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 = new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b.setField1(42);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b.setField2("wibble");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b;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4F7E94-130B-4166-9664-B58629CEA678}"/>
              </a:ext>
            </a:extLst>
          </p:cNvPr>
          <p:cNvSpPr txBox="1"/>
          <p:nvPr/>
        </p:nvSpPr>
        <p:spPr>
          <a:xfrm>
            <a:off x="6310403" y="2766416"/>
            <a:ext cx="1514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MyConfig.java</a:t>
            </a:r>
          </a:p>
        </p:txBody>
      </p:sp>
    </p:spTree>
    <p:extLst>
      <p:ext uri="{BB962C8B-B14F-4D97-AF65-F5344CB8AC3E}">
        <p14:creationId xmlns:p14="http://schemas.microsoft.com/office/powerpoint/2010/main" val="20570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>
                <a:cs typeface="Times New Roman" pitchFamily="18" charset="0"/>
              </a:rPr>
              <a:t>Accessing a Bean</a:t>
            </a:r>
            <a:endParaRPr lang="en-GB" sz="3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access beans as normal: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You can also </a:t>
            </a:r>
            <a:r>
              <a:rPr lang="en-GB" dirty="0" err="1"/>
              <a:t>autowire</a:t>
            </a:r>
            <a:r>
              <a:rPr lang="en-GB" dirty="0"/>
              <a:t> beans as normal: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26F1FB-FEF6-4977-B1C2-80F7730B4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08942"/>
            <a:ext cx="6570705" cy="70852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ApplicationContext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SpringApplication.run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Application.class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bean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MyBean.class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(bean);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0DBB16-5857-40A3-A7DC-6C106A52B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3" y="2731751"/>
            <a:ext cx="4875316" cy="117019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@Autowired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bean;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14A757-4644-42DB-B452-52EF97DD30C1}"/>
              </a:ext>
            </a:extLst>
          </p:cNvPr>
          <p:cNvSpPr txBox="1"/>
          <p:nvPr/>
        </p:nvSpPr>
        <p:spPr>
          <a:xfrm>
            <a:off x="4571069" y="3655723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SomeComponent.java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5421A1-6E45-47D5-AEA9-F9A05068A391}"/>
              </a:ext>
            </a:extLst>
          </p:cNvPr>
          <p:cNvSpPr txBox="1"/>
          <p:nvPr/>
        </p:nvSpPr>
        <p:spPr>
          <a:xfrm>
            <a:off x="6266457" y="1671249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Application.java</a:t>
            </a:r>
          </a:p>
        </p:txBody>
      </p:sp>
    </p:spTree>
    <p:extLst>
      <p:ext uri="{BB962C8B-B14F-4D97-AF65-F5344CB8AC3E}">
        <p14:creationId xmlns:p14="http://schemas.microsoft.com/office/powerpoint/2010/main" val="150963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2. </a:t>
            </a:r>
            <a:r>
              <a:rPr lang="en-GB" sz="3000" dirty="0"/>
              <a:t>Locating Config Classes and Bean Methods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Location of configuration classes</a:t>
            </a:r>
          </a:p>
          <a:p>
            <a:r>
              <a:rPr lang="en-GB" dirty="0"/>
              <a:t>Specifying different configuration locations</a:t>
            </a:r>
          </a:p>
          <a:p>
            <a:r>
              <a:rPr lang="en-GB" dirty="0"/>
              <a:t>Defining beans in the "application" class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C5D7C4-DA4C-491A-91F8-38AC1BAD2DCF}"/>
              </a:ext>
            </a:extLst>
          </p:cNvPr>
          <p:cNvSpPr txBox="1"/>
          <p:nvPr/>
        </p:nvSpPr>
        <p:spPr>
          <a:xfrm>
            <a:off x="1543666" y="4682218"/>
            <a:ext cx="7520124" cy="391885"/>
          </a:xfrm>
          <a:prstGeom prst="rect">
            <a:avLst/>
          </a:prstGeom>
          <a:solidFill>
            <a:srgbClr val="1580A2"/>
          </a:solidFill>
        </p:spPr>
        <p:txBody>
          <a:bodyPr wrap="square" tIns="90000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Demo package: </a:t>
            </a:r>
            <a:r>
              <a:rPr lang="en-GB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demo.configurationlocation</a:t>
            </a:r>
            <a:endParaRPr lang="en-GB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331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Location of Configuration Classes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Configuration classes are special kinds of "components"</a:t>
            </a:r>
          </a:p>
          <a:p>
            <a:pPr lvl="1"/>
            <a:endParaRPr lang="en-GB" dirty="0"/>
          </a:p>
          <a:p>
            <a:r>
              <a:rPr lang="en-GB" dirty="0"/>
              <a:t>When a Spring Boot application starts…</a:t>
            </a:r>
          </a:p>
          <a:p>
            <a:pPr lvl="1"/>
            <a:r>
              <a:rPr lang="en-GB" dirty="0"/>
              <a:t>It scans for components and configuration classes</a:t>
            </a:r>
          </a:p>
          <a:p>
            <a:pPr lvl="1"/>
            <a:r>
              <a:rPr lang="en-GB" dirty="0"/>
              <a:t>It "application" class package, plus sub-packages</a:t>
            </a:r>
          </a:p>
        </p:txBody>
      </p:sp>
    </p:spTree>
    <p:extLst>
      <p:ext uri="{BB962C8B-B14F-4D97-AF65-F5344CB8AC3E}">
        <p14:creationId xmlns:p14="http://schemas.microsoft.com/office/powerpoint/2010/main" val="204795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Specifying Different Configuration Locations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tell Spring Boot to look in alternative packages to find components and configuration classes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See the following packages in the demo app: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demo.configurationlocation.</a:t>
            </a:r>
            <a:r>
              <a:rPr lang="en-GB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 -  </a:t>
            </a:r>
            <a:r>
              <a:rPr lang="en-GB" dirty="0"/>
              <a:t>app class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demo.configurationlocation.</a:t>
            </a:r>
            <a:r>
              <a:rPr lang="en-GB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 -  </a:t>
            </a:r>
            <a:r>
              <a:rPr lang="en-GB" dirty="0"/>
              <a:t>config class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9C8CDA5D-FAC3-4273-A83E-ECFF3FCA5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595528"/>
            <a:ext cx="6570705" cy="70852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@SpringBootApplication(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scanBasePackages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={"mypackage1", "mypackage2"} 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Application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373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759441" cy="560552"/>
          </a:xfrm>
        </p:spPr>
        <p:txBody>
          <a:bodyPr/>
          <a:lstStyle/>
          <a:p>
            <a:pPr eaLnBrk="1" hangingPunct="1"/>
            <a:r>
              <a:rPr lang="en-GB" sz="3000" dirty="0"/>
              <a:t>Defining Beans in the "Application" Class (1 of 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  <a:cs typeface="Courier New" panose="02070309020205020404" pitchFamily="49" charset="0"/>
              </a:rPr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</a:t>
            </a:r>
            <a:r>
              <a:rPr lang="en-GB" dirty="0">
                <a:cs typeface="Courier New" panose="02070309020205020404" pitchFamily="49" charset="0"/>
              </a:rPr>
              <a:t> </a:t>
            </a:r>
            <a:br>
              <a:rPr lang="en-GB" dirty="0">
                <a:cs typeface="Courier New" panose="02070309020205020404" pitchFamily="49" charset="0"/>
              </a:rPr>
            </a:br>
            <a:r>
              <a:rPr lang="en-GB" dirty="0">
                <a:cs typeface="Courier New" panose="02070309020205020404" pitchFamily="49" charset="0"/>
              </a:rPr>
              <a:t>annotation is equivalent to: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@EnableAutoConfiguration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@ComponentScan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This means the application class is also a "configuration" class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You can define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@Bean</a:t>
            </a:r>
            <a:r>
              <a:rPr lang="en-GB" dirty="0">
                <a:cs typeface="Courier New" panose="02070309020205020404" pitchFamily="49" charset="0"/>
              </a:rPr>
              <a:t> methods in your application class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See example on next slide…</a:t>
            </a:r>
          </a:p>
          <a:p>
            <a:endParaRPr lang="en-GB" dirty="0">
              <a:cs typeface="Courier New" panose="02070309020205020404" pitchFamily="49" charset="0"/>
            </a:endParaRP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D46A1FEB-F205-45BB-98D6-F45F482B3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8033" y="891817"/>
            <a:ext cx="2766262" cy="708528"/>
          </a:xfrm>
          <a:prstGeom prst="rect">
            <a:avLst/>
          </a:prstGeom>
          <a:solidFill>
            <a:srgbClr val="FFFF66"/>
          </a:solidFill>
          <a:ln w="9525">
            <a:solidFill>
              <a:srgbClr val="FFCC99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Application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193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6763</TotalTime>
  <Words>1228</Words>
  <Application>Microsoft Office PowerPoint</Application>
  <PresentationFormat>On-screen Show (16:9)</PresentationFormat>
  <Paragraphs>275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Courier New</vt:lpstr>
      <vt:lpstr>Standard_LiveLessons_2017</vt:lpstr>
      <vt:lpstr>Configuration Classes</vt:lpstr>
      <vt:lpstr>1. Defining a Config Class and Bean Methods</vt:lpstr>
      <vt:lpstr>Overview of Configuration Classes</vt:lpstr>
      <vt:lpstr>Defining a Simple Configuration Class</vt:lpstr>
      <vt:lpstr>Accessing a Bean</vt:lpstr>
      <vt:lpstr>2. Locating Config Classes and Bean Methods</vt:lpstr>
      <vt:lpstr>Location of Configuration Classes</vt:lpstr>
      <vt:lpstr>Specifying Different Configuration Locations</vt:lpstr>
      <vt:lpstr>Defining Beans in the "Application" Class (1 of 2)</vt:lpstr>
      <vt:lpstr>Defining Beans in the "Application" Class (2 of 2)</vt:lpstr>
      <vt:lpstr>3. Configuration Techniques</vt:lpstr>
      <vt:lpstr>Customizing Bean Names </vt:lpstr>
      <vt:lpstr>Looking-Up Named Beans</vt:lpstr>
      <vt:lpstr>Lazily Instantiating a Singleton Bean</vt:lpstr>
      <vt:lpstr>Setting the Scope of a Bean</vt:lpstr>
      <vt:lpstr>4. Configuring Bean Dependencies</vt:lpstr>
      <vt:lpstr>Overview</vt:lpstr>
      <vt:lpstr>Configuring Dependencies - Technique 1</vt:lpstr>
      <vt:lpstr>Configuring Dependencies - Technique 2</vt:lpstr>
      <vt:lpstr>Summary</vt:lpstr>
      <vt:lpstr>Exercise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155</cp:revision>
  <dcterms:created xsi:type="dcterms:W3CDTF">2015-09-28T19:52:00Z</dcterms:created>
  <dcterms:modified xsi:type="dcterms:W3CDTF">2021-09-17T09:26:25Z</dcterms:modified>
</cp:coreProperties>
</file>