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710" r:id="rId3"/>
    <p:sldId id="748" r:id="rId4"/>
    <p:sldId id="749" r:id="rId5"/>
    <p:sldId id="750" r:id="rId6"/>
    <p:sldId id="762" r:id="rId7"/>
    <p:sldId id="751" r:id="rId8"/>
    <p:sldId id="752" r:id="rId9"/>
    <p:sldId id="753" r:id="rId10"/>
    <p:sldId id="763" r:id="rId11"/>
    <p:sldId id="754" r:id="rId12"/>
    <p:sldId id="755" r:id="rId13"/>
    <p:sldId id="756" r:id="rId14"/>
    <p:sldId id="764" r:id="rId15"/>
    <p:sldId id="758" r:id="rId16"/>
    <p:sldId id="759" r:id="rId17"/>
    <p:sldId id="760" r:id="rId18"/>
    <p:sldId id="761" r:id="rId19"/>
    <p:sldId id="711" r:id="rId20"/>
    <p:sldId id="740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49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FA4"/>
    <a:srgbClr val="FFCC99"/>
    <a:srgbClr val="157EA2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6725" autoAdjust="0"/>
  </p:normalViewPr>
  <p:slideViewPr>
    <p:cSldViewPr snapToGrid="0" snapToObjects="1">
      <p:cViewPr>
        <p:scale>
          <a:sx n="132" d="100"/>
          <a:sy n="132" d="100"/>
        </p:scale>
        <p:origin x="868" y="1244"/>
      </p:cViewPr>
      <p:guideLst>
        <p:guide orient="horz" pos="1620"/>
        <p:guide pos="49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588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87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94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46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873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26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5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85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81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7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030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31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67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9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Spring Boot Techniques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Setting app properties at the command line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Specifying which properties file to use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Defining YAML properties files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Using Spring profiles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3. </a:t>
            </a:r>
            <a:r>
              <a:rPr lang="en-GB" sz="3000" dirty="0"/>
              <a:t>Defining YAML Properties Files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 of YAML files</a:t>
            </a:r>
          </a:p>
          <a:p>
            <a:r>
              <a:rPr lang="en-GB" dirty="0"/>
              <a:t>Using YAML properties in beans - technique 1</a:t>
            </a:r>
          </a:p>
          <a:p>
            <a:r>
              <a:rPr lang="en-GB" dirty="0"/>
              <a:t>Using YAML properties in beans - technique 2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CAAFD-D670-4D4D-B99F-70C46B1E7633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demo.yamlpropertiesfiles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84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 of YAML Files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supports YAML as an alternative format for defining application properties: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YAML is convenient for specifying hierarchical config data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969548AC-36E0-4FB6-9E04-EA4CAFA84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571235"/>
            <a:ext cx="7278521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contact: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555-111-2222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email: contact@mydomain.com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web: http://mydomain.com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215045-3B83-495F-BE1F-6B05A0E4369C}"/>
              </a:ext>
            </a:extLst>
          </p:cNvPr>
          <p:cNvSpPr txBox="1"/>
          <p:nvPr/>
        </p:nvSpPr>
        <p:spPr>
          <a:xfrm>
            <a:off x="6974273" y="2033542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app3.yml</a:t>
            </a:r>
          </a:p>
        </p:txBody>
      </p:sp>
    </p:spTree>
    <p:extLst>
      <p:ext uri="{BB962C8B-B14F-4D97-AF65-F5344CB8AC3E}">
        <p14:creationId xmlns:p14="http://schemas.microsoft.com/office/powerpoint/2010/main" val="312904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ym typeface="Wingdings" pitchFamily="2" charset="2"/>
              </a:rPr>
              <a:t>Using YAML Properties in Beans - Technique 1</a:t>
            </a:r>
            <a:endParaRPr lang="en-GB" sz="3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one way to use YAML properties in a bean: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3AB2587-A239-46E0-95B6-2753107F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20107"/>
            <a:ext cx="7278521" cy="209352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MyBean3a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@Value("${contact.tel}")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@Value("${contact.email}")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email;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@Value("${contact.web}")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web;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E7F36-0CB9-4321-862C-2BE024351C61}"/>
              </a:ext>
            </a:extLst>
          </p:cNvPr>
          <p:cNvSpPr txBox="1"/>
          <p:nvPr/>
        </p:nvSpPr>
        <p:spPr>
          <a:xfrm>
            <a:off x="6974273" y="3061797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MyBean3a.java</a:t>
            </a:r>
          </a:p>
        </p:txBody>
      </p:sp>
    </p:spTree>
    <p:extLst>
      <p:ext uri="{BB962C8B-B14F-4D97-AF65-F5344CB8AC3E}">
        <p14:creationId xmlns:p14="http://schemas.microsoft.com/office/powerpoint/2010/main" val="322534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ym typeface="Wingdings" pitchFamily="2" charset="2"/>
              </a:rPr>
              <a:t>Using YAML Properties in Beans - Technique 2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another way to use YAML properties in a bean: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also need this dependency: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3AB2587-A239-46E0-95B6-2753107F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25529"/>
            <a:ext cx="7278521" cy="16318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@ConfigurationProperties(prefix="contact")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MyBean3b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String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String email;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String web;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Plus getters and setters - these are essential!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E7F36-0CB9-4321-862C-2BE024351C61}"/>
              </a:ext>
            </a:extLst>
          </p:cNvPr>
          <p:cNvSpPr txBox="1"/>
          <p:nvPr/>
        </p:nvSpPr>
        <p:spPr>
          <a:xfrm>
            <a:off x="6974273" y="2610521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MyBean3b.java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B92455C5-C636-4A54-8785-EE7921454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3" y="3452942"/>
            <a:ext cx="7278520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&gt;spring-boot-configuration-processor&lt;/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E5DBE-CBB4-45F8-9E99-8DA46DB5F56F}"/>
              </a:ext>
            </a:extLst>
          </p:cNvPr>
          <p:cNvSpPr txBox="1"/>
          <p:nvPr/>
        </p:nvSpPr>
        <p:spPr>
          <a:xfrm>
            <a:off x="6974273" y="3913174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5140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4. </a:t>
            </a:r>
            <a:r>
              <a:rPr lang="en-GB" sz="3000" dirty="0"/>
              <a:t>Using Spring Profiles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Defining profile-specific components</a:t>
            </a:r>
          </a:p>
          <a:p>
            <a:r>
              <a:rPr lang="en-GB" dirty="0"/>
              <a:t>Defining profile-specific properties</a:t>
            </a:r>
          </a:p>
          <a:p>
            <a:r>
              <a:rPr lang="en-GB" dirty="0"/>
              <a:t>Setting the active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CAAFD-D670-4D4D-B99F-70C46B1E7633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demo.profiles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968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profiles provide a way to segregate parts of your application configuration </a:t>
            </a:r>
          </a:p>
          <a:p>
            <a:pPr lvl="1"/>
            <a:r>
              <a:rPr lang="en-GB" dirty="0"/>
              <a:t>So, configuration is only available in certain environments</a:t>
            </a:r>
          </a:p>
          <a:p>
            <a:pPr lvl="1"/>
            <a:endParaRPr lang="en-GB" dirty="0"/>
          </a:p>
          <a:p>
            <a:r>
              <a:rPr lang="en-GB" dirty="0"/>
              <a:t>For example:</a:t>
            </a:r>
          </a:p>
          <a:p>
            <a:pPr lvl="1"/>
            <a:r>
              <a:rPr lang="en-GB" dirty="0"/>
              <a:t>"development" profile </a:t>
            </a:r>
          </a:p>
          <a:p>
            <a:pPr lvl="1"/>
            <a:r>
              <a:rPr lang="en-GB" dirty="0"/>
              <a:t>"production" profile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553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Defining Profile-Specific Components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annotate component classes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DC5211FC-D9B6-48A4-8816-BB498734C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400047"/>
            <a:ext cx="6570705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@Profile("development")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MyBean4Dev implements MyBean4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"Hello from MyBean4Dev";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6714F-D9AB-4FA5-84CE-547AB7BDA892}"/>
              </a:ext>
            </a:extLst>
          </p:cNvPr>
          <p:cNvSpPr txBox="1"/>
          <p:nvPr/>
        </p:nvSpPr>
        <p:spPr>
          <a:xfrm>
            <a:off x="6266457" y="2325529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MyBean4Dev.java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CDFE2580-8E91-446E-9942-856CD645D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2720812"/>
            <a:ext cx="6570705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@Profile("production")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MyBean4Prod implements MyBean4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"Hello from MyBean4Prod";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610BE1-B371-4140-BA67-FC2DB3300C5B}"/>
              </a:ext>
            </a:extLst>
          </p:cNvPr>
          <p:cNvSpPr txBox="1"/>
          <p:nvPr/>
        </p:nvSpPr>
        <p:spPr>
          <a:xfrm>
            <a:off x="6266457" y="3646294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MyBean4Prod.java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3AB2587-A239-46E0-95B6-2753107F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123" y="1280868"/>
            <a:ext cx="2287561" cy="246863"/>
          </a:xfrm>
          <a:prstGeom prst="rect">
            <a:avLst/>
          </a:prstGeom>
          <a:solidFill>
            <a:srgbClr val="FBE66B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MyBean4 {}</a:t>
            </a:r>
          </a:p>
        </p:txBody>
      </p:sp>
    </p:spTree>
    <p:extLst>
      <p:ext uri="{BB962C8B-B14F-4D97-AF65-F5344CB8AC3E}">
        <p14:creationId xmlns:p14="http://schemas.microsoft.com/office/powerpoint/2010/main" val="360259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Defining Profile-Specific Properties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also define profile-specific properties: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335A7945-8312-41B1-B564-E37C86A30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60361"/>
            <a:ext cx="6570705" cy="2709076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apiserver: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address: 192.168.1.100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port: 8080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config: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activate: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on-profile: development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apiserver: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address: 127.0.0.1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config: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activate: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on-profile: production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apiserver: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address: 192.168.1.120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EB483-A5AE-4159-8E80-80E31174D8AA}"/>
              </a:ext>
            </a:extLst>
          </p:cNvPr>
          <p:cNvSpPr txBox="1"/>
          <p:nvPr/>
        </p:nvSpPr>
        <p:spPr>
          <a:xfrm>
            <a:off x="6372782" y="4028243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app4.yml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BEDBCC-2A70-44B2-AF4E-AF8E8757B959}"/>
              </a:ext>
            </a:extLst>
          </p:cNvPr>
          <p:cNvSpPr/>
          <p:nvPr/>
        </p:nvSpPr>
        <p:spPr>
          <a:xfrm>
            <a:off x="4635230" y="1403907"/>
            <a:ext cx="3083442" cy="34449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rgbClr val="FF0000"/>
                </a:solidFill>
              </a:rPr>
              <a:t>Default values for properties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9BBBE8-9D5F-4329-89D9-882B06B576F6}"/>
              </a:ext>
            </a:extLst>
          </p:cNvPr>
          <p:cNvSpPr/>
          <p:nvPr/>
        </p:nvSpPr>
        <p:spPr>
          <a:xfrm>
            <a:off x="1314184" y="1327353"/>
            <a:ext cx="6439642" cy="489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6F8B1C-F219-4221-9F24-A4673968BCDF}"/>
              </a:ext>
            </a:extLst>
          </p:cNvPr>
          <p:cNvSpPr/>
          <p:nvPr/>
        </p:nvSpPr>
        <p:spPr>
          <a:xfrm>
            <a:off x="1314184" y="1935535"/>
            <a:ext cx="6439642" cy="93141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5B062D-7382-4640-BFFB-09B42EC8E260}"/>
              </a:ext>
            </a:extLst>
          </p:cNvPr>
          <p:cNvSpPr/>
          <p:nvPr/>
        </p:nvSpPr>
        <p:spPr>
          <a:xfrm>
            <a:off x="3436443" y="2241043"/>
            <a:ext cx="4290735" cy="34449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rgbClr val="0070C0"/>
                </a:solidFill>
              </a:rPr>
              <a:t>Properties for "development" profile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D0F30B-EDD4-4F0E-BC99-856228F60D6E}"/>
              </a:ext>
            </a:extLst>
          </p:cNvPr>
          <p:cNvSpPr/>
          <p:nvPr/>
        </p:nvSpPr>
        <p:spPr>
          <a:xfrm>
            <a:off x="1317872" y="2994537"/>
            <a:ext cx="6439642" cy="9186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13E7E7-D03A-4F3A-83BA-5C74437698D3}"/>
              </a:ext>
            </a:extLst>
          </p:cNvPr>
          <p:cNvSpPr/>
          <p:nvPr/>
        </p:nvSpPr>
        <p:spPr>
          <a:xfrm>
            <a:off x="3436443" y="3308473"/>
            <a:ext cx="4290735" cy="34449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rgbClr val="00B050"/>
                </a:solidFill>
              </a:rPr>
              <a:t>Properties for "production" profile</a:t>
            </a:r>
          </a:p>
        </p:txBody>
      </p:sp>
    </p:spTree>
    <p:extLst>
      <p:ext uri="{BB962C8B-B14F-4D97-AF65-F5344CB8AC3E}">
        <p14:creationId xmlns:p14="http://schemas.microsoft.com/office/powerpoint/2010/main" val="400255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  <p:bldP spid="2" grpId="0"/>
      <p:bldP spid="3" grpId="0" animBg="1"/>
      <p:bldP spid="16" grpId="0" animBg="1"/>
      <p:bldP spid="17" grpId="0"/>
      <p:bldP spid="18" grpId="0" animBg="1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Setting the Active Profile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must tell Spring what is the active profile</a:t>
            </a:r>
          </a:p>
          <a:p>
            <a:pPr lvl="1"/>
            <a:r>
              <a:rPr lang="en-GB" dirty="0"/>
              <a:t>Set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spring.profiles.active</a:t>
            </a:r>
            <a:r>
              <a:rPr lang="en-GB" dirty="0"/>
              <a:t> property</a:t>
            </a:r>
          </a:p>
          <a:p>
            <a:pPr lvl="1"/>
            <a:endParaRPr lang="en-GB" dirty="0"/>
          </a:p>
          <a:p>
            <a:r>
              <a:rPr lang="en-GB" dirty="0"/>
              <a:t>To set the active profile via application properties: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To set it at the command-line: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7F7E0F44-3ADF-4A77-A029-A33954CFF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2361264"/>
            <a:ext cx="6570705" cy="24686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spring.profiles.active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=development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DBA41E-3A03-456F-9F6C-1DEC70BDD937}"/>
              </a:ext>
            </a:extLst>
          </p:cNvPr>
          <p:cNvSpPr txBox="1"/>
          <p:nvPr/>
        </p:nvSpPr>
        <p:spPr>
          <a:xfrm>
            <a:off x="5915278" y="2365517"/>
            <a:ext cx="1909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app4.properties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F93DC9BF-3F7D-4BB0-91C0-DE9BE27D4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3482222"/>
            <a:ext cx="6626392" cy="26861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t" anchorCtr="0"/>
          <a:lstStyle/>
          <a:p>
            <a:pPr defTabSz="739775">
              <a:defRPr/>
            </a:pP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spring.profiles.active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=production</a:t>
            </a:r>
          </a:p>
        </p:txBody>
      </p:sp>
    </p:spTree>
    <p:extLst>
      <p:ext uri="{BB962C8B-B14F-4D97-AF65-F5344CB8AC3E}">
        <p14:creationId xmlns:p14="http://schemas.microsoft.com/office/powerpoint/2010/main" val="351374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Setting app properties at the command line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Specifying which properties file to use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YAML properties files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Spring profiles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Setting App Properties at the Command Line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Recap of application properties</a:t>
            </a:r>
          </a:p>
          <a:p>
            <a:r>
              <a:rPr lang="en-GB" dirty="0"/>
              <a:t>Source of external configuration</a:t>
            </a:r>
          </a:p>
          <a:p>
            <a:r>
              <a:rPr lang="en-GB" dirty="0"/>
              <a:t>Setting properties at the command line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CAAFD-D670-4D4D-B99F-70C46B1E7633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demo.commandlineproperties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662989" y="814771"/>
            <a:ext cx="6200274" cy="3648945"/>
          </a:xfrm>
        </p:spPr>
        <p:txBody>
          <a:bodyPr/>
          <a:lstStyle/>
          <a:p>
            <a:r>
              <a:rPr lang="en-GB" sz="2000" dirty="0">
                <a:latin typeface="+mj-lt"/>
              </a:rPr>
              <a:t>Use profiles to define geography-specific properties:</a:t>
            </a:r>
          </a:p>
          <a:p>
            <a:pPr lvl="1"/>
            <a:endParaRPr lang="en-GB" sz="1800" dirty="0">
              <a:latin typeface="+mj-lt"/>
            </a:endParaRPr>
          </a:p>
          <a:p>
            <a:pPr lvl="1"/>
            <a:endParaRPr lang="en-GB" sz="1800" dirty="0">
              <a:latin typeface="+mj-lt"/>
            </a:endParaRPr>
          </a:p>
          <a:p>
            <a:pPr lvl="1"/>
            <a:endParaRPr lang="en-GB" sz="1800" dirty="0">
              <a:latin typeface="+mj-lt"/>
            </a:endParaRPr>
          </a:p>
          <a:p>
            <a:pPr lvl="1"/>
            <a:endParaRPr lang="en-GB" sz="1800" dirty="0">
              <a:latin typeface="+mj-lt"/>
            </a:endParaRPr>
          </a:p>
          <a:p>
            <a:pPr eaLnBrk="1" hangingPunct="1"/>
            <a:r>
              <a:rPr lang="en-GB" sz="2000" dirty="0">
                <a:latin typeface="+mj-lt"/>
              </a:rPr>
              <a:t>Inject these values into a component class named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FinancialTransactionLogger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800" dirty="0">
                <a:latin typeface="+mj-lt"/>
                <a:cs typeface="Courier New" panose="02070309020205020404" pitchFamily="49" charset="0"/>
              </a:rPr>
              <a:t>Implement a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log()</a:t>
            </a:r>
            <a:r>
              <a:rPr lang="en-GB" sz="1800" dirty="0">
                <a:latin typeface="+mj-lt"/>
                <a:cs typeface="Courier New" panose="02070309020205020404" pitchFamily="49" charset="0"/>
              </a:rPr>
              <a:t> method to output a formatted currency and timestamp - to format the timestamp, use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DateTimeFormatter.ofPattern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dtformat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</a:rPr>
              <a:t>Set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spring.profiles.active</a:t>
            </a:r>
            <a:r>
              <a:rPr lang="en-GB" dirty="0">
                <a:latin typeface="+mj-lt"/>
              </a:rPr>
              <a:t> (hint, you can set comma-separated profiles)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25CF6-CCD6-46AF-812B-863FFDE19EA9}"/>
              </a:ext>
            </a:extLst>
          </p:cNvPr>
          <p:cNvSpPr txBox="1"/>
          <p:nvPr/>
        </p:nvSpPr>
        <p:spPr>
          <a:xfrm>
            <a:off x="3056021" y="1232536"/>
            <a:ext cx="5947312" cy="10149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>
              <a:spcBef>
                <a:spcPts val="600"/>
              </a:spcBef>
              <a:tabLst>
                <a:tab pos="1525588" algn="l"/>
                <a:tab pos="3854450" algn="l"/>
                <a:tab pos="5653088" algn="l"/>
              </a:tabLst>
            </a:pPr>
            <a:r>
              <a:rPr lang="en-GB" sz="1600" b="1">
                <a:solidFill>
                  <a:srgbClr val="00B050"/>
                </a:solidFill>
                <a:latin typeface="+mj-lt"/>
              </a:rPr>
              <a:t>Property </a:t>
            </a:r>
            <a:r>
              <a:rPr lang="en-GB" sz="1600" b="1" dirty="0">
                <a:solidFill>
                  <a:srgbClr val="00B050"/>
                </a:solidFill>
                <a:latin typeface="+mj-lt"/>
              </a:rPr>
              <a:t>	Value if "UK" profile	Value if "US" profile</a:t>
            </a:r>
          </a:p>
          <a:p>
            <a:pPr>
              <a:spcBef>
                <a:spcPts val="600"/>
              </a:spcBef>
              <a:tabLst>
                <a:tab pos="1525588" algn="l"/>
                <a:tab pos="3854450" algn="l"/>
                <a:tab pos="5653088" algn="l"/>
              </a:tabLst>
            </a:pPr>
            <a:r>
              <a:rPr lang="en-GB" sz="1600" dirty="0" err="1">
                <a:solidFill>
                  <a:srgbClr val="00B050"/>
                </a:solidFill>
                <a:latin typeface="+mj-lt"/>
              </a:rPr>
              <a:t>txfmt.currency</a:t>
            </a:r>
            <a:r>
              <a:rPr lang="en-GB" sz="1600" dirty="0">
                <a:solidFill>
                  <a:srgbClr val="00B050"/>
                </a:solidFill>
                <a:latin typeface="+mj-lt"/>
              </a:rPr>
              <a:t>	GBP	USD</a:t>
            </a:r>
          </a:p>
          <a:p>
            <a:pPr>
              <a:spcBef>
                <a:spcPts val="600"/>
              </a:spcBef>
              <a:tabLst>
                <a:tab pos="1525588" algn="l"/>
                <a:tab pos="3854450" algn="l"/>
                <a:tab pos="5653088" algn="l"/>
              </a:tabLst>
            </a:pPr>
            <a:r>
              <a:rPr lang="en-GB" sz="1600" dirty="0" err="1">
                <a:solidFill>
                  <a:srgbClr val="00B050"/>
                </a:solidFill>
                <a:latin typeface="+mj-lt"/>
              </a:rPr>
              <a:t>txfmt.dtformat</a:t>
            </a:r>
            <a:r>
              <a:rPr lang="en-GB" sz="1600" dirty="0">
                <a:solidFill>
                  <a:srgbClr val="00B050"/>
                </a:solidFill>
                <a:latin typeface="+mj-lt"/>
              </a:rPr>
              <a:t>	dd-MM-</a:t>
            </a:r>
            <a:r>
              <a:rPr lang="en-GB" sz="1600" dirty="0" err="1">
                <a:solidFill>
                  <a:srgbClr val="00B050"/>
                </a:solidFill>
                <a:latin typeface="+mj-lt"/>
              </a:rPr>
              <a:t>yyyy</a:t>
            </a:r>
            <a:r>
              <a:rPr lang="en-GB" sz="16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rgbClr val="00B050"/>
                </a:solidFill>
                <a:latin typeface="+mj-lt"/>
              </a:rPr>
              <a:t>HH:mm:ss</a:t>
            </a:r>
            <a:r>
              <a:rPr lang="en-GB" sz="1600" dirty="0">
                <a:solidFill>
                  <a:srgbClr val="00B050"/>
                </a:solidFill>
                <a:latin typeface="+mj-lt"/>
              </a:rPr>
              <a:t>	MM-dd-</a:t>
            </a:r>
            <a:r>
              <a:rPr lang="en-GB" sz="1600" dirty="0" err="1">
                <a:solidFill>
                  <a:srgbClr val="00B050"/>
                </a:solidFill>
                <a:latin typeface="+mj-lt"/>
              </a:rPr>
              <a:t>yyyy</a:t>
            </a:r>
            <a:r>
              <a:rPr lang="en-GB" sz="16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rgbClr val="00B050"/>
                </a:solidFill>
                <a:latin typeface="+mj-lt"/>
              </a:rPr>
              <a:t>HH:mm:ss</a:t>
            </a:r>
            <a:endParaRPr lang="en-GB" sz="1600" dirty="0">
              <a:solidFill>
                <a:srgbClr val="00B050"/>
              </a:solidFill>
              <a:latin typeface="+mj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AA69A4-C4BB-4B30-A210-35CE0D18310D}"/>
              </a:ext>
            </a:extLst>
          </p:cNvPr>
          <p:cNvCxnSpPr>
            <a:cxnSpLocks/>
          </p:cNvCxnSpPr>
          <p:nvPr/>
        </p:nvCxnSpPr>
        <p:spPr bwMode="auto">
          <a:xfrm>
            <a:off x="3056021" y="1585537"/>
            <a:ext cx="5947312" cy="0"/>
          </a:xfrm>
          <a:prstGeom prst="line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Picture 5">
            <a:extLst>
              <a:ext uri="{FF2B5EF4-FFF2-40B4-BE49-F238E27FC236}">
                <a16:creationId xmlns:a16="http://schemas.microsoft.com/office/drawing/2014/main" id="{D59BF893-6F1C-497C-9887-48EFD7CB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73723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Recap of Application Properties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Spring Boot application can define properties in an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r>
              <a:rPr lang="en-GB" dirty="0"/>
              <a:t> file: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inject properties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@Value("${propName}")</a:t>
            </a:r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65DEEC1A-4510-47E3-9FEC-3D5568814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571067"/>
            <a:ext cx="7278521" cy="24686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name=John Smith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8839C7-C7D6-4445-A2C3-41B6B078E1A0}"/>
              </a:ext>
            </a:extLst>
          </p:cNvPr>
          <p:cNvSpPr txBox="1"/>
          <p:nvPr/>
        </p:nvSpPr>
        <p:spPr>
          <a:xfrm>
            <a:off x="6641185" y="1587882"/>
            <a:ext cx="1909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DEF2F42F-0DCC-466D-A473-3767810A5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3" y="2683738"/>
            <a:ext cx="7278520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MyBean1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@Value("${name}")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4BEA0-693F-4CF3-99A8-C69619FA084A}"/>
              </a:ext>
            </a:extLst>
          </p:cNvPr>
          <p:cNvSpPr txBox="1"/>
          <p:nvPr/>
        </p:nvSpPr>
        <p:spPr>
          <a:xfrm>
            <a:off x="7018219" y="3607710"/>
            <a:ext cx="1514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MyBean1.java</a:t>
            </a:r>
          </a:p>
        </p:txBody>
      </p:sp>
    </p:spTree>
    <p:extLst>
      <p:ext uri="{BB962C8B-B14F-4D97-AF65-F5344CB8AC3E}">
        <p14:creationId xmlns:p14="http://schemas.microsoft.com/office/powerpoint/2010/main" val="155112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Source of External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lets you define application properties in many places, such as:</a:t>
            </a:r>
          </a:p>
          <a:p>
            <a:pPr lvl="1"/>
            <a:r>
              <a:rPr lang="en-GB" dirty="0"/>
              <a:t>Command-line arguments</a:t>
            </a:r>
          </a:p>
          <a:p>
            <a:pPr lvl="1"/>
            <a:r>
              <a:rPr lang="en-GB" dirty="0"/>
              <a:t>Environment variable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SPRING_APPLICATION_JSON</a:t>
            </a:r>
          </a:p>
          <a:p>
            <a:pPr lvl="1"/>
            <a:r>
              <a:rPr lang="en-GB"/>
              <a:t>Operating </a:t>
            </a:r>
            <a:r>
              <a:rPr lang="en-GB" dirty="0"/>
              <a:t>system environment variables</a:t>
            </a:r>
          </a:p>
          <a:p>
            <a:pPr lvl="1"/>
            <a:r>
              <a:rPr lang="en-GB" dirty="0"/>
              <a:t>Application properties outside your JAR</a:t>
            </a:r>
          </a:p>
          <a:p>
            <a:pPr lvl="1"/>
            <a:r>
              <a:rPr lang="en-GB" dirty="0"/>
              <a:t>Application properties inside your JAR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44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cs typeface="Times New Roman" pitchFamily="18" charset="0"/>
              </a:rPr>
              <a:t>Setting Properties at the Command Line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define command-line </a:t>
            </a:r>
            <a:r>
              <a:rPr lang="en-GB" dirty="0" err="1"/>
              <a:t>args</a:t>
            </a:r>
            <a:r>
              <a:rPr lang="en-GB" dirty="0"/>
              <a:t> that start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dirty="0"/>
              <a:t>  </a:t>
            </a:r>
          </a:p>
          <a:p>
            <a:pPr lvl="1"/>
            <a:r>
              <a:rPr lang="en-GB" dirty="0"/>
              <a:t>Spring Boot converts them into application properties</a:t>
            </a:r>
          </a:p>
          <a:p>
            <a:pPr lvl="1"/>
            <a:endParaRPr lang="en-GB" dirty="0"/>
          </a:p>
          <a:p>
            <a:r>
              <a:rPr lang="en-GB" dirty="0"/>
              <a:t>E.g., set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dirty="0"/>
              <a:t> property via a command-line </a:t>
            </a:r>
            <a:r>
              <a:rPr lang="en-GB" dirty="0" err="1"/>
              <a:t>arg</a:t>
            </a:r>
            <a:r>
              <a:rPr lang="en-GB" dirty="0"/>
              <a:t>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Let's see an example in IntelliJ…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33179FEC-8E1E-4242-B4F5-5E7F3CAB9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1" y="2368956"/>
            <a:ext cx="7278521" cy="26861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t" anchorCtr="0"/>
          <a:lstStyle/>
          <a:p>
            <a:pPr defTabSz="739775">
              <a:defRPr/>
            </a:pP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--name="Mary Jones"</a:t>
            </a:r>
          </a:p>
        </p:txBody>
      </p:sp>
    </p:spTree>
    <p:extLst>
      <p:ext uri="{BB962C8B-B14F-4D97-AF65-F5344CB8AC3E}">
        <p14:creationId xmlns:p14="http://schemas.microsoft.com/office/powerpoint/2010/main" val="220710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Specifying which Properties File to Use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Location of properties files</a:t>
            </a:r>
          </a:p>
          <a:p>
            <a:r>
              <a:rPr lang="en-GB" dirty="0"/>
              <a:t>Specifying a different properties file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CAAFD-D670-4D4D-B99F-70C46B1E7633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demo.differentpropertiesfile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80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Location of Properties Files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</a:t>
            </a:r>
            <a:r>
              <a:rPr lang="en-GB" dirty="0"/>
              <a:t> looks in the following places to find properties files (highest priority first):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/config</a:t>
            </a:r>
            <a:r>
              <a:rPr lang="en-GB" dirty="0"/>
              <a:t> subdirectory of your Java app directory</a:t>
            </a:r>
          </a:p>
          <a:p>
            <a:pPr lvl="1"/>
            <a:r>
              <a:rPr lang="en-GB" dirty="0"/>
              <a:t>Your Java app directory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/config</a:t>
            </a:r>
            <a:r>
              <a:rPr lang="en-GB" dirty="0"/>
              <a:t> package on </a:t>
            </a:r>
            <a:r>
              <a:rPr lang="en-GB" dirty="0" err="1"/>
              <a:t>classpath</a:t>
            </a:r>
            <a:endParaRPr lang="en-GB" dirty="0"/>
          </a:p>
          <a:p>
            <a:pPr lvl="1"/>
            <a:r>
              <a:rPr lang="en-GB" dirty="0"/>
              <a:t>Root package on </a:t>
            </a:r>
            <a:r>
              <a:rPr lang="en-GB" dirty="0" err="1"/>
              <a:t>classpath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387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Specifying a Different Properties File (1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tell Spring to use a different properties file: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Alternatively, you can set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SPRING_CONFIG_NAME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environment variable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77726AD1-C5E8-46EE-AE3F-E9A363A22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51456"/>
            <a:ext cx="7278521" cy="147797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void demo2(String[]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System.setProperty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("spring.config.name", "app2");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2E99F5-DDFC-4513-B6CF-7550C8C49451}"/>
              </a:ext>
            </a:extLst>
          </p:cNvPr>
          <p:cNvSpPr txBox="1"/>
          <p:nvPr/>
        </p:nvSpPr>
        <p:spPr>
          <a:xfrm>
            <a:off x="6974273" y="2483198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8823B0C9-C4AF-410D-BF31-244043911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306" y="1348811"/>
            <a:ext cx="3681366" cy="268611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t" anchorCtr="0"/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name=Bill Jones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A053BCD-C55A-4019-87BF-EDE6E8958EEA}"/>
              </a:ext>
            </a:extLst>
          </p:cNvPr>
          <p:cNvCxnSpPr>
            <a:cxnSpLocks/>
          </p:cNvCxnSpPr>
          <p:nvPr/>
        </p:nvCxnSpPr>
        <p:spPr>
          <a:xfrm>
            <a:off x="5337544" y="1642940"/>
            <a:ext cx="0" cy="39425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EF479B-0BDC-44AC-85D9-F89263A2C2C1}"/>
              </a:ext>
            </a:extLst>
          </p:cNvPr>
          <p:cNvSpPr txBox="1"/>
          <p:nvPr/>
        </p:nvSpPr>
        <p:spPr>
          <a:xfrm>
            <a:off x="7221902" y="1362695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app2.properties</a:t>
            </a:r>
          </a:p>
        </p:txBody>
      </p:sp>
    </p:spTree>
    <p:extLst>
      <p:ext uri="{BB962C8B-B14F-4D97-AF65-F5344CB8AC3E}">
        <p14:creationId xmlns:p14="http://schemas.microsoft.com/office/powerpoint/2010/main" val="35046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Specifying a Different Properties File 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also use a command-line argument to specify which application properties file to use: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enables you to specify a properties file as part of your</a:t>
            </a:r>
            <a:br>
              <a:rPr lang="en-GB" dirty="0"/>
            </a:br>
            <a:r>
              <a:rPr lang="en-GB" dirty="0"/>
              <a:t>overall CI/CD process</a:t>
            </a:r>
          </a:p>
          <a:p>
            <a:pPr lvl="1"/>
            <a:r>
              <a:rPr lang="en-GB" dirty="0"/>
              <a:t>E.g. in a Jenkins build script</a:t>
            </a: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BA155400-71E3-4504-ABB8-04A2F50C1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1" y="1603412"/>
            <a:ext cx="7278522" cy="26861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t" anchorCtr="0"/>
          <a:lstStyle/>
          <a:p>
            <a:pPr defTabSz="739775">
              <a:defRPr/>
            </a:pP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--spring.config.name=app2</a:t>
            </a:r>
          </a:p>
        </p:txBody>
      </p:sp>
    </p:spTree>
    <p:extLst>
      <p:ext uri="{BB962C8B-B14F-4D97-AF65-F5344CB8AC3E}">
        <p14:creationId xmlns:p14="http://schemas.microsoft.com/office/powerpoint/2010/main" val="119963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7676</TotalTime>
  <Words>1064</Words>
  <Application>Microsoft Office PowerPoint</Application>
  <PresentationFormat>On-screen Show (16:9)</PresentationFormat>
  <Paragraphs>219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 New</vt:lpstr>
      <vt:lpstr>Standard_LiveLessons_2017</vt:lpstr>
      <vt:lpstr>Spring Boot Techniques</vt:lpstr>
      <vt:lpstr>1. Setting App Properties at the Command Line</vt:lpstr>
      <vt:lpstr>Recap of Application Properties</vt:lpstr>
      <vt:lpstr>Source of External Configuration</vt:lpstr>
      <vt:lpstr>Setting Properties at the Command Line</vt:lpstr>
      <vt:lpstr>2. Specifying which Properties File to Use</vt:lpstr>
      <vt:lpstr>Location of Properties Files</vt:lpstr>
      <vt:lpstr>Specifying a Different Properties File (1 of 2)</vt:lpstr>
      <vt:lpstr>Specifying a Different Properties File (2 of 2)</vt:lpstr>
      <vt:lpstr>3. Defining YAML Properties Files</vt:lpstr>
      <vt:lpstr>Overview of YAML Files</vt:lpstr>
      <vt:lpstr>Using YAML Properties in Beans - Technique 1</vt:lpstr>
      <vt:lpstr>Using YAML Properties in Beans - Technique 2</vt:lpstr>
      <vt:lpstr>4. Using Spring Profiles</vt:lpstr>
      <vt:lpstr>Overview</vt:lpstr>
      <vt:lpstr>Defining Profile-Specific Components</vt:lpstr>
      <vt:lpstr>Defining Profile-Specific Properties</vt:lpstr>
      <vt:lpstr>Setting the Active Profile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157</cp:revision>
  <dcterms:created xsi:type="dcterms:W3CDTF">2015-09-28T19:52:00Z</dcterms:created>
  <dcterms:modified xsi:type="dcterms:W3CDTF">2021-09-18T07:54:38Z</dcterms:modified>
</cp:coreProperties>
</file>