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9" r:id="rId3"/>
    <p:sldId id="260" r:id="rId4"/>
    <p:sldId id="267" r:id="rId5"/>
    <p:sldId id="261" r:id="rId6"/>
    <p:sldId id="263" r:id="rId7"/>
    <p:sldId id="264" r:id="rId8"/>
    <p:sldId id="266" r:id="rId9"/>
    <p:sldId id="269" r:id="rId10"/>
    <p:sldId id="270" r:id="rId11"/>
    <p:sldId id="262" r:id="rId12"/>
  </p:sldIdLst>
  <p:sldSz cx="9144000" cy="5143500" type="screen16x9"/>
  <p:notesSz cx="6858000" cy="9144000"/>
  <p:embeddedFontLst>
    <p:embeddedFont>
      <p:font typeface="Montserrat" panose="020B0604020202020204" charset="-52"/>
      <p:regular r:id="rId14"/>
      <p:bold r:id="rId15"/>
      <p:italic r:id="rId16"/>
      <p:boldItalic r:id="rId17"/>
    </p:embeddedFont>
    <p:embeddedFont>
      <p:font typeface="Montserrat Black" panose="020B0604020202020204" charset="-52"/>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qz7cO+/iCVXxsL1PZKq74kxZ7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194" y="4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792379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3166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62aafab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962aafab7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230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1009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264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d5206cf22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d5206cf223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548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d5206cf22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d5206cf223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758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62aafab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962aafab7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8461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62aafab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962aafab7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9972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62aafab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962aafab7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584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62aafab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962aafab7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254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62aafab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962aafab7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3960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odin.study/ru/Cohort/Info/47423"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eter-Alex/Practical-task-Final-work.g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descr="Изображение выглядит как корона, Графика, искусство, текст&#10;&#10;Автоматически созданное описание"/>
          <p:cNvPicPr preferRelativeResize="0"/>
          <p:nvPr/>
        </p:nvPicPr>
        <p:blipFill rotWithShape="1">
          <a:blip r:embed="rId3">
            <a:alphaModFix/>
          </a:blip>
          <a:srcRect/>
          <a:stretch/>
        </p:blipFill>
        <p:spPr>
          <a:xfrm>
            <a:off x="6256700" y="614363"/>
            <a:ext cx="3714750" cy="3914775"/>
          </a:xfrm>
          <a:prstGeom prst="rect">
            <a:avLst/>
          </a:prstGeom>
          <a:noFill/>
          <a:ln>
            <a:noFill/>
          </a:ln>
        </p:spPr>
      </p:pic>
      <p:sp>
        <p:nvSpPr>
          <p:cNvPr id="55" name="Google Shape;55;p1"/>
          <p:cNvSpPr txBox="1">
            <a:spLocks noGrp="1"/>
          </p:cNvSpPr>
          <p:nvPr>
            <p:ph type="ctrTitle"/>
          </p:nvPr>
        </p:nvSpPr>
        <p:spPr>
          <a:xfrm>
            <a:off x="2564825" y="614375"/>
            <a:ext cx="6379200" cy="19602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2400"/>
              </a:spcBef>
              <a:spcAft>
                <a:spcPts val="0"/>
              </a:spcAft>
              <a:buClr>
                <a:schemeClr val="dk1"/>
              </a:buClr>
              <a:buSzPts val="1100"/>
              <a:buFont typeface="Arial"/>
              <a:buNone/>
            </a:pPr>
            <a:r>
              <a:rPr lang="ru" sz="1800" dirty="0">
                <a:latin typeface="Times New Roman"/>
                <a:ea typeface="Times New Roman"/>
                <a:cs typeface="Times New Roman"/>
                <a:sym typeface="Times New Roman"/>
              </a:rPr>
              <a:t>ПРОГРАММА</a:t>
            </a:r>
            <a:endParaRPr sz="1800" dirty="0">
              <a:latin typeface="Times New Roman"/>
              <a:ea typeface="Times New Roman"/>
              <a:cs typeface="Times New Roman"/>
              <a:sym typeface="Times New Roman"/>
            </a:endParaRPr>
          </a:p>
          <a:p>
            <a:pPr marL="0" lvl="0" indent="0" algn="l" rtl="0">
              <a:lnSpc>
                <a:spcPct val="100000"/>
              </a:lnSpc>
              <a:spcBef>
                <a:spcPts val="600"/>
              </a:spcBef>
              <a:spcAft>
                <a:spcPts val="0"/>
              </a:spcAft>
              <a:buClr>
                <a:schemeClr val="dk1"/>
              </a:buClr>
              <a:buSzPts val="1100"/>
              <a:buFont typeface="Arial"/>
              <a:buNone/>
            </a:pPr>
            <a:r>
              <a:rPr lang="ru" sz="1800" dirty="0">
                <a:latin typeface="Times New Roman"/>
                <a:ea typeface="Times New Roman"/>
                <a:cs typeface="Times New Roman"/>
                <a:sym typeface="Times New Roman"/>
              </a:rPr>
              <a:t>ПОВЫШЕНИЯ КВАЛИФИКАЦИИ </a:t>
            </a:r>
            <a:endParaRPr sz="1800" dirty="0">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endParaRPr sz="11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99"/>
              <a:buFont typeface="Arial"/>
              <a:buNone/>
            </a:pPr>
            <a:r>
              <a:rPr lang="ru" sz="1400" b="1" dirty="0">
                <a:solidFill>
                  <a:srgbClr val="11696D"/>
                </a:solidFill>
                <a:latin typeface="Times New Roman"/>
                <a:ea typeface="Times New Roman"/>
                <a:cs typeface="Times New Roman"/>
                <a:sym typeface="Times New Roman"/>
              </a:rPr>
              <a:t>«Разработчик интерфейса и аппаратной части приложений (Fullstack-разработчик)» </a:t>
            </a:r>
            <a:endParaRPr sz="1400" b="1" dirty="0">
              <a:solidFill>
                <a:srgbClr val="11696D"/>
              </a:solidFill>
              <a:latin typeface="Times New Roman"/>
              <a:ea typeface="Times New Roman"/>
              <a:cs typeface="Times New Roman"/>
              <a:sym typeface="Times New Roman"/>
            </a:endParaRPr>
          </a:p>
        </p:txBody>
      </p:sp>
      <p:sp>
        <p:nvSpPr>
          <p:cNvPr id="56" name="Google Shape;56;p1"/>
          <p:cNvSpPr txBox="1">
            <a:spLocks noGrp="1"/>
          </p:cNvSpPr>
          <p:nvPr>
            <p:ph type="subTitle" idx="1"/>
          </p:nvPr>
        </p:nvSpPr>
        <p:spPr>
          <a:xfrm>
            <a:off x="4177650" y="2876100"/>
            <a:ext cx="4965900" cy="1741949"/>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2170"/>
              <a:buFont typeface="Arial"/>
              <a:buNone/>
            </a:pPr>
            <a:r>
              <a:rPr lang="ru" sz="1200" dirty="0">
                <a:solidFill>
                  <a:schemeClr val="tx1"/>
                </a:solidFill>
                <a:latin typeface="Times New Roman"/>
                <a:ea typeface="Times New Roman"/>
                <a:cs typeface="Times New Roman"/>
                <a:sym typeface="Times New Roman"/>
              </a:rPr>
              <a:t>Преподаватель курса</a:t>
            </a:r>
            <a:endParaRPr sz="1200" dirty="0">
              <a:solidFill>
                <a:schemeClr val="tx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2170"/>
              <a:buFont typeface="Arial"/>
              <a:buNone/>
            </a:pPr>
            <a:r>
              <a:rPr lang="ru" sz="1200" b="1" i="1" dirty="0">
                <a:solidFill>
                  <a:schemeClr val="tx1"/>
                </a:solidFill>
                <a:latin typeface="Times New Roman"/>
                <a:ea typeface="Times New Roman"/>
                <a:cs typeface="Times New Roman"/>
                <a:sym typeface="Times New Roman"/>
              </a:rPr>
              <a:t>Сергеев Олег Владимирович</a:t>
            </a:r>
            <a:endParaRPr sz="1200" b="1" i="1" dirty="0">
              <a:solidFill>
                <a:schemeClr val="tx1"/>
              </a:solidFill>
              <a:highlight>
                <a:srgbClr val="FFFFFF"/>
              </a:highlight>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2170"/>
              <a:buFont typeface="Arial"/>
              <a:buNone/>
            </a:pPr>
            <a:endParaRPr sz="1200" dirty="0">
              <a:solidFill>
                <a:schemeClr val="tx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2170"/>
              <a:buFont typeface="Arial"/>
              <a:buNone/>
            </a:pPr>
            <a:endParaRPr sz="1200" b="1" dirty="0">
              <a:solidFill>
                <a:schemeClr val="tx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2170"/>
              <a:buFont typeface="Arial"/>
              <a:buNone/>
            </a:pPr>
            <a:endParaRPr sz="1200" b="1" dirty="0">
              <a:solidFill>
                <a:schemeClr val="tx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2170"/>
              <a:buFont typeface="Arial"/>
              <a:buNone/>
            </a:pPr>
            <a:r>
              <a:rPr lang="ru" sz="1200" dirty="0">
                <a:solidFill>
                  <a:schemeClr val="tx1"/>
                </a:solidFill>
                <a:latin typeface="Times New Roman"/>
                <a:ea typeface="Times New Roman"/>
                <a:cs typeface="Times New Roman"/>
                <a:sym typeface="Times New Roman"/>
              </a:rPr>
              <a:t>Выполнил</a:t>
            </a:r>
            <a:endParaRPr sz="1200" dirty="0">
              <a:solidFill>
                <a:schemeClr val="tx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2170"/>
              <a:buFont typeface="Arial"/>
              <a:buNone/>
            </a:pPr>
            <a:r>
              <a:rPr lang="ru" sz="1200" b="1" i="1" dirty="0">
                <a:solidFill>
                  <a:schemeClr val="tx1"/>
                </a:solidFill>
                <a:latin typeface="Times New Roman"/>
                <a:ea typeface="Times New Roman"/>
                <a:cs typeface="Times New Roman"/>
                <a:sym typeface="Times New Roman"/>
              </a:rPr>
              <a:t>Ветров Александр Николаевич</a:t>
            </a:r>
            <a:endParaRPr sz="1200" b="1" i="1" dirty="0">
              <a:solidFill>
                <a:schemeClr val="tx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2170"/>
              <a:buFont typeface="Arial"/>
              <a:buNone/>
            </a:pPr>
            <a:endParaRPr sz="1200" b="1" dirty="0">
              <a:solidFill>
                <a:schemeClr val="tx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2170"/>
              <a:buFont typeface="Arial"/>
              <a:buNone/>
            </a:pPr>
            <a:endParaRPr sz="1200" b="1" dirty="0">
              <a:solidFill>
                <a:schemeClr val="tx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2170"/>
              <a:buFont typeface="Arial"/>
              <a:buNone/>
            </a:pPr>
            <a:r>
              <a:rPr lang="ru" sz="1200" b="1" dirty="0">
                <a:solidFill>
                  <a:schemeClr val="tx1"/>
                </a:solidFill>
                <a:latin typeface="Times New Roman"/>
                <a:ea typeface="Times New Roman"/>
                <a:cs typeface="Times New Roman"/>
                <a:sym typeface="Times New Roman"/>
              </a:rPr>
              <a:t>№ </a:t>
            </a:r>
            <a:r>
              <a:rPr lang="ru" sz="1200" u="sng" dirty="0">
                <a:solidFill>
                  <a:schemeClr val="tx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РАП_144-2</a:t>
            </a:r>
            <a:endParaRPr sz="1200" b="1" dirty="0">
              <a:solidFill>
                <a:schemeClr val="tx1"/>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2170"/>
              <a:buFont typeface="Arial"/>
              <a:buNone/>
            </a:pPr>
            <a:endParaRPr sz="1030" b="1" dirty="0">
              <a:solidFill>
                <a:srgbClr val="11696D"/>
              </a:solidFill>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2170"/>
              <a:buFont typeface="Arial"/>
              <a:buNone/>
            </a:pPr>
            <a:endParaRPr sz="1030" b="1" dirty="0">
              <a:solidFill>
                <a:srgbClr val="11696D"/>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dk1"/>
              </a:buClr>
              <a:buSzPts val="2170"/>
              <a:buFont typeface="Arial"/>
              <a:buNone/>
            </a:pPr>
            <a:r>
              <a:rPr lang="ru" sz="1030" b="1" dirty="0">
                <a:solidFill>
                  <a:srgbClr val="11696D"/>
                </a:solidFill>
                <a:latin typeface="Times New Roman"/>
                <a:ea typeface="Times New Roman"/>
                <a:cs typeface="Times New Roman"/>
                <a:sym typeface="Times New Roman"/>
              </a:rPr>
              <a:t>Москва 2024 г.</a:t>
            </a:r>
            <a:endParaRPr sz="1030" b="1" dirty="0">
              <a:solidFill>
                <a:srgbClr val="11696D"/>
              </a:solidFill>
              <a:latin typeface="Times New Roman"/>
              <a:ea typeface="Times New Roman"/>
              <a:cs typeface="Times New Roman"/>
              <a:sym typeface="Times New Roman"/>
            </a:endParaRPr>
          </a:p>
          <a:p>
            <a:pPr marL="0" lvl="0" indent="0" algn="ctr" rtl="0">
              <a:lnSpc>
                <a:spcPct val="80000"/>
              </a:lnSpc>
              <a:spcBef>
                <a:spcPts val="0"/>
              </a:spcBef>
              <a:spcAft>
                <a:spcPts val="0"/>
              </a:spcAft>
              <a:buSzPts val="2170"/>
              <a:buNone/>
            </a:pPr>
            <a:endParaRPr sz="1030" dirty="0">
              <a:solidFill>
                <a:schemeClr val="dk1"/>
              </a:solidFill>
              <a:latin typeface="Times New Roman"/>
              <a:ea typeface="Times New Roman"/>
              <a:cs typeface="Times New Roman"/>
              <a:sym typeface="Times New Roman"/>
            </a:endParaRPr>
          </a:p>
        </p:txBody>
      </p:sp>
      <p:pic>
        <p:nvPicPr>
          <p:cNvPr id="57" name="Google Shape;57;p1"/>
          <p:cNvPicPr preferRelativeResize="0"/>
          <p:nvPr/>
        </p:nvPicPr>
        <p:blipFill rotWithShape="1">
          <a:blip r:embed="rId5">
            <a:alphaModFix/>
          </a:blip>
          <a:srcRect/>
          <a:stretch/>
        </p:blipFill>
        <p:spPr>
          <a:xfrm>
            <a:off x="3522533" y="4795976"/>
            <a:ext cx="1983341" cy="317025"/>
          </a:xfrm>
          <a:prstGeom prst="rect">
            <a:avLst/>
          </a:prstGeom>
          <a:noFill/>
          <a:ln>
            <a:noFill/>
          </a:ln>
        </p:spPr>
      </p:pic>
      <p:pic>
        <p:nvPicPr>
          <p:cNvPr id="58" name="Google Shape;58;p1"/>
          <p:cNvPicPr preferRelativeResize="0"/>
          <p:nvPr/>
        </p:nvPicPr>
        <p:blipFill rotWithShape="1">
          <a:blip r:embed="rId6">
            <a:alphaModFix/>
          </a:blip>
          <a:srcRect/>
          <a:stretch/>
        </p:blipFill>
        <p:spPr>
          <a:xfrm>
            <a:off x="7838523" y="46075"/>
            <a:ext cx="1263350" cy="10653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93" name="Google Shape;93;g2962aafab79_0_5"/>
          <p:cNvCxnSpPr/>
          <p:nvPr/>
        </p:nvCxnSpPr>
        <p:spPr>
          <a:xfrm>
            <a:off x="286050" y="4845025"/>
            <a:ext cx="8172900" cy="26700"/>
          </a:xfrm>
          <a:prstGeom prst="straightConnector1">
            <a:avLst/>
          </a:prstGeom>
          <a:noFill/>
          <a:ln w="28575" cap="flat" cmpd="sng">
            <a:solidFill>
              <a:srgbClr val="11696D"/>
            </a:solidFill>
            <a:prstDash val="solid"/>
            <a:round/>
            <a:headEnd type="none" w="sm" len="sm"/>
            <a:tailEnd type="none" w="sm" len="sm"/>
          </a:ln>
        </p:spPr>
      </p:cxnSp>
      <p:sp>
        <p:nvSpPr>
          <p:cNvPr id="94" name="Google Shape;94;g2962aafab79_0_5"/>
          <p:cNvSpPr txBox="1"/>
          <p:nvPr/>
        </p:nvSpPr>
        <p:spPr>
          <a:xfrm>
            <a:off x="8583175" y="4658275"/>
            <a:ext cx="91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u-RU" sz="1400" b="0" i="0" u="none" strike="noStrike" cap="none" dirty="0">
                <a:solidFill>
                  <a:srgbClr val="11696D"/>
                </a:solidFill>
                <a:latin typeface="Montserrat Black"/>
                <a:ea typeface="Montserrat Black"/>
                <a:cs typeface="Montserrat Black"/>
                <a:sym typeface="Montserrat Black"/>
              </a:rPr>
              <a:t>10</a:t>
            </a:r>
            <a:endParaRPr sz="1400" b="0" i="0" u="none" strike="noStrike" cap="none" dirty="0">
              <a:solidFill>
                <a:srgbClr val="11696D"/>
              </a:solidFill>
              <a:latin typeface="Montserrat Black"/>
              <a:ea typeface="Montserrat Black"/>
              <a:cs typeface="Montserrat Black"/>
              <a:sym typeface="Montserrat Black"/>
            </a:endParaRPr>
          </a:p>
        </p:txBody>
      </p:sp>
      <p:sp>
        <p:nvSpPr>
          <p:cNvPr id="96" name="Google Shape;96;g2962aafab79_0_5"/>
          <p:cNvSpPr txBox="1"/>
          <p:nvPr/>
        </p:nvSpPr>
        <p:spPr>
          <a:xfrm>
            <a:off x="152400" y="152400"/>
            <a:ext cx="8717700" cy="3849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200"/>
              <a:buFont typeface="Arial"/>
              <a:buNone/>
            </a:pPr>
            <a:endParaRPr sz="1300" b="0" i="0" u="none" strike="noStrike" cap="none">
              <a:solidFill>
                <a:srgbClr val="000000"/>
              </a:solidFill>
              <a:latin typeface="Arial"/>
              <a:ea typeface="Arial"/>
              <a:cs typeface="Arial"/>
              <a:sym typeface="Arial"/>
            </a:endParaRPr>
          </a:p>
        </p:txBody>
      </p:sp>
      <p:sp>
        <p:nvSpPr>
          <p:cNvPr id="6" name="Google Shape;95;g2962aafab79_0_5">
            <a:extLst>
              <a:ext uri="{FF2B5EF4-FFF2-40B4-BE49-F238E27FC236}">
                <a16:creationId xmlns:a16="http://schemas.microsoft.com/office/drawing/2014/main" id="{C70E46F1-5D85-403E-A8B3-F87BAD0A6E59}"/>
              </a:ext>
            </a:extLst>
          </p:cNvPr>
          <p:cNvSpPr txBox="1"/>
          <p:nvPr/>
        </p:nvSpPr>
        <p:spPr>
          <a:xfrm>
            <a:off x="437847" y="417591"/>
            <a:ext cx="8466540" cy="400079"/>
          </a:xfrm>
          <a:prstGeom prst="rect">
            <a:avLst/>
          </a:prstGeom>
          <a:noFill/>
          <a:ln>
            <a:noFill/>
          </a:ln>
        </p:spPr>
        <p:txBody>
          <a:bodyPr spcFirstLastPara="1" wrap="square" lIns="91425" tIns="91425" rIns="91425" bIns="91425" anchor="t" anchorCtr="0">
            <a:spAutoFit/>
          </a:bodyPr>
          <a:lstStyle/>
          <a:p>
            <a:r>
              <a:rPr lang="en-US" b="1"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5</a:t>
            </a:r>
            <a:r>
              <a:rPr lang="ru" b="1"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 </a:t>
            </a:r>
            <a:r>
              <a:rPr lang="ru-RU" b="1" dirty="0">
                <a:solidFill>
                  <a:schemeClr val="tx1"/>
                </a:solidFill>
                <a:latin typeface="Times New Roman" panose="02020603050405020304" pitchFamily="18" charset="0"/>
                <a:ea typeface="Montserrat"/>
                <a:cs typeface="Times New Roman" panose="02020603050405020304" pitchFamily="18" charset="0"/>
                <a:sym typeface="Montserrat"/>
              </a:rPr>
              <a:t>Публикация проекта в открытом доступе на </a:t>
            </a:r>
            <a:r>
              <a:rPr lang="ru-RU" b="1" dirty="0" err="1">
                <a:solidFill>
                  <a:schemeClr val="tx1"/>
                </a:solidFill>
                <a:latin typeface="Times New Roman" panose="02020603050405020304" pitchFamily="18" charset="0"/>
                <a:ea typeface="Montserrat"/>
                <a:cs typeface="Times New Roman" panose="02020603050405020304" pitchFamily="18" charset="0"/>
                <a:sym typeface="Montserrat"/>
              </a:rPr>
              <a:t>GitHub</a:t>
            </a:r>
            <a:r>
              <a:rPr lang="ru-RU" b="1" dirty="0">
                <a:solidFill>
                  <a:schemeClr val="tx1"/>
                </a:solidFill>
                <a:latin typeface="Times New Roman" panose="02020603050405020304" pitchFamily="18" charset="0"/>
                <a:ea typeface="Montserrat"/>
                <a:cs typeface="Times New Roman" panose="02020603050405020304" pitchFamily="18" charset="0"/>
                <a:sym typeface="Montserrat"/>
              </a:rPr>
              <a:t>.</a:t>
            </a:r>
            <a:endParaRPr lang="ru-RU" b="1" dirty="0">
              <a:solidFill>
                <a:schemeClr val="tx1"/>
              </a:solidFill>
              <a:latin typeface="Times New Roman" panose="02020603050405020304" pitchFamily="18" charset="0"/>
              <a:cs typeface="Times New Roman" panose="02020603050405020304" pitchFamily="18" charset="0"/>
            </a:endParaRPr>
          </a:p>
        </p:txBody>
      </p:sp>
      <p:sp>
        <p:nvSpPr>
          <p:cNvPr id="7" name="Google Shape;95;g2962aafab79_0_5">
            <a:extLst>
              <a:ext uri="{FF2B5EF4-FFF2-40B4-BE49-F238E27FC236}">
                <a16:creationId xmlns:a16="http://schemas.microsoft.com/office/drawing/2014/main" id="{AFF65B5B-2498-443C-8B79-58F7C87E7514}"/>
              </a:ext>
            </a:extLst>
          </p:cNvPr>
          <p:cNvSpPr txBox="1"/>
          <p:nvPr/>
        </p:nvSpPr>
        <p:spPr>
          <a:xfrm>
            <a:off x="437847" y="734299"/>
            <a:ext cx="8145328" cy="1908184"/>
          </a:xfrm>
          <a:prstGeom prst="rect">
            <a:avLst/>
          </a:prstGeom>
          <a:noFill/>
          <a:ln>
            <a:noFill/>
          </a:ln>
        </p:spPr>
        <p:txBody>
          <a:bodyPr spcFirstLastPara="1" wrap="square" lIns="91425" tIns="91425" rIns="91425" bIns="91425" anchor="t" anchorCtr="0">
            <a:spAutoFit/>
          </a:bodyPr>
          <a:lstStyle/>
          <a:p>
            <a:r>
              <a:rPr lang="ru-RU" dirty="0">
                <a:latin typeface="Times New Roman" panose="02020603050405020304" pitchFamily="18" charset="0"/>
                <a:cs typeface="Times New Roman" panose="02020603050405020304" pitchFamily="18" charset="0"/>
              </a:rPr>
              <a:t>    В рамках курса я изучил основы работы с системой контрольных версий </a:t>
            </a:r>
            <a:r>
              <a:rPr lang="en-US" dirty="0">
                <a:latin typeface="Times New Roman" panose="02020603050405020304" pitchFamily="18" charset="0"/>
                <a:cs typeface="Times New Roman" panose="02020603050405020304" pitchFamily="18" charset="0"/>
              </a:rPr>
              <a:t>Git</a:t>
            </a:r>
            <a:r>
              <a:rPr lang="ru-RU" dirty="0">
                <a:latin typeface="Times New Roman" panose="02020603050405020304" pitchFamily="18" charset="0"/>
                <a:cs typeface="Times New Roman" panose="02020603050405020304" pitchFamily="18" charset="0"/>
              </a:rPr>
              <a:t>, которая позволяет отслеживать любые изменения в файлах, хранить их версии и оперативно возвращаться в любое сохранённое состояние.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Помимо этого освоил функционала веб-сервиса для хостинга IT-проектов и их совместной разработки </a:t>
            </a:r>
            <a:r>
              <a:rPr lang="en-US" dirty="0">
                <a:latin typeface="Times New Roman" panose="02020603050405020304" pitchFamily="18" charset="0"/>
                <a:cs typeface="Times New Roman" panose="02020603050405020304" pitchFamily="18" charset="0"/>
              </a:rPr>
              <a:t>GitHub.</a:t>
            </a:r>
            <a:endParaRPr lang="ru-RU"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Проект сайта опубликован в открытом доступе на </a:t>
            </a:r>
            <a:r>
              <a:rPr lang="en-US" dirty="0">
                <a:latin typeface="Times New Roman" panose="02020603050405020304" pitchFamily="18" charset="0"/>
                <a:cs typeface="Times New Roman" panose="02020603050405020304" pitchFamily="18" charset="0"/>
              </a:rPr>
              <a:t>GitHub</a:t>
            </a:r>
            <a:r>
              <a:rPr lang="ru-RU" dirty="0">
                <a:latin typeface="Times New Roman" panose="02020603050405020304" pitchFamily="18" charset="0"/>
                <a:cs typeface="Times New Roman" panose="02020603050405020304" pitchFamily="18" charset="0"/>
              </a:rPr>
              <a:t>:</a:t>
            </a:r>
          </a:p>
          <a:p>
            <a:endParaRPr lang="en-US" u="sng" dirty="0">
              <a:latin typeface="Times New Roman" panose="02020603050405020304" pitchFamily="18" charset="0"/>
              <a:cs typeface="Times New Roman" panose="02020603050405020304" pitchFamily="18" charset="0"/>
              <a:hlinkClick r:id="rId3"/>
            </a:endParaRPr>
          </a:p>
          <a:p>
            <a:r>
              <a:rPr lang="ru-RU" u="sng" dirty="0">
                <a:latin typeface="Times New Roman" panose="02020603050405020304" pitchFamily="18" charset="0"/>
                <a:cs typeface="Times New Roman" panose="02020603050405020304" pitchFamily="18" charset="0"/>
                <a:hlinkClick r:id="rId3"/>
              </a:rPr>
              <a:t>https://github.com/Veter-Alex/Practical-task-Final-work.git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89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3" descr="Изображение выглядит как корона, Графика, искусство, текст&#10;&#10;Автоматически созданное описание"/>
          <p:cNvPicPr preferRelativeResize="0"/>
          <p:nvPr/>
        </p:nvPicPr>
        <p:blipFill rotWithShape="1">
          <a:blip r:embed="rId3">
            <a:alphaModFix/>
          </a:blip>
          <a:srcRect/>
          <a:stretch/>
        </p:blipFill>
        <p:spPr>
          <a:xfrm>
            <a:off x="6256700" y="614363"/>
            <a:ext cx="3714751" cy="3914776"/>
          </a:xfrm>
          <a:prstGeom prst="rect">
            <a:avLst/>
          </a:prstGeom>
          <a:noFill/>
          <a:ln>
            <a:noFill/>
          </a:ln>
        </p:spPr>
      </p:pic>
      <p:sp>
        <p:nvSpPr>
          <p:cNvPr id="102" name="Google Shape;102;p13"/>
          <p:cNvSpPr txBox="1">
            <a:spLocks noGrp="1"/>
          </p:cNvSpPr>
          <p:nvPr>
            <p:ph type="body" idx="1"/>
          </p:nvPr>
        </p:nvSpPr>
        <p:spPr>
          <a:xfrm>
            <a:off x="432125" y="1524050"/>
            <a:ext cx="4450800" cy="1799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400">
              <a:solidFill>
                <a:schemeClr val="dk1"/>
              </a:solidFill>
              <a:latin typeface="Montserrat"/>
              <a:ea typeface="Montserrat"/>
              <a:cs typeface="Montserrat"/>
              <a:sym typeface="Montserrat"/>
            </a:endParaRPr>
          </a:p>
          <a:p>
            <a:pPr marL="0" lvl="0" indent="0" algn="l" rtl="0">
              <a:lnSpc>
                <a:spcPct val="115000"/>
              </a:lnSpc>
              <a:spcBef>
                <a:spcPts val="1200"/>
              </a:spcBef>
              <a:spcAft>
                <a:spcPts val="1200"/>
              </a:spcAft>
              <a:buSzPts val="1800"/>
              <a:buNone/>
            </a:pPr>
            <a:r>
              <a:rPr lang="ru" sz="1700" b="1">
                <a:solidFill>
                  <a:srgbClr val="11696D"/>
                </a:solidFill>
                <a:latin typeface="Montserrat"/>
                <a:ea typeface="Montserrat"/>
                <a:cs typeface="Montserrat"/>
                <a:sym typeface="Montserrat"/>
              </a:rPr>
              <a:t>Благодарю за внимание!</a:t>
            </a:r>
            <a:br>
              <a:rPr lang="ru" sz="1500" b="1">
                <a:solidFill>
                  <a:srgbClr val="11696D"/>
                </a:solidFill>
                <a:latin typeface="Montserrat"/>
                <a:ea typeface="Montserrat"/>
                <a:cs typeface="Montserrat"/>
                <a:sym typeface="Montserrat"/>
              </a:rPr>
            </a:br>
            <a:br>
              <a:rPr lang="ru" sz="1400">
                <a:solidFill>
                  <a:schemeClr val="dk1"/>
                </a:solidFill>
                <a:latin typeface="Montserrat"/>
                <a:ea typeface="Montserrat"/>
                <a:cs typeface="Montserrat"/>
                <a:sym typeface="Montserrat"/>
              </a:rPr>
            </a:br>
            <a:endParaRPr sz="1400" b="1">
              <a:solidFill>
                <a:srgbClr val="11696D"/>
              </a:solidFill>
              <a:latin typeface="Montserrat"/>
              <a:ea typeface="Montserrat"/>
              <a:cs typeface="Montserrat"/>
              <a:sym typeface="Montserrat"/>
            </a:endParaRPr>
          </a:p>
        </p:txBody>
      </p:sp>
      <p:cxnSp>
        <p:nvCxnSpPr>
          <p:cNvPr id="103" name="Google Shape;103;p13"/>
          <p:cNvCxnSpPr/>
          <p:nvPr/>
        </p:nvCxnSpPr>
        <p:spPr>
          <a:xfrm>
            <a:off x="286050" y="4845025"/>
            <a:ext cx="8172900" cy="26700"/>
          </a:xfrm>
          <a:prstGeom prst="straightConnector1">
            <a:avLst/>
          </a:prstGeom>
          <a:noFill/>
          <a:ln w="28575" cap="flat" cmpd="sng">
            <a:solidFill>
              <a:srgbClr val="11696D"/>
            </a:solidFill>
            <a:prstDash val="solid"/>
            <a:round/>
            <a:headEnd type="none" w="sm" len="sm"/>
            <a:tailEnd type="none" w="sm" len="sm"/>
          </a:ln>
        </p:spPr>
      </p:cxnSp>
      <p:sp>
        <p:nvSpPr>
          <p:cNvPr id="104" name="Google Shape;104;p13"/>
          <p:cNvSpPr txBox="1"/>
          <p:nvPr/>
        </p:nvSpPr>
        <p:spPr>
          <a:xfrm>
            <a:off x="8583175" y="4658275"/>
            <a:ext cx="91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u" sz="1400" b="0" i="0" u="none" strike="noStrike" cap="none">
                <a:solidFill>
                  <a:srgbClr val="11696D"/>
                </a:solidFill>
                <a:latin typeface="Montserrat Black"/>
                <a:ea typeface="Montserrat Black"/>
                <a:cs typeface="Montserrat Black"/>
                <a:sym typeface="Montserrat Black"/>
              </a:rPr>
              <a:t>11</a:t>
            </a:r>
            <a:endParaRPr sz="1400" b="0" i="0" u="none" strike="noStrike" cap="none">
              <a:solidFill>
                <a:srgbClr val="11696D"/>
              </a:solidFill>
              <a:latin typeface="Montserrat Black"/>
              <a:ea typeface="Montserrat Black"/>
              <a:cs typeface="Montserrat Black"/>
              <a:sym typeface="Montserrat Black"/>
            </a:endParaRPr>
          </a:p>
        </p:txBody>
      </p:sp>
      <p:pic>
        <p:nvPicPr>
          <p:cNvPr id="105" name="Google Shape;105;p13"/>
          <p:cNvPicPr preferRelativeResize="0"/>
          <p:nvPr/>
        </p:nvPicPr>
        <p:blipFill rotWithShape="1">
          <a:blip r:embed="rId4">
            <a:alphaModFix/>
          </a:blip>
          <a:srcRect/>
          <a:stretch/>
        </p:blipFill>
        <p:spPr>
          <a:xfrm>
            <a:off x="286058" y="4391201"/>
            <a:ext cx="1983341" cy="317025"/>
          </a:xfrm>
          <a:prstGeom prst="rect">
            <a:avLst/>
          </a:prstGeom>
          <a:noFill/>
          <a:ln>
            <a:noFill/>
          </a:ln>
        </p:spPr>
      </p:pic>
      <p:sp>
        <p:nvSpPr>
          <p:cNvPr id="106" name="Google Shape;106;p13"/>
          <p:cNvSpPr txBox="1"/>
          <p:nvPr/>
        </p:nvSpPr>
        <p:spPr>
          <a:xfrm>
            <a:off x="6497575" y="444482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ru" sz="1400" b="0" i="0" u="none" strike="noStrike" cap="none">
                <a:solidFill>
                  <a:srgbClr val="000000"/>
                </a:solidFill>
                <a:latin typeface="Montserrat"/>
                <a:ea typeface="Montserrat"/>
                <a:cs typeface="Montserrat"/>
                <a:sym typeface="Montserrat"/>
              </a:rPr>
              <a:t>info@eduom.ru</a:t>
            </a:r>
            <a:endParaRPr sz="1400" b="0" i="0" u="none" strike="noStrike" cap="none">
              <a:solidFill>
                <a:srgbClr val="000000"/>
              </a:solidFill>
              <a:latin typeface="Arial"/>
              <a:ea typeface="Arial"/>
              <a:cs typeface="Arial"/>
              <a:sym typeface="Arial"/>
            </a:endParaRPr>
          </a:p>
        </p:txBody>
      </p:sp>
      <p:pic>
        <p:nvPicPr>
          <p:cNvPr id="107" name="Google Shape;107;p13"/>
          <p:cNvPicPr preferRelativeResize="0"/>
          <p:nvPr/>
        </p:nvPicPr>
        <p:blipFill rotWithShape="1">
          <a:blip r:embed="rId5">
            <a:alphaModFix/>
          </a:blip>
          <a:srcRect/>
          <a:stretch/>
        </p:blipFill>
        <p:spPr>
          <a:xfrm>
            <a:off x="-2" y="0"/>
            <a:ext cx="1263350" cy="1065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311700" y="445025"/>
            <a:ext cx="8520600" cy="44001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ru" sz="1400" b="1" dirty="0">
                <a:latin typeface="Times New Roman"/>
                <a:ea typeface="Times New Roman"/>
                <a:cs typeface="Times New Roman"/>
                <a:sym typeface="Times New Roman"/>
              </a:rPr>
              <a:t>Требования к содержанию работы</a:t>
            </a:r>
            <a:r>
              <a:rPr lang="ru" sz="1400" dirty="0">
                <a:latin typeface="Times New Roman"/>
                <a:ea typeface="Times New Roman"/>
                <a:cs typeface="Times New Roman"/>
                <a:sym typeface="Times New Roman"/>
              </a:rPr>
              <a:t>:</a:t>
            </a:r>
            <a:endParaRPr sz="1400" dirty="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ru" sz="1200" dirty="0">
                <a:solidFill>
                  <a:srgbClr val="2A2A34"/>
                </a:solidFill>
                <a:latin typeface="Times New Roman"/>
                <a:ea typeface="Times New Roman"/>
                <a:cs typeface="Times New Roman"/>
                <a:sym typeface="Times New Roman"/>
              </a:rPr>
              <a:t>1. Разработка прототипа Web-сайта.</a:t>
            </a:r>
            <a:endParaRPr sz="1200" dirty="0">
              <a:solidFill>
                <a:srgbClr val="2A2A34"/>
              </a:solidFill>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1100"/>
              <a:buFont typeface="Arial"/>
              <a:buNone/>
            </a:pPr>
            <a:r>
              <a:rPr lang="ru" sz="1200" dirty="0">
                <a:solidFill>
                  <a:srgbClr val="2A2A34"/>
                </a:solidFill>
                <a:latin typeface="Times New Roman"/>
                <a:ea typeface="Times New Roman"/>
                <a:cs typeface="Times New Roman"/>
                <a:sym typeface="Times New Roman"/>
              </a:rPr>
              <a:t>2. Реализация разметки и дизайна прототипа сайта средствами HTML &amp; CSS.</a:t>
            </a:r>
            <a:endParaRPr sz="1200" dirty="0">
              <a:solidFill>
                <a:srgbClr val="2A2A34"/>
              </a:solidFill>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1100"/>
              <a:buFont typeface="Arial"/>
              <a:buNone/>
            </a:pPr>
            <a:r>
              <a:rPr lang="ru" sz="1200" dirty="0">
                <a:solidFill>
                  <a:srgbClr val="2A2A34"/>
                </a:solidFill>
                <a:latin typeface="Times New Roman"/>
                <a:ea typeface="Times New Roman"/>
                <a:cs typeface="Times New Roman"/>
                <a:sym typeface="Times New Roman"/>
              </a:rPr>
              <a:t>3. Реализация интерактивности заданных элементов сайта при помощи JavaScript.</a:t>
            </a:r>
            <a:endParaRPr sz="1200" dirty="0">
              <a:solidFill>
                <a:srgbClr val="2A2A34"/>
              </a:solidFill>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1100"/>
              <a:buFont typeface="Arial"/>
              <a:buNone/>
            </a:pPr>
            <a:r>
              <a:rPr lang="ru" sz="1200" dirty="0">
                <a:solidFill>
                  <a:srgbClr val="2A2A34"/>
                </a:solidFill>
                <a:latin typeface="Times New Roman"/>
                <a:ea typeface="Times New Roman"/>
                <a:cs typeface="Times New Roman"/>
                <a:sym typeface="Times New Roman"/>
              </a:rPr>
              <a:t>4. Сайт должен быть написан на фреймворке React или иметь дополнительный сервис, написанный на фреймворке React.</a:t>
            </a:r>
            <a:endParaRPr sz="1200" dirty="0">
              <a:solidFill>
                <a:srgbClr val="2A2A34"/>
              </a:solidFill>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1100"/>
              <a:buFont typeface="Arial"/>
              <a:buNone/>
            </a:pPr>
            <a:r>
              <a:rPr lang="ru" sz="1200" dirty="0">
                <a:solidFill>
                  <a:srgbClr val="2A2A34"/>
                </a:solidFill>
                <a:latin typeface="Times New Roman"/>
                <a:ea typeface="Times New Roman"/>
                <a:cs typeface="Times New Roman"/>
                <a:sym typeface="Times New Roman"/>
              </a:rPr>
              <a:t>5.Серверная часть сайта должна быть реализована на Django или иметь дополнительный сервис, написанный на фреймворке Django.</a:t>
            </a:r>
            <a:endParaRPr sz="1200" dirty="0">
              <a:solidFill>
                <a:srgbClr val="2A2A34"/>
              </a:solidFill>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1100"/>
              <a:buFont typeface="Arial"/>
              <a:buNone/>
            </a:pPr>
            <a:r>
              <a:rPr lang="ru" sz="1200" dirty="0">
                <a:solidFill>
                  <a:srgbClr val="2A2A34"/>
                </a:solidFill>
                <a:latin typeface="Times New Roman"/>
                <a:ea typeface="Times New Roman"/>
                <a:cs typeface="Times New Roman"/>
                <a:sym typeface="Times New Roman"/>
              </a:rPr>
              <a:t>6. Обоснованиеа себестоимости товара, исходя из его стоимости, логистики, маркировки и упаковки.</a:t>
            </a:r>
            <a:endParaRPr sz="1200" dirty="0">
              <a:solidFill>
                <a:srgbClr val="2A2A34"/>
              </a:solidFill>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1100"/>
              <a:buFont typeface="Arial"/>
              <a:buNone/>
            </a:pPr>
            <a:r>
              <a:rPr lang="ru" sz="1200" dirty="0">
                <a:solidFill>
                  <a:srgbClr val="2A2A34"/>
                </a:solidFill>
                <a:latin typeface="Times New Roman"/>
                <a:ea typeface="Times New Roman"/>
                <a:cs typeface="Times New Roman"/>
                <a:sym typeface="Times New Roman"/>
              </a:rPr>
              <a:t>7. Наличие финансовой модели с калькуляцией рентабельности вывода товара на маркетплейс.</a:t>
            </a:r>
            <a:endParaRPr sz="1200" dirty="0">
              <a:solidFill>
                <a:srgbClr val="2A2A34"/>
              </a:solidFill>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1100"/>
              <a:buFont typeface="Arial"/>
              <a:buNone/>
            </a:pPr>
            <a:r>
              <a:rPr lang="ru" sz="1200" dirty="0">
                <a:solidFill>
                  <a:srgbClr val="2A2A34"/>
                </a:solidFill>
                <a:latin typeface="Times New Roman"/>
                <a:ea typeface="Times New Roman"/>
                <a:cs typeface="Times New Roman"/>
                <a:sym typeface="Times New Roman"/>
              </a:rPr>
              <a:t>8. Наличие или регистрация нового GitHub аккаунта и публикация сайта в открытом доступе. </a:t>
            </a:r>
            <a:endParaRPr sz="1200" dirty="0">
              <a:solidFill>
                <a:srgbClr val="2A2A34"/>
              </a:solidFill>
              <a:latin typeface="Times New Roman"/>
              <a:ea typeface="Times New Roman"/>
              <a:cs typeface="Times New Roman"/>
              <a:sym typeface="Times New Roman"/>
            </a:endParaRPr>
          </a:p>
          <a:p>
            <a:pPr marL="0" lvl="0" indent="0" algn="l" rtl="0">
              <a:lnSpc>
                <a:spcPct val="150000"/>
              </a:lnSpc>
              <a:spcBef>
                <a:spcPts val="1200"/>
              </a:spcBef>
              <a:spcAft>
                <a:spcPts val="1200"/>
              </a:spcAft>
              <a:buSzPts val="1100"/>
              <a:buNone/>
            </a:pPr>
            <a:r>
              <a:rPr lang="ru" sz="1200" dirty="0">
                <a:solidFill>
                  <a:srgbClr val="2A2A34"/>
                </a:solidFill>
                <a:latin typeface="Times New Roman"/>
                <a:ea typeface="Times New Roman"/>
                <a:cs typeface="Times New Roman"/>
                <a:sym typeface="Times New Roman"/>
              </a:rPr>
              <a:t>9. Наличие сводного отчета по проведению Unit- тестирования с воспроизводимыми результатами.</a:t>
            </a:r>
            <a:endParaRPr sz="1200" dirty="0">
              <a:solidFill>
                <a:srgbClr val="333333"/>
              </a:solidFill>
              <a:latin typeface="Times New Roman"/>
              <a:ea typeface="Times New Roman"/>
              <a:cs typeface="Times New Roman"/>
              <a:sym typeface="Times New Roman"/>
            </a:endParaRPr>
          </a:p>
        </p:txBody>
      </p:sp>
      <p:cxnSp>
        <p:nvCxnSpPr>
          <p:cNvPr id="80" name="Google Shape;80;p12"/>
          <p:cNvCxnSpPr/>
          <p:nvPr/>
        </p:nvCxnSpPr>
        <p:spPr>
          <a:xfrm>
            <a:off x="286050" y="4845025"/>
            <a:ext cx="8172900" cy="26700"/>
          </a:xfrm>
          <a:prstGeom prst="straightConnector1">
            <a:avLst/>
          </a:prstGeom>
          <a:noFill/>
          <a:ln w="28575" cap="flat" cmpd="sng">
            <a:solidFill>
              <a:srgbClr val="11696D"/>
            </a:solidFill>
            <a:prstDash val="solid"/>
            <a:round/>
            <a:headEnd type="none" w="sm" len="sm"/>
            <a:tailEnd type="none" w="sm" len="sm"/>
          </a:ln>
        </p:spPr>
      </p:cxnSp>
      <p:sp>
        <p:nvSpPr>
          <p:cNvPr id="81" name="Google Shape;81;p12"/>
          <p:cNvSpPr txBox="1"/>
          <p:nvPr/>
        </p:nvSpPr>
        <p:spPr>
          <a:xfrm>
            <a:off x="8583175" y="4658275"/>
            <a:ext cx="91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u" sz="1400" b="0" i="0" u="none" strike="noStrike" cap="none" dirty="0">
                <a:solidFill>
                  <a:srgbClr val="11696D"/>
                </a:solidFill>
                <a:latin typeface="Montserrat Black"/>
                <a:ea typeface="Montserrat Black"/>
                <a:cs typeface="Montserrat Black"/>
                <a:sym typeface="Montserrat Black"/>
              </a:rPr>
              <a:t>2</a:t>
            </a:r>
            <a:endParaRPr sz="1400" b="0" i="0" u="none" strike="noStrike" cap="none" dirty="0">
              <a:solidFill>
                <a:srgbClr val="11696D"/>
              </a:solidFill>
              <a:latin typeface="Montserrat Black"/>
              <a:ea typeface="Montserrat Black"/>
              <a:cs typeface="Montserrat Black"/>
              <a:sym typeface="Montserrat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d5206cf223_0_7"/>
          <p:cNvSpPr txBox="1">
            <a:spLocks noGrp="1"/>
          </p:cNvSpPr>
          <p:nvPr>
            <p:ph type="title"/>
          </p:nvPr>
        </p:nvSpPr>
        <p:spPr>
          <a:xfrm>
            <a:off x="311700" y="445025"/>
            <a:ext cx="8520600" cy="4400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ru" sz="1400" b="1" dirty="0">
                <a:solidFill>
                  <a:srgbClr val="2A2A34"/>
                </a:solidFill>
                <a:latin typeface="Times New Roman"/>
                <a:ea typeface="Times New Roman"/>
                <a:cs typeface="Times New Roman"/>
                <a:sym typeface="Times New Roman"/>
              </a:rPr>
              <a:t>Критерии оценивания работы:</a:t>
            </a:r>
            <a:endParaRPr sz="1400" b="1" dirty="0">
              <a:latin typeface="Times New Roman"/>
              <a:ea typeface="Times New Roman"/>
              <a:cs typeface="Times New Roman"/>
              <a:sym typeface="Times New Roman"/>
            </a:endParaRPr>
          </a:p>
          <a:p>
            <a:pPr marL="152400" marR="304800" lvl="0" indent="0" algn="l" rtl="0">
              <a:lnSpc>
                <a:spcPct val="150000"/>
              </a:lnSpc>
              <a:spcBef>
                <a:spcPts val="1200"/>
              </a:spcBef>
              <a:spcAft>
                <a:spcPts val="0"/>
              </a:spcAft>
              <a:buSzPts val="1100"/>
              <a:buNone/>
            </a:pPr>
            <a:r>
              <a:rPr lang="ru" sz="1200" dirty="0">
                <a:highlight>
                  <a:srgbClr val="FFFFFF"/>
                </a:highlight>
                <a:latin typeface="Times New Roman"/>
                <a:ea typeface="Times New Roman"/>
                <a:cs typeface="Times New Roman"/>
                <a:sym typeface="Times New Roman"/>
              </a:rPr>
              <a:t>Критерий сайта по дизайну: наличие адаптивного, стильного дизайна, минимализм в использовании сторонних библиотек</a:t>
            </a:r>
            <a:endParaRPr sz="1200" dirty="0">
              <a:highlight>
                <a:srgbClr val="FFFFFF"/>
              </a:highlight>
              <a:latin typeface="Times New Roman"/>
              <a:ea typeface="Times New Roman"/>
              <a:cs typeface="Times New Roman"/>
              <a:sym typeface="Times New Roman"/>
            </a:endParaRPr>
          </a:p>
          <a:p>
            <a:pPr marL="152400" marR="304800" lvl="0" indent="0" algn="l" rtl="0">
              <a:lnSpc>
                <a:spcPct val="150000"/>
              </a:lnSpc>
              <a:spcBef>
                <a:spcPts val="1200"/>
              </a:spcBef>
              <a:spcAft>
                <a:spcPts val="0"/>
              </a:spcAft>
              <a:buSzPts val="1100"/>
              <a:buNone/>
            </a:pPr>
            <a:r>
              <a:rPr lang="ru" sz="1200" dirty="0">
                <a:highlight>
                  <a:srgbClr val="FFFFFF"/>
                </a:highlight>
                <a:latin typeface="Times New Roman"/>
                <a:ea typeface="Times New Roman"/>
                <a:cs typeface="Times New Roman"/>
                <a:sym typeface="Times New Roman"/>
              </a:rPr>
              <a:t>Критерий успеваемости по верстке: грамотная блочная верстка и правильное подключение стилей. Отсутствие неиспользуемых стилей</a:t>
            </a:r>
            <a:endParaRPr sz="1200" dirty="0">
              <a:highlight>
                <a:srgbClr val="FFFFFF"/>
              </a:highlight>
              <a:latin typeface="Times New Roman"/>
              <a:ea typeface="Times New Roman"/>
              <a:cs typeface="Times New Roman"/>
              <a:sym typeface="Times New Roman"/>
            </a:endParaRPr>
          </a:p>
          <a:p>
            <a:pPr marL="152400" marR="304800" lvl="0" indent="0" algn="l" rtl="0">
              <a:lnSpc>
                <a:spcPct val="150000"/>
              </a:lnSpc>
              <a:spcBef>
                <a:spcPts val="1200"/>
              </a:spcBef>
              <a:spcAft>
                <a:spcPts val="0"/>
              </a:spcAft>
              <a:buSzPts val="1100"/>
              <a:buNone/>
            </a:pPr>
            <a:r>
              <a:rPr lang="ru" sz="1200" dirty="0">
                <a:highlight>
                  <a:srgbClr val="FFFFFF"/>
                </a:highlight>
                <a:latin typeface="Times New Roman"/>
                <a:ea typeface="Times New Roman"/>
                <a:cs typeface="Times New Roman"/>
                <a:sym typeface="Times New Roman"/>
              </a:rPr>
              <a:t>Критерий по скорости работы: общая оптимизация сайта, время загрузки страниц и результаты юнит тестирования - чем большая работа выполняется за минимальное время с меньшим количеством вызовов к базе данных - тем лучше.</a:t>
            </a:r>
            <a:endParaRPr sz="1200" dirty="0">
              <a:highlight>
                <a:srgbClr val="FFFFFF"/>
              </a:highlight>
              <a:latin typeface="Times New Roman"/>
              <a:ea typeface="Times New Roman"/>
              <a:cs typeface="Times New Roman"/>
              <a:sym typeface="Times New Roman"/>
            </a:endParaRPr>
          </a:p>
          <a:p>
            <a:pPr marL="152400" marR="304800" lvl="0" indent="0" algn="l" rtl="0">
              <a:lnSpc>
                <a:spcPct val="150000"/>
              </a:lnSpc>
              <a:spcBef>
                <a:spcPts val="1200"/>
              </a:spcBef>
              <a:spcAft>
                <a:spcPts val="0"/>
              </a:spcAft>
              <a:buSzPts val="1100"/>
              <a:buNone/>
            </a:pPr>
            <a:r>
              <a:rPr lang="ru" sz="1200" dirty="0">
                <a:highlight>
                  <a:srgbClr val="FFFFFF"/>
                </a:highlight>
                <a:latin typeface="Times New Roman"/>
                <a:ea typeface="Times New Roman"/>
                <a:cs typeface="Times New Roman"/>
                <a:sym typeface="Times New Roman"/>
              </a:rPr>
              <a:t>«Зачтено» – работа соответствует всем критериям оценивания.</a:t>
            </a:r>
            <a:endParaRPr sz="1200" dirty="0">
              <a:highlight>
                <a:srgbClr val="FFFFFF"/>
              </a:highlight>
              <a:latin typeface="Times New Roman"/>
              <a:ea typeface="Times New Roman"/>
              <a:cs typeface="Times New Roman"/>
              <a:sym typeface="Times New Roman"/>
            </a:endParaRPr>
          </a:p>
          <a:p>
            <a:pPr marL="152400" marR="304800" lvl="0" indent="0" algn="l" rtl="0">
              <a:lnSpc>
                <a:spcPct val="150000"/>
              </a:lnSpc>
              <a:spcBef>
                <a:spcPts val="1200"/>
              </a:spcBef>
              <a:spcAft>
                <a:spcPts val="0"/>
              </a:spcAft>
              <a:buSzPts val="1100"/>
              <a:buNone/>
            </a:pPr>
            <a:r>
              <a:rPr lang="ru" sz="1200" dirty="0">
                <a:highlight>
                  <a:srgbClr val="FFFFFF"/>
                </a:highlight>
                <a:latin typeface="Times New Roman"/>
                <a:ea typeface="Times New Roman"/>
                <a:cs typeface="Times New Roman"/>
                <a:sym typeface="Times New Roman"/>
              </a:rPr>
              <a:t>«Зачтено с замечаниями» – работа соответствует 2 и более критериям оценивания.</a:t>
            </a:r>
            <a:endParaRPr sz="1200" dirty="0">
              <a:highlight>
                <a:srgbClr val="FFFFFF"/>
              </a:highlight>
              <a:latin typeface="Times New Roman"/>
              <a:ea typeface="Times New Roman"/>
              <a:cs typeface="Times New Roman"/>
              <a:sym typeface="Times New Roman"/>
            </a:endParaRPr>
          </a:p>
          <a:p>
            <a:pPr marL="152400" marR="304800" lvl="0" indent="0" algn="l" rtl="0">
              <a:lnSpc>
                <a:spcPct val="150000"/>
              </a:lnSpc>
              <a:spcBef>
                <a:spcPts val="1200"/>
              </a:spcBef>
              <a:spcAft>
                <a:spcPts val="0"/>
              </a:spcAft>
              <a:buSzPts val="1100"/>
              <a:buNone/>
            </a:pPr>
            <a:r>
              <a:rPr lang="ru" sz="1200" dirty="0">
                <a:highlight>
                  <a:srgbClr val="FFFFFF"/>
                </a:highlight>
                <a:latin typeface="Times New Roman"/>
                <a:ea typeface="Times New Roman"/>
                <a:cs typeface="Times New Roman"/>
                <a:sym typeface="Times New Roman"/>
              </a:rPr>
              <a:t>«Не зачтено» – работа соответствует менее чем 2 критериям оценивания.</a:t>
            </a:r>
            <a:endParaRPr sz="1200" dirty="0">
              <a:highlight>
                <a:srgbClr val="FFFFFF"/>
              </a:highlight>
              <a:latin typeface="Times New Roman"/>
              <a:ea typeface="Times New Roman"/>
              <a:cs typeface="Times New Roman"/>
              <a:sym typeface="Times New Roman"/>
            </a:endParaRPr>
          </a:p>
          <a:p>
            <a:pPr marL="152400" marR="304800" lvl="0" indent="0" algn="l" rtl="0">
              <a:lnSpc>
                <a:spcPct val="115000"/>
              </a:lnSpc>
              <a:spcBef>
                <a:spcPts val="2400"/>
              </a:spcBef>
              <a:spcAft>
                <a:spcPts val="0"/>
              </a:spcAft>
              <a:buSzPts val="1100"/>
              <a:buNone/>
            </a:pPr>
            <a:endParaRPr sz="1200" dirty="0">
              <a:highlight>
                <a:srgbClr val="FFFFFF"/>
              </a:highlight>
              <a:latin typeface="Times New Roman"/>
              <a:ea typeface="Times New Roman"/>
              <a:cs typeface="Times New Roman"/>
              <a:sym typeface="Times New Roman"/>
            </a:endParaRPr>
          </a:p>
          <a:p>
            <a:pPr marL="0" lvl="0" indent="0" algn="l" rtl="0">
              <a:lnSpc>
                <a:spcPct val="150000"/>
              </a:lnSpc>
              <a:spcBef>
                <a:spcPts val="1200"/>
              </a:spcBef>
              <a:spcAft>
                <a:spcPts val="1200"/>
              </a:spcAft>
              <a:buSzPts val="1100"/>
              <a:buNone/>
            </a:pPr>
            <a:endParaRPr sz="1200" dirty="0">
              <a:solidFill>
                <a:srgbClr val="2A2A34"/>
              </a:solidFill>
              <a:latin typeface="Times New Roman"/>
              <a:ea typeface="Times New Roman"/>
              <a:cs typeface="Times New Roman"/>
              <a:sym typeface="Times New Roman"/>
            </a:endParaRPr>
          </a:p>
        </p:txBody>
      </p:sp>
      <p:cxnSp>
        <p:nvCxnSpPr>
          <p:cNvPr id="87" name="Google Shape;87;g2d5206cf223_0_7"/>
          <p:cNvCxnSpPr/>
          <p:nvPr/>
        </p:nvCxnSpPr>
        <p:spPr>
          <a:xfrm>
            <a:off x="286050" y="4845025"/>
            <a:ext cx="8172900" cy="26700"/>
          </a:xfrm>
          <a:prstGeom prst="straightConnector1">
            <a:avLst/>
          </a:prstGeom>
          <a:noFill/>
          <a:ln w="28575" cap="flat" cmpd="sng">
            <a:solidFill>
              <a:srgbClr val="11696D"/>
            </a:solidFill>
            <a:prstDash val="solid"/>
            <a:round/>
            <a:headEnd type="none" w="sm" len="sm"/>
            <a:tailEnd type="none" w="sm" len="sm"/>
          </a:ln>
        </p:spPr>
      </p:cxnSp>
      <p:sp>
        <p:nvSpPr>
          <p:cNvPr id="88" name="Google Shape;88;g2d5206cf223_0_7"/>
          <p:cNvSpPr txBox="1"/>
          <p:nvPr/>
        </p:nvSpPr>
        <p:spPr>
          <a:xfrm>
            <a:off x="8583175" y="4658275"/>
            <a:ext cx="91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u" sz="1400" b="0" i="0" u="none" strike="noStrike" cap="none" dirty="0">
                <a:solidFill>
                  <a:srgbClr val="11696D"/>
                </a:solidFill>
                <a:latin typeface="Montserrat Black"/>
                <a:ea typeface="Montserrat Black"/>
                <a:cs typeface="Montserrat Black"/>
                <a:sym typeface="Montserrat Black"/>
              </a:rPr>
              <a:t>3</a:t>
            </a:r>
            <a:endParaRPr sz="1400" b="0" i="0" u="none" strike="noStrike" cap="none" dirty="0">
              <a:solidFill>
                <a:srgbClr val="11696D"/>
              </a:solidFill>
              <a:latin typeface="Montserrat Black"/>
              <a:ea typeface="Montserrat Black"/>
              <a:cs typeface="Montserrat Black"/>
              <a:sym typeface="Montserrat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d5206cf223_0_7"/>
          <p:cNvSpPr txBox="1">
            <a:spLocks noGrp="1"/>
          </p:cNvSpPr>
          <p:nvPr>
            <p:ph type="title"/>
          </p:nvPr>
        </p:nvSpPr>
        <p:spPr>
          <a:xfrm>
            <a:off x="311700" y="445025"/>
            <a:ext cx="8520600" cy="4400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ru-RU" sz="1400" b="1" dirty="0">
                <a:solidFill>
                  <a:srgbClr val="2A2A34"/>
                </a:solidFill>
                <a:latin typeface="Times New Roman"/>
                <a:ea typeface="Times New Roman"/>
                <a:cs typeface="Times New Roman"/>
                <a:sym typeface="Times New Roman"/>
              </a:rPr>
              <a:t>Тема работы</a:t>
            </a:r>
            <a:r>
              <a:rPr lang="ru" sz="1400" b="1" dirty="0">
                <a:solidFill>
                  <a:srgbClr val="2A2A34"/>
                </a:solidFill>
                <a:latin typeface="Times New Roman"/>
                <a:ea typeface="Times New Roman"/>
                <a:cs typeface="Times New Roman"/>
                <a:sym typeface="Times New Roman"/>
              </a:rPr>
              <a:t>:</a:t>
            </a:r>
            <a:endParaRPr sz="1400" b="1" dirty="0">
              <a:latin typeface="Times New Roman"/>
              <a:ea typeface="Times New Roman"/>
              <a:cs typeface="Times New Roman"/>
              <a:sym typeface="Times New Roman"/>
            </a:endParaRPr>
          </a:p>
          <a:p>
            <a:pPr marL="152400" marR="304800" lvl="0">
              <a:lnSpc>
                <a:spcPct val="150000"/>
              </a:lnSpc>
              <a:spcBef>
                <a:spcPts val="1200"/>
              </a:spcBef>
              <a:buSzPts val="1100"/>
            </a:pPr>
            <a:r>
              <a:rPr lang="ru-RU" sz="1400" dirty="0">
                <a:latin typeface="Times New Roman"/>
                <a:ea typeface="Times New Roman"/>
                <a:cs typeface="Times New Roman"/>
                <a:sym typeface="Times New Roman"/>
              </a:rPr>
              <a:t>Создание сайта для аналитической системы расчета рентабельности вывода продукта на маркетплейс.</a:t>
            </a:r>
            <a:br>
              <a:rPr lang="ru-RU" sz="1200" dirty="0">
                <a:latin typeface="Times New Roman"/>
                <a:ea typeface="Times New Roman"/>
                <a:cs typeface="Times New Roman"/>
                <a:sym typeface="Times New Roman"/>
              </a:rPr>
            </a:br>
            <a:br>
              <a:rPr lang="ru-RU" sz="1200" dirty="0">
                <a:latin typeface="Times New Roman"/>
                <a:ea typeface="Times New Roman"/>
                <a:cs typeface="Times New Roman"/>
                <a:sym typeface="Times New Roman"/>
              </a:rPr>
            </a:br>
            <a:r>
              <a:rPr lang="ru-RU" sz="1400" b="1" dirty="0">
                <a:solidFill>
                  <a:srgbClr val="2A2A34"/>
                </a:solidFill>
                <a:latin typeface="Times New Roman"/>
                <a:cs typeface="Times New Roman"/>
                <a:sym typeface="Times New Roman"/>
              </a:rPr>
              <a:t>Этапы разработки :</a:t>
            </a:r>
            <a:br>
              <a:rPr lang="ru-RU" sz="1200" dirty="0">
                <a:latin typeface="Times New Roman"/>
                <a:ea typeface="Times New Roman"/>
                <a:cs typeface="Times New Roman"/>
                <a:sym typeface="Times New Roman"/>
              </a:rPr>
            </a:br>
            <a:r>
              <a:rPr lang="ru-RU" sz="1400" dirty="0">
                <a:latin typeface="Times New Roman"/>
                <a:ea typeface="Times New Roman"/>
                <a:cs typeface="Times New Roman"/>
                <a:sym typeface="Times New Roman"/>
              </a:rPr>
              <a:t>1. Разработка прототипа сайта.</a:t>
            </a:r>
            <a:br>
              <a:rPr lang="ru-RU" sz="1400" dirty="0">
                <a:latin typeface="Times New Roman"/>
                <a:ea typeface="Times New Roman"/>
                <a:cs typeface="Times New Roman"/>
                <a:sym typeface="Times New Roman"/>
              </a:rPr>
            </a:br>
            <a:r>
              <a:rPr lang="ru-RU" sz="1400" dirty="0">
                <a:latin typeface="Times New Roman"/>
                <a:ea typeface="Times New Roman"/>
                <a:cs typeface="Times New Roman"/>
                <a:sym typeface="Times New Roman"/>
              </a:rPr>
              <a:t>2. Разработка серверной части с использованием фреймворка </a:t>
            </a:r>
            <a:r>
              <a:rPr lang="ru-RU" sz="1400" dirty="0" err="1">
                <a:latin typeface="Times New Roman"/>
                <a:ea typeface="Times New Roman"/>
                <a:cs typeface="Times New Roman"/>
                <a:sym typeface="Times New Roman"/>
              </a:rPr>
              <a:t>Django</a:t>
            </a:r>
            <a:r>
              <a:rPr lang="ru-RU" sz="1400" dirty="0">
                <a:latin typeface="Times New Roman"/>
                <a:ea typeface="Times New Roman"/>
                <a:cs typeface="Times New Roman"/>
                <a:sym typeface="Times New Roman"/>
              </a:rPr>
              <a:t>.</a:t>
            </a:r>
            <a:br>
              <a:rPr lang="ru-RU" sz="1400" dirty="0">
                <a:latin typeface="Times New Roman"/>
                <a:ea typeface="Times New Roman"/>
                <a:cs typeface="Times New Roman"/>
                <a:sym typeface="Times New Roman"/>
              </a:rPr>
            </a:br>
            <a:r>
              <a:rPr lang="ru-RU" sz="1400" dirty="0">
                <a:latin typeface="Times New Roman"/>
                <a:ea typeface="Times New Roman"/>
                <a:cs typeface="Times New Roman"/>
                <a:sym typeface="Times New Roman"/>
              </a:rPr>
              <a:t>3. Разработка клиентской части с </a:t>
            </a:r>
            <a:r>
              <a:rPr lang="ru-RU" sz="1400" dirty="0" err="1">
                <a:latin typeface="Times New Roman"/>
                <a:ea typeface="Times New Roman"/>
                <a:cs typeface="Times New Roman"/>
                <a:sym typeface="Times New Roman"/>
              </a:rPr>
              <a:t>использовнием</a:t>
            </a:r>
            <a:r>
              <a:rPr lang="ru-RU" sz="1400" dirty="0">
                <a:latin typeface="Times New Roman"/>
                <a:ea typeface="Times New Roman"/>
                <a:cs typeface="Times New Roman"/>
                <a:sym typeface="Times New Roman"/>
              </a:rPr>
              <a:t> фреймворка </a:t>
            </a:r>
            <a:r>
              <a:rPr lang="ru-RU" sz="1400" dirty="0" err="1">
                <a:latin typeface="Times New Roman"/>
                <a:ea typeface="Times New Roman"/>
                <a:cs typeface="Times New Roman"/>
                <a:sym typeface="Times New Roman"/>
              </a:rPr>
              <a:t>React</a:t>
            </a:r>
            <a:r>
              <a:rPr lang="ru-RU" sz="1400" dirty="0">
                <a:latin typeface="Times New Roman"/>
                <a:ea typeface="Times New Roman"/>
                <a:cs typeface="Times New Roman"/>
                <a:sym typeface="Times New Roman"/>
              </a:rPr>
              <a:t>.</a:t>
            </a:r>
            <a:br>
              <a:rPr lang="ru-RU" sz="1400" dirty="0">
                <a:latin typeface="Times New Roman"/>
                <a:ea typeface="Times New Roman"/>
                <a:cs typeface="Times New Roman"/>
                <a:sym typeface="Times New Roman"/>
              </a:rPr>
            </a:br>
            <a:r>
              <a:rPr lang="ru-RU" sz="1400" dirty="0">
                <a:latin typeface="Times New Roman"/>
                <a:ea typeface="Times New Roman"/>
                <a:cs typeface="Times New Roman"/>
                <a:sym typeface="Times New Roman"/>
              </a:rPr>
              <a:t>4. Реализация </a:t>
            </a:r>
            <a:r>
              <a:rPr lang="ru-RU" sz="1400" dirty="0" err="1">
                <a:latin typeface="Times New Roman"/>
                <a:ea typeface="Times New Roman"/>
                <a:cs typeface="Times New Roman"/>
                <a:sym typeface="Times New Roman"/>
              </a:rPr>
              <a:t>Unit</a:t>
            </a:r>
            <a:r>
              <a:rPr lang="ru-RU" sz="1400" dirty="0">
                <a:latin typeface="Times New Roman"/>
                <a:ea typeface="Times New Roman"/>
                <a:cs typeface="Times New Roman"/>
                <a:sym typeface="Times New Roman"/>
              </a:rPr>
              <a:t> тестирования.</a:t>
            </a:r>
            <a:br>
              <a:rPr lang="ru-RU" sz="1400" dirty="0">
                <a:latin typeface="Times New Roman"/>
                <a:ea typeface="Times New Roman"/>
                <a:cs typeface="Times New Roman"/>
                <a:sym typeface="Times New Roman"/>
              </a:rPr>
            </a:br>
            <a:r>
              <a:rPr lang="ru-RU" sz="1400" dirty="0">
                <a:latin typeface="Times New Roman"/>
                <a:ea typeface="Times New Roman"/>
                <a:cs typeface="Times New Roman"/>
                <a:sym typeface="Times New Roman"/>
              </a:rPr>
              <a:t>5. Публикация проекта на </a:t>
            </a:r>
            <a:r>
              <a:rPr lang="ru-RU" sz="1400" dirty="0" err="1">
                <a:latin typeface="Times New Roman"/>
                <a:ea typeface="Times New Roman"/>
                <a:cs typeface="Times New Roman"/>
                <a:sym typeface="Times New Roman"/>
              </a:rPr>
              <a:t>Git-Hub</a:t>
            </a:r>
            <a:r>
              <a:rPr lang="ru-RU" sz="1400" dirty="0">
                <a:latin typeface="Times New Roman"/>
                <a:ea typeface="Times New Roman"/>
                <a:cs typeface="Times New Roman"/>
                <a:sym typeface="Times New Roman"/>
              </a:rPr>
              <a:t>.</a:t>
            </a:r>
            <a:br>
              <a:rPr lang="ru-RU" sz="1400" dirty="0">
                <a:latin typeface="Times New Roman"/>
                <a:ea typeface="Times New Roman"/>
                <a:cs typeface="Times New Roman"/>
                <a:sym typeface="Times New Roman"/>
              </a:rPr>
            </a:br>
            <a:r>
              <a:rPr lang="ru-RU" sz="1400" dirty="0">
                <a:latin typeface="Times New Roman"/>
                <a:ea typeface="Times New Roman"/>
                <a:cs typeface="Times New Roman"/>
                <a:sym typeface="Times New Roman"/>
              </a:rPr>
              <a:t>6. Краткое описание функциональной логики проекта.</a:t>
            </a:r>
            <a:br>
              <a:rPr lang="ru-RU" sz="1200" dirty="0">
                <a:latin typeface="Times New Roman"/>
                <a:ea typeface="Times New Roman"/>
                <a:cs typeface="Times New Roman"/>
                <a:sym typeface="Times New Roman"/>
              </a:rPr>
            </a:br>
            <a:endParaRPr sz="1200" dirty="0">
              <a:highlight>
                <a:srgbClr val="FFFFFF"/>
              </a:highlight>
              <a:latin typeface="Times New Roman"/>
              <a:ea typeface="Times New Roman"/>
              <a:cs typeface="Times New Roman"/>
              <a:sym typeface="Times New Roman"/>
            </a:endParaRPr>
          </a:p>
          <a:p>
            <a:pPr marL="0" lvl="0" indent="0" algn="l" rtl="0">
              <a:lnSpc>
                <a:spcPct val="150000"/>
              </a:lnSpc>
              <a:spcBef>
                <a:spcPts val="1200"/>
              </a:spcBef>
              <a:spcAft>
                <a:spcPts val="1200"/>
              </a:spcAft>
              <a:buSzPts val="1100"/>
              <a:buNone/>
            </a:pPr>
            <a:endParaRPr sz="1200" dirty="0">
              <a:solidFill>
                <a:srgbClr val="2A2A34"/>
              </a:solidFill>
              <a:latin typeface="Times New Roman"/>
              <a:ea typeface="Times New Roman"/>
              <a:cs typeface="Times New Roman"/>
              <a:sym typeface="Times New Roman"/>
            </a:endParaRPr>
          </a:p>
        </p:txBody>
      </p:sp>
      <p:cxnSp>
        <p:nvCxnSpPr>
          <p:cNvPr id="87" name="Google Shape;87;g2d5206cf223_0_7"/>
          <p:cNvCxnSpPr/>
          <p:nvPr/>
        </p:nvCxnSpPr>
        <p:spPr>
          <a:xfrm>
            <a:off x="286050" y="4845025"/>
            <a:ext cx="8172900" cy="26700"/>
          </a:xfrm>
          <a:prstGeom prst="straightConnector1">
            <a:avLst/>
          </a:prstGeom>
          <a:noFill/>
          <a:ln w="28575" cap="flat" cmpd="sng">
            <a:solidFill>
              <a:srgbClr val="11696D"/>
            </a:solidFill>
            <a:prstDash val="solid"/>
            <a:round/>
            <a:headEnd type="none" w="sm" len="sm"/>
            <a:tailEnd type="none" w="sm" len="sm"/>
          </a:ln>
        </p:spPr>
      </p:cxnSp>
      <p:sp>
        <p:nvSpPr>
          <p:cNvPr id="88" name="Google Shape;88;g2d5206cf223_0_7"/>
          <p:cNvSpPr txBox="1"/>
          <p:nvPr/>
        </p:nvSpPr>
        <p:spPr>
          <a:xfrm>
            <a:off x="8583175" y="4658275"/>
            <a:ext cx="91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u" dirty="0">
                <a:solidFill>
                  <a:srgbClr val="11696D"/>
                </a:solidFill>
                <a:latin typeface="Montserrat Black"/>
                <a:ea typeface="Montserrat Black"/>
                <a:cs typeface="Montserrat Black"/>
                <a:sym typeface="Montserrat Black"/>
              </a:rPr>
              <a:t>4</a:t>
            </a:r>
            <a:endParaRPr sz="1400" b="0" i="0" u="none" strike="noStrike" cap="none" dirty="0">
              <a:solidFill>
                <a:srgbClr val="11696D"/>
              </a:solidFill>
              <a:latin typeface="Montserrat Black"/>
              <a:ea typeface="Montserrat Black"/>
              <a:cs typeface="Montserrat Black"/>
              <a:sym typeface="Montserrat Black"/>
            </a:endParaRPr>
          </a:p>
        </p:txBody>
      </p:sp>
    </p:spTree>
    <p:extLst>
      <p:ext uri="{BB962C8B-B14F-4D97-AF65-F5344CB8AC3E}">
        <p14:creationId xmlns:p14="http://schemas.microsoft.com/office/powerpoint/2010/main" val="405180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93" name="Google Shape;93;g2962aafab79_0_5"/>
          <p:cNvCxnSpPr/>
          <p:nvPr/>
        </p:nvCxnSpPr>
        <p:spPr>
          <a:xfrm>
            <a:off x="286050" y="4845025"/>
            <a:ext cx="8172900" cy="26700"/>
          </a:xfrm>
          <a:prstGeom prst="straightConnector1">
            <a:avLst/>
          </a:prstGeom>
          <a:noFill/>
          <a:ln w="28575" cap="flat" cmpd="sng">
            <a:solidFill>
              <a:srgbClr val="11696D"/>
            </a:solidFill>
            <a:prstDash val="solid"/>
            <a:round/>
            <a:headEnd type="none" w="sm" len="sm"/>
            <a:tailEnd type="none" w="sm" len="sm"/>
          </a:ln>
        </p:spPr>
      </p:cxnSp>
      <p:sp>
        <p:nvSpPr>
          <p:cNvPr id="95" name="Google Shape;95;g2962aafab79_0_5"/>
          <p:cNvSpPr txBox="1"/>
          <p:nvPr/>
        </p:nvSpPr>
        <p:spPr>
          <a:xfrm>
            <a:off x="437847" y="417591"/>
            <a:ext cx="8466540" cy="400079"/>
          </a:xfrm>
          <a:prstGeom prst="rect">
            <a:avLst/>
          </a:prstGeom>
          <a:noFill/>
          <a:ln>
            <a:noFill/>
          </a:ln>
        </p:spPr>
        <p:txBody>
          <a:bodyPr spcFirstLastPara="1" wrap="square" lIns="91425" tIns="91425" rIns="91425" bIns="91425" anchor="t" anchorCtr="0">
            <a:spAutoFit/>
          </a:bodyPr>
          <a:lstStyle/>
          <a:p>
            <a:r>
              <a:rPr lang="ru" b="1"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1. </a:t>
            </a:r>
            <a:r>
              <a:rPr lang="ru-RU" b="1" dirty="0">
                <a:solidFill>
                  <a:schemeClr val="tx1"/>
                </a:solidFill>
                <a:latin typeface="Times New Roman" panose="02020603050405020304" pitchFamily="18" charset="0"/>
                <a:cs typeface="Times New Roman" panose="02020603050405020304" pitchFamily="18" charset="0"/>
              </a:rPr>
              <a:t>Прототип сайта.</a:t>
            </a:r>
          </a:p>
        </p:txBody>
      </p:sp>
      <p:sp>
        <p:nvSpPr>
          <p:cNvPr id="2" name="Прямоугольник 1"/>
          <p:cNvSpPr/>
          <p:nvPr/>
        </p:nvSpPr>
        <p:spPr>
          <a:xfrm>
            <a:off x="437847" y="774442"/>
            <a:ext cx="8145328" cy="386613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sp>
        <p:nvSpPr>
          <p:cNvPr id="7" name="Прямоугольник 6"/>
          <p:cNvSpPr/>
          <p:nvPr/>
        </p:nvSpPr>
        <p:spPr>
          <a:xfrm>
            <a:off x="437847" y="774442"/>
            <a:ext cx="8145328" cy="5956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a:solidFill>
                  <a:schemeClr val="tx1"/>
                </a:solidFill>
                <a:latin typeface="Times New Roman" panose="02020603050405020304" pitchFamily="18" charset="0"/>
                <a:cs typeface="Times New Roman" panose="02020603050405020304" pitchFamily="18" charset="0"/>
              </a:rPr>
              <a:t>ЗАГОЛОВОК САЙТА</a:t>
            </a:r>
          </a:p>
          <a:p>
            <a:pPr algn="ctr"/>
            <a:r>
              <a:rPr lang="ru-RU" sz="1200" dirty="0">
                <a:solidFill>
                  <a:schemeClr val="tx1"/>
                </a:solidFill>
                <a:latin typeface="Times New Roman" panose="02020603050405020304" pitchFamily="18" charset="0"/>
                <a:cs typeface="Times New Roman" panose="02020603050405020304" pitchFamily="18" charset="0"/>
              </a:rPr>
              <a:t>меню сайта (Товары Помощь Контакты)</a:t>
            </a:r>
          </a:p>
        </p:txBody>
      </p:sp>
      <p:sp>
        <p:nvSpPr>
          <p:cNvPr id="8" name="Прямоугольник 7"/>
          <p:cNvSpPr/>
          <p:nvPr/>
        </p:nvSpPr>
        <p:spPr>
          <a:xfrm>
            <a:off x="437847" y="1370076"/>
            <a:ext cx="1259279" cy="22091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a:solidFill>
                  <a:schemeClr val="tx1"/>
                </a:solidFill>
                <a:latin typeface="Times New Roman" panose="02020603050405020304" pitchFamily="18" charset="0"/>
                <a:cs typeface="Times New Roman" panose="02020603050405020304" pitchFamily="18" charset="0"/>
              </a:rPr>
              <a:t>Панель для выбора</a:t>
            </a:r>
          </a:p>
          <a:p>
            <a:pPr algn="ctr"/>
            <a:r>
              <a:rPr lang="ru-RU" sz="1000" dirty="0">
                <a:solidFill>
                  <a:schemeClr val="tx1"/>
                </a:solidFill>
                <a:latin typeface="Times New Roman" panose="02020603050405020304" pitchFamily="18" charset="0"/>
                <a:cs typeface="Times New Roman" panose="02020603050405020304" pitchFamily="18" charset="0"/>
              </a:rPr>
              <a:t>параметров фильтрации основной таблицы.</a:t>
            </a:r>
          </a:p>
          <a:p>
            <a:pPr algn="ctr"/>
            <a:endParaRPr lang="ru-RU" sz="1000" dirty="0">
              <a:solidFill>
                <a:schemeClr val="tx1"/>
              </a:solidFill>
              <a:latin typeface="Times New Roman" panose="02020603050405020304" pitchFamily="18" charset="0"/>
              <a:cs typeface="Times New Roman" panose="02020603050405020304" pitchFamily="18" charset="0"/>
            </a:endParaRPr>
          </a:p>
          <a:p>
            <a:r>
              <a:rPr lang="ru-RU" sz="900" b="1" dirty="0">
                <a:solidFill>
                  <a:schemeClr val="tx1"/>
                </a:solidFill>
                <a:latin typeface="Times New Roman" panose="02020603050405020304" pitchFamily="18" charset="0"/>
                <a:cs typeface="Times New Roman" panose="02020603050405020304" pitchFamily="18" charset="0"/>
              </a:rPr>
              <a:t>Все категории</a:t>
            </a:r>
          </a:p>
          <a:p>
            <a:r>
              <a:rPr lang="ru-RU" sz="900" b="1" dirty="0">
                <a:solidFill>
                  <a:schemeClr val="tx1"/>
                </a:solidFill>
                <a:latin typeface="Times New Roman" panose="02020603050405020304" pitchFamily="18" charset="0"/>
                <a:cs typeface="Times New Roman" panose="02020603050405020304" pitchFamily="18" charset="0"/>
              </a:rPr>
              <a:t>  Столовые приборы</a:t>
            </a:r>
          </a:p>
          <a:p>
            <a:r>
              <a:rPr lang="ru-RU" sz="900" b="1" dirty="0">
                <a:solidFill>
                  <a:schemeClr val="tx1"/>
                </a:solidFill>
                <a:latin typeface="Times New Roman" panose="02020603050405020304" pitchFamily="18" charset="0"/>
                <a:cs typeface="Times New Roman" panose="02020603050405020304" pitchFamily="18" charset="0"/>
              </a:rPr>
              <a:t>  Столовая посуда</a:t>
            </a:r>
          </a:p>
          <a:p>
            <a:endParaRPr lang="ru-RU" sz="900" b="1" dirty="0">
              <a:solidFill>
                <a:schemeClr val="tx1"/>
              </a:solidFill>
              <a:latin typeface="Times New Roman" panose="02020603050405020304" pitchFamily="18" charset="0"/>
              <a:cs typeface="Times New Roman" panose="02020603050405020304" pitchFamily="18" charset="0"/>
            </a:endParaRPr>
          </a:p>
          <a:p>
            <a:r>
              <a:rPr lang="ru-RU" sz="900" b="1" dirty="0">
                <a:solidFill>
                  <a:schemeClr val="tx1"/>
                </a:solidFill>
                <a:latin typeface="Times New Roman" panose="02020603050405020304" pitchFamily="18" charset="0"/>
                <a:cs typeface="Times New Roman" panose="02020603050405020304" pitchFamily="18" charset="0"/>
              </a:rPr>
              <a:t>Все продавцы</a:t>
            </a:r>
          </a:p>
          <a:p>
            <a:r>
              <a:rPr lang="ru-RU" sz="900" b="1" dirty="0">
                <a:solidFill>
                  <a:schemeClr val="tx1"/>
                </a:solidFill>
                <a:latin typeface="Times New Roman" panose="02020603050405020304" pitchFamily="18" charset="0"/>
                <a:cs typeface="Times New Roman" panose="02020603050405020304" pitchFamily="18" charset="0"/>
              </a:rPr>
              <a:t>  Сунь </a:t>
            </a:r>
            <a:r>
              <a:rPr lang="ru-RU" sz="900" b="1" dirty="0" err="1">
                <a:solidFill>
                  <a:schemeClr val="tx1"/>
                </a:solidFill>
                <a:latin typeface="Times New Roman" panose="02020603050405020304" pitchFamily="18" charset="0"/>
                <a:cs typeface="Times New Roman" panose="02020603050405020304" pitchFamily="18" charset="0"/>
              </a:rPr>
              <a:t>Чи</a:t>
            </a:r>
            <a:endParaRPr lang="ru-RU" sz="900" b="1" dirty="0">
              <a:solidFill>
                <a:schemeClr val="tx1"/>
              </a:solidFill>
              <a:latin typeface="Times New Roman" panose="02020603050405020304" pitchFamily="18" charset="0"/>
              <a:cs typeface="Times New Roman" panose="02020603050405020304" pitchFamily="18" charset="0"/>
            </a:endParaRPr>
          </a:p>
          <a:p>
            <a:r>
              <a:rPr lang="ru-RU" sz="900" b="1" dirty="0">
                <a:solidFill>
                  <a:schemeClr val="tx1"/>
                </a:solidFill>
                <a:latin typeface="Times New Roman" panose="02020603050405020304" pitchFamily="18" charset="0"/>
                <a:cs typeface="Times New Roman" panose="02020603050405020304" pitchFamily="18" charset="0"/>
              </a:rPr>
              <a:t>  Джеки Чан</a:t>
            </a:r>
          </a:p>
          <a:p>
            <a:endParaRPr lang="ru-RU" sz="900" b="1" dirty="0">
              <a:solidFill>
                <a:schemeClr val="tx1"/>
              </a:solidFill>
              <a:latin typeface="Times New Roman" panose="02020603050405020304" pitchFamily="18" charset="0"/>
              <a:cs typeface="Times New Roman" panose="02020603050405020304" pitchFamily="18" charset="0"/>
            </a:endParaRPr>
          </a:p>
          <a:p>
            <a:endParaRPr lang="ru-RU" sz="900" b="1" dirty="0">
              <a:solidFill>
                <a:schemeClr val="tx1"/>
              </a:solidFill>
              <a:latin typeface="Times New Roman" panose="02020603050405020304" pitchFamily="18" charset="0"/>
              <a:cs typeface="Times New Roman" panose="02020603050405020304" pitchFamily="18" charset="0"/>
            </a:endParaRPr>
          </a:p>
          <a:p>
            <a:pPr algn="ctr"/>
            <a:endParaRPr lang="ru-RU" sz="1000" dirty="0">
              <a:solidFill>
                <a:schemeClr val="tx1"/>
              </a:solidFill>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1697126" y="1370076"/>
            <a:ext cx="6886049" cy="22091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a:solidFill>
                  <a:schemeClr val="tx1"/>
                </a:solidFill>
                <a:latin typeface="Times New Roman" panose="02020603050405020304" pitchFamily="18" charset="0"/>
                <a:cs typeface="Times New Roman" panose="02020603050405020304" pitchFamily="18" charset="0"/>
              </a:rPr>
              <a:t>Компонент для отображения таблицы товаров (категорий, продавцов и т.п.)</a:t>
            </a: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p:txBody>
      </p:sp>
      <p:graphicFrame>
        <p:nvGraphicFramePr>
          <p:cNvPr id="11" name="Таблица 10"/>
          <p:cNvGraphicFramePr>
            <a:graphicFrameLocks noGrp="1"/>
          </p:cNvGraphicFramePr>
          <p:nvPr>
            <p:extLst>
              <p:ext uri="{D42A27DB-BD31-4B8C-83A1-F6EECF244321}">
                <p14:modId xmlns:p14="http://schemas.microsoft.com/office/powerpoint/2010/main" val="3984486485"/>
              </p:ext>
            </p:extLst>
          </p:nvPr>
        </p:nvGraphicFramePr>
        <p:xfrm>
          <a:off x="1719986" y="1715725"/>
          <a:ext cx="6840000" cy="1848300"/>
        </p:xfrm>
        <a:graphic>
          <a:graphicData uri="http://schemas.openxmlformats.org/drawingml/2006/table">
            <a:tbl>
              <a:tblPr>
                <a:tableStyleId>{5C22544A-7EE6-4342-B048-85BDC9FD1C3A}</a:tableStyleId>
              </a:tblPr>
              <a:tblGrid>
                <a:gridCol w="587326">
                  <a:extLst>
                    <a:ext uri="{9D8B030D-6E8A-4147-A177-3AD203B41FA5}">
                      <a16:colId xmlns:a16="http://schemas.microsoft.com/office/drawing/2014/main" val="20000"/>
                    </a:ext>
                  </a:extLst>
                </a:gridCol>
                <a:gridCol w="1270324">
                  <a:extLst>
                    <a:ext uri="{9D8B030D-6E8A-4147-A177-3AD203B41FA5}">
                      <a16:colId xmlns:a16="http://schemas.microsoft.com/office/drawing/2014/main" val="20001"/>
                    </a:ext>
                  </a:extLst>
                </a:gridCol>
                <a:gridCol w="1076475">
                  <a:extLst>
                    <a:ext uri="{9D8B030D-6E8A-4147-A177-3AD203B41FA5}">
                      <a16:colId xmlns:a16="http://schemas.microsoft.com/office/drawing/2014/main" val="20002"/>
                    </a:ext>
                  </a:extLst>
                </a:gridCol>
                <a:gridCol w="781175">
                  <a:extLst>
                    <a:ext uri="{9D8B030D-6E8A-4147-A177-3AD203B41FA5}">
                      <a16:colId xmlns:a16="http://schemas.microsoft.com/office/drawing/2014/main" val="20003"/>
                    </a:ext>
                  </a:extLst>
                </a:gridCol>
                <a:gridCol w="781175">
                  <a:extLst>
                    <a:ext uri="{9D8B030D-6E8A-4147-A177-3AD203B41FA5}">
                      <a16:colId xmlns:a16="http://schemas.microsoft.com/office/drawing/2014/main" val="20004"/>
                    </a:ext>
                  </a:extLst>
                </a:gridCol>
                <a:gridCol w="781175">
                  <a:extLst>
                    <a:ext uri="{9D8B030D-6E8A-4147-A177-3AD203B41FA5}">
                      <a16:colId xmlns:a16="http://schemas.microsoft.com/office/drawing/2014/main" val="20005"/>
                    </a:ext>
                  </a:extLst>
                </a:gridCol>
                <a:gridCol w="781175">
                  <a:extLst>
                    <a:ext uri="{9D8B030D-6E8A-4147-A177-3AD203B41FA5}">
                      <a16:colId xmlns:a16="http://schemas.microsoft.com/office/drawing/2014/main" val="20006"/>
                    </a:ext>
                  </a:extLst>
                </a:gridCol>
                <a:gridCol w="781175">
                  <a:extLst>
                    <a:ext uri="{9D8B030D-6E8A-4147-A177-3AD203B41FA5}">
                      <a16:colId xmlns:a16="http://schemas.microsoft.com/office/drawing/2014/main" val="20007"/>
                    </a:ext>
                  </a:extLst>
                </a:gridCol>
              </a:tblGrid>
              <a:tr h="220500">
                <a:tc>
                  <a:txBody>
                    <a:bodyPr/>
                    <a:lstStyle/>
                    <a:p>
                      <a:pPr algn="ctr"/>
                      <a:r>
                        <a:rPr lang="ru-RU" sz="1000" dirty="0">
                          <a:latin typeface="Times New Roman" panose="02020603050405020304" pitchFamily="18" charset="0"/>
                          <a:cs typeface="Times New Roman" panose="02020603050405020304" pitchFamily="18" charset="0"/>
                        </a:rPr>
                        <a:t>Фото</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Наименование</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Категория</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Кол-во</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Цена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Стоимость доставки</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Описание</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Продавец</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0500">
                <a:tc>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Ложка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Столовые приборы</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36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Ложка</a:t>
                      </a:r>
                      <a:r>
                        <a:rPr lang="ru-RU" sz="1000" baseline="0" dirty="0">
                          <a:latin typeface="Times New Roman" panose="02020603050405020304" pitchFamily="18" charset="0"/>
                          <a:cs typeface="Times New Roman" panose="02020603050405020304" pitchFamily="18" charset="0"/>
                        </a:rPr>
                        <a:t> ++</a:t>
                      </a: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Сунь </a:t>
                      </a:r>
                      <a:r>
                        <a:rPr lang="ru-RU" sz="1000" dirty="0" err="1">
                          <a:latin typeface="Times New Roman" panose="02020603050405020304" pitchFamily="18" charset="0"/>
                          <a:cs typeface="Times New Roman" panose="02020603050405020304" pitchFamily="18" charset="0"/>
                        </a:rPr>
                        <a:t>Чи</a:t>
                      </a: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0500">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Кружка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Столовая посуда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27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ru-RU" sz="1000" b="0" i="0" u="none" strike="noStrike" cap="none" dirty="0">
                          <a:solidFill>
                            <a:schemeClr val="dk1"/>
                          </a:solidFill>
                          <a:latin typeface="Times New Roman" panose="02020603050405020304" pitchFamily="18" charset="0"/>
                          <a:ea typeface="+mn-ea"/>
                          <a:cs typeface="Times New Roman" panose="02020603050405020304" pitchFamily="18" charset="0"/>
                          <a:sym typeface="Arial"/>
                        </a:rPr>
                        <a:t>Джеки Чан</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0500">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20500">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0500">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20500">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0500">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18" name="Прямоугольник 17"/>
          <p:cNvSpPr/>
          <p:nvPr/>
        </p:nvSpPr>
        <p:spPr>
          <a:xfrm>
            <a:off x="437847" y="3588145"/>
            <a:ext cx="8145328" cy="105243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a:solidFill>
                  <a:schemeClr val="tx1"/>
                </a:solidFill>
                <a:latin typeface="Times New Roman" panose="02020603050405020304" pitchFamily="18" charset="0"/>
                <a:cs typeface="Times New Roman" panose="02020603050405020304" pitchFamily="18" charset="0"/>
              </a:rPr>
              <a:t>Компонент для расчета рентабельности вывода товара на маркетплейс</a:t>
            </a:r>
            <a:r>
              <a:rPr lang="ru-RU" sz="1200" dirty="0">
                <a:solidFill>
                  <a:schemeClr val="tx1"/>
                </a:solidFill>
                <a:latin typeface="Times New Roman" panose="02020603050405020304" pitchFamily="18" charset="0"/>
                <a:cs typeface="Times New Roman" panose="02020603050405020304" pitchFamily="18" charset="0"/>
              </a:rPr>
              <a:t>.</a:t>
            </a: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a:p>
            <a:pPr algn="ctr"/>
            <a:endParaRPr lang="ru-RU" sz="1200" dirty="0">
              <a:solidFill>
                <a:schemeClr val="tx1"/>
              </a:solidFill>
              <a:latin typeface="Times New Roman" panose="02020603050405020304" pitchFamily="18" charset="0"/>
              <a:cs typeface="Times New Roman" panose="02020603050405020304" pitchFamily="18" charset="0"/>
            </a:endParaRPr>
          </a:p>
        </p:txBody>
      </p:sp>
      <p:grpSp>
        <p:nvGrpSpPr>
          <p:cNvPr id="14" name="Группа 13"/>
          <p:cNvGrpSpPr/>
          <p:nvPr/>
        </p:nvGrpSpPr>
        <p:grpSpPr>
          <a:xfrm>
            <a:off x="516026" y="3901439"/>
            <a:ext cx="710794" cy="123173"/>
            <a:chOff x="516026" y="4018251"/>
            <a:chExt cx="1186586" cy="135902"/>
          </a:xfrm>
        </p:grpSpPr>
        <p:sp>
          <p:nvSpPr>
            <p:cNvPr id="20" name="Прямоугольник 19"/>
            <p:cNvSpPr/>
            <p:nvPr/>
          </p:nvSpPr>
          <p:spPr>
            <a:xfrm>
              <a:off x="516026" y="4018251"/>
              <a:ext cx="1186586" cy="13590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000" dirty="0">
                  <a:solidFill>
                    <a:schemeClr val="tx1"/>
                  </a:solidFill>
                  <a:latin typeface="Times New Roman" panose="02020603050405020304" pitchFamily="18" charset="0"/>
                  <a:cs typeface="Times New Roman" panose="02020603050405020304" pitchFamily="18" charset="0"/>
                </a:rPr>
                <a:t>Цена</a:t>
              </a:r>
            </a:p>
          </p:txBody>
        </p:sp>
        <p:sp>
          <p:nvSpPr>
            <p:cNvPr id="21" name="Прямоугольник 20"/>
            <p:cNvSpPr/>
            <p:nvPr/>
          </p:nvSpPr>
          <p:spPr>
            <a:xfrm>
              <a:off x="1325879" y="4029292"/>
              <a:ext cx="371247" cy="12486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grpSp>
      <p:grpSp>
        <p:nvGrpSpPr>
          <p:cNvPr id="23" name="Группа 22"/>
          <p:cNvGrpSpPr/>
          <p:nvPr/>
        </p:nvGrpSpPr>
        <p:grpSpPr>
          <a:xfrm>
            <a:off x="1341728" y="3901438"/>
            <a:ext cx="1866291" cy="132101"/>
            <a:chOff x="516026" y="4018251"/>
            <a:chExt cx="1186586" cy="135902"/>
          </a:xfrm>
        </p:grpSpPr>
        <p:sp>
          <p:nvSpPr>
            <p:cNvPr id="24" name="Прямоугольник 23"/>
            <p:cNvSpPr/>
            <p:nvPr/>
          </p:nvSpPr>
          <p:spPr>
            <a:xfrm>
              <a:off x="516026" y="4018251"/>
              <a:ext cx="1186586" cy="13590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000" dirty="0">
                  <a:solidFill>
                    <a:schemeClr val="tx1"/>
                  </a:solidFill>
                  <a:latin typeface="Times New Roman" panose="02020603050405020304" pitchFamily="18" charset="0"/>
                  <a:cs typeface="Times New Roman" panose="02020603050405020304" pitchFamily="18" charset="0"/>
                </a:rPr>
                <a:t>Стоимость доставки</a:t>
              </a:r>
            </a:p>
          </p:txBody>
        </p:sp>
        <p:sp>
          <p:nvSpPr>
            <p:cNvPr id="25" name="Прямоугольник 24"/>
            <p:cNvSpPr/>
            <p:nvPr/>
          </p:nvSpPr>
          <p:spPr>
            <a:xfrm>
              <a:off x="1325879" y="4028547"/>
              <a:ext cx="144184" cy="1256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grpSp>
      <p:grpSp>
        <p:nvGrpSpPr>
          <p:cNvPr id="26" name="Группа 25"/>
          <p:cNvGrpSpPr/>
          <p:nvPr/>
        </p:nvGrpSpPr>
        <p:grpSpPr>
          <a:xfrm>
            <a:off x="3075580" y="3884935"/>
            <a:ext cx="2072640" cy="148604"/>
            <a:chOff x="516026" y="4018250"/>
            <a:chExt cx="1223045" cy="144588"/>
          </a:xfrm>
        </p:grpSpPr>
        <p:sp>
          <p:nvSpPr>
            <p:cNvPr id="27" name="Прямоугольник 26"/>
            <p:cNvSpPr/>
            <p:nvPr/>
          </p:nvSpPr>
          <p:spPr>
            <a:xfrm>
              <a:off x="516026" y="4018250"/>
              <a:ext cx="1223045" cy="144588"/>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000" dirty="0">
                  <a:solidFill>
                    <a:schemeClr val="tx1"/>
                  </a:solidFill>
                  <a:latin typeface="Times New Roman" panose="02020603050405020304" pitchFamily="18" charset="0"/>
                  <a:cs typeface="Times New Roman" panose="02020603050405020304" pitchFamily="18" charset="0"/>
                </a:rPr>
                <a:t>Таможенные пошлины</a:t>
              </a:r>
            </a:p>
          </p:txBody>
        </p:sp>
        <p:sp>
          <p:nvSpPr>
            <p:cNvPr id="28" name="Прямоугольник 27"/>
            <p:cNvSpPr/>
            <p:nvPr/>
          </p:nvSpPr>
          <p:spPr>
            <a:xfrm>
              <a:off x="1325879" y="4044043"/>
              <a:ext cx="108260" cy="1101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grpSp>
      <p:grpSp>
        <p:nvGrpSpPr>
          <p:cNvPr id="29" name="Группа 28"/>
          <p:cNvGrpSpPr/>
          <p:nvPr/>
        </p:nvGrpSpPr>
        <p:grpSpPr>
          <a:xfrm>
            <a:off x="516026" y="4059290"/>
            <a:ext cx="1183234" cy="166450"/>
            <a:chOff x="516026" y="4018251"/>
            <a:chExt cx="1186586" cy="135902"/>
          </a:xfrm>
        </p:grpSpPr>
        <p:sp>
          <p:nvSpPr>
            <p:cNvPr id="30" name="Прямоугольник 29"/>
            <p:cNvSpPr/>
            <p:nvPr/>
          </p:nvSpPr>
          <p:spPr>
            <a:xfrm>
              <a:off x="516026" y="4018251"/>
              <a:ext cx="1186586" cy="13590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000" dirty="0">
                  <a:solidFill>
                    <a:schemeClr val="tx1"/>
                  </a:solidFill>
                  <a:latin typeface="Times New Roman" panose="02020603050405020304" pitchFamily="18" charset="0"/>
                  <a:cs typeface="Times New Roman" panose="02020603050405020304" pitchFamily="18" charset="0"/>
                </a:rPr>
                <a:t>Маркировка</a:t>
              </a:r>
            </a:p>
          </p:txBody>
        </p:sp>
        <p:sp>
          <p:nvSpPr>
            <p:cNvPr id="31" name="Прямоугольник 30"/>
            <p:cNvSpPr/>
            <p:nvPr/>
          </p:nvSpPr>
          <p:spPr>
            <a:xfrm>
              <a:off x="1325879" y="4025540"/>
              <a:ext cx="292676" cy="1286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grpSp>
      <p:grpSp>
        <p:nvGrpSpPr>
          <p:cNvPr id="32" name="Группа 31"/>
          <p:cNvGrpSpPr/>
          <p:nvPr/>
        </p:nvGrpSpPr>
        <p:grpSpPr>
          <a:xfrm>
            <a:off x="1659026" y="4069439"/>
            <a:ext cx="1030834" cy="172799"/>
            <a:chOff x="516026" y="4018251"/>
            <a:chExt cx="1186586" cy="135902"/>
          </a:xfrm>
        </p:grpSpPr>
        <p:sp>
          <p:nvSpPr>
            <p:cNvPr id="33" name="Прямоугольник 32"/>
            <p:cNvSpPr/>
            <p:nvPr/>
          </p:nvSpPr>
          <p:spPr>
            <a:xfrm>
              <a:off x="516026" y="4018251"/>
              <a:ext cx="1186586" cy="13590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000" dirty="0">
                  <a:solidFill>
                    <a:schemeClr val="tx1"/>
                  </a:solidFill>
                  <a:latin typeface="Times New Roman" panose="02020603050405020304" pitchFamily="18" charset="0"/>
                  <a:cs typeface="Times New Roman" panose="02020603050405020304" pitchFamily="18" charset="0"/>
                </a:rPr>
                <a:t>Упаковка</a:t>
              </a:r>
            </a:p>
          </p:txBody>
        </p:sp>
        <p:sp>
          <p:nvSpPr>
            <p:cNvPr id="34" name="Прямоугольник 33"/>
            <p:cNvSpPr/>
            <p:nvPr/>
          </p:nvSpPr>
          <p:spPr>
            <a:xfrm>
              <a:off x="1325879" y="4025540"/>
              <a:ext cx="376733" cy="1113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grpSp>
      <p:grpSp>
        <p:nvGrpSpPr>
          <p:cNvPr id="35" name="Группа 34"/>
          <p:cNvGrpSpPr/>
          <p:nvPr/>
        </p:nvGrpSpPr>
        <p:grpSpPr>
          <a:xfrm>
            <a:off x="516026" y="4283915"/>
            <a:ext cx="2099458" cy="145073"/>
            <a:chOff x="516026" y="4018251"/>
            <a:chExt cx="1186586" cy="135902"/>
          </a:xfrm>
        </p:grpSpPr>
        <p:sp>
          <p:nvSpPr>
            <p:cNvPr id="36" name="Прямоугольник 35"/>
            <p:cNvSpPr/>
            <p:nvPr/>
          </p:nvSpPr>
          <p:spPr>
            <a:xfrm>
              <a:off x="516026" y="4018251"/>
              <a:ext cx="1186586" cy="13590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000" dirty="0">
                  <a:solidFill>
                    <a:schemeClr val="tx1"/>
                  </a:solidFill>
                  <a:latin typeface="Times New Roman" panose="02020603050405020304" pitchFamily="18" charset="0"/>
                  <a:cs typeface="Times New Roman" panose="02020603050405020304" pitchFamily="18" charset="0"/>
                </a:rPr>
                <a:t>Комиссия маркетплейса</a:t>
              </a:r>
            </a:p>
          </p:txBody>
        </p:sp>
        <p:sp>
          <p:nvSpPr>
            <p:cNvPr id="37" name="Прямоугольник 36"/>
            <p:cNvSpPr/>
            <p:nvPr/>
          </p:nvSpPr>
          <p:spPr>
            <a:xfrm>
              <a:off x="1325879" y="4025540"/>
              <a:ext cx="190513" cy="1286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grpSp>
      <p:grpSp>
        <p:nvGrpSpPr>
          <p:cNvPr id="38" name="Группа 37"/>
          <p:cNvGrpSpPr/>
          <p:nvPr/>
        </p:nvGrpSpPr>
        <p:grpSpPr>
          <a:xfrm>
            <a:off x="2526218" y="4437867"/>
            <a:ext cx="3483835" cy="171870"/>
            <a:chOff x="516026" y="4018251"/>
            <a:chExt cx="1186586" cy="143305"/>
          </a:xfrm>
        </p:grpSpPr>
        <p:sp>
          <p:nvSpPr>
            <p:cNvPr id="39" name="Прямоугольник 38"/>
            <p:cNvSpPr/>
            <p:nvPr/>
          </p:nvSpPr>
          <p:spPr>
            <a:xfrm>
              <a:off x="516026" y="4018251"/>
              <a:ext cx="1186586" cy="13590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000" b="1" dirty="0">
                  <a:solidFill>
                    <a:schemeClr val="tx1"/>
                  </a:solidFill>
                  <a:latin typeface="Times New Roman" panose="02020603050405020304" pitchFamily="18" charset="0"/>
                  <a:cs typeface="Times New Roman" panose="02020603050405020304" pitchFamily="18" charset="0"/>
                </a:rPr>
                <a:t>Рентабельность вывода товара на маркетплейс </a:t>
              </a:r>
            </a:p>
          </p:txBody>
        </p:sp>
        <p:sp>
          <p:nvSpPr>
            <p:cNvPr id="40" name="Прямоугольник 39"/>
            <p:cNvSpPr/>
            <p:nvPr/>
          </p:nvSpPr>
          <p:spPr>
            <a:xfrm>
              <a:off x="1507960" y="4032143"/>
              <a:ext cx="122627" cy="1294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grpSp>
      <p:sp>
        <p:nvSpPr>
          <p:cNvPr id="42" name="Google Shape;94;g2962aafab79_0_5">
            <a:extLst>
              <a:ext uri="{FF2B5EF4-FFF2-40B4-BE49-F238E27FC236}">
                <a16:creationId xmlns:a16="http://schemas.microsoft.com/office/drawing/2014/main" id="{6266016F-0C9C-4495-B103-5785B30E07A9}"/>
              </a:ext>
            </a:extLst>
          </p:cNvPr>
          <p:cNvSpPr txBox="1"/>
          <p:nvPr/>
        </p:nvSpPr>
        <p:spPr>
          <a:xfrm>
            <a:off x="8583175" y="4658275"/>
            <a:ext cx="91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u" sz="1400" b="0" i="0" u="none" strike="noStrike" cap="none" dirty="0">
                <a:solidFill>
                  <a:srgbClr val="11696D"/>
                </a:solidFill>
                <a:latin typeface="Montserrat Black"/>
                <a:ea typeface="Montserrat Black"/>
                <a:cs typeface="Montserrat Black"/>
                <a:sym typeface="Montserrat Black"/>
              </a:rPr>
              <a:t>5</a:t>
            </a:r>
            <a:endParaRPr sz="1400" b="0" i="0" u="none" strike="noStrike" cap="none" dirty="0">
              <a:solidFill>
                <a:srgbClr val="11696D"/>
              </a:solidFill>
              <a:latin typeface="Montserrat Black"/>
              <a:ea typeface="Montserrat Black"/>
              <a:cs typeface="Montserrat Black"/>
              <a:sym typeface="Montserrat Black"/>
            </a:endParaRPr>
          </a:p>
        </p:txBody>
      </p:sp>
      <p:sp>
        <p:nvSpPr>
          <p:cNvPr id="43" name="Google Shape;95;g2962aafab79_0_5">
            <a:extLst>
              <a:ext uri="{FF2B5EF4-FFF2-40B4-BE49-F238E27FC236}">
                <a16:creationId xmlns:a16="http://schemas.microsoft.com/office/drawing/2014/main" id="{53AE6EFE-95D5-411A-85EB-2537FAA7D62D}"/>
              </a:ext>
            </a:extLst>
          </p:cNvPr>
          <p:cNvSpPr txBox="1"/>
          <p:nvPr/>
        </p:nvSpPr>
        <p:spPr>
          <a:xfrm>
            <a:off x="437847" y="4573255"/>
            <a:ext cx="8145328" cy="338524"/>
          </a:xfrm>
          <a:prstGeom prst="rect">
            <a:avLst/>
          </a:prstGeom>
          <a:noFill/>
          <a:ln>
            <a:noFill/>
          </a:ln>
        </p:spPr>
        <p:txBody>
          <a:bodyPr spcFirstLastPara="1" wrap="square" lIns="91425" tIns="91425" rIns="91425" bIns="91425" anchor="t" anchorCtr="0">
            <a:spAutoFit/>
          </a:bodyPr>
          <a:lstStyle/>
          <a:p>
            <a:pPr algn="ctr"/>
            <a:r>
              <a:rPr lang="ru-RU" sz="1000" dirty="0">
                <a:latin typeface="Times New Roman" panose="02020603050405020304" pitchFamily="18" charset="0"/>
                <a:cs typeface="Times New Roman" panose="02020603050405020304" pitchFamily="18" charset="0"/>
              </a:rPr>
              <a:t>Рис 1. Прототип сайта.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93" name="Google Shape;93;g2962aafab79_0_5"/>
          <p:cNvCxnSpPr/>
          <p:nvPr/>
        </p:nvCxnSpPr>
        <p:spPr>
          <a:xfrm>
            <a:off x="286050" y="4845025"/>
            <a:ext cx="8172900" cy="26700"/>
          </a:xfrm>
          <a:prstGeom prst="straightConnector1">
            <a:avLst/>
          </a:prstGeom>
          <a:noFill/>
          <a:ln w="28575" cap="flat" cmpd="sng">
            <a:solidFill>
              <a:srgbClr val="11696D"/>
            </a:solidFill>
            <a:prstDash val="solid"/>
            <a:round/>
            <a:headEnd type="none" w="sm" len="sm"/>
            <a:tailEnd type="none" w="sm" len="sm"/>
          </a:ln>
        </p:spPr>
      </p:cxnSp>
      <p:sp>
        <p:nvSpPr>
          <p:cNvPr id="94" name="Google Shape;94;g2962aafab79_0_5"/>
          <p:cNvSpPr txBox="1"/>
          <p:nvPr/>
        </p:nvSpPr>
        <p:spPr>
          <a:xfrm>
            <a:off x="8583175" y="4658275"/>
            <a:ext cx="91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u" sz="1400" b="0" i="0" u="none" strike="noStrike" cap="none" dirty="0">
                <a:solidFill>
                  <a:srgbClr val="11696D"/>
                </a:solidFill>
                <a:latin typeface="Montserrat Black"/>
                <a:ea typeface="Montserrat Black"/>
                <a:cs typeface="Montserrat Black"/>
                <a:sym typeface="Montserrat Black"/>
              </a:rPr>
              <a:t>5</a:t>
            </a:r>
            <a:endParaRPr sz="1400" b="0" i="0" u="none" strike="noStrike" cap="none" dirty="0">
              <a:solidFill>
                <a:srgbClr val="11696D"/>
              </a:solidFill>
              <a:latin typeface="Montserrat Black"/>
              <a:ea typeface="Montserrat Black"/>
              <a:cs typeface="Montserrat Black"/>
              <a:sym typeface="Montserrat Black"/>
            </a:endParaRPr>
          </a:p>
        </p:txBody>
      </p:sp>
      <p:sp>
        <p:nvSpPr>
          <p:cNvPr id="95" name="Google Shape;95;g2962aafab79_0_5"/>
          <p:cNvSpPr txBox="1"/>
          <p:nvPr/>
        </p:nvSpPr>
        <p:spPr>
          <a:xfrm>
            <a:off x="286051" y="953755"/>
            <a:ext cx="8297124" cy="615523"/>
          </a:xfrm>
          <a:prstGeom prst="rect">
            <a:avLst/>
          </a:prstGeom>
          <a:noFill/>
          <a:ln>
            <a:noFill/>
          </a:ln>
        </p:spPr>
        <p:txBody>
          <a:bodyPr spcFirstLastPara="1" wrap="square" lIns="91425" tIns="91425" rIns="91425" bIns="91425" anchor="t" anchorCtr="0">
            <a:spAutoFit/>
          </a:bodyPr>
          <a:lstStyle/>
          <a:p>
            <a:pPr algn="just"/>
            <a:r>
              <a:rPr lang="ru-RU" dirty="0">
                <a:latin typeface="Times New Roman" panose="02020603050405020304" pitchFamily="18" charset="0"/>
                <a:cs typeface="Times New Roman" panose="02020603050405020304" pitchFamily="18" charset="0"/>
              </a:rPr>
              <a:t>    Серверная часть сайта выполнена с использованием фреймворка </a:t>
            </a:r>
            <a:r>
              <a:rPr lang="en-US" dirty="0">
                <a:latin typeface="Times New Roman" panose="02020603050405020304" pitchFamily="18" charset="0"/>
                <a:cs typeface="Times New Roman" panose="02020603050405020304" pitchFamily="18" charset="0"/>
              </a:rPr>
              <a:t>Django</a:t>
            </a:r>
            <a:r>
              <a:rPr lang="ru-RU" dirty="0">
                <a:latin typeface="Times New Roman" panose="02020603050405020304" pitchFamily="18" charset="0"/>
                <a:cs typeface="Times New Roman" panose="02020603050405020304" pitchFamily="18" charset="0"/>
              </a:rPr>
              <a:t>. Для обработки запросов от фронтенда используется, в том числе, </a:t>
            </a:r>
            <a:r>
              <a:rPr lang="en-US" dirty="0">
                <a:latin typeface="Times New Roman" panose="02020603050405020304" pitchFamily="18" charset="0"/>
                <a:cs typeface="Times New Roman" panose="02020603050405020304" pitchFamily="18" charset="0"/>
              </a:rPr>
              <a:t>Django Rest Framework</a:t>
            </a:r>
            <a:r>
              <a:rPr lang="ru-RU" dirty="0">
                <a:latin typeface="Times New Roman" panose="02020603050405020304" pitchFamily="18" charset="0"/>
                <a:cs typeface="Times New Roman" panose="02020603050405020304" pitchFamily="18" charset="0"/>
              </a:rPr>
              <a:t>.</a:t>
            </a:r>
          </a:p>
        </p:txBody>
      </p:sp>
      <p:sp>
        <p:nvSpPr>
          <p:cNvPr id="96" name="Google Shape;96;g2962aafab79_0_5"/>
          <p:cNvSpPr txBox="1"/>
          <p:nvPr/>
        </p:nvSpPr>
        <p:spPr>
          <a:xfrm>
            <a:off x="152400" y="152400"/>
            <a:ext cx="8717700" cy="3849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200"/>
              <a:buFont typeface="Arial"/>
              <a:buNone/>
            </a:pPr>
            <a:endParaRPr sz="1300" b="0" i="0" u="none" strike="noStrike" cap="none">
              <a:solidFill>
                <a:srgbClr val="000000"/>
              </a:solidFill>
              <a:latin typeface="Arial"/>
              <a:ea typeface="Arial"/>
              <a:cs typeface="Arial"/>
              <a:sym typeface="Arial"/>
            </a:endParaRPr>
          </a:p>
        </p:txBody>
      </p:sp>
      <p:sp>
        <p:nvSpPr>
          <p:cNvPr id="6" name="Google Shape;95;g2962aafab79_0_5">
            <a:extLst>
              <a:ext uri="{FF2B5EF4-FFF2-40B4-BE49-F238E27FC236}">
                <a16:creationId xmlns:a16="http://schemas.microsoft.com/office/drawing/2014/main" id="{FBFCF766-39A8-4291-A5DD-D9AA8AA97A88}"/>
              </a:ext>
            </a:extLst>
          </p:cNvPr>
          <p:cNvSpPr txBox="1"/>
          <p:nvPr/>
        </p:nvSpPr>
        <p:spPr>
          <a:xfrm>
            <a:off x="437847" y="417591"/>
            <a:ext cx="8466540" cy="400079"/>
          </a:xfrm>
          <a:prstGeom prst="rect">
            <a:avLst/>
          </a:prstGeom>
          <a:noFill/>
          <a:ln>
            <a:noFill/>
          </a:ln>
        </p:spPr>
        <p:txBody>
          <a:bodyPr spcFirstLastPara="1" wrap="square" lIns="91425" tIns="91425" rIns="91425" bIns="91425" anchor="t" anchorCtr="0">
            <a:spAutoFit/>
          </a:bodyPr>
          <a:lstStyle/>
          <a:p>
            <a:r>
              <a:rPr lang="ru" b="1"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2. </a:t>
            </a:r>
            <a:r>
              <a:rPr lang="ru-RU" b="1" dirty="0">
                <a:solidFill>
                  <a:schemeClr val="tx1"/>
                </a:solidFill>
                <a:latin typeface="Times New Roman" panose="02020603050405020304" pitchFamily="18" charset="0"/>
                <a:cs typeface="Times New Roman" panose="02020603050405020304" pitchFamily="18" charset="0"/>
              </a:rPr>
              <a:t>Серверная часть.</a:t>
            </a:r>
          </a:p>
        </p:txBody>
      </p:sp>
      <p:sp>
        <p:nvSpPr>
          <p:cNvPr id="7" name="Google Shape;95;g2962aafab79_0_5">
            <a:extLst>
              <a:ext uri="{FF2B5EF4-FFF2-40B4-BE49-F238E27FC236}">
                <a16:creationId xmlns:a16="http://schemas.microsoft.com/office/drawing/2014/main" id="{B5FF6F0F-0546-4B6F-BEEA-F4C8DBEBC32C}"/>
              </a:ext>
            </a:extLst>
          </p:cNvPr>
          <p:cNvSpPr txBox="1"/>
          <p:nvPr/>
        </p:nvSpPr>
        <p:spPr>
          <a:xfrm>
            <a:off x="437847" y="1798459"/>
            <a:ext cx="8466540" cy="2031295"/>
          </a:xfrm>
          <a:prstGeom prst="rect">
            <a:avLst/>
          </a:prstGeom>
          <a:noFill/>
          <a:ln>
            <a:noFill/>
          </a:ln>
        </p:spPr>
        <p:txBody>
          <a:bodyPr spcFirstLastPara="1" wrap="square" lIns="91425" tIns="91425" rIns="91425" bIns="91425" anchor="t" anchorCtr="0">
            <a:spAutoFit/>
          </a:bodyPr>
          <a:lstStyle/>
          <a:p>
            <a:r>
              <a:rPr lang="ru-RU" dirty="0">
                <a:latin typeface="Times New Roman" panose="02020603050405020304" pitchFamily="18" charset="0"/>
                <a:cs typeface="Times New Roman" panose="02020603050405020304" pitchFamily="18" charset="0"/>
              </a:rPr>
              <a:t>    </a:t>
            </a:r>
            <a:r>
              <a:rPr lang="ru-RU" u="sng" dirty="0">
                <a:latin typeface="Times New Roman" panose="02020603050405020304" pitchFamily="18" charset="0"/>
                <a:cs typeface="Times New Roman" panose="02020603050405020304" pitchFamily="18" charset="0"/>
              </a:rPr>
              <a:t>Зависимости</a:t>
            </a:r>
            <a:r>
              <a:rPr lang="en-US" u="sng"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asgiref</a:t>
            </a:r>
            <a:r>
              <a:rPr lang="en-US" dirty="0">
                <a:latin typeface="Times New Roman" panose="02020603050405020304" pitchFamily="18" charset="0"/>
                <a:cs typeface="Times New Roman" panose="02020603050405020304" pitchFamily="18" charset="0"/>
              </a:rPr>
              <a:t>==3.8.1</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django</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cors</a:t>
            </a:r>
            <a:r>
              <a:rPr lang="en-US" dirty="0">
                <a:latin typeface="Times New Roman" panose="02020603050405020304" pitchFamily="18" charset="0"/>
                <a:cs typeface="Times New Roman" panose="02020603050405020304" pitchFamily="18" charset="0"/>
              </a:rPr>
              <a:t>-headers==4.6.0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sqlparse</a:t>
            </a:r>
            <a:r>
              <a:rPr lang="en-US" dirty="0">
                <a:latin typeface="Times New Roman" panose="02020603050405020304" pitchFamily="18" charset="0"/>
                <a:cs typeface="Times New Roman" panose="02020603050405020304" pitchFamily="18" charset="0"/>
              </a:rPr>
              <a:t>==0.5.2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tzdata</a:t>
            </a:r>
            <a:r>
              <a:rPr lang="en-US" dirty="0">
                <a:latin typeface="Times New Roman" panose="02020603050405020304" pitchFamily="18" charset="0"/>
                <a:cs typeface="Times New Roman" panose="02020603050405020304" pitchFamily="18" charset="0"/>
              </a:rPr>
              <a:t>==2024.2</a:t>
            </a:r>
          </a:p>
          <a:p>
            <a:r>
              <a:rPr lang="en-US" dirty="0">
                <a:latin typeface="Times New Roman" panose="02020603050405020304" pitchFamily="18" charset="0"/>
                <a:cs typeface="Times New Roman" panose="02020603050405020304" pitchFamily="18" charset="0"/>
              </a:rPr>
              <a:t>    Django==5.1.3 - </a:t>
            </a:r>
            <a:r>
              <a:rPr lang="ru-RU" dirty="0">
                <a:latin typeface="Times New Roman" panose="02020603050405020304" pitchFamily="18" charset="0"/>
                <a:cs typeface="Times New Roman" panose="02020603050405020304" pitchFamily="18" charset="0"/>
              </a:rPr>
              <a:t>фреймворк </a:t>
            </a:r>
            <a:r>
              <a:rPr lang="ru-RU" dirty="0" err="1">
                <a:latin typeface="Times New Roman" panose="02020603050405020304" pitchFamily="18" charset="0"/>
                <a:cs typeface="Times New Roman" panose="02020603050405020304" pitchFamily="18" charset="0"/>
              </a:rPr>
              <a:t>Python</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для разработки веб-приложений использующий</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djangorestframework</a:t>
            </a:r>
            <a:r>
              <a:rPr lang="en-US" dirty="0">
                <a:latin typeface="Times New Roman" panose="02020603050405020304" pitchFamily="18" charset="0"/>
                <a:cs typeface="Times New Roman" panose="02020603050405020304" pitchFamily="18" charset="0"/>
              </a:rPr>
              <a:t>==3.15.2 - </a:t>
            </a:r>
            <a:r>
              <a:rPr lang="ru-RU" dirty="0">
                <a:latin typeface="Times New Roman" panose="02020603050405020304" pitchFamily="18" charset="0"/>
                <a:cs typeface="Times New Roman" panose="02020603050405020304" pitchFamily="18" charset="0"/>
              </a:rPr>
              <a:t> инструмент для использования API на основе фреймворка </a:t>
            </a:r>
            <a:r>
              <a:rPr lang="ru-RU" dirty="0" err="1">
                <a:latin typeface="Times New Roman" panose="02020603050405020304" pitchFamily="18" charset="0"/>
                <a:cs typeface="Times New Roman" panose="02020603050405020304" pitchFamily="18" charset="0"/>
              </a:rPr>
              <a:t>Django</a:t>
            </a:r>
            <a:r>
              <a:rPr lang="ru-RU"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pillow==11.0.0 - </a:t>
            </a:r>
            <a:r>
              <a:rPr lang="ru-RU" dirty="0">
                <a:latin typeface="Times New Roman" panose="02020603050405020304" pitchFamily="18" charset="0"/>
                <a:cs typeface="Times New Roman" panose="02020603050405020304" pitchFamily="18" charset="0"/>
              </a:rPr>
              <a:t>библиотека для работы с изображениями и их обработки на языке </a:t>
            </a:r>
            <a:r>
              <a:rPr lang="ru-RU" dirty="0" err="1">
                <a:latin typeface="Times New Roman" panose="02020603050405020304" pitchFamily="18" charset="0"/>
                <a:cs typeface="Times New Roman" panose="02020603050405020304" pitchFamily="18" charset="0"/>
              </a:rPr>
              <a:t>Python</a:t>
            </a:r>
            <a:r>
              <a:rPr lang="ru-RU"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4616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93" name="Google Shape;93;g2962aafab79_0_5"/>
          <p:cNvCxnSpPr/>
          <p:nvPr/>
        </p:nvCxnSpPr>
        <p:spPr>
          <a:xfrm>
            <a:off x="286050" y="4845025"/>
            <a:ext cx="8172900" cy="26700"/>
          </a:xfrm>
          <a:prstGeom prst="straightConnector1">
            <a:avLst/>
          </a:prstGeom>
          <a:noFill/>
          <a:ln w="28575" cap="flat" cmpd="sng">
            <a:solidFill>
              <a:srgbClr val="11696D"/>
            </a:solidFill>
            <a:prstDash val="solid"/>
            <a:round/>
            <a:headEnd type="none" w="sm" len="sm"/>
            <a:tailEnd type="none" w="sm" len="sm"/>
          </a:ln>
        </p:spPr>
      </p:cxnSp>
      <p:sp>
        <p:nvSpPr>
          <p:cNvPr id="94" name="Google Shape;94;g2962aafab79_0_5"/>
          <p:cNvSpPr txBox="1"/>
          <p:nvPr/>
        </p:nvSpPr>
        <p:spPr>
          <a:xfrm>
            <a:off x="8583175" y="4658275"/>
            <a:ext cx="91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u" sz="1400" b="0" i="0" u="none" strike="noStrike" cap="none" dirty="0">
                <a:solidFill>
                  <a:srgbClr val="11696D"/>
                </a:solidFill>
                <a:latin typeface="Montserrat Black"/>
                <a:ea typeface="Montserrat Black"/>
                <a:cs typeface="Montserrat Black"/>
                <a:sym typeface="Montserrat Black"/>
              </a:rPr>
              <a:t>6</a:t>
            </a:r>
            <a:endParaRPr sz="1400" b="0" i="0" u="none" strike="noStrike" cap="none" dirty="0">
              <a:solidFill>
                <a:srgbClr val="11696D"/>
              </a:solidFill>
              <a:latin typeface="Montserrat Black"/>
              <a:ea typeface="Montserrat Black"/>
              <a:cs typeface="Montserrat Black"/>
              <a:sym typeface="Montserrat Black"/>
            </a:endParaRPr>
          </a:p>
        </p:txBody>
      </p:sp>
      <p:sp>
        <p:nvSpPr>
          <p:cNvPr id="95" name="Google Shape;95;g2962aafab79_0_5"/>
          <p:cNvSpPr txBox="1"/>
          <p:nvPr/>
        </p:nvSpPr>
        <p:spPr>
          <a:xfrm>
            <a:off x="410275" y="388620"/>
            <a:ext cx="8172900" cy="1938962"/>
          </a:xfrm>
          <a:prstGeom prst="rect">
            <a:avLst/>
          </a:prstGeom>
          <a:noFill/>
          <a:ln>
            <a:noFill/>
          </a:ln>
        </p:spPr>
        <p:txBody>
          <a:bodyPr spcFirstLastPara="1" wrap="square" lIns="91425" tIns="91425" rIns="91425" bIns="91425" anchor="t" anchorCtr="0">
            <a:spAutoFit/>
          </a:bodyPr>
          <a:lstStyle/>
          <a:p>
            <a:pPr algn="just"/>
            <a:r>
              <a:rPr lang="ru-RU" b="1" dirty="0">
                <a:latin typeface="Times New Roman" panose="02020603050405020304" pitchFamily="18" charset="0"/>
                <a:cs typeface="Times New Roman" panose="02020603050405020304" pitchFamily="18" charset="0"/>
              </a:rPr>
              <a:t>Структура, описание полей и взаимосвязи моделей приложения </a:t>
            </a:r>
            <a:r>
              <a:rPr lang="en-US" b="1" dirty="0" err="1">
                <a:latin typeface="Times New Roman" panose="02020603050405020304" pitchFamily="18" charset="0"/>
                <a:cs typeface="Times New Roman" panose="02020603050405020304" pitchFamily="18" charset="0"/>
              </a:rPr>
              <a:t>helpforseller</a:t>
            </a:r>
            <a:r>
              <a:rPr lang="ru-RU" b="1" dirty="0">
                <a:latin typeface="Times New Roman" panose="02020603050405020304" pitchFamily="18" charset="0"/>
                <a:cs typeface="Times New Roman" panose="02020603050405020304" pitchFamily="18" charset="0"/>
              </a:rPr>
              <a:t>.</a:t>
            </a:r>
          </a:p>
          <a:p>
            <a:pPr algn="just"/>
            <a:endParaRPr lang="en-US" sz="800"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    Помимо стандартной структуры, предназначенной для настройки и администрирования, в рамках проекта </a:t>
            </a:r>
            <a:r>
              <a:rPr lang="en-US" dirty="0">
                <a:latin typeface="Times New Roman" panose="02020603050405020304" pitchFamily="18" charset="0"/>
                <a:cs typeface="Times New Roman" panose="02020603050405020304" pitchFamily="18" charset="0"/>
              </a:rPr>
              <a:t>Django </a:t>
            </a:r>
            <a:r>
              <a:rPr lang="ru-RU" dirty="0">
                <a:latin typeface="Times New Roman" panose="02020603050405020304" pitchFamily="18" charset="0"/>
                <a:cs typeface="Times New Roman" panose="02020603050405020304" pitchFamily="18" charset="0"/>
              </a:rPr>
              <a:t>создано приложение </a:t>
            </a:r>
            <a:r>
              <a:rPr lang="en-US" b="1" dirty="0">
                <a:latin typeface="Times New Roman" panose="02020603050405020304" pitchFamily="18" charset="0"/>
                <a:cs typeface="Times New Roman" panose="02020603050405020304" pitchFamily="18" charset="0"/>
              </a:rPr>
              <a:t>goods</a:t>
            </a:r>
            <a:r>
              <a:rPr lang="ru-RU" dirty="0">
                <a:solidFill>
                  <a:schemeClr val="tx1"/>
                </a:solidFill>
                <a:latin typeface="Times New Roman" panose="02020603050405020304" pitchFamily="18" charset="0"/>
                <a:cs typeface="Times New Roman" panose="02020603050405020304" pitchFamily="18" charset="0"/>
              </a:rPr>
              <a:t>, которое включает в себя три модели для работы с базой данных:</a:t>
            </a:r>
          </a:p>
          <a:p>
            <a:pPr algn="just"/>
            <a:endParaRPr lang="ru-RU" sz="800" dirty="0">
              <a:solidFill>
                <a:schemeClr val="tx1"/>
              </a:solidFill>
              <a:latin typeface="Times New Roman" panose="02020603050405020304" pitchFamily="18" charset="0"/>
              <a:cs typeface="Times New Roman" panose="02020603050405020304" pitchFamily="18" charset="0"/>
            </a:endParaRPr>
          </a:p>
          <a:p>
            <a:pPr algn="just"/>
            <a:r>
              <a:rPr lang="ru-RU"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Seller</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предназначено для описания продавца. Содержит контактными данными и рейтинг продавцов;</a:t>
            </a:r>
          </a:p>
          <a:p>
            <a:pPr algn="just"/>
            <a:r>
              <a:rPr lang="ru-RU"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Category</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предназначено для описания категории товаров;</a:t>
            </a:r>
          </a:p>
          <a:p>
            <a:pPr algn="just"/>
            <a:r>
              <a:rPr lang="ru-RU"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Good</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предназначено для описания товара, рассматриваемого для вывода на маркетплейс;</a:t>
            </a:r>
          </a:p>
        </p:txBody>
      </p:sp>
      <p:graphicFrame>
        <p:nvGraphicFramePr>
          <p:cNvPr id="7" name="Таблица 6"/>
          <p:cNvGraphicFramePr>
            <a:graphicFrameLocks noGrp="1"/>
          </p:cNvGraphicFramePr>
          <p:nvPr>
            <p:extLst>
              <p:ext uri="{D42A27DB-BD31-4B8C-83A1-F6EECF244321}">
                <p14:modId xmlns:p14="http://schemas.microsoft.com/office/powerpoint/2010/main" val="1913997621"/>
              </p:ext>
            </p:extLst>
          </p:nvPr>
        </p:nvGraphicFramePr>
        <p:xfrm>
          <a:off x="5888574" y="2571750"/>
          <a:ext cx="2414177" cy="1984500"/>
        </p:xfrm>
        <a:graphic>
          <a:graphicData uri="http://schemas.openxmlformats.org/drawingml/2006/table">
            <a:tbl>
              <a:tblPr>
                <a:tableStyleId>{5C22544A-7EE6-4342-B048-85BDC9FD1C3A}</a:tableStyleId>
              </a:tblPr>
              <a:tblGrid>
                <a:gridCol w="1370302">
                  <a:extLst>
                    <a:ext uri="{9D8B030D-6E8A-4147-A177-3AD203B41FA5}">
                      <a16:colId xmlns:a16="http://schemas.microsoft.com/office/drawing/2014/main" val="20000"/>
                    </a:ext>
                  </a:extLst>
                </a:gridCol>
                <a:gridCol w="1043875">
                  <a:extLst>
                    <a:ext uri="{9D8B030D-6E8A-4147-A177-3AD203B41FA5}">
                      <a16:colId xmlns:a16="http://schemas.microsoft.com/office/drawing/2014/main" val="20001"/>
                    </a:ext>
                  </a:extLst>
                </a:gridCol>
              </a:tblGrid>
              <a:tr h="220500">
                <a:tc gridSpan="2">
                  <a:txBody>
                    <a:bodyPr/>
                    <a:lstStyle/>
                    <a:p>
                      <a:pPr algn="ctr"/>
                      <a:r>
                        <a:rPr lang="en-US" sz="1200" b="1" dirty="0">
                          <a:latin typeface="Times New Roman" panose="02020603050405020304" pitchFamily="18" charset="0"/>
                          <a:cs typeface="Times New Roman" panose="02020603050405020304" pitchFamily="18" charset="0"/>
                        </a:rPr>
                        <a:t>Seller</a:t>
                      </a:r>
                      <a:r>
                        <a:rPr lang="en-US" sz="1000" dirty="0">
                          <a:latin typeface="Times New Roman" panose="02020603050405020304" pitchFamily="18" charset="0"/>
                          <a:cs typeface="Times New Roman" panose="02020603050405020304" pitchFamily="18" charset="0"/>
                        </a:rPr>
                        <a:t> </a:t>
                      </a: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0500">
                <a:tc>
                  <a:txBody>
                    <a:bodyPr/>
                    <a:lstStyle/>
                    <a:p>
                      <a:pPr algn="ctr"/>
                      <a:r>
                        <a:rPr lang="en-US" sz="1000" dirty="0">
                          <a:latin typeface="Times New Roman" panose="02020603050405020304" pitchFamily="18" charset="0"/>
                          <a:cs typeface="Times New Roman" panose="02020603050405020304" pitchFamily="18" charset="0"/>
                        </a:rPr>
                        <a:t>Id</a:t>
                      </a: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mn-lt"/>
                          <a:ea typeface="+mn-ea"/>
                          <a:cs typeface="+mn-cs"/>
                          <a:sym typeface="Arial"/>
                        </a:rPr>
                        <a:t>name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имя</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mn-lt"/>
                          <a:ea typeface="+mn-ea"/>
                          <a:cs typeface="+mn-cs"/>
                          <a:sym typeface="Arial"/>
                        </a:rPr>
                        <a:t>email</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почта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mn-lt"/>
                          <a:ea typeface="+mn-ea"/>
                          <a:cs typeface="+mn-cs"/>
                          <a:sym typeface="Arial"/>
                        </a:rPr>
                        <a:t>phone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телефон</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mn-lt"/>
                          <a:ea typeface="+mn-ea"/>
                          <a:cs typeface="+mn-cs"/>
                          <a:sym typeface="Arial"/>
                        </a:rPr>
                        <a:t>address</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адрес</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mn-lt"/>
                          <a:ea typeface="+mn-ea"/>
                          <a:cs typeface="+mn-cs"/>
                          <a:sym typeface="Arial"/>
                        </a:rPr>
                        <a:t>description</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описание</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mn-lt"/>
                          <a:ea typeface="+mn-ea"/>
                          <a:cs typeface="+mn-cs"/>
                          <a:sym typeface="Arial"/>
                        </a:rPr>
                        <a:t>image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фото</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mn-lt"/>
                          <a:ea typeface="+mn-ea"/>
                          <a:cs typeface="+mn-cs"/>
                          <a:sym typeface="Arial"/>
                        </a:rPr>
                        <a:t>rating</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рейтинг</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2832391"/>
                  </a:ext>
                </a:extLst>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3749852808"/>
              </p:ext>
            </p:extLst>
          </p:nvPr>
        </p:nvGraphicFramePr>
        <p:xfrm>
          <a:off x="3394590" y="2611139"/>
          <a:ext cx="2005295" cy="882000"/>
        </p:xfrm>
        <a:graphic>
          <a:graphicData uri="http://schemas.openxmlformats.org/drawingml/2006/table">
            <a:tbl>
              <a:tblPr>
                <a:tableStyleId>{5C22544A-7EE6-4342-B048-85BDC9FD1C3A}</a:tableStyleId>
              </a:tblPr>
              <a:tblGrid>
                <a:gridCol w="1032233">
                  <a:extLst>
                    <a:ext uri="{9D8B030D-6E8A-4147-A177-3AD203B41FA5}">
                      <a16:colId xmlns:a16="http://schemas.microsoft.com/office/drawing/2014/main" val="20000"/>
                    </a:ext>
                  </a:extLst>
                </a:gridCol>
                <a:gridCol w="973062">
                  <a:extLst>
                    <a:ext uri="{9D8B030D-6E8A-4147-A177-3AD203B41FA5}">
                      <a16:colId xmlns:a16="http://schemas.microsoft.com/office/drawing/2014/main" val="20001"/>
                    </a:ext>
                  </a:extLst>
                </a:gridCol>
              </a:tblGrid>
              <a:tr h="220500">
                <a:tc gridSpan="2">
                  <a:txBody>
                    <a:bodyPr/>
                    <a:lstStyle/>
                    <a:p>
                      <a:pPr algn="ctr"/>
                      <a:r>
                        <a:rPr lang="en-US" sz="1200" b="1" dirty="0">
                          <a:latin typeface="Times New Roman" panose="02020603050405020304" pitchFamily="18" charset="0"/>
                          <a:cs typeface="Times New Roman" panose="02020603050405020304" pitchFamily="18" charset="0"/>
                        </a:rPr>
                        <a:t>Category</a:t>
                      </a:r>
                      <a:r>
                        <a:rPr lang="en-US" sz="1000" dirty="0">
                          <a:latin typeface="Times New Roman" panose="02020603050405020304" pitchFamily="18" charset="0"/>
                          <a:cs typeface="Times New Roman" panose="02020603050405020304" pitchFamily="18" charset="0"/>
                        </a:rPr>
                        <a:t> </a:t>
                      </a: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0500">
                <a:tc>
                  <a:txBody>
                    <a:bodyPr/>
                    <a:lstStyle/>
                    <a:p>
                      <a:pPr algn="ctr"/>
                      <a:r>
                        <a:rPr lang="en-US" sz="1000" dirty="0">
                          <a:latin typeface="Times New Roman" panose="02020603050405020304" pitchFamily="18" charset="0"/>
                          <a:cs typeface="Times New Roman" panose="02020603050405020304" pitchFamily="18" charset="0"/>
                        </a:rPr>
                        <a:t>Id</a:t>
                      </a: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mn-lt"/>
                          <a:ea typeface="+mn-ea"/>
                          <a:cs typeface="+mn-cs"/>
                          <a:sym typeface="Arial"/>
                        </a:rPr>
                        <a:t>name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название</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mn-lt"/>
                          <a:ea typeface="+mn-ea"/>
                          <a:cs typeface="+mn-cs"/>
                          <a:sym typeface="Arial"/>
                        </a:rPr>
                        <a:t>Description</a:t>
                      </a:r>
                      <a:endParaRPr lang="ru-RU" sz="1000" b="0" i="0" u="none" strike="noStrike" cap="none" dirty="0">
                        <a:solidFill>
                          <a:schemeClr val="dk1"/>
                        </a:solidFill>
                        <a:effectLst/>
                        <a:latin typeface="+mn-lt"/>
                        <a:ea typeface="+mn-ea"/>
                        <a:cs typeface="+mn-cs"/>
                        <a:sym typeface="Aria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dirty="0">
                          <a:latin typeface="Times New Roman" panose="02020603050405020304" pitchFamily="18" charset="0"/>
                          <a:cs typeface="Times New Roman" panose="02020603050405020304" pitchFamily="18" charset="0"/>
                        </a:rPr>
                        <a:t>описание</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9" name="Таблица 8"/>
          <p:cNvGraphicFramePr>
            <a:graphicFrameLocks noGrp="1"/>
          </p:cNvGraphicFramePr>
          <p:nvPr>
            <p:extLst>
              <p:ext uri="{D42A27DB-BD31-4B8C-83A1-F6EECF244321}">
                <p14:modId xmlns:p14="http://schemas.microsoft.com/office/powerpoint/2010/main" val="1747383512"/>
              </p:ext>
            </p:extLst>
          </p:nvPr>
        </p:nvGraphicFramePr>
        <p:xfrm>
          <a:off x="688835" y="2571750"/>
          <a:ext cx="2167590" cy="1984500"/>
        </p:xfrm>
        <a:graphic>
          <a:graphicData uri="http://schemas.openxmlformats.org/drawingml/2006/table">
            <a:tbl>
              <a:tblPr>
                <a:tableStyleId>{5C22544A-7EE6-4342-B048-85BDC9FD1C3A}</a:tableStyleId>
              </a:tblPr>
              <a:tblGrid>
                <a:gridCol w="966678">
                  <a:extLst>
                    <a:ext uri="{9D8B030D-6E8A-4147-A177-3AD203B41FA5}">
                      <a16:colId xmlns:a16="http://schemas.microsoft.com/office/drawing/2014/main" val="20000"/>
                    </a:ext>
                  </a:extLst>
                </a:gridCol>
                <a:gridCol w="1200912">
                  <a:extLst>
                    <a:ext uri="{9D8B030D-6E8A-4147-A177-3AD203B41FA5}">
                      <a16:colId xmlns:a16="http://schemas.microsoft.com/office/drawing/2014/main" val="20001"/>
                    </a:ext>
                  </a:extLst>
                </a:gridCol>
              </a:tblGrid>
              <a:tr h="220500">
                <a:tc gridSpan="2">
                  <a:txBody>
                    <a:bodyPr/>
                    <a:lstStyle/>
                    <a:p>
                      <a:pPr algn="ctr"/>
                      <a:r>
                        <a:rPr lang="en-US" sz="1200" b="1" dirty="0">
                          <a:latin typeface="Times New Roman" panose="02020603050405020304" pitchFamily="18" charset="0"/>
                          <a:cs typeface="Times New Roman" panose="02020603050405020304" pitchFamily="18" charset="0"/>
                        </a:rPr>
                        <a:t>Good</a:t>
                      </a:r>
                      <a:r>
                        <a:rPr lang="en-US" sz="1000" b="1" dirty="0">
                          <a:latin typeface="Times New Roman" panose="02020603050405020304" pitchFamily="18" charset="0"/>
                          <a:cs typeface="Times New Roman" panose="02020603050405020304" pitchFamily="18" charset="0"/>
                        </a:rPr>
                        <a:t> </a:t>
                      </a:r>
                      <a:endParaRPr lang="ru-RU" sz="1000" b="1"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ru-RU" sz="100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0500">
                <a:tc>
                  <a:txBody>
                    <a:bodyPr/>
                    <a:lstStyle/>
                    <a:p>
                      <a:pPr algn="ctr"/>
                      <a:r>
                        <a:rPr lang="en-US" sz="1000" b="0" dirty="0">
                          <a:latin typeface="Times New Roman" panose="02020603050405020304" pitchFamily="18" charset="0"/>
                          <a:cs typeface="Times New Roman" panose="02020603050405020304" pitchFamily="18" charset="0"/>
                        </a:rPr>
                        <a:t>Id</a:t>
                      </a:r>
                      <a:endParaRPr lang="ru-RU" sz="1000" b="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000" b="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name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b="0" dirty="0">
                          <a:latin typeface="Times New Roman" panose="02020603050405020304" pitchFamily="18" charset="0"/>
                          <a:cs typeface="Times New Roman" panose="02020603050405020304" pitchFamily="18" charset="0"/>
                        </a:rPr>
                        <a:t>наименование</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price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b="0" dirty="0">
                          <a:latin typeface="Times New Roman" panose="02020603050405020304" pitchFamily="18" charset="0"/>
                          <a:cs typeface="Times New Roman" panose="02020603050405020304" pitchFamily="18" charset="0"/>
                        </a:rPr>
                        <a:t>цена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shipping_price</a:t>
                      </a:r>
                      <a:endParaRPr lang="en-US" sz="1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b="0" dirty="0">
                          <a:latin typeface="Times New Roman" panose="02020603050405020304" pitchFamily="18" charset="0"/>
                          <a:cs typeface="Times New Roman" panose="02020603050405020304" pitchFamily="18" charset="0"/>
                        </a:rPr>
                        <a:t>цена доставки</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description</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b="0" dirty="0">
                          <a:latin typeface="Times New Roman" panose="02020603050405020304" pitchFamily="18" charset="0"/>
                          <a:cs typeface="Times New Roman" panose="02020603050405020304" pitchFamily="18" charset="0"/>
                        </a:rPr>
                        <a:t>описание</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205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image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000" b="0" dirty="0">
                          <a:latin typeface="Times New Roman" panose="02020603050405020304" pitchFamily="18" charset="0"/>
                          <a:cs typeface="Times New Roman" panose="02020603050405020304" pitchFamily="18" charset="0"/>
                        </a:rPr>
                        <a:t>картинка</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5173560"/>
                  </a:ext>
                </a:extLst>
              </a:tr>
              <a:tr h="220500">
                <a:tc>
                  <a:txBody>
                    <a:bodyPr/>
                    <a:lstStyle/>
                    <a:p>
                      <a:pPr algn="ctr"/>
                      <a:r>
                        <a:rPr lang="en-US" sz="1000" b="0" dirty="0">
                          <a:latin typeface="Times New Roman" panose="02020603050405020304" pitchFamily="18" charset="0"/>
                          <a:cs typeface="Times New Roman" panose="02020603050405020304" pitchFamily="18" charset="0"/>
                        </a:rPr>
                        <a:t>Category </a:t>
                      </a:r>
                      <a:endParaRPr lang="ru-RU" sz="1000" b="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latin typeface="Times New Roman" panose="02020603050405020304" pitchFamily="18" charset="0"/>
                          <a:cs typeface="Times New Roman" panose="02020603050405020304" pitchFamily="18" charset="0"/>
                        </a:rPr>
                        <a:t>Category</a:t>
                      </a:r>
                      <a:r>
                        <a:rPr lang="ru-RU" sz="1000" b="0" dirty="0">
                          <a:latin typeface="Times New Roman" panose="02020603050405020304" pitchFamily="18" charset="0"/>
                          <a:cs typeface="Times New Roman" panose="02020603050405020304" pitchFamily="18" charset="0"/>
                        </a:rPr>
                        <a:t>_</a:t>
                      </a:r>
                      <a:r>
                        <a:rPr lang="en-US" sz="1000" b="0" dirty="0">
                          <a:latin typeface="Times New Roman" panose="02020603050405020304" pitchFamily="18" charset="0"/>
                          <a:cs typeface="Times New Roman" panose="02020603050405020304" pitchFamily="18" charset="0"/>
                        </a:rPr>
                        <a:t>Id </a:t>
                      </a:r>
                      <a:endParaRPr lang="ru-RU" sz="1000" b="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0500">
                <a:tc>
                  <a:txBody>
                    <a:bodyPr/>
                    <a:lstStyle/>
                    <a:p>
                      <a:pPr algn="ctr"/>
                      <a:r>
                        <a:rPr lang="en-US" sz="1000" b="0" dirty="0">
                          <a:latin typeface="Times New Roman" panose="02020603050405020304" pitchFamily="18" charset="0"/>
                          <a:cs typeface="Times New Roman" panose="02020603050405020304" pitchFamily="18" charset="0"/>
                        </a:rPr>
                        <a:t>Seller </a:t>
                      </a:r>
                      <a:endParaRPr lang="ru-RU" sz="1000" b="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a:latin typeface="Times New Roman" panose="02020603050405020304" pitchFamily="18" charset="0"/>
                          <a:cs typeface="Times New Roman" panose="02020603050405020304" pitchFamily="18" charset="0"/>
                        </a:rPr>
                        <a:t>Seller </a:t>
                      </a:r>
                      <a:r>
                        <a:rPr lang="ru-RU" sz="1000" b="0" dirty="0">
                          <a:latin typeface="Times New Roman" panose="02020603050405020304" pitchFamily="18" charset="0"/>
                          <a:cs typeface="Times New Roman" panose="02020603050405020304" pitchFamily="18" charset="0"/>
                        </a:rPr>
                        <a:t>_</a:t>
                      </a:r>
                      <a:r>
                        <a:rPr lang="en-US" sz="1000" b="0" dirty="0">
                          <a:latin typeface="Times New Roman" panose="02020603050405020304" pitchFamily="18" charset="0"/>
                          <a:cs typeface="Times New Roman" panose="02020603050405020304" pitchFamily="18" charset="0"/>
                        </a:rPr>
                        <a:t>Id</a:t>
                      </a:r>
                      <a:endParaRPr lang="ru-RU" sz="1000" b="0" dirty="0">
                        <a:latin typeface="Times New Roman" panose="02020603050405020304" pitchFamily="18" charset="0"/>
                        <a:cs typeface="Times New Roman" panose="02020603050405020304" pitchFamily="18"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cxnSp>
        <p:nvCxnSpPr>
          <p:cNvPr id="24" name="Прямая со стрелкой 23">
            <a:extLst>
              <a:ext uri="{FF2B5EF4-FFF2-40B4-BE49-F238E27FC236}">
                <a16:creationId xmlns:a16="http://schemas.microsoft.com/office/drawing/2014/main" id="{12F9B010-416F-4926-8ED8-E5A6F1246596}"/>
              </a:ext>
            </a:extLst>
          </p:cNvPr>
          <p:cNvCxnSpPr>
            <a:cxnSpLocks/>
          </p:cNvCxnSpPr>
          <p:nvPr/>
        </p:nvCxnSpPr>
        <p:spPr>
          <a:xfrm flipH="1">
            <a:off x="2856426" y="4223344"/>
            <a:ext cx="1696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600B8153-2BE6-400C-8294-6E11057B0286}"/>
              </a:ext>
            </a:extLst>
          </p:cNvPr>
          <p:cNvCxnSpPr>
            <a:cxnSpLocks/>
          </p:cNvCxnSpPr>
          <p:nvPr/>
        </p:nvCxnSpPr>
        <p:spPr>
          <a:xfrm flipH="1" flipV="1">
            <a:off x="3026072" y="2887925"/>
            <a:ext cx="6578" cy="1335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C6A73D71-B505-4F69-9577-611077F304E1}"/>
              </a:ext>
            </a:extLst>
          </p:cNvPr>
          <p:cNvCxnSpPr/>
          <p:nvPr/>
        </p:nvCxnSpPr>
        <p:spPr>
          <a:xfrm>
            <a:off x="3026072" y="2887925"/>
            <a:ext cx="3437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a:extLst>
              <a:ext uri="{FF2B5EF4-FFF2-40B4-BE49-F238E27FC236}">
                <a16:creationId xmlns:a16="http://schemas.microsoft.com/office/drawing/2014/main" id="{336D3AC7-695E-49BC-B34A-9ED26752CEBE}"/>
              </a:ext>
            </a:extLst>
          </p:cNvPr>
          <p:cNvCxnSpPr>
            <a:cxnSpLocks/>
          </p:cNvCxnSpPr>
          <p:nvPr/>
        </p:nvCxnSpPr>
        <p:spPr>
          <a:xfrm flipH="1">
            <a:off x="2856426" y="4454685"/>
            <a:ext cx="2670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a:extLst>
              <a:ext uri="{FF2B5EF4-FFF2-40B4-BE49-F238E27FC236}">
                <a16:creationId xmlns:a16="http://schemas.microsoft.com/office/drawing/2014/main" id="{5BF00E22-6085-4579-8A1D-E9230BC54C02}"/>
              </a:ext>
            </a:extLst>
          </p:cNvPr>
          <p:cNvCxnSpPr>
            <a:cxnSpLocks/>
          </p:cNvCxnSpPr>
          <p:nvPr/>
        </p:nvCxnSpPr>
        <p:spPr>
          <a:xfrm flipV="1">
            <a:off x="5526634" y="2887925"/>
            <a:ext cx="0" cy="1566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a:extLst>
              <a:ext uri="{FF2B5EF4-FFF2-40B4-BE49-F238E27FC236}">
                <a16:creationId xmlns:a16="http://schemas.microsoft.com/office/drawing/2014/main" id="{994F6BF8-11FD-4179-B62A-54E052DE7CEC}"/>
              </a:ext>
            </a:extLst>
          </p:cNvPr>
          <p:cNvCxnSpPr>
            <a:cxnSpLocks/>
          </p:cNvCxnSpPr>
          <p:nvPr/>
        </p:nvCxnSpPr>
        <p:spPr>
          <a:xfrm>
            <a:off x="5526634" y="2887925"/>
            <a:ext cx="3619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85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93" name="Google Shape;93;g2962aafab79_0_5"/>
          <p:cNvCxnSpPr/>
          <p:nvPr/>
        </p:nvCxnSpPr>
        <p:spPr>
          <a:xfrm>
            <a:off x="286050" y="4845025"/>
            <a:ext cx="8172900" cy="26700"/>
          </a:xfrm>
          <a:prstGeom prst="straightConnector1">
            <a:avLst/>
          </a:prstGeom>
          <a:noFill/>
          <a:ln w="28575" cap="flat" cmpd="sng">
            <a:solidFill>
              <a:srgbClr val="11696D"/>
            </a:solidFill>
            <a:prstDash val="solid"/>
            <a:round/>
            <a:headEnd type="none" w="sm" len="sm"/>
            <a:tailEnd type="none" w="sm" len="sm"/>
          </a:ln>
        </p:spPr>
      </p:cxnSp>
      <p:sp>
        <p:nvSpPr>
          <p:cNvPr id="94" name="Google Shape;94;g2962aafab79_0_5"/>
          <p:cNvSpPr txBox="1"/>
          <p:nvPr/>
        </p:nvSpPr>
        <p:spPr>
          <a:xfrm>
            <a:off x="8583175" y="4658275"/>
            <a:ext cx="91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u" dirty="0">
                <a:solidFill>
                  <a:srgbClr val="11696D"/>
                </a:solidFill>
                <a:latin typeface="Montserrat Black"/>
                <a:ea typeface="Montserrat Black"/>
                <a:cs typeface="Montserrat Black"/>
                <a:sym typeface="Montserrat Black"/>
              </a:rPr>
              <a:t>7</a:t>
            </a:r>
            <a:endParaRPr sz="1400" b="0" i="0" u="none" strike="noStrike" cap="none" dirty="0">
              <a:solidFill>
                <a:srgbClr val="11696D"/>
              </a:solidFill>
              <a:latin typeface="Montserrat Black"/>
              <a:ea typeface="Montserrat Black"/>
              <a:cs typeface="Montserrat Black"/>
              <a:sym typeface="Montserrat Black"/>
            </a:endParaRPr>
          </a:p>
        </p:txBody>
      </p:sp>
      <p:sp>
        <p:nvSpPr>
          <p:cNvPr id="96" name="Google Shape;96;g2962aafab79_0_5"/>
          <p:cNvSpPr txBox="1"/>
          <p:nvPr/>
        </p:nvSpPr>
        <p:spPr>
          <a:xfrm>
            <a:off x="152400" y="152400"/>
            <a:ext cx="8717700" cy="3849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200"/>
              <a:buFont typeface="Arial"/>
              <a:buNone/>
            </a:pPr>
            <a:endParaRPr sz="1300" b="0" i="0" u="none" strike="noStrike" cap="none">
              <a:solidFill>
                <a:srgbClr val="000000"/>
              </a:solidFill>
              <a:latin typeface="Arial"/>
              <a:ea typeface="Arial"/>
              <a:cs typeface="Arial"/>
              <a:sym typeface="Arial"/>
            </a:endParaRPr>
          </a:p>
        </p:txBody>
      </p:sp>
      <p:sp>
        <p:nvSpPr>
          <p:cNvPr id="6" name="Google Shape;95;g2962aafab79_0_5">
            <a:extLst>
              <a:ext uri="{FF2B5EF4-FFF2-40B4-BE49-F238E27FC236}">
                <a16:creationId xmlns:a16="http://schemas.microsoft.com/office/drawing/2014/main" id="{C70E46F1-5D85-403E-A8B3-F87BAD0A6E59}"/>
              </a:ext>
            </a:extLst>
          </p:cNvPr>
          <p:cNvSpPr txBox="1"/>
          <p:nvPr/>
        </p:nvSpPr>
        <p:spPr>
          <a:xfrm>
            <a:off x="437847" y="417591"/>
            <a:ext cx="8466540" cy="400079"/>
          </a:xfrm>
          <a:prstGeom prst="rect">
            <a:avLst/>
          </a:prstGeom>
          <a:noFill/>
          <a:ln>
            <a:noFill/>
          </a:ln>
        </p:spPr>
        <p:txBody>
          <a:bodyPr spcFirstLastPara="1" wrap="square" lIns="91425" tIns="91425" rIns="91425" bIns="91425" anchor="t" anchorCtr="0">
            <a:spAutoFit/>
          </a:bodyPr>
          <a:lstStyle/>
          <a:p>
            <a:r>
              <a:rPr lang="ru" b="1" dirty="0">
                <a:solidFill>
                  <a:schemeClr val="tx1"/>
                </a:solidFill>
                <a:latin typeface="Times New Roman" panose="02020603050405020304" pitchFamily="18" charset="0"/>
                <a:ea typeface="Montserrat"/>
                <a:cs typeface="Times New Roman" panose="02020603050405020304" pitchFamily="18" charset="0"/>
                <a:sym typeface="Montserrat"/>
              </a:rPr>
              <a:t>3</a:t>
            </a:r>
            <a:r>
              <a:rPr lang="ru" b="1"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 </a:t>
            </a:r>
            <a:r>
              <a:rPr lang="ru-RU" b="1" dirty="0">
                <a:solidFill>
                  <a:schemeClr val="tx1"/>
                </a:solidFill>
                <a:latin typeface="Times New Roman" panose="02020603050405020304" pitchFamily="18" charset="0"/>
                <a:cs typeface="Times New Roman" panose="02020603050405020304" pitchFamily="18" charset="0"/>
              </a:rPr>
              <a:t>Клиентская часть.</a:t>
            </a:r>
          </a:p>
        </p:txBody>
      </p:sp>
      <p:sp>
        <p:nvSpPr>
          <p:cNvPr id="7" name="Google Shape;95;g2962aafab79_0_5">
            <a:extLst>
              <a:ext uri="{FF2B5EF4-FFF2-40B4-BE49-F238E27FC236}">
                <a16:creationId xmlns:a16="http://schemas.microsoft.com/office/drawing/2014/main" id="{AFF65B5B-2498-443C-8B79-58F7C87E7514}"/>
              </a:ext>
            </a:extLst>
          </p:cNvPr>
          <p:cNvSpPr txBox="1"/>
          <p:nvPr/>
        </p:nvSpPr>
        <p:spPr>
          <a:xfrm>
            <a:off x="286051" y="709915"/>
            <a:ext cx="8297124" cy="1046410"/>
          </a:xfrm>
          <a:prstGeom prst="rect">
            <a:avLst/>
          </a:prstGeom>
          <a:noFill/>
          <a:ln>
            <a:noFill/>
          </a:ln>
        </p:spPr>
        <p:txBody>
          <a:bodyPr spcFirstLastPara="1" wrap="square" lIns="91425" tIns="91425" rIns="91425" bIns="91425" anchor="t" anchorCtr="0">
            <a:spAutoFit/>
          </a:bodyPr>
          <a:lstStyle/>
          <a:p>
            <a:pPr algn="just"/>
            <a:r>
              <a:rPr lang="ru-RU" dirty="0">
                <a:latin typeface="Times New Roman" panose="02020603050405020304" pitchFamily="18" charset="0"/>
                <a:cs typeface="Times New Roman" panose="02020603050405020304" pitchFamily="18" charset="0"/>
              </a:rPr>
              <a:t>    Клиентская часть сайта выполнена с использованием фреймворка </a:t>
            </a:r>
            <a:r>
              <a:rPr lang="en-US" dirty="0">
                <a:latin typeface="Times New Roman" panose="02020603050405020304" pitchFamily="18" charset="0"/>
                <a:cs typeface="Times New Roman" panose="02020603050405020304" pitchFamily="18" charset="0"/>
              </a:rPr>
              <a:t>React</a:t>
            </a:r>
            <a:r>
              <a:rPr lang="ru-RU" dirty="0">
                <a:latin typeface="Times New Roman" panose="02020603050405020304" pitchFamily="18" charset="0"/>
                <a:cs typeface="Times New Roman" panose="02020603050405020304" pitchFamily="18" charset="0"/>
              </a:rPr>
              <a:t>.</a:t>
            </a:r>
          </a:p>
          <a:p>
            <a:pPr algn="just"/>
            <a:r>
              <a:rPr lang="ru-RU" dirty="0">
                <a:latin typeface="Times New Roman" panose="02020603050405020304" pitchFamily="18" charset="0"/>
                <a:cs typeface="Times New Roman" panose="02020603050405020304" pitchFamily="18" charset="0"/>
              </a:rPr>
              <a:t>    Для каждого логического блока, обозначенного при разработке прототипа сайта, написан отдельный компонент, выполняющий различную функциональность, например, запросы к бэкенду и формирование представления информации.</a:t>
            </a:r>
          </a:p>
        </p:txBody>
      </p:sp>
      <p:pic>
        <p:nvPicPr>
          <p:cNvPr id="3" name="Рисунок 2">
            <a:extLst>
              <a:ext uri="{FF2B5EF4-FFF2-40B4-BE49-F238E27FC236}">
                <a16:creationId xmlns:a16="http://schemas.microsoft.com/office/drawing/2014/main" id="{54B00512-20CA-4F3F-AB90-6E10D072594C}"/>
              </a:ext>
            </a:extLst>
          </p:cNvPr>
          <p:cNvPicPr>
            <a:picLocks noChangeAspect="1"/>
          </p:cNvPicPr>
          <p:nvPr/>
        </p:nvPicPr>
        <p:blipFill>
          <a:blip r:embed="rId3"/>
          <a:stretch>
            <a:fillRect/>
          </a:stretch>
        </p:blipFill>
        <p:spPr>
          <a:xfrm>
            <a:off x="1653654" y="1756325"/>
            <a:ext cx="6034926" cy="2816514"/>
          </a:xfrm>
          <a:prstGeom prst="rect">
            <a:avLst/>
          </a:prstGeom>
        </p:spPr>
      </p:pic>
      <p:sp>
        <p:nvSpPr>
          <p:cNvPr id="10" name="Google Shape;95;g2962aafab79_0_5">
            <a:extLst>
              <a:ext uri="{FF2B5EF4-FFF2-40B4-BE49-F238E27FC236}">
                <a16:creationId xmlns:a16="http://schemas.microsoft.com/office/drawing/2014/main" id="{FFA07C3A-4241-4034-99ED-23B3617DF85C}"/>
              </a:ext>
            </a:extLst>
          </p:cNvPr>
          <p:cNvSpPr txBox="1"/>
          <p:nvPr/>
        </p:nvSpPr>
        <p:spPr>
          <a:xfrm>
            <a:off x="437847" y="4504675"/>
            <a:ext cx="8145328" cy="338524"/>
          </a:xfrm>
          <a:prstGeom prst="rect">
            <a:avLst/>
          </a:prstGeom>
          <a:noFill/>
          <a:ln>
            <a:noFill/>
          </a:ln>
        </p:spPr>
        <p:txBody>
          <a:bodyPr spcFirstLastPara="1" wrap="square" lIns="91425" tIns="91425" rIns="91425" bIns="91425" anchor="t" anchorCtr="0">
            <a:spAutoFit/>
          </a:bodyPr>
          <a:lstStyle/>
          <a:p>
            <a:pPr algn="ctr"/>
            <a:r>
              <a:rPr lang="ru-RU" sz="1000" dirty="0">
                <a:latin typeface="Times New Roman" panose="02020603050405020304" pitchFamily="18" charset="0"/>
                <a:cs typeface="Times New Roman" panose="02020603050405020304" pitchFamily="18" charset="0"/>
              </a:rPr>
              <a:t>Рис 2. Клиентская часть сайта.</a:t>
            </a:r>
          </a:p>
        </p:txBody>
      </p:sp>
    </p:spTree>
    <p:extLst>
      <p:ext uri="{BB962C8B-B14F-4D97-AF65-F5344CB8AC3E}">
        <p14:creationId xmlns:p14="http://schemas.microsoft.com/office/powerpoint/2010/main" val="181736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93" name="Google Shape;93;g2962aafab79_0_5"/>
          <p:cNvCxnSpPr/>
          <p:nvPr/>
        </p:nvCxnSpPr>
        <p:spPr>
          <a:xfrm>
            <a:off x="286050" y="4845025"/>
            <a:ext cx="8172900" cy="26700"/>
          </a:xfrm>
          <a:prstGeom prst="straightConnector1">
            <a:avLst/>
          </a:prstGeom>
          <a:noFill/>
          <a:ln w="28575" cap="flat" cmpd="sng">
            <a:solidFill>
              <a:srgbClr val="11696D"/>
            </a:solidFill>
            <a:prstDash val="solid"/>
            <a:round/>
            <a:headEnd type="none" w="sm" len="sm"/>
            <a:tailEnd type="none" w="sm" len="sm"/>
          </a:ln>
        </p:spPr>
      </p:cxnSp>
      <p:sp>
        <p:nvSpPr>
          <p:cNvPr id="94" name="Google Shape;94;g2962aafab79_0_5"/>
          <p:cNvSpPr txBox="1"/>
          <p:nvPr/>
        </p:nvSpPr>
        <p:spPr>
          <a:xfrm>
            <a:off x="8583175" y="4658275"/>
            <a:ext cx="91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u-RU" sz="1400" b="0" i="0" u="none" strike="noStrike" cap="none" dirty="0">
                <a:solidFill>
                  <a:srgbClr val="11696D"/>
                </a:solidFill>
                <a:latin typeface="Montserrat Black"/>
                <a:ea typeface="Montserrat Black"/>
                <a:cs typeface="Montserrat Black"/>
                <a:sym typeface="Montserrat Black"/>
              </a:rPr>
              <a:t>9</a:t>
            </a:r>
            <a:endParaRPr sz="1400" b="0" i="0" u="none" strike="noStrike" cap="none" dirty="0">
              <a:solidFill>
                <a:srgbClr val="11696D"/>
              </a:solidFill>
              <a:latin typeface="Montserrat Black"/>
              <a:ea typeface="Montserrat Black"/>
              <a:cs typeface="Montserrat Black"/>
              <a:sym typeface="Montserrat Black"/>
            </a:endParaRPr>
          </a:p>
        </p:txBody>
      </p:sp>
      <p:sp>
        <p:nvSpPr>
          <p:cNvPr id="96" name="Google Shape;96;g2962aafab79_0_5"/>
          <p:cNvSpPr txBox="1"/>
          <p:nvPr/>
        </p:nvSpPr>
        <p:spPr>
          <a:xfrm>
            <a:off x="152400" y="152400"/>
            <a:ext cx="8717700" cy="3849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200"/>
              <a:buFont typeface="Arial"/>
              <a:buNone/>
            </a:pPr>
            <a:endParaRPr sz="1300" b="0" i="0" u="none" strike="noStrike" cap="none">
              <a:solidFill>
                <a:srgbClr val="000000"/>
              </a:solidFill>
              <a:latin typeface="Arial"/>
              <a:ea typeface="Arial"/>
              <a:cs typeface="Arial"/>
              <a:sym typeface="Arial"/>
            </a:endParaRPr>
          </a:p>
        </p:txBody>
      </p:sp>
      <p:sp>
        <p:nvSpPr>
          <p:cNvPr id="6" name="Google Shape;95;g2962aafab79_0_5">
            <a:extLst>
              <a:ext uri="{FF2B5EF4-FFF2-40B4-BE49-F238E27FC236}">
                <a16:creationId xmlns:a16="http://schemas.microsoft.com/office/drawing/2014/main" id="{C70E46F1-5D85-403E-A8B3-F87BAD0A6E59}"/>
              </a:ext>
            </a:extLst>
          </p:cNvPr>
          <p:cNvSpPr txBox="1"/>
          <p:nvPr/>
        </p:nvSpPr>
        <p:spPr>
          <a:xfrm>
            <a:off x="437847" y="417591"/>
            <a:ext cx="8466540" cy="400079"/>
          </a:xfrm>
          <a:prstGeom prst="rect">
            <a:avLst/>
          </a:prstGeom>
          <a:noFill/>
          <a:ln>
            <a:noFill/>
          </a:ln>
        </p:spPr>
        <p:txBody>
          <a:bodyPr spcFirstLastPara="1" wrap="square" lIns="91425" tIns="91425" rIns="91425" bIns="91425" anchor="t" anchorCtr="0">
            <a:spAutoFit/>
          </a:bodyPr>
          <a:lstStyle/>
          <a:p>
            <a:r>
              <a:rPr lang="ru" b="1"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4. </a:t>
            </a:r>
            <a:r>
              <a:rPr lang="en-US" b="1"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Unit </a:t>
            </a:r>
            <a:r>
              <a:rPr lang="ru-RU" b="1" u="none" strike="noStrike" cap="none" dirty="0">
                <a:solidFill>
                  <a:schemeClr val="tx1"/>
                </a:solidFill>
                <a:latin typeface="Times New Roman" panose="02020603050405020304" pitchFamily="18" charset="0"/>
                <a:ea typeface="Montserrat"/>
                <a:cs typeface="Times New Roman" panose="02020603050405020304" pitchFamily="18" charset="0"/>
                <a:sym typeface="Montserrat"/>
              </a:rPr>
              <a:t>тестирование</a:t>
            </a:r>
            <a:r>
              <a:rPr lang="ru-RU" b="1" dirty="0">
                <a:solidFill>
                  <a:schemeClr val="tx1"/>
                </a:solidFill>
                <a:latin typeface="Times New Roman" panose="02020603050405020304" pitchFamily="18" charset="0"/>
                <a:cs typeface="Times New Roman" panose="02020603050405020304" pitchFamily="18" charset="0"/>
              </a:rPr>
              <a:t>.</a:t>
            </a:r>
          </a:p>
        </p:txBody>
      </p:sp>
      <p:sp>
        <p:nvSpPr>
          <p:cNvPr id="7" name="Google Shape;95;g2962aafab79_0_5">
            <a:extLst>
              <a:ext uri="{FF2B5EF4-FFF2-40B4-BE49-F238E27FC236}">
                <a16:creationId xmlns:a16="http://schemas.microsoft.com/office/drawing/2014/main" id="{AFF65B5B-2498-443C-8B79-58F7C87E7514}"/>
              </a:ext>
            </a:extLst>
          </p:cNvPr>
          <p:cNvSpPr txBox="1"/>
          <p:nvPr/>
        </p:nvSpPr>
        <p:spPr>
          <a:xfrm>
            <a:off x="286051" y="709915"/>
            <a:ext cx="8297124" cy="615523"/>
          </a:xfrm>
          <a:prstGeom prst="rect">
            <a:avLst/>
          </a:prstGeom>
          <a:noFill/>
          <a:ln>
            <a:noFill/>
          </a:ln>
        </p:spPr>
        <p:txBody>
          <a:bodyPr spcFirstLastPara="1" wrap="square" lIns="91425" tIns="91425" rIns="91425" bIns="91425" anchor="t" anchorCtr="0">
            <a:spAutoFit/>
          </a:bodyPr>
          <a:lstStyle/>
          <a:p>
            <a:pPr algn="just"/>
            <a:r>
              <a:rPr lang="ru-RU" dirty="0">
                <a:latin typeface="Times New Roman" panose="02020603050405020304" pitchFamily="18" charset="0"/>
                <a:cs typeface="Times New Roman" panose="02020603050405020304" pitchFamily="18" charset="0"/>
              </a:rPr>
              <a:t>    С целью тестирования с помощью модуля </a:t>
            </a:r>
            <a:r>
              <a:rPr lang="en-US" dirty="0" err="1">
                <a:latin typeface="Times New Roman" panose="02020603050405020304" pitchFamily="18" charset="0"/>
                <a:cs typeface="Times New Roman" panose="02020603050405020304" pitchFamily="18" charset="0"/>
              </a:rPr>
              <a:t>django.test</a:t>
            </a:r>
            <a:r>
              <a:rPr lang="ru-RU" dirty="0">
                <a:latin typeface="Times New Roman" panose="02020603050405020304" pitchFamily="18" charset="0"/>
                <a:cs typeface="Times New Roman" panose="02020603050405020304" pitchFamily="18" charset="0"/>
              </a:rPr>
              <a:t> написаны тесты в количестве 32 </a:t>
            </a:r>
            <a:r>
              <a:rPr lang="ru-RU" dirty="0" err="1">
                <a:latin typeface="Times New Roman" panose="02020603050405020304" pitchFamily="18" charset="0"/>
                <a:cs typeface="Times New Roman" panose="02020603050405020304" pitchFamily="18" charset="0"/>
              </a:rPr>
              <a:t>шт</a:t>
            </a:r>
            <a:r>
              <a:rPr lang="ru-RU" dirty="0">
                <a:latin typeface="Times New Roman" panose="02020603050405020304" pitchFamily="18" charset="0"/>
                <a:cs typeface="Times New Roman" panose="02020603050405020304" pitchFamily="18" charset="0"/>
              </a:rPr>
              <a:t>, частично покрывающие модели и адресацию в серверной части нашего проекта.</a:t>
            </a:r>
          </a:p>
        </p:txBody>
      </p:sp>
      <p:grpSp>
        <p:nvGrpSpPr>
          <p:cNvPr id="4" name="Группа 3">
            <a:extLst>
              <a:ext uri="{FF2B5EF4-FFF2-40B4-BE49-F238E27FC236}">
                <a16:creationId xmlns:a16="http://schemas.microsoft.com/office/drawing/2014/main" id="{C307C023-4171-4399-9A1A-D8BBA1D41805}"/>
              </a:ext>
            </a:extLst>
          </p:cNvPr>
          <p:cNvGrpSpPr/>
          <p:nvPr/>
        </p:nvGrpSpPr>
        <p:grpSpPr>
          <a:xfrm>
            <a:off x="1002720" y="1755120"/>
            <a:ext cx="6407040" cy="2912819"/>
            <a:chOff x="1002720" y="1755120"/>
            <a:chExt cx="6407040" cy="2912819"/>
          </a:xfrm>
        </p:grpSpPr>
        <p:pic>
          <p:nvPicPr>
            <p:cNvPr id="3" name="Рисунок 2">
              <a:extLst>
                <a:ext uri="{FF2B5EF4-FFF2-40B4-BE49-F238E27FC236}">
                  <a16:creationId xmlns:a16="http://schemas.microsoft.com/office/drawing/2014/main" id="{A0961D5C-483F-4552-AF3E-A28FC03190E0}"/>
                </a:ext>
              </a:extLst>
            </p:cNvPr>
            <p:cNvPicPr>
              <a:picLocks noChangeAspect="1"/>
            </p:cNvPicPr>
            <p:nvPr/>
          </p:nvPicPr>
          <p:blipFill rotWithShape="1">
            <a:blip r:embed="rId3"/>
            <a:srcRect b="49308"/>
            <a:stretch/>
          </p:blipFill>
          <p:spPr>
            <a:xfrm>
              <a:off x="1002720" y="1755120"/>
              <a:ext cx="6407040" cy="2607330"/>
            </a:xfrm>
            <a:prstGeom prst="rect">
              <a:avLst/>
            </a:prstGeom>
            <a:ln w="12700">
              <a:solidFill>
                <a:schemeClr val="tx1"/>
              </a:solidFill>
            </a:ln>
          </p:spPr>
        </p:pic>
        <p:sp>
          <p:nvSpPr>
            <p:cNvPr id="9" name="Google Shape;95;g2962aafab79_0_5">
              <a:extLst>
                <a:ext uri="{FF2B5EF4-FFF2-40B4-BE49-F238E27FC236}">
                  <a16:creationId xmlns:a16="http://schemas.microsoft.com/office/drawing/2014/main" id="{BE205191-911E-49CE-957B-B5C8E19EA536}"/>
                </a:ext>
              </a:extLst>
            </p:cNvPr>
            <p:cNvSpPr txBox="1"/>
            <p:nvPr/>
          </p:nvSpPr>
          <p:spPr>
            <a:xfrm>
              <a:off x="1002720" y="4329415"/>
              <a:ext cx="6407040" cy="338524"/>
            </a:xfrm>
            <a:prstGeom prst="rect">
              <a:avLst/>
            </a:prstGeom>
            <a:noFill/>
            <a:ln>
              <a:noFill/>
            </a:ln>
          </p:spPr>
          <p:txBody>
            <a:bodyPr spcFirstLastPara="1" wrap="square" lIns="91425" tIns="91425" rIns="91425" bIns="91425" anchor="t" anchorCtr="0">
              <a:spAutoFit/>
            </a:bodyPr>
            <a:lstStyle/>
            <a:p>
              <a:pPr algn="ctr"/>
              <a:r>
                <a:rPr lang="ru-RU" sz="1000" dirty="0">
                  <a:latin typeface="Times New Roman" panose="02020603050405020304" pitchFamily="18" charset="0"/>
                  <a:cs typeface="Times New Roman" panose="02020603050405020304" pitchFamily="18" charset="0"/>
                </a:rPr>
                <a:t>Рис 2. Фрагмент сводного отчета </a:t>
              </a:r>
              <a:r>
                <a:rPr lang="en-US" sz="1000" dirty="0">
                  <a:latin typeface="Times New Roman" panose="02020603050405020304" pitchFamily="18" charset="0"/>
                  <a:cs typeface="Times New Roman" panose="02020603050405020304" pitchFamily="18" charset="0"/>
                </a:rPr>
                <a:t>Unit</a:t>
              </a:r>
              <a:r>
                <a:rPr lang="ru-RU" sz="1000" dirty="0">
                  <a:latin typeface="Times New Roman" panose="02020603050405020304" pitchFamily="18" charset="0"/>
                  <a:cs typeface="Times New Roman" panose="02020603050405020304" pitchFamily="18" charset="0"/>
                </a:rPr>
                <a:t>-тестирования.</a:t>
              </a:r>
            </a:p>
          </p:txBody>
        </p:sp>
      </p:grpSp>
    </p:spTree>
    <p:extLst>
      <p:ext uri="{BB962C8B-B14F-4D97-AF65-F5344CB8AC3E}">
        <p14:creationId xmlns:p14="http://schemas.microsoft.com/office/powerpoint/2010/main" val="42512561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1862</TotalTime>
  <Words>861</Words>
  <Application>Microsoft Office PowerPoint</Application>
  <PresentationFormat>Экран (16:9)</PresentationFormat>
  <Paragraphs>174</Paragraphs>
  <Slides>11</Slides>
  <Notes>11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Montserrat</vt:lpstr>
      <vt:lpstr>Times New Roman</vt:lpstr>
      <vt:lpstr>Montserrat Black</vt:lpstr>
      <vt:lpstr>Simple Light</vt:lpstr>
      <vt:lpstr>ПРОГРАММА ПОВЫШЕНИЯ КВАЛИФИКАЦИИ   «Разработчик интерфейса и аппаратной части приложений (Fullstack-разработчик)» </vt:lpstr>
      <vt:lpstr>Требования к содержанию работы: 1. Разработка прототипа Web-сайта. 2. Реализация разметки и дизайна прототипа сайта средствами HTML &amp; CSS. 3. Реализация интерактивности заданных элементов сайта при помощи JavaScript. 4. Сайт должен быть написан на фреймворке React или иметь дополнительный сервис, написанный на фреймворке React. 5.Серверная часть сайта должна быть реализована на Django или иметь дополнительный сервис, написанный на фреймворке Django. 6. Обоснованиеа себестоимости товара, исходя из его стоимости, логистики, маркировки и упаковки. 7. Наличие финансовой модели с калькуляцией рентабельности вывода товара на маркетплейс. 8. Наличие или регистрация нового GitHub аккаунта и публикация сайта в открытом доступе.  9. Наличие сводного отчета по проведению Unit- тестирования с воспроизводимыми результатами.</vt:lpstr>
      <vt:lpstr>Критерии оценивания работы: Критерий сайта по дизайну: наличие адаптивного, стильного дизайна, минимализм в использовании сторонних библиотек Критерий успеваемости по верстке: грамотная блочная верстка и правильное подключение стилей. Отсутствие неиспользуемых стилей Критерий по скорости работы: общая оптимизация сайта, время загрузки страниц и результаты юнит тестирования - чем большая работа выполняется за минимальное время с меньшим количеством вызовов к базе данных - тем лучше. «Зачтено» – работа соответствует всем критериям оценивания. «Зачтено с замечаниями» – работа соответствует 2 и более критериям оценивания. «Не зачтено» – работа соответствует менее чем 2 критериям оценивания.  </vt:lpstr>
      <vt:lpstr>Тема работы: Создание сайта для аналитической системы расчета рентабельности вывода продукта на маркетплейс.  Этапы разработки : 1. Разработка прототипа сайта. 2. Разработка серверной части с использованием фреймворка Django. 3. Разработка клиентской части с использовнием фреймворка React. 4. Реализация Unit тестирования. 5. Публикация проекта на Git-Hub. 6. Краткое описание функциональной логики проекта.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ПРОГРАММА ПОВЫШЕНИЯ КВАЛИФИКАЦИИ   «Разработчик интерфейса и аппаратной части приложений (Fullstack-разработчик)»</dc:title>
  <dc:creator>Alex_Wind</dc:creator>
  <cp:lastModifiedBy>Alex_Wind</cp:lastModifiedBy>
  <cp:revision>16</cp:revision>
  <dcterms:modified xsi:type="dcterms:W3CDTF">2024-11-26T20:56:10Z</dcterms:modified>
</cp:coreProperties>
</file>