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DM Sans Medium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DMSansMedium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regular.fntdata"/><Relationship Id="rId25" Type="http://schemas.openxmlformats.org/officeDocument/2006/relationships/font" Target="fonts/Merriweather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MSansMedium-bold.fntdata"/><Relationship Id="rId18" Type="http://schemas.openxmlformats.org/officeDocument/2006/relationships/font" Target="fonts/DM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5d0379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5d0379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5d037967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5d037967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5d037967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5d037967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5d037967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5d037967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5d037967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5d037967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5d037967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5d037967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5d037967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5d037967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5d037967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5d037967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5d037967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5d037967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5d037967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5d037967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5d037967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5d037967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5d037967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5d037967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MM</a:t>
            </a:r>
            <a:r>
              <a:rPr lang="en"/>
              <a:t>.DD.YY</a:t>
            </a:r>
            <a:endParaRPr/>
          </a:p>
        </p:txBody>
      </p:sp>
      <p:sp>
        <p:nvSpPr>
          <p:cNvPr id="218" name="Google Shape;218;p32"/>
          <p:cNvSpPr txBox="1"/>
          <p:nvPr>
            <p:ph type="ctrTitle"/>
          </p:nvPr>
        </p:nvSpPr>
        <p:spPr>
          <a:xfrm>
            <a:off x="196950" y="223825"/>
            <a:ext cx="66687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Cardano 101</a:t>
            </a:r>
            <a:endParaRPr/>
          </a:p>
        </p:txBody>
      </p:sp>
      <p:sp>
        <p:nvSpPr>
          <p:cNvPr id="219" name="Google Shape;219;p32"/>
          <p:cNvSpPr txBox="1"/>
          <p:nvPr>
            <p:ph idx="2" type="subTitle"/>
          </p:nvPr>
        </p:nvSpPr>
        <p:spPr>
          <a:xfrm>
            <a:off x="196950" y="2171250"/>
            <a:ext cx="40197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deal with the Cardano ecosystem?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</a:t>
            </a:r>
            <a:endParaRPr/>
          </a:p>
        </p:txBody>
      </p:sp>
      <p:pic>
        <p:nvPicPr>
          <p:cNvPr descr="Blue and green wave pattern. " id="221" name="Google Shape;221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197375" y="938850"/>
            <a:ext cx="44517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Sustainability and Environmental Impact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As a PoS blockchain, Cardano is inherently energy-efficient. It consumes significantly less energy than proof-of-work (PoW) blockchains like Bitcoin. This aligns with its goal of creating a sustainable blockchain ecosystem.</a:t>
            </a:r>
            <a:endParaRPr sz="1500"/>
          </a:p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 rotWithShape="1">
          <a:blip r:embed="rId3">
            <a:alphaModFix/>
          </a:blip>
          <a:srcRect b="0" l="0" r="0" t="1429"/>
          <a:stretch/>
        </p:blipFill>
        <p:spPr>
          <a:xfrm>
            <a:off x="4433100" y="1351525"/>
            <a:ext cx="4513525" cy="30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2"/>
          <p:cNvSpPr txBox="1"/>
          <p:nvPr>
            <p:ph idx="1" type="subTitle"/>
          </p:nvPr>
        </p:nvSpPr>
        <p:spPr>
          <a:xfrm>
            <a:off x="633275" y="589750"/>
            <a:ext cx="8313300" cy="41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Integrating Cardano into veterinary medicine could bring transformative benefits by leveraging blockchain technology to address key challenges faced by veterinarians.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Practical use cases should focus on improving efficiency, security, transparency, and profitability for veterinary practices.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3"/>
          <p:cNvSpPr txBox="1"/>
          <p:nvPr>
            <p:ph idx="1" type="subTitle"/>
          </p:nvPr>
        </p:nvSpPr>
        <p:spPr>
          <a:xfrm>
            <a:off x="936675" y="453350"/>
            <a:ext cx="7193400" cy="44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005088"/>
                </a:solidFill>
              </a:rPr>
              <a:t>Why Veterinarians Should Be Interested</a:t>
            </a:r>
            <a:endParaRPr b="1" sz="2700">
              <a:solidFill>
                <a:srgbClr val="00508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5088"/>
                </a:solidFill>
              </a:rPr>
              <a:t>Enhanced Efficiency:</a:t>
            </a:r>
            <a:r>
              <a:rPr lang="en" sz="1600">
                <a:solidFill>
                  <a:srgbClr val="005088"/>
                </a:solidFill>
              </a:rPr>
              <a:t> Automating processes like record-keeping, payments, and supply chain management frees up time for patient care.</a:t>
            </a:r>
            <a:endParaRPr sz="1600">
              <a:solidFill>
                <a:srgbClr val="00508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5088"/>
                </a:solidFill>
              </a:rPr>
              <a:t>Increased Revenue:</a:t>
            </a:r>
            <a:r>
              <a:rPr lang="en" sz="1600">
                <a:solidFill>
                  <a:srgbClr val="005088"/>
                </a:solidFill>
              </a:rPr>
              <a:t> Loyalty programs and streamlined payment methods encourage client retention and timely payments.</a:t>
            </a:r>
            <a:endParaRPr sz="1600">
              <a:solidFill>
                <a:srgbClr val="00508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5088"/>
                </a:solidFill>
              </a:rPr>
              <a:t>Improved Patient Outcomes:</a:t>
            </a:r>
            <a:r>
              <a:rPr lang="en" sz="1600">
                <a:solidFill>
                  <a:srgbClr val="005088"/>
                </a:solidFill>
              </a:rPr>
              <a:t> Better access to accurate medical records and high-quality supplies ensures optimal care.</a:t>
            </a:r>
            <a:endParaRPr sz="1600">
              <a:solidFill>
                <a:srgbClr val="00508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5088"/>
                </a:solidFill>
              </a:rPr>
              <a:t>Professional Growth:</a:t>
            </a:r>
            <a:r>
              <a:rPr lang="en" sz="1600">
                <a:solidFill>
                  <a:srgbClr val="005088"/>
                </a:solidFill>
              </a:rPr>
              <a:t> Decentralized education and collaboration foster innovation and skill development.</a:t>
            </a:r>
            <a:endParaRPr sz="1600">
              <a:solidFill>
                <a:srgbClr val="00508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088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5088"/>
                </a:solidFill>
              </a:rPr>
              <a:t>Cost Savings:</a:t>
            </a:r>
            <a:r>
              <a:rPr lang="en" sz="1600">
                <a:solidFill>
                  <a:srgbClr val="005088"/>
                </a:solidFill>
              </a:rPr>
              <a:t> Reducing intermediaries in payments, insurance, and research collaboration minimizes operational costs.</a:t>
            </a:r>
            <a:endParaRPr sz="1600">
              <a:solidFill>
                <a:srgbClr val="005088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3"/>
          <p:cNvSpPr txBox="1"/>
          <p:nvPr>
            <p:ph idx="1" type="subTitle"/>
          </p:nvPr>
        </p:nvSpPr>
        <p:spPr>
          <a:xfrm>
            <a:off x="975300" y="1076325"/>
            <a:ext cx="7193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Cardano ecosystem has grown significantly since its inception in 2017, becoming one of the most robust and innovative blockchain networks in the cryptocurrency space.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4"/>
          <p:cNvSpPr txBox="1"/>
          <p:nvPr>
            <p:ph idx="1" type="subTitle"/>
          </p:nvPr>
        </p:nvSpPr>
        <p:spPr>
          <a:xfrm>
            <a:off x="913525" y="983650"/>
            <a:ext cx="7193400" cy="26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analysis explores the fundamental aspects of the ecosystem, including its architecture, development philosophy, decentralized finance (DeFi) capabilities, governance, scalability, partnerships, and future outlook.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196950" y="357675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Framework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197375" y="2262825"/>
            <a:ext cx="35289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Cardano is a third-generation blockchain platform designed to address the scalability, sustainability, and interoperability limitations of earlier blockchains like Bitcoin and Ethereum. It is characterized by a layered architecture and a research-driven approach.</a:t>
            </a:r>
            <a:endParaRPr sz="1600"/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25" y="909250"/>
            <a:ext cx="5112927" cy="368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197375" y="295925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Philosophy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197375" y="1897075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</a:rPr>
              <a:t>Cardano distinguishes itself with a rigorous scientific and peer-reviewed approach to blockchain development. Its development is managed by three key entities:</a:t>
            </a:r>
            <a:endParaRPr sz="1100">
              <a:solidFill>
                <a:schemeClr val="accent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3"/>
                </a:solidFill>
              </a:rPr>
              <a:t>IOG (Input Output Global):</a:t>
            </a:r>
            <a:r>
              <a:rPr lang="en" sz="1100">
                <a:solidFill>
                  <a:schemeClr val="accent3"/>
                </a:solidFill>
              </a:rPr>
              <a:t> Focuses on research and technical development.</a:t>
            </a:r>
            <a:endParaRPr sz="1100">
              <a:solidFill>
                <a:schemeClr val="accent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3"/>
                </a:solidFill>
              </a:rPr>
              <a:t>Cardano Foundation:</a:t>
            </a:r>
            <a:r>
              <a:rPr lang="en" sz="1100">
                <a:solidFill>
                  <a:schemeClr val="accent3"/>
                </a:solidFill>
              </a:rPr>
              <a:t> Promotes adoption and oversees the ecosystem's governance.</a:t>
            </a:r>
            <a:endParaRPr sz="1100">
              <a:solidFill>
                <a:schemeClr val="accent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3"/>
                </a:solidFill>
              </a:rPr>
              <a:t>Emurgo:</a:t>
            </a:r>
            <a:r>
              <a:rPr lang="en" sz="1100">
                <a:solidFill>
                  <a:schemeClr val="accent3"/>
                </a:solidFill>
              </a:rPr>
              <a:t> Drives commercial applications and business partnerships.</a:t>
            </a:r>
            <a:endParaRPr sz="1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6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125" y="1462063"/>
            <a:ext cx="5490026" cy="221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434400" y="250463"/>
            <a:ext cx="82752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 and Smart Contracts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434400" y="2015700"/>
            <a:ext cx="8107200" cy="1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highlight>
                  <a:schemeClr val="lt1"/>
                </a:highlight>
              </a:rPr>
              <a:t>Cardano has made significant strides in enabling DeFi applications and smart contract functionalities.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400">
                <a:highlight>
                  <a:schemeClr val="lt1"/>
                </a:highlight>
              </a:rPr>
              <a:t>Smart Contracts with Plutus:</a:t>
            </a:r>
            <a:endParaRPr b="1" sz="1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highlight>
                  <a:schemeClr val="lt1"/>
                </a:highlight>
              </a:rPr>
              <a:t>Plutus, Cardano’s native smart contract language, is based on Haskell, offering a high level of security and precision.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400">
                <a:highlight>
                  <a:schemeClr val="lt1"/>
                </a:highlight>
              </a:rPr>
              <a:t>DeFi Landscape:</a:t>
            </a:r>
            <a:endParaRPr b="1" sz="1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highlight>
                  <a:schemeClr val="lt1"/>
                </a:highlight>
              </a:rPr>
              <a:t>Cardano’s DeFi ecosystem is expanding rapidly, with projects like: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highlight>
                  <a:schemeClr val="lt1"/>
                </a:highlight>
              </a:rPr>
              <a:t>Minswap, SundaeSwap:</a:t>
            </a:r>
            <a:r>
              <a:rPr lang="en" sz="1200">
                <a:highlight>
                  <a:schemeClr val="lt1"/>
                </a:highlight>
              </a:rPr>
              <a:t> Decentralized exchanges (DEXs) enabling token swaps and liquidity provision.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highlight>
                  <a:schemeClr val="lt1"/>
                </a:highlight>
              </a:rPr>
              <a:t>MELD:</a:t>
            </a:r>
            <a:r>
              <a:rPr lang="en" sz="1200">
                <a:highlight>
                  <a:schemeClr val="lt1"/>
                </a:highlight>
              </a:rPr>
              <a:t> A DeFi lending protocol for crypto and fiat integration.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highlight>
                  <a:schemeClr val="lt1"/>
                </a:highlight>
              </a:rPr>
              <a:t>Indigo Protocol:</a:t>
            </a:r>
            <a:r>
              <a:rPr lang="en" sz="1200">
                <a:highlight>
                  <a:schemeClr val="lt1"/>
                </a:highlight>
              </a:rPr>
              <a:t> Enables synthetic assets.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197375" y="0"/>
            <a:ext cx="3151800" cy="7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Governance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197375" y="6931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C</a:t>
            </a:r>
            <a:r>
              <a:rPr lang="en" sz="1200">
                <a:solidFill>
                  <a:schemeClr val="accent3"/>
                </a:solidFill>
              </a:rPr>
              <a:t>ardano emphasizes a decentralized governance model to empower its community.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Project Catalyst:</a:t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One of the largest decentralized innovation funds in blockchain, Project Catalyst allocates funds for community-driven proposals. It fosters democratic participation, allowing stakeholders to vote on projects aimed at improving the ecosystem.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Voltaire Era:</a:t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The Voltaire development phase will introduce fully decentralized governance by integrating a voting and treasury system, enabling Cardano to become self-sustaining.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175" y="919623"/>
            <a:ext cx="5671977" cy="320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290050" y="308925"/>
            <a:ext cx="7641300" cy="9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and Performance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290050" y="1480850"/>
            <a:ext cx="64059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1"/>
                </a:highlight>
              </a:rPr>
              <a:t>Cardano’s commitment to scalability is evident in its multi-layered design and future upgrades.</a:t>
            </a:r>
            <a:endParaRPr sz="13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500">
                <a:highlight>
                  <a:schemeClr val="lt1"/>
                </a:highlight>
              </a:rPr>
              <a:t>Hydra Protocol:</a:t>
            </a:r>
            <a:endParaRPr b="1"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1"/>
                </a:highlight>
              </a:rPr>
              <a:t>Hydra is Cardano’s layer-2 scaling solution designed to process transactions off-chain while settling finality on the main chain. It promises to handle millions of transactions per second (TPS).</a:t>
            </a:r>
            <a:endParaRPr sz="13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500">
                <a:highlight>
                  <a:schemeClr val="lt1"/>
                </a:highlight>
              </a:rPr>
              <a:t>Pipelining and Sidechains:</a:t>
            </a:r>
            <a:endParaRPr b="1"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1"/>
                </a:highlight>
              </a:rPr>
              <a:t>Cardano’s roadmap includes further enhancements like pipelining to improve block propagation and the integration of interoperable sidechains.</a:t>
            </a:r>
            <a:endParaRPr sz="13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0"/>
          <p:cNvSpPr txBox="1"/>
          <p:nvPr>
            <p:ph idx="1" type="subTitle"/>
          </p:nvPr>
        </p:nvSpPr>
        <p:spPr>
          <a:xfrm>
            <a:off x="962700" y="1223025"/>
            <a:ext cx="7218600" cy="38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</a:rPr>
              <a:t>Cardano has established numerous partnerships to drive real-world adoption: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accent3"/>
                </a:solidFill>
              </a:rPr>
              <a:t>World Mobile:</a:t>
            </a:r>
            <a:r>
              <a:rPr lang="en" sz="1600">
                <a:solidFill>
                  <a:schemeClr val="accent3"/>
                </a:solidFill>
              </a:rPr>
              <a:t> Connecting underserved regions in Africa to blockchain-powered internet services.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accent3"/>
                </a:solidFill>
              </a:rPr>
              <a:t>Ethiopian Ministry of Education:</a:t>
            </a:r>
            <a:r>
              <a:rPr lang="en" sz="1600">
                <a:solidFill>
                  <a:schemeClr val="accent3"/>
                </a:solidFill>
              </a:rPr>
              <a:t> Deploying a blockchain-based identity system for five million students.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accent3"/>
                </a:solidFill>
              </a:rPr>
              <a:t>Chainlink:</a:t>
            </a:r>
            <a:r>
              <a:rPr lang="en" sz="1600">
                <a:solidFill>
                  <a:schemeClr val="accent3"/>
                </a:solidFill>
              </a:rPr>
              <a:t> Integrating oracle services to enhance DeFi applications.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</a:rPr>
              <a:t>These partnerships reflect Cardano’s focus on addressing global challenges and creating tangible impact.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 txBox="1"/>
          <p:nvPr>
            <p:ph idx="2" type="body"/>
          </p:nvPr>
        </p:nvSpPr>
        <p:spPr>
          <a:xfrm>
            <a:off x="962700" y="196450"/>
            <a:ext cx="6157800" cy="10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Partnerships and Collaborations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