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welcome\Desktop\keerthi%2020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welcome\Desktop\keerthi%202004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"HIGH"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{16,18,21,17,21,29,26,26,21,25,0}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"LOW"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{34,47,41,39,41,33,41,43,45,34,0}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"MEDIUUM"</c:f>
              <c:strCache>
                <c:ptCount val="1"/>
                <c:pt idx="0">
                  <c:v>MEDIUUM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{85,65,78,92,77,69,75,82,71,84,0}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0.0</c:v>
                </c:pt>
              </c:numCache>
            </c:numRef>
          </c:val>
        </c:ser>
        <c:ser>
          <c:idx val="3"/>
          <c:order val="3"/>
          <c:tx>
            <c:strRef>
              <c:f>"VERY HIGH"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{15,15,14,9,15,12,15,16,13,13,0}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0.0</c:v>
                </c:pt>
              </c:numCache>
            </c:numRef>
          </c:val>
        </c:ser>
        <c:ser>
          <c:idx val="4"/>
          <c:order val="4"/>
          <c:tx>
            <c:strRef>
              <c:f>"(blank)"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{153,155,148,139,150,158,142,137,147,138,0}</c:f>
              <c:numCache>
                <c:formatCode>General</c:formatCode>
                <c:ptCount val="11"/>
                <c:pt idx="0">
                  <c:v>153.0</c:v>
                </c:pt>
                <c:pt idx="1">
                  <c:v>155.0</c:v>
                </c:pt>
                <c:pt idx="2">
                  <c:v>148.0</c:v>
                </c:pt>
                <c:pt idx="3">
                  <c:v>139.0</c:v>
                </c:pt>
                <c:pt idx="4">
                  <c:v>150.0</c:v>
                </c:pt>
                <c:pt idx="5">
                  <c:v>158.0</c:v>
                </c:pt>
                <c:pt idx="6">
                  <c:v>142.0</c:v>
                </c:pt>
                <c:pt idx="7">
                  <c:v>137.0</c:v>
                </c:pt>
                <c:pt idx="8">
                  <c:v>147.0</c:v>
                </c:pt>
                <c:pt idx="9">
                  <c:v>138.0</c:v>
                </c:pt>
                <c:pt idx="1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96498735"/>
        <c:axId val="718899427"/>
      </c:barChart>
      <c:catAx>
        <c:axId val="9964987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8899427"/>
        <c:crosses val="autoZero"/>
        <c:auto val="1"/>
        <c:lblAlgn val="ctr"/>
        <c:lblOffset val="100"/>
        <c:noMultiLvlLbl val="0"/>
      </c:catAx>
      <c:valAx>
        <c:axId val="7188994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64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"HIGH"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{16,18,21,17,21,29,26,26,21,25,0}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"LOW"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{34,47,41,39,41,33,41,43,45,34,0}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"MEDIUUM"</c:f>
              <c:strCache>
                <c:ptCount val="1"/>
                <c:pt idx="0">
                  <c:v>MEDIUUM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{85,65,78,92,77,69,75,82,71,84,0}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0.0</c:v>
                </c:pt>
              </c:numCache>
            </c:numRef>
          </c:val>
        </c:ser>
        <c:ser>
          <c:idx val="3"/>
          <c:order val="3"/>
          <c:tx>
            <c:strRef>
              <c:f>"VERY HIGH"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{15,15,14,9,15,12,15,16,13,13,0}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0.0</c:v>
                </c:pt>
              </c:numCache>
            </c:numRef>
          </c:val>
        </c:ser>
        <c:ser>
          <c:idx val="4"/>
          <c:order val="4"/>
          <c:tx>
            <c:strRef>
              <c:f>"(blank)"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{"BPC","CCDR","EW","MSC","NEL","PL","PYZ","SVG","TNS","WBL","(blank)"}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{153,155,148,139,150,158,142,137,147,138,0}</c:f>
              <c:numCache>
                <c:formatCode>General</c:formatCode>
                <c:ptCount val="11"/>
                <c:pt idx="0">
                  <c:v>153.0</c:v>
                </c:pt>
                <c:pt idx="1">
                  <c:v>155.0</c:v>
                </c:pt>
                <c:pt idx="2">
                  <c:v>148.0</c:v>
                </c:pt>
                <c:pt idx="3">
                  <c:v>139.0</c:v>
                </c:pt>
                <c:pt idx="4">
                  <c:v>150.0</c:v>
                </c:pt>
                <c:pt idx="5">
                  <c:v>158.0</c:v>
                </c:pt>
                <c:pt idx="6">
                  <c:v>142.0</c:v>
                </c:pt>
                <c:pt idx="7">
                  <c:v>137.0</c:v>
                </c:pt>
                <c:pt idx="8">
                  <c:v>147.0</c:v>
                </c:pt>
                <c:pt idx="9">
                  <c:v>138.0</c:v>
                </c:pt>
                <c:pt idx="1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 STUDENT NAME: VETHAVALLI.B</a:t>
            </a:r>
            <a:endParaRPr dirty="0" sz="2400" lang="en-US"/>
          </a:p>
          <a:p>
            <a:r>
              <a:rPr dirty="0" sz="2400" lang="en-US"/>
              <a:t>REGISTER NO: 122203112</a:t>
            </a:r>
            <a:endParaRPr dirty="0" sz="2400" lang="en-US"/>
          </a:p>
          <a:p>
            <a:r>
              <a:rPr dirty="0" sz="2400" lang="en-US"/>
              <a:t>DEPARTMENT: 3 YEAR B.COM(CORPORATE SECRETARYSHIP)</a:t>
            </a:r>
            <a:endParaRPr dirty="0" sz="2400" lang="en-US"/>
          </a:p>
          <a:p>
            <a:r>
              <a:rPr dirty="0" sz="2400" lang="en-US"/>
              <a:t>COLLEGE: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5" name="Text Box 1"/>
          <p:cNvSpPr txBox="1"/>
          <p:nvPr/>
        </p:nvSpPr>
        <p:spPr>
          <a:xfrm>
            <a:off x="669290" y="1049020"/>
            <a:ext cx="8474710" cy="5240262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anose="05000000000000000000" charset="0"/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 - It is considered as business unit.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 - describe the performance level.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 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both male and female employees and title as been added in this data.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 - To make a count of first name and count of employees type.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bar graph chart to analyze the employees in various business unit category 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various business unit category.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421765" y="1249680"/>
          <a:ext cx="7087235" cy="411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4"/>
          <p:cNvGraphicFramePr>
            <a:graphicFrameLocks/>
          </p:cNvGraphicFramePr>
          <p:nvPr/>
        </p:nvGraphicFramePr>
        <p:xfrm>
          <a:off x="935990" y="1415415"/>
          <a:ext cx="7573010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Text Box 2"/>
          <p:cNvSpPr txBox="1"/>
          <p:nvPr/>
        </p:nvSpPr>
        <p:spPr>
          <a:xfrm>
            <a:off x="506730" y="1330960"/>
            <a:ext cx="8637270" cy="4714875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SVG business unit employees performs higher comparing to other units and whereas PL business unit performs lower comparing to other units.</a:t>
            </a:r>
            <a:b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Hence the 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SVG business unit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employees works more efficiently and effectively comparing to other units according to the employee data given.</a:t>
            </a:r>
            <a:endParaRPr dirty="0" sz="32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0"/>
          <p:cNvSpPr txBox="1"/>
          <p:nvPr/>
        </p:nvSpPr>
        <p:spPr>
          <a:xfrm>
            <a:off x="457200" y="1476375"/>
            <a:ext cx="7381240" cy="3825875"/>
          </a:xfrm>
          <a:prstGeom prst="rect"/>
          <a:noFill/>
        </p:spPr>
        <p:txBody>
          <a:bodyPr rtlCol="0" wrap="square">
            <a:noAutofit/>
          </a:bodyPr>
          <a:p>
            <a:r>
              <a:rPr sz="2400" lang="en-US"/>
              <a:t> E</a:t>
            </a:r>
            <a:r>
              <a:rPr b="1" sz="2400" lang="en-US"/>
              <a:t>mployee  performance  analusis  using  excel  involves  evaluating  and                 measuring  an  employee’s  work effectiveness  and  based  on  key  performance  indicators  (KPIS).  This data  is  then  analyzed using excel’s functions  and  tools , such  as  plvot  tables,  charts ,  and  conditional  formatting  ,  to  identify  patterns  ,strengths ,  and  areas  of  improvement .The  analysis  hepls  in  making  informed  decisions  regarding  training  needs,  promotions ,  and  overall  workforce  optimization.    </a:t>
            </a:r>
            <a:endParaRPr b="1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 Box 18"/>
          <p:cNvSpPr txBox="1"/>
          <p:nvPr/>
        </p:nvSpPr>
        <p:spPr>
          <a:xfrm>
            <a:off x="1003935" y="2222500"/>
            <a:ext cx="7796530" cy="3415665"/>
          </a:xfrm>
          <a:prstGeom prst="rect"/>
          <a:noFill/>
        </p:spPr>
        <p:txBody>
          <a:bodyPr rtlCol="0" wrap="square">
            <a:no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1048711" name="Text Box 8"/>
          <p:cNvSpPr txBox="1"/>
          <p:nvPr/>
        </p:nvSpPr>
        <p:spPr>
          <a:xfrm>
            <a:off x="739775" y="1863725"/>
            <a:ext cx="8404225" cy="4543118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q"/>
            </a:pPr>
            <a:r>
              <a:rPr altLang="en-US" sz="3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altLang="en-US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charset="0"/>
              <a:buChar char="q"/>
            </a:pPr>
            <a:r>
              <a:rPr altLang="en-US" sz="3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altLang="en-US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charset="0"/>
              <a:buChar char="q"/>
            </a:pPr>
            <a:r>
              <a:rPr altLang="en-US" sz="3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altLang="en-US" sz="3200" lang="en-I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851535" y="1828800"/>
            <a:ext cx="8453120" cy="158877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+mj-lt"/>
              <a:buAutoNum type="arabicPeriod"/>
            </a:pPr>
            <a:r>
              <a:rPr b="1" sz="3200" lang="en-US"/>
              <a:t> IT  companies</a:t>
            </a:r>
            <a:endParaRPr b="1" sz="3200" lang="en-US"/>
          </a:p>
          <a:p>
            <a:pPr indent="-342900" marL="342900">
              <a:buFont typeface="+mj-lt"/>
              <a:buAutoNum type="arabicPeriod"/>
            </a:pPr>
            <a:r>
              <a:rPr b="1" sz="3200" lang="en-US"/>
              <a:t> HR  managers </a:t>
            </a:r>
            <a:endParaRPr b="1" sz="3200" lang="en-US"/>
          </a:p>
          <a:p>
            <a:pPr indent="-342900" marL="342900">
              <a:buFont typeface="+mj-lt"/>
              <a:buAutoNum type="arabicPeriod"/>
            </a:pPr>
            <a:r>
              <a:rPr b="1" sz="3200" lang="en-US"/>
              <a:t> Banks</a:t>
            </a:r>
            <a:endParaRPr b="1" sz="3200" lang="en-US"/>
          </a:p>
          <a:p>
            <a:pPr indent="-342900" marL="342900">
              <a:buFont typeface="+mj-lt"/>
              <a:buAutoNum type="arabicPeriod"/>
            </a:pPr>
            <a:r>
              <a:rPr b="1" sz="3200" lang="en-US"/>
              <a:t> Industries</a:t>
            </a:r>
            <a:endParaRPr b="1" sz="3200" lang="en-US"/>
          </a:p>
          <a:p>
            <a:pPr indent="-342900" marL="342900">
              <a:buFont typeface="+mj-lt"/>
              <a:buAutoNum type="arabicPeriod"/>
            </a:pPr>
            <a:r>
              <a:rPr b="1" sz="3200" lang="en-US"/>
              <a:t> Marketing field</a:t>
            </a:r>
            <a:endParaRPr b="1" sz="3200" lang="en-US"/>
          </a:p>
          <a:p>
            <a:pPr indent="0">
              <a:buFont typeface="+mj-lt"/>
              <a:buNone/>
            </a:pPr>
            <a:r>
              <a:rPr b="1" sz="3200" lang="en-US"/>
              <a:t> </a:t>
            </a:r>
            <a:endParaRPr b="1" sz="3200" lang="en-US"/>
          </a:p>
          <a:p>
            <a:pPr indent="-342900" marL="342900">
              <a:buFont typeface="+mj-lt"/>
              <a:buAutoNum type="arabicPeriod"/>
            </a:pPr>
            <a:endParaRPr b="1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2" name="Text Box 7"/>
          <p:cNvSpPr txBox="1"/>
          <p:nvPr/>
        </p:nvSpPr>
        <p:spPr>
          <a:xfrm>
            <a:off x="3048635" y="1945957"/>
            <a:ext cx="6485890" cy="3880485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Conditional formatting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level.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Bar 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713" name="Text Box 2"/>
          <p:cNvSpPr txBox="1"/>
          <p:nvPr/>
        </p:nvSpPr>
        <p:spPr>
          <a:xfrm>
            <a:off x="961390" y="1249045"/>
            <a:ext cx="8702040" cy="4918075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q"/>
            </a:pP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edunet dashboard.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charset="0"/>
              <a:buChar char="q"/>
            </a:pP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2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available. In that 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considered.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Title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Employee type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Gender - male, female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level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Business unit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First name </a:t>
            </a: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indent="-457200" marL="457200">
              <a:buFont typeface="Wingdings" panose="05000000000000000000" charset="0"/>
              <a:buChar char="q"/>
            </a:pPr>
            <a:endParaRPr altLang="en-IN" sz="28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8"/>
          <p:cNvSpPr txBox="1"/>
          <p:nvPr/>
        </p:nvSpPr>
        <p:spPr>
          <a:xfrm>
            <a:off x="2526030" y="2294723"/>
            <a:ext cx="7547610" cy="2549289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0">
              <a:buFont typeface="Arial" panose="020B0604020202020204" pitchFamily="34" charset="0"/>
              <a:buNone/>
            </a:pPr>
            <a:r>
              <a:rPr altLang="en-US" sz="28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</a:t>
            </a:r>
            <a:endParaRPr altLang="en-US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>
              <a:buFont typeface="Arial" panose="020B0604020202020204" pitchFamily="34" charset="0"/>
              <a:buNone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>
              <a:buFont typeface="Arial" panose="020B0604020202020204" pitchFamily="34" charset="0"/>
              <a:buNone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>
              <a:buFont typeface="Arial" panose="020B0604020202020204" pitchFamily="34" charset="0"/>
              <a:buNone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welcome</cp:lastModifiedBy>
  <dcterms:created xsi:type="dcterms:W3CDTF">2024-03-29T04:07:00Z</dcterms:created>
  <dcterms:modified xsi:type="dcterms:W3CDTF">2024-08-31T06:27:44Z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510a65a85dad42fca5b3aaf9644d22d6</vt:lpwstr>
  </property>
  <property fmtid="{D5CDD505-2E9C-101B-9397-08002B2CF9AE}" pid="5" name="KSOProductBuildVer">
    <vt:lpwstr>1033-12.2.0.17562</vt:lpwstr>
  </property>
</Properties>
</file>