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50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4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7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31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4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8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0332-077D-4C09-A725-2A1EA6328D03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9A59-31DD-4814-9E77-AABEA39BB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revor-ouma" TargetMode="External"/><Relationship Id="rId2" Type="http://schemas.openxmlformats.org/officeDocument/2006/relationships/hyperlink" Target="mailto:trevorouma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" TargetMode="External"/><Relationship Id="rId2" Type="http://schemas.openxmlformats.org/officeDocument/2006/relationships/hyperlink" Target="https://www.boxofficemoj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-numbers.com/" TargetMode="External"/><Relationship Id="rId5" Type="http://schemas.openxmlformats.org/officeDocument/2006/relationships/hyperlink" Target="https://www.themoviedb.org/" TargetMode="External"/><Relationship Id="rId4" Type="http://schemas.openxmlformats.org/officeDocument/2006/relationships/hyperlink" Target="https://www.rottentomatoe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Title: Analysis of Movie Success Based on Various Variables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Presenter: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Trevor Ouma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Date: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27/07/2024</a:t>
            </a: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Email: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hlinkClick r:id="rId2"/>
              </a:rPr>
              <a:t>trevorouma7@gmail.com</a:t>
            </a:r>
            <a:endParaRPr lang="en-US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LinkedIn: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Trevor Ouma</a:t>
            </a:r>
            <a:endParaRPr lang="en-GB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0" y="403048"/>
            <a:ext cx="8037822" cy="572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2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32656"/>
            <a:ext cx="8424936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6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1.Invest in Renowned Directors</a:t>
            </a:r>
          </a:p>
          <a:p>
            <a:r>
              <a:rPr lang="en-US" b="1" dirty="0" smtClean="0"/>
              <a:t>Actionable Recommendation:</a:t>
            </a:r>
            <a:r>
              <a:rPr lang="en-US" dirty="0" smtClean="0"/>
              <a:t> Focus on hiring directors with a proven track record to maximize domestic and worldwide gross earnings.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The analysis shows that certain directors significantly boost both domestic and worldwide gross earnings, indicating their strong influence on a movie's financial success.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2. Optimize Production Budget Allocation</a:t>
            </a:r>
          </a:p>
          <a:p>
            <a:r>
              <a:rPr lang="en-US" b="1" dirty="0" smtClean="0"/>
              <a:t>Actionable Recommendation:</a:t>
            </a:r>
            <a:r>
              <a:rPr lang="en-US" dirty="0" smtClean="0"/>
              <a:t> Allocate higher budgets to projects with strong expected returns, but be mindful of diminishing returns.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There is a clear positive correlation between production budget and gross earnings, but the returns diminish as the budget increases. Strategic allocation can optimize financial performance.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3. Leverage Movie Ratings for Marketing and Budget Decisions</a:t>
            </a:r>
          </a:p>
          <a:p>
            <a:r>
              <a:rPr lang="en-US" b="1" dirty="0" smtClean="0"/>
              <a:t>Actionable Recommendation:</a:t>
            </a:r>
            <a:r>
              <a:rPr lang="en-US" dirty="0" smtClean="0"/>
              <a:t> Use movie ratings to guide marketing efforts and budget allocations.</a:t>
            </a:r>
          </a:p>
          <a:p>
            <a:r>
              <a:rPr lang="en-US" b="1" dirty="0" smtClean="0"/>
              <a:t>Explanation:</a:t>
            </a:r>
            <a:r>
              <a:rPr lang="en-US" dirty="0" smtClean="0"/>
              <a:t> Higher ratings correlate with higher gross earnings. Target marketing campaigns to emphasize high-rated aspects and allocate budgets accordingly to capitalize on this relationship.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Further Analysis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Investigate Marketing Spend:</a:t>
            </a:r>
            <a:r>
              <a:rPr lang="en-US" dirty="0" smtClean="0"/>
              <a:t> Analyze the impact of marketing expenditures on gross earnings to optimize marketing budgets.</a:t>
            </a:r>
          </a:p>
          <a:p>
            <a:r>
              <a:rPr lang="en-US" b="1" dirty="0" smtClean="0"/>
              <a:t>Explore Genre Impact:</a:t>
            </a:r>
            <a:r>
              <a:rPr lang="en-US" dirty="0" smtClean="0"/>
              <a:t> Assess how different genres perform financially to guide genre selection for future projects.</a:t>
            </a:r>
          </a:p>
          <a:p>
            <a:r>
              <a:rPr lang="en-US" b="1" dirty="0" smtClean="0"/>
              <a:t>Release Timing Analysis:</a:t>
            </a:r>
            <a:r>
              <a:rPr lang="en-US" dirty="0" smtClean="0"/>
              <a:t> Examine the effect of release dates and seasons on movie success to strategically plan release schedules.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Deeper Investigation Areas: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Audience Demographics:</a:t>
            </a:r>
            <a:r>
              <a:rPr lang="en-US" dirty="0" smtClean="0"/>
              <a:t> Study the impact of target audience demographics on movie success.</a:t>
            </a:r>
          </a:p>
          <a:p>
            <a:r>
              <a:rPr lang="en-US" b="1" dirty="0" smtClean="0"/>
              <a:t>Competition Analysis:</a:t>
            </a:r>
            <a:r>
              <a:rPr lang="en-US" dirty="0" smtClean="0"/>
              <a:t> Evaluate the performance of movies released in the same period to understand competitive dynamics.</a:t>
            </a:r>
          </a:p>
          <a:p>
            <a:r>
              <a:rPr lang="en-US" b="1" dirty="0" smtClean="0"/>
              <a:t>Streaming Platforms:</a:t>
            </a:r>
            <a:r>
              <a:rPr lang="en-US" dirty="0" smtClean="0"/>
              <a:t> Analyze the financial impact of movies released on streaming platforms versus traditional theaters.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3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</a:p>
          <a:p>
            <a:endParaRPr lang="en-US" sz="6700" b="1" dirty="0" smtClean="0">
              <a:solidFill>
                <a:srgbClr val="FF0000"/>
              </a:solidFill>
              <a:latin typeface="Bodoni MT Poster Compressed" panose="02070706080601050204" pitchFamily="18" charset="0"/>
            </a:endParaRPr>
          </a:p>
          <a:p>
            <a:r>
              <a:rPr lang="en-US" sz="6700" b="1" dirty="0" smtClean="0">
                <a:solidFill>
                  <a:srgbClr val="00B050"/>
                </a:solidFill>
                <a:latin typeface="Bodoni MT Poster Compressed" panose="02070706080601050204" pitchFamily="18" charset="0"/>
              </a:rPr>
              <a:t>QUESTIONS?????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Project overview</a:t>
            </a:r>
            <a:endParaRPr lang="en-GB" sz="4800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Understanding what makes films successful at the box office. This analysis will provide insights to guide our film creation strategy.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1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SCOPE</a:t>
            </a:r>
            <a:endParaRPr lang="en-GB" sz="32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Ratings:</a:t>
            </a:r>
            <a:r>
              <a:rPr lang="en-US" dirty="0" smtClean="0"/>
              <a:t> Correlation with other success metrics</a:t>
            </a:r>
          </a:p>
          <a:p>
            <a:r>
              <a:rPr lang="en-US" b="1" dirty="0" smtClean="0"/>
              <a:t>Budget:</a:t>
            </a:r>
            <a:r>
              <a:rPr lang="en-US" dirty="0" smtClean="0"/>
              <a:t> Impact on financial performance</a:t>
            </a:r>
          </a:p>
          <a:p>
            <a:r>
              <a:rPr lang="en-US" b="1" dirty="0" smtClean="0"/>
              <a:t>Gross Earnings:</a:t>
            </a:r>
            <a:r>
              <a:rPr lang="en-US" dirty="0" smtClean="0"/>
              <a:t> Domestic vs. worldwide</a:t>
            </a:r>
          </a:p>
          <a:p>
            <a:r>
              <a:rPr lang="en-US" b="1" dirty="0" smtClean="0"/>
              <a:t>Director's Influence:</a:t>
            </a:r>
            <a:r>
              <a:rPr lang="en-US" dirty="0" smtClean="0"/>
              <a:t> Effect on movie success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Business Understanding:</a:t>
            </a:r>
            <a:r>
              <a:rPr lang="en-US" dirty="0" smtClean="0"/>
              <a:t> Identifying the core business problem and objectives.</a:t>
            </a:r>
          </a:p>
          <a:p>
            <a:r>
              <a:rPr lang="en-US" b="1" dirty="0" smtClean="0"/>
              <a:t>Data Understanding:</a:t>
            </a:r>
            <a:r>
              <a:rPr lang="en-US" dirty="0" smtClean="0"/>
              <a:t> Overview of the dataset and key metrics analyzed.</a:t>
            </a:r>
          </a:p>
          <a:p>
            <a:r>
              <a:rPr lang="en-US" b="1" dirty="0" smtClean="0"/>
              <a:t>Data Analysis:</a:t>
            </a:r>
            <a:r>
              <a:rPr lang="en-US" dirty="0" smtClean="0"/>
              <a:t> Detailed examination of correlations and A/B testing results.</a:t>
            </a:r>
          </a:p>
          <a:p>
            <a:r>
              <a:rPr lang="en-US" b="1" dirty="0" smtClean="0"/>
              <a:t>Recommendations:</a:t>
            </a:r>
            <a:r>
              <a:rPr lang="en-US" dirty="0" smtClean="0"/>
              <a:t> Actionable insights based on the analysis.</a:t>
            </a:r>
          </a:p>
          <a:p>
            <a:r>
              <a:rPr lang="en-US" b="1" dirty="0" smtClean="0"/>
              <a:t>Next Steps:</a:t>
            </a:r>
            <a:r>
              <a:rPr lang="en-US" dirty="0" smtClean="0"/>
              <a:t> Suggested actions and further areas of investigation.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6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Understanding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Description of the Dataset</a:t>
            </a:r>
          </a:p>
          <a:p>
            <a:r>
              <a:rPr lang="en-US" b="1" dirty="0" smtClean="0"/>
              <a:t>Columns:</a:t>
            </a:r>
            <a:r>
              <a:rPr lang="en-US" dirty="0" smtClean="0"/>
              <a:t> 18 attributes, including movie reviews, ratings, genre, director, and financial metrics.</a:t>
            </a:r>
          </a:p>
          <a:p>
            <a:r>
              <a:rPr lang="en-US" b="1" dirty="0" smtClean="0"/>
              <a:t>Key Attributes and Metrics</a:t>
            </a:r>
          </a:p>
          <a:p>
            <a:r>
              <a:rPr lang="en-US" b="1" dirty="0" smtClean="0"/>
              <a:t>Ratings:</a:t>
            </a:r>
            <a:r>
              <a:rPr lang="en-US" dirty="0" smtClean="0"/>
              <a:t> Impact on movie success.</a:t>
            </a:r>
          </a:p>
          <a:p>
            <a:r>
              <a:rPr lang="en-US" b="1" dirty="0" smtClean="0"/>
              <a:t>Budget:</a:t>
            </a:r>
            <a:r>
              <a:rPr lang="en-US" dirty="0" smtClean="0"/>
              <a:t> Production costs.</a:t>
            </a:r>
          </a:p>
          <a:p>
            <a:r>
              <a:rPr lang="en-US" b="1" dirty="0" smtClean="0"/>
              <a:t>Gross Earnings:</a:t>
            </a:r>
            <a:r>
              <a:rPr lang="en-US" dirty="0" smtClean="0"/>
              <a:t> Domestic and worldwide box office revenues.</a:t>
            </a:r>
          </a:p>
          <a:p>
            <a:r>
              <a:rPr lang="en-US" b="1" dirty="0" smtClean="0"/>
              <a:t>Additional Attributes:</a:t>
            </a:r>
            <a:r>
              <a:rPr lang="en-US" dirty="0" smtClean="0"/>
              <a:t> Genre, director, release dates.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Source of the Data</a:t>
            </a:r>
            <a:br>
              <a:rPr lang="en-US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was collected from</a:t>
            </a:r>
          </a:p>
          <a:p>
            <a:r>
              <a:rPr lang="en-US" dirty="0" smtClean="0"/>
              <a:t> </a:t>
            </a:r>
            <a:r>
              <a:rPr lang="en-US" u="sng" dirty="0" smtClean="0">
                <a:hlinkClick r:id="rId2"/>
              </a:rPr>
              <a:t>Box Office </a:t>
            </a:r>
            <a:r>
              <a:rPr lang="en-US" u="sng" dirty="0" err="1" smtClean="0">
                <a:hlinkClick r:id="rId2"/>
              </a:rPr>
              <a:t>MojoLinks</a:t>
            </a:r>
            <a:r>
              <a:rPr lang="en-US" u="sng" dirty="0" smtClean="0">
                <a:hlinkClick r:id="rId2"/>
              </a:rPr>
              <a:t> to an external site.</a:t>
            </a:r>
            <a:endParaRPr lang="en-US" dirty="0" smtClean="0"/>
          </a:p>
          <a:p>
            <a:r>
              <a:rPr lang="en-US" u="sng" dirty="0" err="1" smtClean="0">
                <a:hlinkClick r:id="rId3"/>
              </a:rPr>
              <a:t>IMDBLinks</a:t>
            </a:r>
            <a:r>
              <a:rPr lang="en-US" u="sng" dirty="0" smtClean="0">
                <a:hlinkClick r:id="rId3"/>
              </a:rPr>
              <a:t> to an external site.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Rotten </a:t>
            </a:r>
            <a:r>
              <a:rPr lang="en-US" u="sng" dirty="0" err="1" smtClean="0">
                <a:hlinkClick r:id="rId4"/>
              </a:rPr>
              <a:t>TomatoesLinks</a:t>
            </a:r>
            <a:r>
              <a:rPr lang="en-US" u="sng" dirty="0" smtClean="0">
                <a:hlinkClick r:id="rId4"/>
              </a:rPr>
              <a:t> to an external site.</a:t>
            </a:r>
            <a:endParaRPr lang="en-US" dirty="0" smtClean="0"/>
          </a:p>
          <a:p>
            <a:r>
              <a:rPr lang="en-US" u="sng" dirty="0" err="1" smtClean="0">
                <a:hlinkClick r:id="rId5"/>
              </a:rPr>
              <a:t>TheMovieDBLinks</a:t>
            </a:r>
            <a:r>
              <a:rPr lang="en-US" u="sng" dirty="0" smtClean="0">
                <a:hlinkClick r:id="rId5"/>
              </a:rPr>
              <a:t> to an external site.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The </a:t>
            </a:r>
            <a:r>
              <a:rPr lang="en-US" u="sng" dirty="0" err="1" smtClean="0">
                <a:hlinkClick r:id="rId6"/>
              </a:rPr>
              <a:t>NumbersLinks</a:t>
            </a:r>
            <a:r>
              <a:rPr lang="en-US" u="sng" dirty="0" smtClean="0">
                <a:hlinkClick r:id="rId6"/>
              </a:rPr>
              <a:t> to an external site.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1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Scatter </a:t>
            </a:r>
            <a:r>
              <a:rPr lang="en-US" b="1" dirty="0" err="1" smtClean="0"/>
              <a:t>Plots:</a:t>
            </a:r>
            <a:r>
              <a:rPr lang="en-US" dirty="0" err="1" smtClean="0"/>
              <a:t>Displayed</a:t>
            </a:r>
            <a:r>
              <a:rPr lang="en-US" dirty="0" smtClean="0"/>
              <a:t> relationships between:</a:t>
            </a:r>
          </a:p>
          <a:p>
            <a:pPr lvl="1"/>
            <a:r>
              <a:rPr lang="en-US" dirty="0" smtClean="0"/>
              <a:t>Rating and Production Budget</a:t>
            </a:r>
          </a:p>
          <a:p>
            <a:pPr lvl="1"/>
            <a:r>
              <a:rPr lang="en-US" dirty="0" smtClean="0"/>
              <a:t>Rating and Domestic Gross</a:t>
            </a:r>
          </a:p>
          <a:p>
            <a:pPr lvl="1"/>
            <a:r>
              <a:rPr lang="en-US" dirty="0" smtClean="0"/>
              <a:t>Rating and Worldwide Gross</a:t>
            </a:r>
          </a:p>
          <a:p>
            <a:pPr lvl="1"/>
            <a:r>
              <a:rPr lang="en-US" dirty="0" smtClean="0"/>
              <a:t>Production Budget and Domestic Gross</a:t>
            </a:r>
          </a:p>
          <a:p>
            <a:pPr lvl="1"/>
            <a:r>
              <a:rPr lang="en-US" dirty="0" smtClean="0"/>
              <a:t>Production Budget and Worldwide Gross</a:t>
            </a:r>
          </a:p>
          <a:p>
            <a:pPr lvl="1"/>
            <a:r>
              <a:rPr lang="en-US" dirty="0" smtClean="0"/>
              <a:t>Domestic Gross and Worldwide Gross</a:t>
            </a:r>
          </a:p>
          <a:p>
            <a:r>
              <a:rPr lang="en-US" b="1" dirty="0" smtClean="0"/>
              <a:t>Regression Analysis:</a:t>
            </a:r>
          </a:p>
          <a:p>
            <a:r>
              <a:rPr lang="en-US" b="1" dirty="0" smtClean="0"/>
              <a:t>Methodology:</a:t>
            </a:r>
            <a:endParaRPr lang="en-US" dirty="0" smtClean="0"/>
          </a:p>
          <a:p>
            <a:pPr lvl="1"/>
            <a:r>
              <a:rPr lang="en-US" dirty="0" smtClean="0"/>
              <a:t>Used linear regression models to predict domestic and worldwide gross based on production budget and director information.</a:t>
            </a:r>
          </a:p>
          <a:p>
            <a:r>
              <a:rPr lang="en-US" b="1" dirty="0" smtClean="0"/>
              <a:t>Variables:</a:t>
            </a:r>
            <a:endParaRPr lang="en-US" dirty="0" smtClean="0"/>
          </a:p>
          <a:p>
            <a:pPr lvl="1"/>
            <a:r>
              <a:rPr lang="en-US" b="1" dirty="0" smtClean="0"/>
              <a:t>Predictors (Independent Variables):</a:t>
            </a:r>
            <a:r>
              <a:rPr lang="en-US" dirty="0" smtClean="0"/>
              <a:t> Production budget, one-hot encoded director information.</a:t>
            </a:r>
          </a:p>
          <a:p>
            <a:pPr lvl="1"/>
            <a:r>
              <a:rPr lang="en-US" b="1" dirty="0" smtClean="0"/>
              <a:t>Targets (Dependent Variables):</a:t>
            </a:r>
            <a:r>
              <a:rPr lang="en-US" dirty="0" smtClean="0"/>
              <a:t> Domestic gross, worldwide gross.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2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Cont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Directors' </a:t>
            </a:r>
            <a:r>
              <a:rPr lang="en-US" b="1" dirty="0" err="1" smtClean="0"/>
              <a:t>Influence:</a:t>
            </a:r>
            <a:r>
              <a:rPr lang="en-US" dirty="0" err="1" smtClean="0"/>
              <a:t>Certain</a:t>
            </a:r>
            <a:r>
              <a:rPr lang="en-US" dirty="0" smtClean="0"/>
              <a:t> directors significantly influence the financial performance of movies.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88640"/>
            <a:ext cx="932452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0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614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Title: Analysis of Movie Success Based on Various Variables</vt:lpstr>
      <vt:lpstr>Project overview</vt:lpstr>
      <vt:lpstr>SCOPE</vt:lpstr>
      <vt:lpstr>Agenda </vt:lpstr>
      <vt:lpstr>Data Understanding </vt:lpstr>
      <vt:lpstr>Source of the Data </vt:lpstr>
      <vt:lpstr>Visual Analysis</vt:lpstr>
      <vt:lpstr>Cont </vt:lpstr>
      <vt:lpstr>PowerPoint Presentation</vt:lpstr>
      <vt:lpstr>PowerPoint Presentation</vt:lpstr>
      <vt:lpstr>PowerPoint Presentation</vt:lpstr>
      <vt:lpstr>Recommendations</vt:lpstr>
      <vt:lpstr>Cont.</vt:lpstr>
      <vt:lpstr>Cont. </vt:lpstr>
      <vt:lpstr>Further Analysis </vt:lpstr>
      <vt:lpstr>Deeper Investigation Areas: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Analysis of Movie Success Based on Various Variables</dc:title>
  <dc:creator>Trevor</dc:creator>
  <cp:lastModifiedBy>Trevor</cp:lastModifiedBy>
  <cp:revision>6</cp:revision>
  <dcterms:created xsi:type="dcterms:W3CDTF">2024-07-26T21:34:54Z</dcterms:created>
  <dcterms:modified xsi:type="dcterms:W3CDTF">2024-07-27T12:03:09Z</dcterms:modified>
</cp:coreProperties>
</file>