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121" d="100"/>
          <a:sy n="121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2B1F01-1894-42AE-A85B-94003DFB6E5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189DBFB-4C23-4773-AB77-AF573DC35094}">
      <dgm:prSet/>
      <dgm:spPr/>
      <dgm:t>
        <a:bodyPr/>
        <a:lstStyle/>
        <a:p>
          <a:pPr>
            <a:defRPr cap="all"/>
          </a:pPr>
          <a:r>
            <a:rPr lang="en-US" dirty="0"/>
            <a:t>The CAN bus is a way to communicate amongst different systems using a wire. Data is sent via “frames”.</a:t>
          </a:r>
        </a:p>
      </dgm:t>
    </dgm:pt>
    <dgm:pt modelId="{EFA2CA8F-1B24-43E4-B703-6D85DDB369F5}" type="parTrans" cxnId="{B439A1AA-0282-4B54-9ACD-A2197D2BEDCC}">
      <dgm:prSet/>
      <dgm:spPr/>
      <dgm:t>
        <a:bodyPr/>
        <a:lstStyle/>
        <a:p>
          <a:endParaRPr lang="en-US"/>
        </a:p>
      </dgm:t>
    </dgm:pt>
    <dgm:pt modelId="{0351CE96-A8B7-42A3-9DC1-A3A6147EFCEA}" type="sibTrans" cxnId="{B439A1AA-0282-4B54-9ACD-A2197D2BEDCC}">
      <dgm:prSet/>
      <dgm:spPr/>
      <dgm:t>
        <a:bodyPr/>
        <a:lstStyle/>
        <a:p>
          <a:endParaRPr lang="en-US"/>
        </a:p>
      </dgm:t>
    </dgm:pt>
    <dgm:pt modelId="{A22D9037-E85E-4114-B61E-E3BB388FD87A}">
      <dgm:prSet/>
      <dgm:spPr/>
      <dgm:t>
        <a:bodyPr/>
        <a:lstStyle/>
        <a:p>
          <a:pPr>
            <a:defRPr cap="all"/>
          </a:pPr>
          <a:r>
            <a:rPr lang="en-US"/>
            <a:t>The bus can accommodate different participants (Teensy,  Arduino, Raspberry Pi, BMS).</a:t>
          </a:r>
        </a:p>
      </dgm:t>
    </dgm:pt>
    <dgm:pt modelId="{3A2CFD82-976D-44D1-8094-A82C2E9AFBF1}" type="parTrans" cxnId="{D39F64B2-8509-44E6-BD0B-D355B9FD16CB}">
      <dgm:prSet/>
      <dgm:spPr/>
      <dgm:t>
        <a:bodyPr/>
        <a:lstStyle/>
        <a:p>
          <a:endParaRPr lang="en-US"/>
        </a:p>
      </dgm:t>
    </dgm:pt>
    <dgm:pt modelId="{A72012D7-14E9-411B-A80C-B6BFBB64A799}" type="sibTrans" cxnId="{D39F64B2-8509-44E6-BD0B-D355B9FD16CB}">
      <dgm:prSet/>
      <dgm:spPr/>
      <dgm:t>
        <a:bodyPr/>
        <a:lstStyle/>
        <a:p>
          <a:endParaRPr lang="en-US"/>
        </a:p>
      </dgm:t>
    </dgm:pt>
    <dgm:pt modelId="{AED54BD7-3DDD-4C17-969C-60B48C7A59E2}">
      <dgm:prSet/>
      <dgm:spPr/>
      <dgm:t>
        <a:bodyPr/>
        <a:lstStyle/>
        <a:p>
          <a:pPr>
            <a:defRPr cap="all"/>
          </a:pPr>
          <a:r>
            <a:rPr lang="en-US" dirty="0"/>
            <a:t>The system refreshes very frequently (&gt;10,000 times per second)</a:t>
          </a:r>
        </a:p>
      </dgm:t>
    </dgm:pt>
    <dgm:pt modelId="{15068C84-2289-48B9-8CFD-CF5797BCFE5B}" type="parTrans" cxnId="{5E95471A-CB9A-41C4-8A88-E589D5EC7B80}">
      <dgm:prSet/>
      <dgm:spPr/>
      <dgm:t>
        <a:bodyPr/>
        <a:lstStyle/>
        <a:p>
          <a:endParaRPr lang="en-US"/>
        </a:p>
      </dgm:t>
    </dgm:pt>
    <dgm:pt modelId="{F0BBFBC5-6791-4E80-A028-0A808B16DD6C}" type="sibTrans" cxnId="{5E95471A-CB9A-41C4-8A88-E589D5EC7B80}">
      <dgm:prSet/>
      <dgm:spPr/>
      <dgm:t>
        <a:bodyPr/>
        <a:lstStyle/>
        <a:p>
          <a:endParaRPr lang="en-US"/>
        </a:p>
      </dgm:t>
    </dgm:pt>
    <dgm:pt modelId="{010C9CD3-57CC-4EE0-8A89-61980288AEAB}" type="pres">
      <dgm:prSet presAssocID="{562B1F01-1894-42AE-A85B-94003DFB6E55}" presName="root" presStyleCnt="0">
        <dgm:presLayoutVars>
          <dgm:dir/>
          <dgm:resizeHandles val="exact"/>
        </dgm:presLayoutVars>
      </dgm:prSet>
      <dgm:spPr/>
    </dgm:pt>
    <dgm:pt modelId="{104106DE-C560-4638-AE19-08F15FDFA669}" type="pres">
      <dgm:prSet presAssocID="{B189DBFB-4C23-4773-AB77-AF573DC35094}" presName="compNode" presStyleCnt="0"/>
      <dgm:spPr/>
    </dgm:pt>
    <dgm:pt modelId="{2FEDCF28-889D-4061-9E2D-ACB6FAD79B9D}" type="pres">
      <dgm:prSet presAssocID="{B189DBFB-4C23-4773-AB77-AF573DC3509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1913693-66FA-4069-B084-D0D695278A61}" type="pres">
      <dgm:prSet presAssocID="{B189DBFB-4C23-4773-AB77-AF573DC350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97E52B0D-21AB-469C-A195-B2B853944E35}" type="pres">
      <dgm:prSet presAssocID="{B189DBFB-4C23-4773-AB77-AF573DC35094}" presName="spaceRect" presStyleCnt="0"/>
      <dgm:spPr/>
    </dgm:pt>
    <dgm:pt modelId="{9CDD8AE8-0A48-4ABA-82FD-F88639825219}" type="pres">
      <dgm:prSet presAssocID="{B189DBFB-4C23-4773-AB77-AF573DC35094}" presName="textRect" presStyleLbl="revTx" presStyleIdx="0" presStyleCnt="3">
        <dgm:presLayoutVars>
          <dgm:chMax val="1"/>
          <dgm:chPref val="1"/>
        </dgm:presLayoutVars>
      </dgm:prSet>
      <dgm:spPr/>
    </dgm:pt>
    <dgm:pt modelId="{4656941D-9D39-4DB9-A169-5C9088F2BB0B}" type="pres">
      <dgm:prSet presAssocID="{0351CE96-A8B7-42A3-9DC1-A3A6147EFCEA}" presName="sibTrans" presStyleCnt="0"/>
      <dgm:spPr/>
    </dgm:pt>
    <dgm:pt modelId="{94308BD1-C6B6-4BB1-8CF3-5D2B06E4CEC9}" type="pres">
      <dgm:prSet presAssocID="{A22D9037-E85E-4114-B61E-E3BB388FD87A}" presName="compNode" presStyleCnt="0"/>
      <dgm:spPr/>
    </dgm:pt>
    <dgm:pt modelId="{34716BC1-68ED-450F-85D2-B170CF70B2E4}" type="pres">
      <dgm:prSet presAssocID="{A22D9037-E85E-4114-B61E-E3BB388FD87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6080852-8E54-48BE-A634-464DCDF61AFA}" type="pres">
      <dgm:prSet presAssocID="{A22D9037-E85E-4114-B61E-E3BB388FD8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CCCDE4B-681C-4165-A005-7A6AF1D72793}" type="pres">
      <dgm:prSet presAssocID="{A22D9037-E85E-4114-B61E-E3BB388FD87A}" presName="spaceRect" presStyleCnt="0"/>
      <dgm:spPr/>
    </dgm:pt>
    <dgm:pt modelId="{47BB5396-50EA-448D-A33A-B2102BAC09FC}" type="pres">
      <dgm:prSet presAssocID="{A22D9037-E85E-4114-B61E-E3BB388FD87A}" presName="textRect" presStyleLbl="revTx" presStyleIdx="1" presStyleCnt="3">
        <dgm:presLayoutVars>
          <dgm:chMax val="1"/>
          <dgm:chPref val="1"/>
        </dgm:presLayoutVars>
      </dgm:prSet>
      <dgm:spPr/>
    </dgm:pt>
    <dgm:pt modelId="{4D37F263-E2B3-4A73-958C-17C6F6CBE4DF}" type="pres">
      <dgm:prSet presAssocID="{A72012D7-14E9-411B-A80C-B6BFBB64A799}" presName="sibTrans" presStyleCnt="0"/>
      <dgm:spPr/>
    </dgm:pt>
    <dgm:pt modelId="{0C77FEA9-A9B2-4902-BE7E-89CC6A338750}" type="pres">
      <dgm:prSet presAssocID="{AED54BD7-3DDD-4C17-969C-60B48C7A59E2}" presName="compNode" presStyleCnt="0"/>
      <dgm:spPr/>
    </dgm:pt>
    <dgm:pt modelId="{A7092D32-24C4-4BC7-8647-DDF1F044AECD}" type="pres">
      <dgm:prSet presAssocID="{AED54BD7-3DDD-4C17-969C-60B48C7A59E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31AEE80-5D8D-4008-AF9B-23579E1B4E3C}" type="pres">
      <dgm:prSet presAssocID="{AED54BD7-3DDD-4C17-969C-60B48C7A59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79FD12A-8E08-4B7B-915C-F5FD7226D352}" type="pres">
      <dgm:prSet presAssocID="{AED54BD7-3DDD-4C17-969C-60B48C7A59E2}" presName="spaceRect" presStyleCnt="0"/>
      <dgm:spPr/>
    </dgm:pt>
    <dgm:pt modelId="{E32579B6-3301-4989-A44B-9E2F99BD1C4A}" type="pres">
      <dgm:prSet presAssocID="{AED54BD7-3DDD-4C17-969C-60B48C7A59E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B845114-E778-4385-851C-AC11DB0F4C72}" type="presOf" srcId="{562B1F01-1894-42AE-A85B-94003DFB6E55}" destId="{010C9CD3-57CC-4EE0-8A89-61980288AEAB}" srcOrd="0" destOrd="0" presId="urn:microsoft.com/office/officeart/2018/5/layout/IconLeafLabelList"/>
    <dgm:cxn modelId="{5E95471A-CB9A-41C4-8A88-E589D5EC7B80}" srcId="{562B1F01-1894-42AE-A85B-94003DFB6E55}" destId="{AED54BD7-3DDD-4C17-969C-60B48C7A59E2}" srcOrd="2" destOrd="0" parTransId="{15068C84-2289-48B9-8CFD-CF5797BCFE5B}" sibTransId="{F0BBFBC5-6791-4E80-A028-0A808B16DD6C}"/>
    <dgm:cxn modelId="{982738A0-CCC8-46F1-AFF0-14134D30EED0}" type="presOf" srcId="{AED54BD7-3DDD-4C17-969C-60B48C7A59E2}" destId="{E32579B6-3301-4989-A44B-9E2F99BD1C4A}" srcOrd="0" destOrd="0" presId="urn:microsoft.com/office/officeart/2018/5/layout/IconLeafLabelList"/>
    <dgm:cxn modelId="{B439A1AA-0282-4B54-9ACD-A2197D2BEDCC}" srcId="{562B1F01-1894-42AE-A85B-94003DFB6E55}" destId="{B189DBFB-4C23-4773-AB77-AF573DC35094}" srcOrd="0" destOrd="0" parTransId="{EFA2CA8F-1B24-43E4-B703-6D85DDB369F5}" sibTransId="{0351CE96-A8B7-42A3-9DC1-A3A6147EFCEA}"/>
    <dgm:cxn modelId="{D39F64B2-8509-44E6-BD0B-D355B9FD16CB}" srcId="{562B1F01-1894-42AE-A85B-94003DFB6E55}" destId="{A22D9037-E85E-4114-B61E-E3BB388FD87A}" srcOrd="1" destOrd="0" parTransId="{3A2CFD82-976D-44D1-8094-A82C2E9AFBF1}" sibTransId="{A72012D7-14E9-411B-A80C-B6BFBB64A799}"/>
    <dgm:cxn modelId="{59FDF0C0-301F-4C11-9519-88F017067C63}" type="presOf" srcId="{B189DBFB-4C23-4773-AB77-AF573DC35094}" destId="{9CDD8AE8-0A48-4ABA-82FD-F88639825219}" srcOrd="0" destOrd="0" presId="urn:microsoft.com/office/officeart/2018/5/layout/IconLeafLabelList"/>
    <dgm:cxn modelId="{2AF676F6-BC7C-496C-BBFA-217F6628D49B}" type="presOf" srcId="{A22D9037-E85E-4114-B61E-E3BB388FD87A}" destId="{47BB5396-50EA-448D-A33A-B2102BAC09FC}" srcOrd="0" destOrd="0" presId="urn:microsoft.com/office/officeart/2018/5/layout/IconLeafLabelList"/>
    <dgm:cxn modelId="{E71D9031-CC37-4DE2-8DDB-3799DED3305D}" type="presParOf" srcId="{010C9CD3-57CC-4EE0-8A89-61980288AEAB}" destId="{104106DE-C560-4638-AE19-08F15FDFA669}" srcOrd="0" destOrd="0" presId="urn:microsoft.com/office/officeart/2018/5/layout/IconLeafLabelList"/>
    <dgm:cxn modelId="{54874416-4947-4081-AF9C-8D4547E416E7}" type="presParOf" srcId="{104106DE-C560-4638-AE19-08F15FDFA669}" destId="{2FEDCF28-889D-4061-9E2D-ACB6FAD79B9D}" srcOrd="0" destOrd="0" presId="urn:microsoft.com/office/officeart/2018/5/layout/IconLeafLabelList"/>
    <dgm:cxn modelId="{9A458744-6561-4260-BC16-0985306A914E}" type="presParOf" srcId="{104106DE-C560-4638-AE19-08F15FDFA669}" destId="{01913693-66FA-4069-B084-D0D695278A61}" srcOrd="1" destOrd="0" presId="urn:microsoft.com/office/officeart/2018/5/layout/IconLeafLabelList"/>
    <dgm:cxn modelId="{5D0A80CD-846D-49F4-BB4D-8C65CFD89DB5}" type="presParOf" srcId="{104106DE-C560-4638-AE19-08F15FDFA669}" destId="{97E52B0D-21AB-469C-A195-B2B853944E35}" srcOrd="2" destOrd="0" presId="urn:microsoft.com/office/officeart/2018/5/layout/IconLeafLabelList"/>
    <dgm:cxn modelId="{14E832B2-D000-43E6-A87D-9B48B5BCF20F}" type="presParOf" srcId="{104106DE-C560-4638-AE19-08F15FDFA669}" destId="{9CDD8AE8-0A48-4ABA-82FD-F88639825219}" srcOrd="3" destOrd="0" presId="urn:microsoft.com/office/officeart/2018/5/layout/IconLeafLabelList"/>
    <dgm:cxn modelId="{275CED01-1901-412B-9E59-3141FA8221BF}" type="presParOf" srcId="{010C9CD3-57CC-4EE0-8A89-61980288AEAB}" destId="{4656941D-9D39-4DB9-A169-5C9088F2BB0B}" srcOrd="1" destOrd="0" presId="urn:microsoft.com/office/officeart/2018/5/layout/IconLeafLabelList"/>
    <dgm:cxn modelId="{729E217A-0252-428A-8893-8BDB772BFB94}" type="presParOf" srcId="{010C9CD3-57CC-4EE0-8A89-61980288AEAB}" destId="{94308BD1-C6B6-4BB1-8CF3-5D2B06E4CEC9}" srcOrd="2" destOrd="0" presId="urn:microsoft.com/office/officeart/2018/5/layout/IconLeafLabelList"/>
    <dgm:cxn modelId="{BAF6B7C8-24A4-4675-BE51-03DB66519098}" type="presParOf" srcId="{94308BD1-C6B6-4BB1-8CF3-5D2B06E4CEC9}" destId="{34716BC1-68ED-450F-85D2-B170CF70B2E4}" srcOrd="0" destOrd="0" presId="urn:microsoft.com/office/officeart/2018/5/layout/IconLeafLabelList"/>
    <dgm:cxn modelId="{2629C3C7-44CB-4A7B-9439-FA02607EF782}" type="presParOf" srcId="{94308BD1-C6B6-4BB1-8CF3-5D2B06E4CEC9}" destId="{76080852-8E54-48BE-A634-464DCDF61AFA}" srcOrd="1" destOrd="0" presId="urn:microsoft.com/office/officeart/2018/5/layout/IconLeafLabelList"/>
    <dgm:cxn modelId="{1E39C914-4450-4219-A888-D9E7D6389F11}" type="presParOf" srcId="{94308BD1-C6B6-4BB1-8CF3-5D2B06E4CEC9}" destId="{3CCCDE4B-681C-4165-A005-7A6AF1D72793}" srcOrd="2" destOrd="0" presId="urn:microsoft.com/office/officeart/2018/5/layout/IconLeafLabelList"/>
    <dgm:cxn modelId="{F050B080-8AC2-4386-BA1E-381BF82628A8}" type="presParOf" srcId="{94308BD1-C6B6-4BB1-8CF3-5D2B06E4CEC9}" destId="{47BB5396-50EA-448D-A33A-B2102BAC09FC}" srcOrd="3" destOrd="0" presId="urn:microsoft.com/office/officeart/2018/5/layout/IconLeafLabelList"/>
    <dgm:cxn modelId="{29ED00E6-78D4-4593-A0A7-D39ACD60998A}" type="presParOf" srcId="{010C9CD3-57CC-4EE0-8A89-61980288AEAB}" destId="{4D37F263-E2B3-4A73-958C-17C6F6CBE4DF}" srcOrd="3" destOrd="0" presId="urn:microsoft.com/office/officeart/2018/5/layout/IconLeafLabelList"/>
    <dgm:cxn modelId="{F96BBD38-8489-477D-BF00-6D93D6C7B9CF}" type="presParOf" srcId="{010C9CD3-57CC-4EE0-8A89-61980288AEAB}" destId="{0C77FEA9-A9B2-4902-BE7E-89CC6A338750}" srcOrd="4" destOrd="0" presId="urn:microsoft.com/office/officeart/2018/5/layout/IconLeafLabelList"/>
    <dgm:cxn modelId="{5957E126-3D73-4021-8412-889B23F8BDA7}" type="presParOf" srcId="{0C77FEA9-A9B2-4902-BE7E-89CC6A338750}" destId="{A7092D32-24C4-4BC7-8647-DDF1F044AECD}" srcOrd="0" destOrd="0" presId="urn:microsoft.com/office/officeart/2018/5/layout/IconLeafLabelList"/>
    <dgm:cxn modelId="{E18F99A8-0440-44C2-BAB1-1F130D9A3663}" type="presParOf" srcId="{0C77FEA9-A9B2-4902-BE7E-89CC6A338750}" destId="{531AEE80-5D8D-4008-AF9B-23579E1B4E3C}" srcOrd="1" destOrd="0" presId="urn:microsoft.com/office/officeart/2018/5/layout/IconLeafLabelList"/>
    <dgm:cxn modelId="{71B8957F-E0FB-4545-AD58-B6592BBFBF3F}" type="presParOf" srcId="{0C77FEA9-A9B2-4902-BE7E-89CC6A338750}" destId="{879FD12A-8E08-4B7B-915C-F5FD7226D352}" srcOrd="2" destOrd="0" presId="urn:microsoft.com/office/officeart/2018/5/layout/IconLeafLabelList"/>
    <dgm:cxn modelId="{BA5B0430-CBAA-4816-969E-B983A73BFB5B}" type="presParOf" srcId="{0C77FEA9-A9B2-4902-BE7E-89CC6A338750}" destId="{E32579B6-3301-4989-A44B-9E2F99BD1C4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DCF28-889D-4061-9E2D-ACB6FAD79B9D}">
      <dsp:nvSpPr>
        <dsp:cNvPr id="0" name=""/>
        <dsp:cNvSpPr/>
      </dsp:nvSpPr>
      <dsp:spPr>
        <a:xfrm>
          <a:off x="676599" y="17044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13693-66FA-4069-B084-D0D695278A61}">
      <dsp:nvSpPr>
        <dsp:cNvPr id="0" name=""/>
        <dsp:cNvSpPr/>
      </dsp:nvSpPr>
      <dsp:spPr>
        <a:xfrm>
          <a:off x="1064161" y="404607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D8AE8-0A48-4ABA-82FD-F88639825219}">
      <dsp:nvSpPr>
        <dsp:cNvPr id="0" name=""/>
        <dsp:cNvSpPr/>
      </dsp:nvSpPr>
      <dsp:spPr>
        <a:xfrm>
          <a:off x="95255" y="2402045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The CAN bus is a way to communicate amongst different systems using a wire. Data is sent via “frames”.</a:t>
          </a:r>
        </a:p>
      </dsp:txBody>
      <dsp:txXfrm>
        <a:off x="95255" y="2402045"/>
        <a:ext cx="2981250" cy="720000"/>
      </dsp:txXfrm>
    </dsp:sp>
    <dsp:sp modelId="{34716BC1-68ED-450F-85D2-B170CF70B2E4}">
      <dsp:nvSpPr>
        <dsp:cNvPr id="0" name=""/>
        <dsp:cNvSpPr/>
      </dsp:nvSpPr>
      <dsp:spPr>
        <a:xfrm>
          <a:off x="4179568" y="17044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080852-8E54-48BE-A634-464DCDF61AFA}">
      <dsp:nvSpPr>
        <dsp:cNvPr id="0" name=""/>
        <dsp:cNvSpPr/>
      </dsp:nvSpPr>
      <dsp:spPr>
        <a:xfrm>
          <a:off x="4567130" y="404607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B5396-50EA-448D-A33A-B2102BAC09FC}">
      <dsp:nvSpPr>
        <dsp:cNvPr id="0" name=""/>
        <dsp:cNvSpPr/>
      </dsp:nvSpPr>
      <dsp:spPr>
        <a:xfrm>
          <a:off x="3598224" y="2402045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The bus can accommodate different participants (Teensy,  Arduino, Raspberry Pi, BMS).</a:t>
          </a:r>
        </a:p>
      </dsp:txBody>
      <dsp:txXfrm>
        <a:off x="3598224" y="2402045"/>
        <a:ext cx="2981250" cy="720000"/>
      </dsp:txXfrm>
    </dsp:sp>
    <dsp:sp modelId="{A7092D32-24C4-4BC7-8647-DDF1F044AECD}">
      <dsp:nvSpPr>
        <dsp:cNvPr id="0" name=""/>
        <dsp:cNvSpPr/>
      </dsp:nvSpPr>
      <dsp:spPr>
        <a:xfrm>
          <a:off x="7682537" y="17044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AEE80-5D8D-4008-AF9B-23579E1B4E3C}">
      <dsp:nvSpPr>
        <dsp:cNvPr id="0" name=""/>
        <dsp:cNvSpPr/>
      </dsp:nvSpPr>
      <dsp:spPr>
        <a:xfrm>
          <a:off x="8070099" y="404607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579B6-3301-4989-A44B-9E2F99BD1C4A}">
      <dsp:nvSpPr>
        <dsp:cNvPr id="0" name=""/>
        <dsp:cNvSpPr/>
      </dsp:nvSpPr>
      <dsp:spPr>
        <a:xfrm>
          <a:off x="7101193" y="2402045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The system refreshes very frequently (&gt;10,000 times per second)</a:t>
          </a:r>
        </a:p>
      </dsp:txBody>
      <dsp:txXfrm>
        <a:off x="7101193" y="2402045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89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6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8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2/6/23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0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64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2/6/23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4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2/6/23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0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1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2/6/23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0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F3E8B1C-86EF-43CF-8304-249481088644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9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9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SU-Solar/can_test/blob/main/can_receive/can_receive.in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ur-coded on electronic circuit board">
            <a:extLst>
              <a:ext uri="{FF2B5EF4-FFF2-40B4-BE49-F238E27FC236}">
                <a16:creationId xmlns:a16="http://schemas.microsoft.com/office/drawing/2014/main" id="{C8F454AC-395F-E487-692B-307EE966C2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547" b="75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17F202-90C7-49B2-650E-30147C690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CAN Bus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56288-BDF8-67E6-406C-F34F9025D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Vetri Vijay | MSU SRT</a:t>
            </a:r>
          </a:p>
        </p:txBody>
      </p:sp>
    </p:spTree>
    <p:extLst>
      <p:ext uri="{BB962C8B-B14F-4D97-AF65-F5344CB8AC3E}">
        <p14:creationId xmlns:p14="http://schemas.microsoft.com/office/powerpoint/2010/main" val="96017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11D9CBF4-0AB7-606A-B800-F120DCB21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968204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7" name="Title 376">
            <a:extLst>
              <a:ext uri="{FF2B5EF4-FFF2-40B4-BE49-F238E27FC236}">
                <a16:creationId xmlns:a16="http://schemas.microsoft.com/office/drawing/2014/main" id="{A50043AA-5A53-5AF2-AA99-93B17E18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can bus</a:t>
            </a:r>
          </a:p>
        </p:txBody>
      </p:sp>
    </p:spTree>
    <p:extLst>
      <p:ext uri="{BB962C8B-B14F-4D97-AF65-F5344CB8AC3E}">
        <p14:creationId xmlns:p14="http://schemas.microsoft.com/office/powerpoint/2010/main" val="261562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4" descr="Close-up of a server network panel with lights and cables">
            <a:extLst>
              <a:ext uri="{FF2B5EF4-FFF2-40B4-BE49-F238E27FC236}">
                <a16:creationId xmlns:a16="http://schemas.microsoft.com/office/drawing/2014/main" id="{98663248-97C5-DC5E-250D-E89A2A947E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24" b="132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E280BF-F8E6-E14C-8DC1-B497CFB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Terminology</a:t>
            </a:r>
          </a:p>
        </p:txBody>
      </p:sp>
      <p:sp>
        <p:nvSpPr>
          <p:cNvPr id="23" name="Content Placeholder 12">
            <a:extLst>
              <a:ext uri="{FF2B5EF4-FFF2-40B4-BE49-F238E27FC236}">
                <a16:creationId xmlns:a16="http://schemas.microsoft.com/office/drawing/2014/main" id="{6E347332-9C8C-876F-F90B-EBAF164EB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US" dirty="0"/>
              <a:t>CAN: Controller Area Network</a:t>
            </a:r>
          </a:p>
          <a:p>
            <a:r>
              <a:rPr lang="en-US" dirty="0"/>
              <a:t>Bus:  The wire which carries the signals</a:t>
            </a:r>
          </a:p>
          <a:p>
            <a:r>
              <a:rPr lang="en-US" dirty="0"/>
              <a:t>Node:  A device on the network</a:t>
            </a:r>
          </a:p>
          <a:p>
            <a:r>
              <a:rPr lang="en-US" dirty="0"/>
              <a:t>Frame</a:t>
            </a:r>
            <a:r>
              <a:rPr lang="en-US"/>
              <a:t>:  A </a:t>
            </a:r>
            <a:r>
              <a:rPr lang="en-US" dirty="0"/>
              <a:t>unit of data sent on the network</a:t>
            </a:r>
          </a:p>
        </p:txBody>
      </p:sp>
    </p:spTree>
    <p:extLst>
      <p:ext uri="{BB962C8B-B14F-4D97-AF65-F5344CB8AC3E}">
        <p14:creationId xmlns:p14="http://schemas.microsoft.com/office/powerpoint/2010/main" val="1406978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E90A-D089-214E-01B8-14056B65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58" y="964692"/>
            <a:ext cx="3897085" cy="1188720"/>
          </a:xfrm>
        </p:spPr>
        <p:txBody>
          <a:bodyPr>
            <a:normAutofit/>
          </a:bodyPr>
          <a:lstStyle/>
          <a:p>
            <a:r>
              <a:rPr lang="en-US" dirty="0"/>
              <a:t>frame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7F9D-6790-98DC-D1ED-54C81F46D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8" y="2638044"/>
            <a:ext cx="3897085" cy="3263206"/>
          </a:xfrm>
        </p:spPr>
        <p:txBody>
          <a:bodyPr>
            <a:normAutofit/>
          </a:bodyPr>
          <a:lstStyle/>
          <a:p>
            <a:r>
              <a:rPr lang="en-US" sz="1600" dirty="0"/>
              <a:t>The two attributes which we care about:</a:t>
            </a:r>
          </a:p>
          <a:p>
            <a:pPr lvl="1"/>
            <a:r>
              <a:rPr lang="en-US" dirty="0"/>
              <a:t>Frame ID: Used to determine if a node should read the message. Think of this as a subscription.</a:t>
            </a:r>
          </a:p>
          <a:p>
            <a:pPr lvl="1"/>
            <a:r>
              <a:rPr lang="en-US" dirty="0"/>
              <a:t>Data Field: The actual message we are sending.</a:t>
            </a:r>
          </a:p>
          <a:p>
            <a:r>
              <a:rPr lang="en-US" sz="1600" dirty="0"/>
              <a:t>Frames can be sent and received by nodes on the CAN bus.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B9A6A8C2-8B3A-4AD3-AFCC-F1D3F1F02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DF64937-39B5-4AB3-A2EF-EA689BA60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0A82DB3A-58FE-AABF-F296-91F5B2922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8263" y="1262743"/>
            <a:ext cx="6537731" cy="387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671745-9112-FEDE-76CB-72E9528E9766}"/>
              </a:ext>
            </a:extLst>
          </p:cNvPr>
          <p:cNvSpPr txBox="1"/>
          <p:nvPr/>
        </p:nvSpPr>
        <p:spPr>
          <a:xfrm>
            <a:off x="4746171" y="5268686"/>
            <a:ext cx="630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full CAN message frame.  You don’t need to understand it.</a:t>
            </a:r>
          </a:p>
        </p:txBody>
      </p:sp>
    </p:spTree>
    <p:extLst>
      <p:ext uri="{BB962C8B-B14F-4D97-AF65-F5344CB8AC3E}">
        <p14:creationId xmlns:p14="http://schemas.microsoft.com/office/powerpoint/2010/main" val="106282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7681-C07D-CFC5-2621-2F168B7D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CAN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6154A-45E3-705C-19D2-A48B722C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code is present on the SRT GitHub. You need to be added to view</a:t>
            </a:r>
          </a:p>
          <a:p>
            <a:pPr lvl="1"/>
            <a:r>
              <a:rPr lang="en-US" dirty="0">
                <a:hlinkClick r:id="rId2"/>
              </a:rPr>
              <a:t>https://github.com/MSU-Solar/can_test/blob/main/can_receive/can_receive.ino</a:t>
            </a:r>
            <a:endParaRPr lang="en-US" dirty="0"/>
          </a:p>
          <a:p>
            <a:r>
              <a:rPr lang="en-US" dirty="0"/>
              <a:t>CAN buses are represented as objects and need to instantiated in setup()</a:t>
            </a:r>
          </a:p>
          <a:p>
            <a:r>
              <a:rPr lang="en-US" dirty="0"/>
              <a:t>The “</a:t>
            </a:r>
            <a:r>
              <a:rPr lang="en-US" dirty="0" err="1"/>
              <a:t>due_can</a:t>
            </a:r>
            <a:r>
              <a:rPr lang="en-US" dirty="0"/>
              <a:t>” library must be installed on the Arduino IDE.</a:t>
            </a:r>
          </a:p>
          <a:p>
            <a:r>
              <a:rPr lang="en-US" dirty="0"/>
              <a:t>Data is represented in hex (0x48)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4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8B6E-041D-58E1-B9BA-9A4E0F55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510" y="458298"/>
            <a:ext cx="7690975" cy="902416"/>
          </a:xfrm>
        </p:spPr>
        <p:txBody>
          <a:bodyPr/>
          <a:lstStyle/>
          <a:p>
            <a:r>
              <a:rPr lang="en-US" dirty="0"/>
              <a:t>CAN Code Snippets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504B5-E020-7632-6CC4-75127506F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510" y="1589314"/>
            <a:ext cx="7690975" cy="4810388"/>
          </a:xfrm>
        </p:spPr>
        <p:txBody>
          <a:bodyPr>
            <a:normAutofit/>
          </a:bodyPr>
          <a:lstStyle/>
          <a:p>
            <a:r>
              <a:rPr lang="en-US" dirty="0"/>
              <a:t>Start the CAN bus: </a:t>
            </a:r>
            <a:r>
              <a:rPr lang="en-US" dirty="0">
                <a:solidFill>
                  <a:srgbClr val="C00000"/>
                </a:solidFill>
              </a:rPr>
              <a:t>Can0.begin(CAN_BPS_250K); </a:t>
            </a:r>
          </a:p>
          <a:p>
            <a:r>
              <a:rPr lang="en-US" dirty="0">
                <a:solidFill>
                  <a:schemeClr val="tx1"/>
                </a:solidFill>
              </a:rPr>
              <a:t>Creating a CAN frame: </a:t>
            </a:r>
            <a:r>
              <a:rPr lang="en-US" dirty="0">
                <a:solidFill>
                  <a:srgbClr val="C00000"/>
                </a:solidFill>
              </a:rPr>
              <a:t>CAN_FRAME frame;</a:t>
            </a:r>
          </a:p>
          <a:p>
            <a:r>
              <a:rPr lang="en-US" dirty="0">
                <a:solidFill>
                  <a:schemeClr val="tx1"/>
                </a:solidFill>
              </a:rPr>
              <a:t>Getting the latest CAN frame from the bus: </a:t>
            </a:r>
            <a:r>
              <a:rPr lang="en-US" dirty="0">
                <a:solidFill>
                  <a:srgbClr val="C00000"/>
                </a:solidFill>
              </a:rPr>
              <a:t>Can0.read(frame);</a:t>
            </a:r>
          </a:p>
          <a:p>
            <a:r>
              <a:rPr lang="en-US" dirty="0">
                <a:solidFill>
                  <a:schemeClr val="tx1"/>
                </a:solidFill>
              </a:rPr>
              <a:t>Writing to a CAN frame: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Create a CAN frame: </a:t>
            </a:r>
            <a:r>
              <a:rPr lang="en-US" dirty="0">
                <a:solidFill>
                  <a:srgbClr val="C00000"/>
                </a:solidFill>
              </a:rPr>
              <a:t>CAN_FRAME frame;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Set the ID: </a:t>
            </a:r>
            <a:r>
              <a:rPr lang="en-US" dirty="0" err="1">
                <a:solidFill>
                  <a:srgbClr val="C00000"/>
                </a:solidFill>
              </a:rPr>
              <a:t>frame.id</a:t>
            </a:r>
            <a:r>
              <a:rPr lang="en-US" dirty="0">
                <a:solidFill>
                  <a:srgbClr val="C00000"/>
                </a:solidFill>
              </a:rPr>
              <a:t> = 0x400;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hex data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Set the data: </a:t>
            </a:r>
            <a:r>
              <a:rPr lang="en-US" dirty="0" err="1">
                <a:solidFill>
                  <a:srgbClr val="C00000"/>
                </a:solidFill>
              </a:rPr>
              <a:t>frame.data.bytes</a:t>
            </a:r>
            <a:r>
              <a:rPr lang="en-US" dirty="0">
                <a:solidFill>
                  <a:srgbClr val="C00000"/>
                </a:solidFill>
              </a:rPr>
              <a:t>[0] = 0x48;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byte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Sending the frame onto the CAN bus: </a:t>
            </a:r>
            <a:r>
              <a:rPr lang="en-US" dirty="0">
                <a:solidFill>
                  <a:srgbClr val="C00000"/>
                </a:solidFill>
              </a:rPr>
              <a:t>Can0.sendFrame(frame);</a:t>
            </a:r>
          </a:p>
          <a:p>
            <a:r>
              <a:rPr lang="en-US" dirty="0">
                <a:solidFill>
                  <a:schemeClr val="tx1"/>
                </a:solidFill>
              </a:rPr>
              <a:t>Reading a CAN frame: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Accessing the frame ID: </a:t>
            </a:r>
            <a:r>
              <a:rPr lang="en-US" dirty="0" err="1">
                <a:solidFill>
                  <a:srgbClr val="C00000"/>
                </a:solidFill>
              </a:rPr>
              <a:t>frame.id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hex data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Accessing the data: </a:t>
            </a:r>
            <a:r>
              <a:rPr lang="en-US" dirty="0" err="1">
                <a:solidFill>
                  <a:srgbClr val="C00000"/>
                </a:solidFill>
              </a:rPr>
              <a:t>frame.data.bytes</a:t>
            </a:r>
            <a:r>
              <a:rPr lang="en-US" dirty="0">
                <a:solidFill>
                  <a:srgbClr val="C00000"/>
                </a:solidFill>
              </a:rPr>
              <a:t>[0]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byte array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Other topics: Message priority, extended messages, message length.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29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3966-91D0-7289-3293-BCA49C86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Misc.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EFF12-7DE8-CD9E-D613-BACE6897D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past season, the car’s CAN system ran at a rate of 250,000 hertz.</a:t>
            </a:r>
          </a:p>
          <a:p>
            <a:r>
              <a:rPr lang="en-US" dirty="0"/>
              <a:t>CAN buses are used in most modern vehicles for system integration.</a:t>
            </a:r>
          </a:p>
          <a:p>
            <a:r>
              <a:rPr lang="en-US" dirty="0"/>
              <a:t>This year’s CAN system has been overhauled and is much more complex, there will be a lot more organization needed to manage the system. CAN code is generally not difficult to write but managing all the data writes and reads can be challenging.</a:t>
            </a:r>
          </a:p>
        </p:txBody>
      </p:sp>
    </p:spTree>
    <p:extLst>
      <p:ext uri="{BB962C8B-B14F-4D97-AF65-F5344CB8AC3E}">
        <p14:creationId xmlns:p14="http://schemas.microsoft.com/office/powerpoint/2010/main" val="82528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781B8-97DF-E200-0A30-54DD06D1A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832" y="752818"/>
            <a:ext cx="3066937" cy="1188720"/>
          </a:xfrm>
        </p:spPr>
        <p:txBody>
          <a:bodyPr>
            <a:normAutofit/>
          </a:bodyPr>
          <a:lstStyle/>
          <a:p>
            <a:r>
              <a:rPr lang="en-US" sz="2000" dirty="0"/>
              <a:t>Writing code from a schematic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59EBD9-11C3-B4B8-C648-70812D64D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004" y="2292356"/>
            <a:ext cx="3063765" cy="3812826"/>
          </a:xfrm>
        </p:spPr>
        <p:txBody>
          <a:bodyPr>
            <a:normAutofit/>
          </a:bodyPr>
          <a:lstStyle/>
          <a:p>
            <a:r>
              <a:rPr lang="en-US" dirty="0"/>
              <a:t>SENSE: Input pin</a:t>
            </a:r>
          </a:p>
          <a:p>
            <a:r>
              <a:rPr lang="en-US" dirty="0"/>
              <a:t>IND: Output pin</a:t>
            </a:r>
          </a:p>
          <a:p>
            <a:r>
              <a:rPr lang="en-US" dirty="0"/>
              <a:t>For practice create the pins as constants, and set the outputs to turn on/off according to their inputs</a:t>
            </a:r>
          </a:p>
          <a:p>
            <a:r>
              <a:rPr lang="en-US" dirty="0"/>
              <a:t>Zoom into the schematic for those details</a:t>
            </a:r>
          </a:p>
          <a:p>
            <a:r>
              <a:rPr lang="en-US" dirty="0"/>
              <a:t>Reference last week’s slides if needed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A6A8C2-8B3A-4AD3-AFCC-F1D3F1F02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F64937-39B5-4AB3-A2EF-EA689BA60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A1EA4A-5029-7D3C-0F05-50AC25FFC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389" y="133814"/>
            <a:ext cx="8528714" cy="659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783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{FAA87334-21BC-6044-AAB2-BFB61E2841A5}tf10001120</Template>
  <TotalTime>68</TotalTime>
  <Words>506</Words>
  <Application>Microsoft Macintosh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CAN Bus Programming</vt:lpstr>
      <vt:lpstr>Defining the can bus</vt:lpstr>
      <vt:lpstr>Terminology</vt:lpstr>
      <vt:lpstr>frame structure</vt:lpstr>
      <vt:lpstr>Writing CAN Code</vt:lpstr>
      <vt:lpstr>CAN Code Snippets</vt:lpstr>
      <vt:lpstr>Misc. Information</vt:lpstr>
      <vt:lpstr>Writing code from a schematic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Bus Programming</dc:title>
  <dc:creator>Vijay, Vetri</dc:creator>
  <cp:lastModifiedBy>Vijay, Vetri</cp:lastModifiedBy>
  <cp:revision>3</cp:revision>
  <dcterms:created xsi:type="dcterms:W3CDTF">2022-11-02T19:43:20Z</dcterms:created>
  <dcterms:modified xsi:type="dcterms:W3CDTF">2023-02-06T20:48:49Z</dcterms:modified>
</cp:coreProperties>
</file>