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60" r:id="rId4"/>
    <p:sldId id="261" r:id="rId5"/>
    <p:sldId id="262" r:id="rId6"/>
    <p:sldId id="263" r:id="rId7"/>
    <p:sldId id="289" r:id="rId8"/>
    <p:sldId id="264" r:id="rId9"/>
    <p:sldId id="265" r:id="rId10"/>
    <p:sldId id="266" r:id="rId11"/>
    <p:sldId id="290" r:id="rId12"/>
    <p:sldId id="267" r:id="rId13"/>
    <p:sldId id="292" r:id="rId14"/>
    <p:sldId id="271" r:id="rId15"/>
    <p:sldId id="304" r:id="rId16"/>
    <p:sldId id="268" r:id="rId17"/>
    <p:sldId id="270" r:id="rId18"/>
    <p:sldId id="306" r:id="rId19"/>
    <p:sldId id="272" r:id="rId20"/>
    <p:sldId id="273" r:id="rId21"/>
    <p:sldId id="274" r:id="rId22"/>
    <p:sldId id="305" r:id="rId23"/>
    <p:sldId id="307"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p:scale>
          <a:sx n="81" d="100"/>
          <a:sy n="81" d="100"/>
        </p:scale>
        <p:origin x="-25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4/3/2024</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4/3/2024</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
          <p:cNvPicPr>
            <a:picLocks noChangeAspect="1"/>
          </p:cNvPicPr>
          <p:nvPr/>
        </p:nvPicPr>
        <p:blipFill>
          <a:blip r:embed="rId2"/>
          <a:stretch>
            <a:fillRect/>
          </a:stretch>
        </p:blipFill>
        <p:spPr>
          <a:xfrm>
            <a:off x="647700" y="177800"/>
            <a:ext cx="2085975" cy="1963420"/>
          </a:xfrm>
          <a:prstGeom prst="rect">
            <a:avLst/>
          </a:prstGeom>
        </p:spPr>
      </p:pic>
      <p:sp>
        <p:nvSpPr>
          <p:cNvPr id="5" name="Text Box 4"/>
          <p:cNvSpPr txBox="1"/>
          <p:nvPr/>
        </p:nvSpPr>
        <p:spPr>
          <a:xfrm>
            <a:off x="3222625" y="499110"/>
            <a:ext cx="8352155" cy="1320800"/>
          </a:xfrm>
          <a:prstGeom prst="rect">
            <a:avLst/>
          </a:prstGeom>
          <a:noFill/>
        </p:spPr>
        <p:txBody>
          <a:bodyPr wrap="square" rtlCol="0">
            <a:noAutofit/>
          </a:bodyPr>
          <a:lstStyle/>
          <a:p>
            <a:r>
              <a:rPr lang="en-US" sz="4400">
                <a:latin typeface="Times New Roman" panose="02020603050405020304" charset="0"/>
                <a:cs typeface="Times New Roman" panose="02020603050405020304" charset="0"/>
              </a:rPr>
              <a:t>Podhigai College of Engineering and Technology</a:t>
            </a:r>
          </a:p>
        </p:txBody>
      </p:sp>
      <p:graphicFrame>
        <p:nvGraphicFramePr>
          <p:cNvPr id="7" name="Table 6"/>
          <p:cNvGraphicFramePr/>
          <p:nvPr/>
        </p:nvGraphicFramePr>
        <p:xfrm>
          <a:off x="2733675" y="2870835"/>
          <a:ext cx="7261860" cy="1562100"/>
        </p:xfrm>
        <a:graphic>
          <a:graphicData uri="http://schemas.openxmlformats.org/drawingml/2006/table">
            <a:tbl>
              <a:tblPr>
                <a:tableStyleId>{073A0DAA-6AF3-43AB-8588-CEC1D06C72B9}</a:tableStyleId>
              </a:tblPr>
              <a:tblGrid>
                <a:gridCol w="3048635"/>
                <a:gridCol w="4213225"/>
              </a:tblGrid>
              <a:tr h="520700">
                <a:tc>
                  <a:txBody>
                    <a:bodyPr/>
                    <a:lstStyle/>
                    <a:p>
                      <a:pPr algn="l">
                        <a:buNone/>
                      </a:pPr>
                      <a:r>
                        <a:rPr lang="en-US" sz="2400">
                          <a:latin typeface="Times New Roman" panose="02020603050405020304" charset="0"/>
                          <a:cs typeface="Times New Roman" panose="02020603050405020304" charset="0"/>
                        </a:rPr>
                        <a:t>NAME</a:t>
                      </a:r>
                    </a:p>
                  </a:txBody>
                  <a:tcPr/>
                </a:tc>
                <a:tc>
                  <a:txBody>
                    <a:bodyPr/>
                    <a:lstStyle/>
                    <a:p>
                      <a:pPr algn="l">
                        <a:buNone/>
                      </a:pPr>
                      <a:r>
                        <a:rPr lang="en-US" sz="2400">
                          <a:latin typeface="Times New Roman" panose="02020603050405020304" charset="0"/>
                          <a:cs typeface="Times New Roman" panose="02020603050405020304" charset="0"/>
                        </a:rPr>
                        <a:t>S VETRIVENDHAN</a:t>
                      </a:r>
                    </a:p>
                  </a:txBody>
                  <a:tcPr/>
                </a:tc>
              </a:tr>
              <a:tr h="520700">
                <a:tc>
                  <a:txBody>
                    <a:bodyPr/>
                    <a:lstStyle/>
                    <a:p>
                      <a:pPr algn="l">
                        <a:buNone/>
                      </a:pPr>
                      <a:r>
                        <a:rPr lang="en-US" sz="2400">
                          <a:latin typeface="Times New Roman" panose="02020603050405020304" charset="0"/>
                          <a:cs typeface="Times New Roman" panose="02020603050405020304" charset="0"/>
                        </a:rPr>
                        <a:t>REG NO</a:t>
                      </a:r>
                    </a:p>
                  </a:txBody>
                  <a:tcPr/>
                </a:tc>
                <a:tc>
                  <a:txBody>
                    <a:bodyPr/>
                    <a:lstStyle/>
                    <a:p>
                      <a:pPr algn="l">
                        <a:buNone/>
                      </a:pPr>
                      <a:r>
                        <a:rPr lang="en-US" sz="2400">
                          <a:latin typeface="Times New Roman" panose="02020603050405020304" charset="0"/>
                          <a:cs typeface="Times New Roman" panose="02020603050405020304" charset="0"/>
                        </a:rPr>
                        <a:t>511821104043</a:t>
                      </a:r>
                    </a:p>
                  </a:txBody>
                  <a:tcPr/>
                </a:tc>
              </a:tr>
              <a:tr h="520700">
                <a:tc>
                  <a:txBody>
                    <a:bodyPr/>
                    <a:lstStyle/>
                    <a:p>
                      <a:pPr algn="l">
                        <a:buNone/>
                      </a:pPr>
                      <a:r>
                        <a:rPr lang="en-US" sz="2400">
                          <a:latin typeface="Times New Roman" panose="02020603050405020304" charset="0"/>
                          <a:cs typeface="Times New Roman" panose="02020603050405020304" charset="0"/>
                        </a:rPr>
                        <a:t>DEP</a:t>
                      </a:r>
                    </a:p>
                  </a:txBody>
                  <a:tcPr/>
                </a:tc>
                <a:tc>
                  <a:txBody>
                    <a:bodyPr/>
                    <a:lstStyle/>
                    <a:p>
                      <a:pPr algn="l">
                        <a:buNone/>
                      </a:pPr>
                      <a:r>
                        <a:rPr lang="en-US" sz="2400">
                          <a:latin typeface="Times New Roman" panose="02020603050405020304" charset="0"/>
                          <a:cs typeface="Times New Roman" panose="02020603050405020304" charset="0"/>
                        </a:rPr>
                        <a:t>BE . CSE</a:t>
                      </a:r>
                    </a:p>
                  </a:txBody>
                  <a:tcPr/>
                </a:tc>
              </a:tr>
            </a:tbl>
          </a:graphicData>
        </a:graphic>
      </p:graphicFrame>
      <p:sp>
        <p:nvSpPr>
          <p:cNvPr id="8" name="Text Box 7"/>
          <p:cNvSpPr txBox="1"/>
          <p:nvPr/>
        </p:nvSpPr>
        <p:spPr>
          <a:xfrm>
            <a:off x="4302760" y="5683250"/>
            <a:ext cx="4064000" cy="52197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Project Submission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86990" y="1917065"/>
            <a:ext cx="8433435" cy="3311525"/>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Then we can get the complete detail about that particular file or process. We can also terminate its execution or existence to secure the system.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This paper focuses the anti-hook technique by keeping in view the Key loggers development process so that personal privacy and security can be ensured.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57780" y="2690495"/>
            <a:ext cx="8260080" cy="3007995"/>
          </a:xfrm>
          <a:prstGeom prst="rect">
            <a:avLst/>
          </a:prstGeom>
          <a:noFill/>
        </p:spPr>
        <p:txBody>
          <a:bodyPr wrap="square" rtlCol="0" anchor="t">
            <a:noAutofit/>
          </a:bodyPr>
          <a:lstStyle/>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User mode keyloggers use a Windows application programming interface (API) to intercept keyboard and mouse movements.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GetAsyncKeyState or GetKeyState API functions might also be captured. These keyloggers require the attacker to actively monitor each key press.</a:t>
            </a:r>
          </a:p>
        </p:txBody>
      </p:sp>
      <p:sp>
        <p:nvSpPr>
          <p:cNvPr id="3" name="Text Box 2"/>
          <p:cNvSpPr txBox="1"/>
          <p:nvPr/>
        </p:nvSpPr>
        <p:spPr>
          <a:xfrm>
            <a:off x="1290955" y="838200"/>
            <a:ext cx="9937750" cy="742950"/>
          </a:xfrm>
          <a:prstGeom prst="rect">
            <a:avLst/>
          </a:prstGeom>
          <a:noFill/>
        </p:spPr>
        <p:txBody>
          <a:bodyPr wrap="square" rtlCol="0">
            <a:noAutofit/>
          </a:bodyPr>
          <a:lstStyle/>
          <a:p>
            <a:pPr algn="just"/>
            <a:r>
              <a:rPr lang="en-US" sz="3200">
                <a:latin typeface="Times New Roman" panose="02020603050405020304" charset="0"/>
                <a:cs typeface="Times New Roman" panose="02020603050405020304" charset="0"/>
              </a:rPr>
              <a:t>API  Technology is used in Software Development Approach.</a:t>
            </a:r>
          </a:p>
        </p:txBody>
      </p:sp>
      <p:sp>
        <p:nvSpPr>
          <p:cNvPr id="4" name="Text Box 3"/>
          <p:cNvSpPr txBox="1"/>
          <p:nvPr/>
        </p:nvSpPr>
        <p:spPr>
          <a:xfrm>
            <a:off x="2557780" y="2584450"/>
            <a:ext cx="7252335" cy="460375"/>
          </a:xfrm>
          <a:prstGeom prst="rect">
            <a:avLst/>
          </a:prstGeom>
          <a:noFill/>
        </p:spPr>
        <p:txBody>
          <a:bodyPr wrap="square" rtlCol="0">
            <a:spAutoFit/>
          </a:bodyPr>
          <a:lstStyle/>
          <a:p>
            <a:pPr marL="342900" indent="-342900" algn="just">
              <a:buFont typeface="Wingdings" panose="05000000000000000000" charset="0"/>
              <a:buChar char="ü"/>
            </a:pPr>
            <a:r>
              <a:rPr lang="en-US" sz="2400"/>
              <a:t>API- Application Programming Interface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23875" y="317500"/>
            <a:ext cx="6269990" cy="119888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Algorithm &amp; Deployment: </a:t>
            </a:r>
          </a:p>
          <a:p>
            <a:endParaRPr lang="en-US" sz="3600">
              <a:latin typeface="Times New Roman" panose="02020603050405020304" charset="0"/>
              <a:cs typeface="Times New Roman" panose="02020603050405020304" charset="0"/>
            </a:endParaRPr>
          </a:p>
        </p:txBody>
      </p:sp>
      <p:sp>
        <p:nvSpPr>
          <p:cNvPr id="2" name="Text Box 1"/>
          <p:cNvSpPr txBox="1"/>
          <p:nvPr/>
        </p:nvSpPr>
        <p:spPr>
          <a:xfrm>
            <a:off x="2109470" y="2038350"/>
            <a:ext cx="8420100" cy="4892675"/>
          </a:xfrm>
          <a:prstGeom prst="rect">
            <a:avLst/>
          </a:prstGeom>
          <a:noFill/>
        </p:spPr>
        <p:txBody>
          <a:bodyPr wrap="square" rtlCol="0" anchor="t">
            <a:spAutoFit/>
          </a:bodyPr>
          <a:lstStyle/>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a. The program will wait for all the system processes to initialize.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b. The keylogger daemon is initialized and the process will be gauged in scale of time.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c. A log file is created for the current session to log all the keystrokes and maintain a record.</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sym typeface="+mn-ea"/>
            </a:endParaRPr>
          </a:p>
        </p:txBody>
      </p:sp>
      <p:sp>
        <p:nvSpPr>
          <p:cNvPr id="4" name="Text Box 3"/>
          <p:cNvSpPr txBox="1"/>
          <p:nvPr/>
        </p:nvSpPr>
        <p:spPr>
          <a:xfrm>
            <a:off x="1036320" y="1516380"/>
            <a:ext cx="4064000" cy="52197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Start the Process: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52700" y="1916430"/>
            <a:ext cx="8059420" cy="1060450"/>
          </a:xfrm>
          <a:prstGeom prst="rect">
            <a:avLst/>
          </a:prstGeom>
          <a:noFill/>
        </p:spPr>
        <p:txBody>
          <a:bodyPr wrap="square" rtlCol="0" anchor="t">
            <a:noAutofit/>
          </a:bodyPr>
          <a:lstStyle/>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d. If no event occurs, keylogger continues listening to the strokes.</a:t>
            </a:r>
          </a:p>
        </p:txBody>
      </p:sp>
      <p:sp>
        <p:nvSpPr>
          <p:cNvPr id="3" name="Text Box 2"/>
          <p:cNvSpPr txBox="1"/>
          <p:nvPr/>
        </p:nvSpPr>
        <p:spPr>
          <a:xfrm>
            <a:off x="2551430" y="3176270"/>
            <a:ext cx="8060690" cy="3046095"/>
          </a:xfrm>
          <a:prstGeom prst="rect">
            <a:avLst/>
          </a:prstGeom>
          <a:noFill/>
        </p:spPr>
        <p:txBody>
          <a:bodyPr wrap="square" rtlCol="0">
            <a:spAutoFit/>
          </a:bodyPr>
          <a:lstStyle/>
          <a:p>
            <a:pPr marL="342900" indent="-342900" algn="just">
              <a:buFont typeface="Arial" panose="020B0604020202020204" pitchFamily="34" charset="0"/>
              <a:buChar char="•"/>
            </a:pPr>
            <a:r>
              <a:rPr lang="en-US" sz="2400">
                <a:sym typeface="+mn-ea"/>
              </a:rPr>
              <a:t>e. If an event occurs, the keylogger classifies the type of keystroke that has occurred- special key which are commands or normal text input.</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sym typeface="+mn-ea"/>
              </a:rPr>
              <a:t>f. If a special key that gives a command has been entered then it is compared with a value in a dictionary and recorded in the log file.</a:t>
            </a:r>
            <a:endParaRPr lang="en-US" sz="2400"/>
          </a:p>
          <a:p>
            <a:pPr marL="342900" indent="-342900" algn="just">
              <a:buFont typeface="Arial" panose="020B0604020202020204" pitchFamily="34" charset="0"/>
              <a:buChar char="•"/>
            </a:pP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600960" y="2090420"/>
            <a:ext cx="7985760" cy="2676525"/>
          </a:xfrm>
          <a:prstGeom prst="rect">
            <a:avLst/>
          </a:prstGeom>
          <a:noFill/>
        </p:spPr>
        <p:txBody>
          <a:bodyPr wrap="square" rtlCol="0" anchor="t">
            <a:spAutoFit/>
          </a:bodyPr>
          <a:lstStyle/>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g. If a normal text i.e. anything in the range of ASCII characters has been inputted, the ASCII code is converted to its    respective character and this is exported to the log file.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h. The inputs along with their timestamps are recorded in the log file.</a:t>
            </a:r>
          </a:p>
        </p:txBody>
      </p:sp>
      <p:sp>
        <p:nvSpPr>
          <p:cNvPr id="4" name="Text Box 3"/>
          <p:cNvSpPr txBox="1"/>
          <p:nvPr/>
        </p:nvSpPr>
        <p:spPr>
          <a:xfrm>
            <a:off x="2600960" y="5355590"/>
            <a:ext cx="4064000" cy="460375"/>
          </a:xfrm>
          <a:prstGeom prst="rect">
            <a:avLst/>
          </a:prstGeom>
          <a:noFill/>
        </p:spPr>
        <p:txBody>
          <a:bodyPr wrap="square" rtlCol="0">
            <a:spAutoFit/>
          </a:bodyPr>
          <a:lstStyle/>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rPr>
              <a:t> i.Stop the Process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946275" y="1957705"/>
            <a:ext cx="4064000" cy="460375"/>
          </a:xfrm>
          <a:prstGeom prst="rect">
            <a:avLst/>
          </a:prstGeom>
          <a:noFill/>
        </p:spPr>
        <p:txBody>
          <a:bodyPr wrap="square" rtlCol="0">
            <a:spAutoFit/>
          </a:bodyPr>
          <a:lstStyle/>
          <a:p>
            <a:r>
              <a:rPr lang="en-US" sz="2400">
                <a:latin typeface="Times New Roman" panose="02020603050405020304" charset="0"/>
                <a:cs typeface="Times New Roman" panose="02020603050405020304" charset="0"/>
              </a:rPr>
              <a:t>Deployment:</a:t>
            </a:r>
          </a:p>
        </p:txBody>
      </p:sp>
      <p:sp>
        <p:nvSpPr>
          <p:cNvPr id="3" name="Text Box 2"/>
          <p:cNvSpPr txBox="1"/>
          <p:nvPr/>
        </p:nvSpPr>
        <p:spPr>
          <a:xfrm>
            <a:off x="3240405" y="3033395"/>
            <a:ext cx="7559675" cy="2510155"/>
          </a:xfrm>
          <a:prstGeom prst="rect">
            <a:avLst/>
          </a:prstGeom>
          <a:noFill/>
        </p:spPr>
        <p:txBody>
          <a:bodyPr wrap="square" rtlCol="0">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A keylogger or keystroke logger/keyboard capturing is a form of malware or hardware that keeps track of and records your keystrokes as you type. It takes the information and sends it to a hacker using a command-and-control (C&amp;C) server.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6305" y="1709420"/>
            <a:ext cx="9250680" cy="4241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62000" y="581660"/>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Result:</a:t>
            </a:r>
          </a:p>
        </p:txBody>
      </p:sp>
      <p:sp>
        <p:nvSpPr>
          <p:cNvPr id="2" name="Text Box 1"/>
          <p:cNvSpPr txBox="1"/>
          <p:nvPr/>
        </p:nvSpPr>
        <p:spPr>
          <a:xfrm>
            <a:off x="2217420" y="2103120"/>
            <a:ext cx="8507095" cy="3325495"/>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Keystroke technology is a software that tracks and collects data on employees' computer use. It tracks each and every keystroke an employee types on their computer and is one of a few tools companies have to more closely monitor exactly how staff spend the hours they are expected to work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63800" y="1399540"/>
            <a:ext cx="6366510" cy="46856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87375" y="46037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Conclusion:</a:t>
            </a:r>
          </a:p>
        </p:txBody>
      </p:sp>
      <p:sp>
        <p:nvSpPr>
          <p:cNvPr id="3" name="Text Box 2"/>
          <p:cNvSpPr txBox="1"/>
          <p:nvPr/>
        </p:nvSpPr>
        <p:spPr>
          <a:xfrm>
            <a:off x="1837690" y="2690495"/>
            <a:ext cx="7809230" cy="3054350"/>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f8036bb-ea3d-47a6-8e68-37f4b51ba948"/>
          <p:cNvPicPr>
            <a:picLocks noChangeAspect="1"/>
          </p:cNvPicPr>
          <p:nvPr/>
        </p:nvPicPr>
        <p:blipFill>
          <a:blip r:embed="rId2"/>
          <a:stretch>
            <a:fillRect/>
          </a:stretch>
        </p:blipFill>
        <p:spPr>
          <a:xfrm>
            <a:off x="794385" y="1374775"/>
            <a:ext cx="4271010" cy="5200015"/>
          </a:xfrm>
          <a:prstGeom prst="rect">
            <a:avLst/>
          </a:prstGeom>
        </p:spPr>
      </p:pic>
      <p:sp>
        <p:nvSpPr>
          <p:cNvPr id="4" name="Text Box 3"/>
          <p:cNvSpPr txBox="1"/>
          <p:nvPr/>
        </p:nvSpPr>
        <p:spPr>
          <a:xfrm>
            <a:off x="5795645" y="2524125"/>
            <a:ext cx="5619115" cy="1827530"/>
          </a:xfrm>
          <a:prstGeom prst="rect">
            <a:avLst/>
          </a:prstGeom>
          <a:noFill/>
        </p:spPr>
        <p:txBody>
          <a:bodyPr wrap="square" rtlCol="0">
            <a:noAutofit/>
          </a:bodyPr>
          <a:lstStyle/>
          <a:p>
            <a:pPr algn="l"/>
            <a:r>
              <a:rPr lang="en-US" sz="6000">
                <a:latin typeface="Times New Roman" panose="02020603050405020304" charset="0"/>
                <a:cs typeface="Times New Roman" panose="02020603050405020304" charset="0"/>
              </a:rPr>
              <a:t>KEYLOGGERS AND SECURITY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83260" y="44513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Future Scope:</a:t>
            </a:r>
          </a:p>
        </p:txBody>
      </p:sp>
      <p:sp>
        <p:nvSpPr>
          <p:cNvPr id="3" name="Text Box 2"/>
          <p:cNvSpPr txBox="1"/>
          <p:nvPr/>
        </p:nvSpPr>
        <p:spPr>
          <a:xfrm>
            <a:off x="2898775" y="1985645"/>
            <a:ext cx="5382260" cy="3189605"/>
          </a:xfrm>
          <a:prstGeom prst="rect">
            <a:avLst/>
          </a:prstGeom>
          <a:noFill/>
        </p:spPr>
        <p:txBody>
          <a:bodyPr wrap="square" rtlCol="0">
            <a:no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personally identifiable information.</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login credentials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emails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banking info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sensitive enterprise data.</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809625" y="53911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References:</a:t>
            </a:r>
          </a:p>
        </p:txBody>
      </p:sp>
      <p:sp>
        <p:nvSpPr>
          <p:cNvPr id="2" name="Text Box 1"/>
          <p:cNvSpPr txBox="1"/>
          <p:nvPr/>
        </p:nvSpPr>
        <p:spPr>
          <a:xfrm>
            <a:off x="2109470" y="1721485"/>
            <a:ext cx="7306945" cy="4892675"/>
          </a:xfrm>
          <a:prstGeom prst="rect">
            <a:avLst/>
          </a:prstGeom>
          <a:noFill/>
        </p:spPr>
        <p:txBody>
          <a:bodyPr wrap="square" rtlCol="0" anchor="t">
            <a:sp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https://www.ntiva.com/cyber-security-services/</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geeksforgeeks.org/cryptography-introduction/</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https://sec.okta.com/articles/2020/12/password-spraying-attacks-and-how-prevent-them</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https://info-savvy.com/password-attacks/</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https://www.linkedin.com/pulse/common-security-attacks-cyber-mobile-atms-wifi-iot-niteen-lall</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204720" y="1536700"/>
            <a:ext cx="7564755" cy="4077970"/>
          </a:xfrm>
          <a:prstGeom prst="rect">
            <a:avLst/>
          </a:prstGeom>
          <a:noFill/>
        </p:spPr>
        <p:txBody>
          <a:bodyPr wrap="square" rtlCol="0" anchor="t">
            <a:no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https://searchsecurity.techtarget.com/definition/keylogger</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 https://www.veracode.com/security/keylogger</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 AntiHook Shield against the Software Keyloggers. Aslam at el. (2004)</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Google,Chrome,Books,Libraries,Etc....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852246" y="257908"/>
            <a:ext cx="7983416" cy="5767754"/>
          </a:xfrm>
          <a:prstGeom prst="rect">
            <a:avLst/>
          </a:prstGeom>
        </p:spPr>
      </p:pic>
    </p:spTree>
    <p:extLst>
      <p:ext uri="{BB962C8B-B14F-4D97-AF65-F5344CB8AC3E}">
        <p14:creationId xmlns:p14="http://schemas.microsoft.com/office/powerpoint/2010/main" val="1940283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976880" y="2730500"/>
            <a:ext cx="6238875" cy="1812925"/>
          </a:xfrm>
          <a:prstGeom prst="rect">
            <a:avLst/>
          </a:prstGeom>
          <a:noFill/>
        </p:spPr>
        <p:txBody>
          <a:bodyPr wrap="square" rtlCol="0">
            <a:noAutofit/>
          </a:bodyPr>
          <a:lstStyle/>
          <a:p>
            <a:r>
              <a:rPr lang="en-US" sz="6600">
                <a:latin typeface="Times New Roman" panose="02020603050405020304" charset="0"/>
                <a:cs typeface="Times New Roman" panose="02020603050405020304" charset="0"/>
              </a:rPr>
              <a:t>THANK  YOU</a:t>
            </a:r>
          </a:p>
          <a:p>
            <a:endParaRPr lang="en-US" sz="6600">
              <a:latin typeface="Times New Roman" panose="02020603050405020304" charset="0"/>
              <a:cs typeface="Times New Roman" panose="02020603050405020304" charset="0"/>
            </a:endParaRPr>
          </a:p>
          <a:p>
            <a:r>
              <a:rPr lang="en-US" sz="6600">
                <a:latin typeface="Times New Roman" panose="02020603050405020304" charset="0"/>
                <a:cs typeface="Times New Roman" panose="02020603050405020304"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08635" y="586740"/>
            <a:ext cx="4064000" cy="52197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OUTLINE:</a:t>
            </a:r>
          </a:p>
        </p:txBody>
      </p:sp>
      <p:sp>
        <p:nvSpPr>
          <p:cNvPr id="5" name="Text Box 4"/>
          <p:cNvSpPr txBox="1"/>
          <p:nvPr/>
        </p:nvSpPr>
        <p:spPr>
          <a:xfrm>
            <a:off x="2413635" y="1459865"/>
            <a:ext cx="5062855" cy="4464050"/>
          </a:xfrm>
          <a:prstGeom prst="rect">
            <a:avLst/>
          </a:prstGeom>
          <a:noFill/>
        </p:spPr>
        <p:txBody>
          <a:bodyPr wrap="square" rtlCol="0">
            <a:noAutofit/>
          </a:bodyPr>
          <a:lstStyle/>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Problem Statement </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Proposed System</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System Development Approach </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Algorithm &amp; Deployment</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Result </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Conclusion</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Future Scope</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55625" y="627380"/>
            <a:ext cx="6096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sym typeface="+mn-ea"/>
              </a:rPr>
              <a:t>Problem Statement:</a:t>
            </a:r>
            <a:endParaRPr lang="en-US" sz="3600">
              <a:latin typeface="Times New Roman" panose="02020603050405020304" charset="0"/>
              <a:cs typeface="Times New Roman" panose="02020603050405020304" charset="0"/>
            </a:endParaRPr>
          </a:p>
        </p:txBody>
      </p:sp>
      <p:sp>
        <p:nvSpPr>
          <p:cNvPr id="2" name="Text Box 1"/>
          <p:cNvSpPr txBox="1"/>
          <p:nvPr/>
        </p:nvSpPr>
        <p:spPr>
          <a:xfrm>
            <a:off x="1966595" y="2065020"/>
            <a:ext cx="8793480" cy="4670425"/>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It's challenging to covertly install a hardware keylogger on another person's device.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To tackle this issue, We aretherefore using a software keylogger that can be remotely installed one person's PC to resolve this problem.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Without the device owner's knowledge, the keylogger would be running in the background.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76885" y="412750"/>
            <a:ext cx="5857875" cy="1198880"/>
          </a:xfrm>
          <a:prstGeom prst="rect">
            <a:avLst/>
          </a:prstGeom>
          <a:noFill/>
        </p:spPr>
        <p:txBody>
          <a:bodyPr wrap="square" rtlCol="0">
            <a:noAutofit/>
          </a:bodyPr>
          <a:lstStyle/>
          <a:p>
            <a:r>
              <a:rPr lang="en-US" sz="3600">
                <a:latin typeface="Times New Roman" panose="02020603050405020304" charset="0"/>
                <a:cs typeface="Times New Roman" panose="02020603050405020304" charset="0"/>
              </a:rPr>
              <a:t>Proposed System / Solution:</a:t>
            </a:r>
          </a:p>
        </p:txBody>
      </p:sp>
      <p:sp>
        <p:nvSpPr>
          <p:cNvPr id="3" name="Text Box 2"/>
          <p:cNvSpPr txBox="1"/>
          <p:nvPr/>
        </p:nvSpPr>
        <p:spPr>
          <a:xfrm>
            <a:off x="1821815" y="2025015"/>
            <a:ext cx="9039860" cy="5709920"/>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A Keylogger is a form of software which is used to track or log the all the keys that a user strikes on their keyboard, usually in secret so that the user of the system doesn't know that their actions are being monitored. It is otherwise known as keyboard capturer.</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The solution to the above existing problem is that we can create software keyloggers instead of hardware keyloggers.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067560" y="2033270"/>
            <a:ext cx="8375015" cy="4154170"/>
          </a:xfrm>
          <a:prstGeom prst="rect">
            <a:avLst/>
          </a:prstGeom>
          <a:noFill/>
        </p:spPr>
        <p:txBody>
          <a:bodyPr wrap="square" rtlCol="0" anchor="t">
            <a:sp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The proposed model provides a solution that reduces trouble installing the keylogger to the target System. </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Because keylogger software can be installed remotely and does not need any physical access of the target system.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The designed software is powerful enough to be installed targeted system itself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996440" y="1301750"/>
            <a:ext cx="8778240" cy="3784600"/>
          </a:xfrm>
          <a:prstGeom prst="rect">
            <a:avLst/>
          </a:prstGeom>
          <a:noFill/>
        </p:spPr>
        <p:txBody>
          <a:bodyPr wrap="square" rtlCol="0" anchor="t">
            <a:spAutoFit/>
          </a:bodyPr>
          <a:lstStyle/>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When a user clicks, for example malicious link sent to him through mail or any social network media.</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Finally captures all the user's keystrokes when logged into the system.</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It saves the logs to a folder or sends the log directly to a third party's email address celebration.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39750" y="523240"/>
            <a:ext cx="6175375"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System Development Approach:</a:t>
            </a:r>
          </a:p>
        </p:txBody>
      </p:sp>
      <p:sp>
        <p:nvSpPr>
          <p:cNvPr id="3" name="Text Box 2"/>
          <p:cNvSpPr txBox="1"/>
          <p:nvPr/>
        </p:nvSpPr>
        <p:spPr>
          <a:xfrm>
            <a:off x="2139315" y="2403475"/>
            <a:ext cx="8620760" cy="3769360"/>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It is important to notice that a user-space keylogger can easily depend on documented sets of unprivileged APIs commonly available on modern operating systems (OSs).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This is not the case for a keylogger implemented as a kernel module. In kernel space, the programmer must rely on kernel-level to intercept all the messages dispatched by the keyboard driver.</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470785" y="1582420"/>
            <a:ext cx="8432800" cy="3784600"/>
          </a:xfrm>
          <a:prstGeom prst="rect">
            <a:avLst/>
          </a:prstGeom>
          <a:noFill/>
        </p:spPr>
        <p:txBody>
          <a:bodyPr wrap="square" rtlCol="0" anchor="t">
            <a:sp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Furthermore, a keylogger implemented as a user-space process is much easier to deploy since no special permission is required.</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 Anti-hook technique is based on the fact that each processes either hidden or on display uses hooks APIs for the purpose III. of hooking.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So if we become able to scan all the processes and static executable and DLLs and detect the suspicious processes or files, which uses hooks. </a:t>
            </a: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925</Words>
  <Application>Microsoft Office PowerPoint</Application>
  <PresentationFormat>Custom</PresentationFormat>
  <Paragraphs>122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Blue Waves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Exam</dc:creator>
  <cp:lastModifiedBy>Exam</cp:lastModifiedBy>
  <cp:revision>10</cp:revision>
  <dcterms:created xsi:type="dcterms:W3CDTF">2024-03-10T14:43:00Z</dcterms:created>
  <dcterms:modified xsi:type="dcterms:W3CDTF">2024-04-03T07:05:04Z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B33ED0242BEA49A78B6CFCB744B1F149_13</vt:lpwstr>
  </property>
  <property fmtid="{D5CDD505-2E9C-101B-9397-08002B2CF9AE}" pid="3" name="KSOProductBuildVer">
    <vt:lpwstr>1033-12.2.0.13431</vt:lpwstr>
  </property>
</Properties>
</file>