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060739-7E72-4307-ADE4-168461120CD0}"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F6418-3C8A-4503-92AA-D0C9599F774E}" type="slidenum">
              <a:rPr lang="en-IN" smtClean="0"/>
              <a:t>‹#›</a:t>
            </a:fld>
            <a:endParaRPr lang="en-IN"/>
          </a:p>
        </p:txBody>
      </p:sp>
    </p:spTree>
    <p:extLst>
      <p:ext uri="{BB962C8B-B14F-4D97-AF65-F5344CB8AC3E}">
        <p14:creationId xmlns:p14="http://schemas.microsoft.com/office/powerpoint/2010/main" val="43854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60739-7E72-4307-ADE4-168461120CD0}"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F6418-3C8A-4503-92AA-D0C9599F774E}" type="slidenum">
              <a:rPr lang="en-IN" smtClean="0"/>
              <a:t>‹#›</a:t>
            </a:fld>
            <a:endParaRPr lang="en-IN"/>
          </a:p>
        </p:txBody>
      </p:sp>
    </p:spTree>
    <p:extLst>
      <p:ext uri="{BB962C8B-B14F-4D97-AF65-F5344CB8AC3E}">
        <p14:creationId xmlns:p14="http://schemas.microsoft.com/office/powerpoint/2010/main" val="3443475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60739-7E72-4307-ADE4-168461120CD0}"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F6418-3C8A-4503-92AA-D0C9599F774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12497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60739-7E72-4307-ADE4-168461120CD0}"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F6418-3C8A-4503-92AA-D0C9599F774E}" type="slidenum">
              <a:rPr lang="en-IN" smtClean="0"/>
              <a:t>‹#›</a:t>
            </a:fld>
            <a:endParaRPr lang="en-IN"/>
          </a:p>
        </p:txBody>
      </p:sp>
    </p:spTree>
    <p:extLst>
      <p:ext uri="{BB962C8B-B14F-4D97-AF65-F5344CB8AC3E}">
        <p14:creationId xmlns:p14="http://schemas.microsoft.com/office/powerpoint/2010/main" val="4282153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60739-7E72-4307-ADE4-168461120CD0}"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F6418-3C8A-4503-92AA-D0C9599F774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953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60739-7E72-4307-ADE4-168461120CD0}"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F6418-3C8A-4503-92AA-D0C9599F774E}" type="slidenum">
              <a:rPr lang="en-IN" smtClean="0"/>
              <a:t>‹#›</a:t>
            </a:fld>
            <a:endParaRPr lang="en-IN"/>
          </a:p>
        </p:txBody>
      </p:sp>
    </p:spTree>
    <p:extLst>
      <p:ext uri="{BB962C8B-B14F-4D97-AF65-F5344CB8AC3E}">
        <p14:creationId xmlns:p14="http://schemas.microsoft.com/office/powerpoint/2010/main" val="2185036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60739-7E72-4307-ADE4-168461120CD0}"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F6418-3C8A-4503-92AA-D0C9599F774E}" type="slidenum">
              <a:rPr lang="en-IN" smtClean="0"/>
              <a:t>‹#›</a:t>
            </a:fld>
            <a:endParaRPr lang="en-IN"/>
          </a:p>
        </p:txBody>
      </p:sp>
    </p:spTree>
    <p:extLst>
      <p:ext uri="{BB962C8B-B14F-4D97-AF65-F5344CB8AC3E}">
        <p14:creationId xmlns:p14="http://schemas.microsoft.com/office/powerpoint/2010/main" val="3205789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60739-7E72-4307-ADE4-168461120CD0}"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F6418-3C8A-4503-92AA-D0C9599F774E}" type="slidenum">
              <a:rPr lang="en-IN" smtClean="0"/>
              <a:t>‹#›</a:t>
            </a:fld>
            <a:endParaRPr lang="en-IN"/>
          </a:p>
        </p:txBody>
      </p:sp>
    </p:spTree>
    <p:extLst>
      <p:ext uri="{BB962C8B-B14F-4D97-AF65-F5344CB8AC3E}">
        <p14:creationId xmlns:p14="http://schemas.microsoft.com/office/powerpoint/2010/main" val="239246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60739-7E72-4307-ADE4-168461120CD0}"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F6418-3C8A-4503-92AA-D0C9599F774E}" type="slidenum">
              <a:rPr lang="en-IN" smtClean="0"/>
              <a:t>‹#›</a:t>
            </a:fld>
            <a:endParaRPr lang="en-IN"/>
          </a:p>
        </p:txBody>
      </p:sp>
    </p:spTree>
    <p:extLst>
      <p:ext uri="{BB962C8B-B14F-4D97-AF65-F5344CB8AC3E}">
        <p14:creationId xmlns:p14="http://schemas.microsoft.com/office/powerpoint/2010/main" val="91451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60739-7E72-4307-ADE4-168461120CD0}"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F6418-3C8A-4503-92AA-D0C9599F774E}" type="slidenum">
              <a:rPr lang="en-IN" smtClean="0"/>
              <a:t>‹#›</a:t>
            </a:fld>
            <a:endParaRPr lang="en-IN"/>
          </a:p>
        </p:txBody>
      </p:sp>
    </p:spTree>
    <p:extLst>
      <p:ext uri="{BB962C8B-B14F-4D97-AF65-F5344CB8AC3E}">
        <p14:creationId xmlns:p14="http://schemas.microsoft.com/office/powerpoint/2010/main" val="288855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060739-7E72-4307-ADE4-168461120CD0}" type="datetimeFigureOut">
              <a:rPr lang="en-IN" smtClean="0"/>
              <a:t>28-10-2024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F6418-3C8A-4503-92AA-D0C9599F774E}" type="slidenum">
              <a:rPr lang="en-IN" smtClean="0"/>
              <a:t>‹#›</a:t>
            </a:fld>
            <a:endParaRPr lang="en-IN"/>
          </a:p>
        </p:txBody>
      </p:sp>
    </p:spTree>
    <p:extLst>
      <p:ext uri="{BB962C8B-B14F-4D97-AF65-F5344CB8AC3E}">
        <p14:creationId xmlns:p14="http://schemas.microsoft.com/office/powerpoint/2010/main" val="228832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060739-7E72-4307-ADE4-168461120CD0}" type="datetimeFigureOut">
              <a:rPr lang="en-IN" smtClean="0"/>
              <a:t>28-10-2024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BF6418-3C8A-4503-92AA-D0C9599F774E}" type="slidenum">
              <a:rPr lang="en-IN" smtClean="0"/>
              <a:t>‹#›</a:t>
            </a:fld>
            <a:endParaRPr lang="en-IN"/>
          </a:p>
        </p:txBody>
      </p:sp>
    </p:spTree>
    <p:extLst>
      <p:ext uri="{BB962C8B-B14F-4D97-AF65-F5344CB8AC3E}">
        <p14:creationId xmlns:p14="http://schemas.microsoft.com/office/powerpoint/2010/main" val="121051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060739-7E72-4307-ADE4-168461120CD0}" type="datetimeFigureOut">
              <a:rPr lang="en-IN" smtClean="0"/>
              <a:t>28-10-2024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BF6418-3C8A-4503-92AA-D0C9599F774E}" type="slidenum">
              <a:rPr lang="en-IN" smtClean="0"/>
              <a:t>‹#›</a:t>
            </a:fld>
            <a:endParaRPr lang="en-IN"/>
          </a:p>
        </p:txBody>
      </p:sp>
    </p:spTree>
    <p:extLst>
      <p:ext uri="{BB962C8B-B14F-4D97-AF65-F5344CB8AC3E}">
        <p14:creationId xmlns:p14="http://schemas.microsoft.com/office/powerpoint/2010/main" val="2284102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60739-7E72-4307-ADE4-168461120CD0}" type="datetimeFigureOut">
              <a:rPr lang="en-IN" smtClean="0"/>
              <a:t>28-10-2024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BF6418-3C8A-4503-92AA-D0C9599F774E}" type="slidenum">
              <a:rPr lang="en-IN" smtClean="0"/>
              <a:t>‹#›</a:t>
            </a:fld>
            <a:endParaRPr lang="en-IN"/>
          </a:p>
        </p:txBody>
      </p:sp>
    </p:spTree>
    <p:extLst>
      <p:ext uri="{BB962C8B-B14F-4D97-AF65-F5344CB8AC3E}">
        <p14:creationId xmlns:p14="http://schemas.microsoft.com/office/powerpoint/2010/main" val="4081597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060739-7E72-4307-ADE4-168461120CD0}" type="datetimeFigureOut">
              <a:rPr lang="en-IN" smtClean="0"/>
              <a:t>28-10-2024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F6418-3C8A-4503-92AA-D0C9599F774E}" type="slidenum">
              <a:rPr lang="en-IN" smtClean="0"/>
              <a:t>‹#›</a:t>
            </a:fld>
            <a:endParaRPr lang="en-IN"/>
          </a:p>
        </p:txBody>
      </p:sp>
    </p:spTree>
    <p:extLst>
      <p:ext uri="{BB962C8B-B14F-4D97-AF65-F5344CB8AC3E}">
        <p14:creationId xmlns:p14="http://schemas.microsoft.com/office/powerpoint/2010/main" val="3955140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060739-7E72-4307-ADE4-168461120CD0}" type="datetimeFigureOut">
              <a:rPr lang="en-IN" smtClean="0"/>
              <a:t>28-10-2024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F6418-3C8A-4503-92AA-D0C9599F774E}" type="slidenum">
              <a:rPr lang="en-IN" smtClean="0"/>
              <a:t>‹#›</a:t>
            </a:fld>
            <a:endParaRPr lang="en-IN"/>
          </a:p>
        </p:txBody>
      </p:sp>
    </p:spTree>
    <p:extLst>
      <p:ext uri="{BB962C8B-B14F-4D97-AF65-F5344CB8AC3E}">
        <p14:creationId xmlns:p14="http://schemas.microsoft.com/office/powerpoint/2010/main" val="358751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060739-7E72-4307-ADE4-168461120CD0}" type="datetimeFigureOut">
              <a:rPr lang="en-IN" smtClean="0"/>
              <a:t>28-10-2024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BF6418-3C8A-4503-92AA-D0C9599F774E}" type="slidenum">
              <a:rPr lang="en-IN" smtClean="0"/>
              <a:t>‹#›</a:t>
            </a:fld>
            <a:endParaRPr lang="en-IN"/>
          </a:p>
        </p:txBody>
      </p:sp>
    </p:spTree>
    <p:extLst>
      <p:ext uri="{BB962C8B-B14F-4D97-AF65-F5344CB8AC3E}">
        <p14:creationId xmlns:p14="http://schemas.microsoft.com/office/powerpoint/2010/main" val="1626181346"/>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9E5DA8-1354-9FC1-F2EC-DFDB324AD298}"/>
              </a:ext>
            </a:extLst>
          </p:cNvPr>
          <p:cNvSpPr>
            <a:spLocks noGrp="1"/>
          </p:cNvSpPr>
          <p:nvPr>
            <p:ph type="title"/>
          </p:nvPr>
        </p:nvSpPr>
        <p:spPr>
          <a:xfrm>
            <a:off x="3476518" y="4630498"/>
            <a:ext cx="4902372" cy="660400"/>
          </a:xfrm>
        </p:spPr>
        <p:txBody>
          <a:bodyPr/>
          <a:lstStyle/>
          <a:p>
            <a:r>
              <a:rPr lang="en-IN" dirty="0"/>
              <a:t>EXCECUTIVE SUMMARY</a:t>
            </a:r>
          </a:p>
        </p:txBody>
      </p:sp>
      <p:pic>
        <p:nvPicPr>
          <p:cNvPr id="8" name="Picture 7" descr="A logo with green and red leaves">
            <a:extLst>
              <a:ext uri="{FF2B5EF4-FFF2-40B4-BE49-F238E27FC236}">
                <a16:creationId xmlns:a16="http://schemas.microsoft.com/office/drawing/2014/main" id="{B5EACAA2-24FE-A68E-95DE-172414E5B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377" y="1567102"/>
            <a:ext cx="5221480" cy="2387600"/>
          </a:xfrm>
          <a:prstGeom prst="rect">
            <a:avLst/>
          </a:prstGeom>
        </p:spPr>
      </p:pic>
    </p:spTree>
    <p:extLst>
      <p:ext uri="{BB962C8B-B14F-4D97-AF65-F5344CB8AC3E}">
        <p14:creationId xmlns:p14="http://schemas.microsoft.com/office/powerpoint/2010/main" val="33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logo with green and red leaves&#10;&#10;Description automatically generated">
            <a:extLst>
              <a:ext uri="{FF2B5EF4-FFF2-40B4-BE49-F238E27FC236}">
                <a16:creationId xmlns:a16="http://schemas.microsoft.com/office/drawing/2014/main" id="{B5EACAA2-24FE-A68E-95DE-172414E5B66C}"/>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3316964" y="1871902"/>
            <a:ext cx="5221480" cy="2387600"/>
          </a:xfrm>
          <a:prstGeom prst="rect">
            <a:avLst/>
          </a:prstGeom>
          <a:noFill/>
        </p:spPr>
      </p:pic>
      <p:sp>
        <p:nvSpPr>
          <p:cNvPr id="3" name="Title 2">
            <a:extLst>
              <a:ext uri="{FF2B5EF4-FFF2-40B4-BE49-F238E27FC236}">
                <a16:creationId xmlns:a16="http://schemas.microsoft.com/office/drawing/2014/main" id="{C6ABF436-482F-773A-94E6-441B1B103C17}"/>
              </a:ext>
            </a:extLst>
          </p:cNvPr>
          <p:cNvSpPr>
            <a:spLocks noGrp="1"/>
          </p:cNvSpPr>
          <p:nvPr>
            <p:ph type="title"/>
          </p:nvPr>
        </p:nvSpPr>
        <p:spPr>
          <a:xfrm>
            <a:off x="677335" y="609600"/>
            <a:ext cx="8596668" cy="976604"/>
          </a:xfrm>
        </p:spPr>
        <p:txBody>
          <a:bodyPr/>
          <a:lstStyle/>
          <a:p>
            <a:r>
              <a:rPr lang="en-IN" dirty="0"/>
              <a:t>Problem Statement</a:t>
            </a:r>
          </a:p>
        </p:txBody>
      </p:sp>
      <p:sp>
        <p:nvSpPr>
          <p:cNvPr id="4" name="Text Placeholder 3">
            <a:extLst>
              <a:ext uri="{FF2B5EF4-FFF2-40B4-BE49-F238E27FC236}">
                <a16:creationId xmlns:a16="http://schemas.microsoft.com/office/drawing/2014/main" id="{9CEDC955-F9FF-A308-7882-D0274EFE93E5}"/>
              </a:ext>
            </a:extLst>
          </p:cNvPr>
          <p:cNvSpPr>
            <a:spLocks noGrp="1"/>
          </p:cNvSpPr>
          <p:nvPr>
            <p:ph type="body" idx="1"/>
          </p:nvPr>
        </p:nvSpPr>
        <p:spPr>
          <a:xfrm>
            <a:off x="677335" y="1896343"/>
            <a:ext cx="8596668" cy="3543404"/>
          </a:xfrm>
        </p:spPr>
        <p:txBody>
          <a:bodyPr>
            <a:noAutofit/>
          </a:bodyPr>
          <a:lstStyle/>
          <a:p>
            <a:pPr algn="l"/>
            <a:r>
              <a:rPr lang="en-US" sz="2000" b="0" i="0" dirty="0">
                <a:solidFill>
                  <a:schemeClr val="accent2"/>
                </a:solidFill>
                <a:effectLst/>
              </a:rPr>
              <a:t>Green Destination is a well known travel agency. The HR Director has recently noticed an increase in employees leaving(attrition). She would figure out any trends or patterns. She has surveyed the staff of Green Destinations and provided the data.</a:t>
            </a:r>
          </a:p>
          <a:p>
            <a:pPr algn="l"/>
            <a:r>
              <a:rPr lang="en-US" sz="2000" b="0" i="0" dirty="0">
                <a:solidFill>
                  <a:schemeClr val="accent2"/>
                </a:solidFill>
                <a:effectLst/>
              </a:rPr>
              <a:t>She would like to know the attrition rate (% of people who left the company).</a:t>
            </a:r>
          </a:p>
          <a:p>
            <a:pPr algn="l"/>
            <a:r>
              <a:rPr lang="en-US" sz="2000" b="0" i="0" dirty="0">
                <a:solidFill>
                  <a:schemeClr val="accent2"/>
                </a:solidFill>
                <a:effectLst/>
              </a:rPr>
              <a:t>She would also know if factors like age, years at the company and income play a part in determining if people will leave or not.</a:t>
            </a:r>
          </a:p>
        </p:txBody>
      </p:sp>
    </p:spTree>
    <p:extLst>
      <p:ext uri="{BB962C8B-B14F-4D97-AF65-F5344CB8AC3E}">
        <p14:creationId xmlns:p14="http://schemas.microsoft.com/office/powerpoint/2010/main" val="3566587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logo with green and red leaves&#10;&#10;Description automatically generated">
            <a:extLst>
              <a:ext uri="{FF2B5EF4-FFF2-40B4-BE49-F238E27FC236}">
                <a16:creationId xmlns:a16="http://schemas.microsoft.com/office/drawing/2014/main" id="{B5EACAA2-24FE-A68E-95DE-172414E5B66C}"/>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3316964" y="1871902"/>
            <a:ext cx="5221480" cy="2387600"/>
          </a:xfrm>
          <a:prstGeom prst="rect">
            <a:avLst/>
          </a:prstGeom>
          <a:noFill/>
        </p:spPr>
      </p:pic>
      <p:sp>
        <p:nvSpPr>
          <p:cNvPr id="3" name="Title 2">
            <a:extLst>
              <a:ext uri="{FF2B5EF4-FFF2-40B4-BE49-F238E27FC236}">
                <a16:creationId xmlns:a16="http://schemas.microsoft.com/office/drawing/2014/main" id="{C6ABF436-482F-773A-94E6-441B1B103C17}"/>
              </a:ext>
            </a:extLst>
          </p:cNvPr>
          <p:cNvSpPr>
            <a:spLocks noGrp="1"/>
          </p:cNvSpPr>
          <p:nvPr>
            <p:ph type="title"/>
          </p:nvPr>
        </p:nvSpPr>
        <p:spPr>
          <a:xfrm>
            <a:off x="677335" y="609600"/>
            <a:ext cx="8596668" cy="976604"/>
          </a:xfrm>
        </p:spPr>
        <p:txBody>
          <a:bodyPr/>
          <a:lstStyle/>
          <a:p>
            <a:r>
              <a:rPr lang="en-IN" sz="4400" b="1" i="0" u="none" strike="noStrike" baseline="0" dirty="0"/>
              <a:t>Key Performance Indicators</a:t>
            </a:r>
            <a:endParaRPr lang="en-IN" dirty="0"/>
          </a:p>
        </p:txBody>
      </p:sp>
      <p:sp>
        <p:nvSpPr>
          <p:cNvPr id="4" name="Text Placeholder 3">
            <a:extLst>
              <a:ext uri="{FF2B5EF4-FFF2-40B4-BE49-F238E27FC236}">
                <a16:creationId xmlns:a16="http://schemas.microsoft.com/office/drawing/2014/main" id="{9CEDC955-F9FF-A308-7882-D0274EFE93E5}"/>
              </a:ext>
            </a:extLst>
          </p:cNvPr>
          <p:cNvSpPr>
            <a:spLocks noGrp="1"/>
          </p:cNvSpPr>
          <p:nvPr>
            <p:ph type="body" idx="1"/>
          </p:nvPr>
        </p:nvSpPr>
        <p:spPr>
          <a:xfrm>
            <a:off x="677335" y="1896343"/>
            <a:ext cx="8596668" cy="3543404"/>
          </a:xfrm>
        </p:spPr>
        <p:txBody>
          <a:bodyPr>
            <a:noAutofit/>
          </a:bodyPr>
          <a:lstStyle/>
          <a:p>
            <a:pPr algn="l"/>
            <a:r>
              <a:rPr lang="en-US" sz="2000" b="0" i="0" dirty="0">
                <a:solidFill>
                  <a:schemeClr val="accent2"/>
                </a:solidFill>
                <a:effectLst/>
              </a:rPr>
              <a:t>Total Employees.</a:t>
            </a:r>
          </a:p>
          <a:p>
            <a:pPr algn="l"/>
            <a:r>
              <a:rPr lang="en-US" sz="2000" b="0" i="0" dirty="0">
                <a:solidFill>
                  <a:schemeClr val="accent2"/>
                </a:solidFill>
                <a:effectLst/>
              </a:rPr>
              <a:t>Active Employees.</a:t>
            </a:r>
          </a:p>
          <a:p>
            <a:pPr algn="l"/>
            <a:r>
              <a:rPr lang="en-US" sz="2000" b="0" i="0" dirty="0">
                <a:solidFill>
                  <a:schemeClr val="accent2"/>
                </a:solidFill>
                <a:effectLst/>
              </a:rPr>
              <a:t>Attrition Count.</a:t>
            </a:r>
          </a:p>
          <a:p>
            <a:pPr algn="l"/>
            <a:r>
              <a:rPr lang="en-US" sz="2000" b="0" i="0" dirty="0">
                <a:solidFill>
                  <a:schemeClr val="accent2"/>
                </a:solidFill>
                <a:effectLst/>
              </a:rPr>
              <a:t>Attrition Rate %.</a:t>
            </a:r>
          </a:p>
          <a:p>
            <a:pPr algn="l"/>
            <a:r>
              <a:rPr lang="en-US" sz="2000" b="0" i="0" dirty="0">
                <a:solidFill>
                  <a:schemeClr val="accent2"/>
                </a:solidFill>
                <a:effectLst/>
              </a:rPr>
              <a:t>Average Monthly Income.</a:t>
            </a:r>
          </a:p>
        </p:txBody>
      </p:sp>
    </p:spTree>
    <p:extLst>
      <p:ext uri="{BB962C8B-B14F-4D97-AF65-F5344CB8AC3E}">
        <p14:creationId xmlns:p14="http://schemas.microsoft.com/office/powerpoint/2010/main" val="1630213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logo with green and red leaves&#10;&#10;Description automatically generated">
            <a:extLst>
              <a:ext uri="{FF2B5EF4-FFF2-40B4-BE49-F238E27FC236}">
                <a16:creationId xmlns:a16="http://schemas.microsoft.com/office/drawing/2014/main" id="{B5EACAA2-24FE-A68E-95DE-172414E5B66C}"/>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3316964" y="1871902"/>
            <a:ext cx="5221480" cy="2387600"/>
          </a:xfrm>
          <a:prstGeom prst="rect">
            <a:avLst/>
          </a:prstGeom>
          <a:noFill/>
        </p:spPr>
      </p:pic>
      <p:sp>
        <p:nvSpPr>
          <p:cNvPr id="3" name="Title 2">
            <a:extLst>
              <a:ext uri="{FF2B5EF4-FFF2-40B4-BE49-F238E27FC236}">
                <a16:creationId xmlns:a16="http://schemas.microsoft.com/office/drawing/2014/main" id="{C6ABF436-482F-773A-94E6-441B1B103C17}"/>
              </a:ext>
            </a:extLst>
          </p:cNvPr>
          <p:cNvSpPr>
            <a:spLocks noGrp="1"/>
          </p:cNvSpPr>
          <p:nvPr>
            <p:ph type="title"/>
          </p:nvPr>
        </p:nvSpPr>
        <p:spPr>
          <a:xfrm>
            <a:off x="677335" y="169427"/>
            <a:ext cx="8596668" cy="976604"/>
          </a:xfrm>
        </p:spPr>
        <p:txBody>
          <a:bodyPr/>
          <a:lstStyle/>
          <a:p>
            <a:r>
              <a:rPr lang="en-IN" dirty="0"/>
              <a:t>Dashboard</a:t>
            </a:r>
          </a:p>
        </p:txBody>
      </p:sp>
      <p:sp>
        <p:nvSpPr>
          <p:cNvPr id="5" name="Text Placeholder 4">
            <a:extLst>
              <a:ext uri="{FF2B5EF4-FFF2-40B4-BE49-F238E27FC236}">
                <a16:creationId xmlns:a16="http://schemas.microsoft.com/office/drawing/2014/main" id="{8AA438D7-C9D9-3CA4-E8F0-4AEAF77DA568}"/>
              </a:ext>
            </a:extLst>
          </p:cNvPr>
          <p:cNvSpPr>
            <a:spLocks noGrp="1"/>
          </p:cNvSpPr>
          <p:nvPr>
            <p:ph type="body" idx="1"/>
          </p:nvPr>
        </p:nvSpPr>
        <p:spPr/>
        <p:txBody>
          <a:bodyPr/>
          <a:lstStyle/>
          <a:p>
            <a:endParaRPr lang="en-IN"/>
          </a:p>
        </p:txBody>
      </p:sp>
      <p:pic>
        <p:nvPicPr>
          <p:cNvPr id="7" name="Picture 6" descr="A screenshot of a graph&#10;&#10;Description automatically generated">
            <a:extLst>
              <a:ext uri="{FF2B5EF4-FFF2-40B4-BE49-F238E27FC236}">
                <a16:creationId xmlns:a16="http://schemas.microsoft.com/office/drawing/2014/main" id="{A72AED67-62BC-2BB2-3D45-50D314D0F6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69" y="1022595"/>
            <a:ext cx="11206066" cy="5636978"/>
          </a:xfrm>
          <a:prstGeom prst="rect">
            <a:avLst/>
          </a:prstGeom>
        </p:spPr>
      </p:pic>
    </p:spTree>
    <p:extLst>
      <p:ext uri="{BB962C8B-B14F-4D97-AF65-F5344CB8AC3E}">
        <p14:creationId xmlns:p14="http://schemas.microsoft.com/office/powerpoint/2010/main" val="2314262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logo with green and red leaves&#10;&#10;Description automatically generated">
            <a:extLst>
              <a:ext uri="{FF2B5EF4-FFF2-40B4-BE49-F238E27FC236}">
                <a16:creationId xmlns:a16="http://schemas.microsoft.com/office/drawing/2014/main" id="{B5EACAA2-24FE-A68E-95DE-172414E5B66C}"/>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3316964" y="1871902"/>
            <a:ext cx="5221480" cy="2387600"/>
          </a:xfrm>
          <a:prstGeom prst="rect">
            <a:avLst/>
          </a:prstGeom>
          <a:noFill/>
        </p:spPr>
      </p:pic>
      <p:sp>
        <p:nvSpPr>
          <p:cNvPr id="3" name="Title 2">
            <a:extLst>
              <a:ext uri="{FF2B5EF4-FFF2-40B4-BE49-F238E27FC236}">
                <a16:creationId xmlns:a16="http://schemas.microsoft.com/office/drawing/2014/main" id="{C6ABF436-482F-773A-94E6-441B1B103C17}"/>
              </a:ext>
            </a:extLst>
          </p:cNvPr>
          <p:cNvSpPr>
            <a:spLocks noGrp="1"/>
          </p:cNvSpPr>
          <p:nvPr>
            <p:ph type="title"/>
          </p:nvPr>
        </p:nvSpPr>
        <p:spPr>
          <a:xfrm>
            <a:off x="677335" y="609600"/>
            <a:ext cx="8596668" cy="976604"/>
          </a:xfrm>
        </p:spPr>
        <p:txBody>
          <a:bodyPr/>
          <a:lstStyle/>
          <a:p>
            <a:r>
              <a:rPr lang="en-IN" dirty="0"/>
              <a:t>Insights</a:t>
            </a:r>
          </a:p>
        </p:txBody>
      </p:sp>
      <p:sp>
        <p:nvSpPr>
          <p:cNvPr id="4" name="Text Placeholder 3">
            <a:extLst>
              <a:ext uri="{FF2B5EF4-FFF2-40B4-BE49-F238E27FC236}">
                <a16:creationId xmlns:a16="http://schemas.microsoft.com/office/drawing/2014/main" id="{9CEDC955-F9FF-A308-7882-D0274EFE93E5}"/>
              </a:ext>
            </a:extLst>
          </p:cNvPr>
          <p:cNvSpPr>
            <a:spLocks noGrp="1"/>
          </p:cNvSpPr>
          <p:nvPr>
            <p:ph type="body" idx="1"/>
          </p:nvPr>
        </p:nvSpPr>
        <p:spPr>
          <a:xfrm>
            <a:off x="677335" y="1782147"/>
            <a:ext cx="8596668" cy="3657600"/>
          </a:xfrm>
        </p:spPr>
        <p:txBody>
          <a:bodyPr>
            <a:noAutofit/>
          </a:bodyPr>
          <a:lstStyle/>
          <a:p>
            <a:pPr algn="l"/>
            <a:r>
              <a:rPr lang="en-US" sz="2000" b="0" i="0" dirty="0">
                <a:solidFill>
                  <a:schemeClr val="accent2"/>
                </a:solidFill>
                <a:effectLst/>
              </a:rPr>
              <a:t>Attrition rate at 16.2%</a:t>
            </a:r>
          </a:p>
          <a:p>
            <a:pPr algn="l"/>
            <a:r>
              <a:rPr lang="en-US" sz="2000" dirty="0">
                <a:solidFill>
                  <a:schemeClr val="accent2"/>
                </a:solidFill>
              </a:rPr>
              <a:t>Males have high attrition count.</a:t>
            </a:r>
          </a:p>
          <a:p>
            <a:pPr algn="l"/>
            <a:r>
              <a:rPr lang="en-US" sz="2000" b="0" i="0" dirty="0">
                <a:solidFill>
                  <a:schemeClr val="accent2"/>
                </a:solidFill>
                <a:effectLst/>
              </a:rPr>
              <a:t>Research &amp; Development  Department has high employee attrition</a:t>
            </a:r>
          </a:p>
          <a:p>
            <a:pPr algn="l"/>
            <a:r>
              <a:rPr lang="en-US" sz="2000" b="0" i="0" dirty="0">
                <a:solidFill>
                  <a:schemeClr val="accent2"/>
                </a:solidFill>
                <a:effectLst/>
              </a:rPr>
              <a:t>Age group between 30-40 has high attrition.</a:t>
            </a:r>
          </a:p>
          <a:p>
            <a:pPr algn="l"/>
            <a:r>
              <a:rPr lang="en-US" sz="2000" dirty="0">
                <a:solidFill>
                  <a:schemeClr val="accent2"/>
                </a:solidFill>
              </a:rPr>
              <a:t>Most employees left at 1 year mark – 59 employees</a:t>
            </a:r>
          </a:p>
          <a:p>
            <a:pPr algn="l"/>
            <a:r>
              <a:rPr lang="en-US" sz="2000" dirty="0">
                <a:solidFill>
                  <a:schemeClr val="accent2"/>
                </a:solidFill>
              </a:rPr>
              <a:t>Employees who earned between 5k-10k have high attrition</a:t>
            </a:r>
          </a:p>
          <a:p>
            <a:pPr algn="l"/>
            <a:r>
              <a:rPr lang="en-US" sz="2000" dirty="0">
                <a:solidFill>
                  <a:schemeClr val="accent2"/>
                </a:solidFill>
              </a:rPr>
              <a:t>Laboratory research roles have the highest attrition count</a:t>
            </a:r>
          </a:p>
          <a:p>
            <a:pPr algn="l"/>
            <a:endParaRPr lang="en-US" sz="2000" b="0" i="0" dirty="0">
              <a:solidFill>
                <a:schemeClr val="accent2"/>
              </a:solidFill>
              <a:effectLst/>
            </a:endParaRPr>
          </a:p>
          <a:p>
            <a:pPr algn="l"/>
            <a:endParaRPr lang="en-US" sz="2000" b="0" i="0" dirty="0">
              <a:solidFill>
                <a:schemeClr val="accent2"/>
              </a:solidFill>
              <a:effectLst/>
            </a:endParaRPr>
          </a:p>
        </p:txBody>
      </p:sp>
    </p:spTree>
    <p:extLst>
      <p:ext uri="{BB962C8B-B14F-4D97-AF65-F5344CB8AC3E}">
        <p14:creationId xmlns:p14="http://schemas.microsoft.com/office/powerpoint/2010/main" val="237310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logo with green and red leaves&#10;&#10;Description automatically generated">
            <a:extLst>
              <a:ext uri="{FF2B5EF4-FFF2-40B4-BE49-F238E27FC236}">
                <a16:creationId xmlns:a16="http://schemas.microsoft.com/office/drawing/2014/main" id="{B5EACAA2-24FE-A68E-95DE-172414E5B66C}"/>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3316964" y="1871902"/>
            <a:ext cx="5221480" cy="2387600"/>
          </a:xfrm>
          <a:prstGeom prst="rect">
            <a:avLst/>
          </a:prstGeom>
          <a:noFill/>
        </p:spPr>
      </p:pic>
      <p:sp>
        <p:nvSpPr>
          <p:cNvPr id="3" name="Title 2">
            <a:extLst>
              <a:ext uri="{FF2B5EF4-FFF2-40B4-BE49-F238E27FC236}">
                <a16:creationId xmlns:a16="http://schemas.microsoft.com/office/drawing/2014/main" id="{C6ABF436-482F-773A-94E6-441B1B103C17}"/>
              </a:ext>
            </a:extLst>
          </p:cNvPr>
          <p:cNvSpPr>
            <a:spLocks noGrp="1"/>
          </p:cNvSpPr>
          <p:nvPr>
            <p:ph type="title"/>
          </p:nvPr>
        </p:nvSpPr>
        <p:spPr>
          <a:xfrm>
            <a:off x="677335" y="609600"/>
            <a:ext cx="8596668" cy="1153886"/>
          </a:xfrm>
        </p:spPr>
        <p:txBody>
          <a:bodyPr>
            <a:normAutofit fontScale="90000"/>
          </a:bodyPr>
          <a:lstStyle/>
          <a:p>
            <a:r>
              <a:rPr lang="en-IN" dirty="0"/>
              <a:t>Recommendations and improvement techniques</a:t>
            </a:r>
          </a:p>
        </p:txBody>
      </p:sp>
      <p:sp>
        <p:nvSpPr>
          <p:cNvPr id="4" name="Text Placeholder 3">
            <a:extLst>
              <a:ext uri="{FF2B5EF4-FFF2-40B4-BE49-F238E27FC236}">
                <a16:creationId xmlns:a16="http://schemas.microsoft.com/office/drawing/2014/main" id="{9CEDC955-F9FF-A308-7882-D0274EFE93E5}"/>
              </a:ext>
            </a:extLst>
          </p:cNvPr>
          <p:cNvSpPr>
            <a:spLocks noGrp="1"/>
          </p:cNvSpPr>
          <p:nvPr>
            <p:ph type="body" idx="1"/>
          </p:nvPr>
        </p:nvSpPr>
        <p:spPr>
          <a:xfrm>
            <a:off x="677335" y="1896343"/>
            <a:ext cx="8596668" cy="3543404"/>
          </a:xfrm>
        </p:spPr>
        <p:txBody>
          <a:bodyPr>
            <a:noAutofit/>
          </a:bodyPr>
          <a:lstStyle/>
          <a:p>
            <a:pPr algn="l"/>
            <a:r>
              <a:rPr lang="en-US" sz="2000" b="0" i="0" dirty="0">
                <a:solidFill>
                  <a:schemeClr val="accent2"/>
                </a:solidFill>
                <a:effectLst/>
              </a:rPr>
              <a:t>The dashboard provides helpful suggestions to reduce attrition, such as:</a:t>
            </a:r>
          </a:p>
          <a:p>
            <a:pPr algn="l"/>
            <a:r>
              <a:rPr lang="en-US" sz="2000" b="0" i="0" dirty="0">
                <a:solidFill>
                  <a:schemeClr val="accent2"/>
                </a:solidFill>
                <a:effectLst/>
              </a:rPr>
              <a:t>Employee engagement program: Implement programs to increase employee engagement and satisfaction.</a:t>
            </a:r>
          </a:p>
          <a:p>
            <a:pPr algn="l"/>
            <a:r>
              <a:rPr lang="en-US" sz="2000" b="0" i="0" dirty="0">
                <a:solidFill>
                  <a:schemeClr val="accent2"/>
                </a:solidFill>
                <a:effectLst/>
              </a:rPr>
              <a:t>Career development plans: Yield advancement opportunities and a clear career path.</a:t>
            </a:r>
          </a:p>
          <a:p>
            <a:pPr algn="l"/>
            <a:r>
              <a:rPr lang="en-US" sz="2000" b="0" i="0" dirty="0">
                <a:solidFill>
                  <a:schemeClr val="accent2"/>
                </a:solidFill>
                <a:effectLst/>
              </a:rPr>
              <a:t>Compensation and Benefits Evaluation: To remain competitive, compensation and benefits must be evaluated regularly.</a:t>
            </a:r>
          </a:p>
          <a:p>
            <a:pPr algn="l"/>
            <a:r>
              <a:rPr lang="en-US" sz="2000" b="0" i="0" dirty="0">
                <a:solidFill>
                  <a:schemeClr val="accent2"/>
                </a:solidFill>
                <a:effectLst/>
              </a:rPr>
              <a:t>Flexible working Arrangements: Offer flexible working arrangements to improve work-life balance</a:t>
            </a:r>
          </a:p>
        </p:txBody>
      </p:sp>
    </p:spTree>
    <p:extLst>
      <p:ext uri="{BB962C8B-B14F-4D97-AF65-F5344CB8AC3E}">
        <p14:creationId xmlns:p14="http://schemas.microsoft.com/office/powerpoint/2010/main" val="42413555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TotalTime>
  <Words>237</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EXCECUTIVE SUMMARY</vt:lpstr>
      <vt:lpstr>Problem Statement</vt:lpstr>
      <vt:lpstr>Key Performance Indicators</vt:lpstr>
      <vt:lpstr>Dashboard</vt:lpstr>
      <vt:lpstr>Insights</vt:lpstr>
      <vt:lpstr>Recommendations and improvement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Vetrivel Kumar</dc:creator>
  <cp:lastModifiedBy>Vetrivel Kumar</cp:lastModifiedBy>
  <cp:revision>1</cp:revision>
  <dcterms:created xsi:type="dcterms:W3CDTF">2024-10-28T08:10:10Z</dcterms:created>
  <dcterms:modified xsi:type="dcterms:W3CDTF">2024-10-28T08:58:52Z</dcterms:modified>
</cp:coreProperties>
</file>