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60" r:id="rId3"/>
    <p:sldId id="270" r:id="rId4"/>
    <p:sldId id="262" r:id="rId5"/>
    <p:sldId id="265" r:id="rId6"/>
    <p:sldId id="261" r:id="rId7"/>
    <p:sldId id="268" r:id="rId8"/>
    <p:sldId id="258" r:id="rId9"/>
    <p:sldId id="256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43"/>
          <a:ext cx="10553700" cy="1038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14260" y="234191"/>
          <a:ext cx="571383" cy="571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199904" y="443"/>
          <a:ext cx="9353795" cy="103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8" tIns="109948" rIns="109948" bIns="10994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199904" y="443"/>
        <a:ext cx="9353795" cy="1038878"/>
      </dsp:txXfrm>
    </dsp:sp>
    <dsp:sp modelId="{3277C98F-1612-4699-8E16-4D52CD2CFEFB}">
      <dsp:nvSpPr>
        <dsp:cNvPr id="0" name=""/>
        <dsp:cNvSpPr/>
      </dsp:nvSpPr>
      <dsp:spPr>
        <a:xfrm>
          <a:off x="0" y="1299042"/>
          <a:ext cx="10553700" cy="1038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14260" y="1532789"/>
          <a:ext cx="571383" cy="571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199904" y="1299042"/>
          <a:ext cx="9353795" cy="103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8" tIns="109948" rIns="109948" bIns="10994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199904" y="1299042"/>
        <a:ext cx="9353795" cy="1038878"/>
      </dsp:txXfrm>
    </dsp:sp>
    <dsp:sp modelId="{8F0C5735-0B09-4F0A-94AA-E51F04363D8A}">
      <dsp:nvSpPr>
        <dsp:cNvPr id="0" name=""/>
        <dsp:cNvSpPr/>
      </dsp:nvSpPr>
      <dsp:spPr>
        <a:xfrm>
          <a:off x="0" y="2597640"/>
          <a:ext cx="10553700" cy="1038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14260" y="2831388"/>
          <a:ext cx="571383" cy="5713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199904" y="2597640"/>
          <a:ext cx="9353795" cy="103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8" tIns="109948" rIns="109948" bIns="10994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199904" y="2597640"/>
        <a:ext cx="9353795" cy="103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7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3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7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96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3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33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8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7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8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2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7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2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7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5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2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181" y="835686"/>
            <a:ext cx="7688824" cy="25933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Hospitality Analytics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7981" y="3156154"/>
            <a:ext cx="3150972" cy="1111046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By</a:t>
            </a:r>
          </a:p>
          <a:p>
            <a:r>
              <a:rPr lang="en-US" dirty="0">
                <a:solidFill>
                  <a:schemeClr val="tx1"/>
                </a:solidFill>
              </a:rPr>
              <a:t>Vetrivel Kumar</a:t>
            </a:r>
          </a:p>
        </p:txBody>
      </p:sp>
      <p:pic>
        <p:nvPicPr>
          <p:cNvPr id="3" name="Picture 2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5C4312D9-03F0-911F-FCB3-4BBD75EFD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4" y="189187"/>
            <a:ext cx="1321304" cy="1292999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A34A5220-5CAB-461C-4B2E-7F8D2EBC32F8}"/>
              </a:ext>
            </a:extLst>
          </p:cNvPr>
          <p:cNvSpPr/>
          <p:nvPr/>
        </p:nvSpPr>
        <p:spPr>
          <a:xfrm>
            <a:off x="0" y="4104968"/>
            <a:ext cx="2733367" cy="275303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E9215ED4-D8CE-7DAA-2446-0E0D20E6301A}"/>
              </a:ext>
            </a:extLst>
          </p:cNvPr>
          <p:cNvSpPr/>
          <p:nvPr/>
        </p:nvSpPr>
        <p:spPr>
          <a:xfrm rot="10800000">
            <a:off x="9458633" y="0"/>
            <a:ext cx="2733367" cy="275303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2708-8E17-0604-EE57-0BB004B2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Mumbai generates the highest revenue (669 M) followed by Bangalore, Hyderabad and Delhi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0F6FC"/>
                </a:solidFill>
                <a:effectLst/>
              </a:rPr>
              <a:t>AtliQ</a:t>
            </a:r>
            <a:r>
              <a:rPr lang="en-US" b="0" i="0" dirty="0">
                <a:solidFill>
                  <a:srgbClr val="F0F6FC"/>
                </a:solidFill>
                <a:effectLst/>
              </a:rPr>
              <a:t> Exotica performs better compared to all 7 type of properties with 320 Million revenue, rating 3.62, occupancy percentage 57 and cancellation rate as 24.4%.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0F6FC"/>
                </a:solidFill>
                <a:effectLst/>
              </a:rPr>
              <a:t>AtliQ</a:t>
            </a:r>
            <a:r>
              <a:rPr lang="en-US" b="0" i="0" dirty="0">
                <a:solidFill>
                  <a:srgbClr val="F0F6FC"/>
                </a:solidFill>
                <a:effectLst/>
              </a:rPr>
              <a:t> Bay has the highest occupancy of 66%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Week 24 recorded the highest revenue among all, which is 139.6 Million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Delhi tops both in occupancy and rating followed by Hyderabad, Mumbai, Bangalore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0F6FC"/>
                </a:solidFill>
                <a:effectLst/>
              </a:rPr>
              <a:t>AtliQ</a:t>
            </a:r>
            <a:r>
              <a:rPr lang="en-US" b="0" i="0" dirty="0">
                <a:solidFill>
                  <a:srgbClr val="F0F6FC"/>
                </a:solidFill>
                <a:effectLst/>
              </a:rPr>
              <a:t> lost around 298 Million in cancellation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Elite type rooms has the most booking and as well higher cancellation rate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B6040-0410-5FC1-C194-86EFC294BDCC}"/>
              </a:ext>
            </a:extLst>
          </p:cNvPr>
          <p:cNvSpPr txBox="1"/>
          <p:nvPr/>
        </p:nvSpPr>
        <p:spPr>
          <a:xfrm>
            <a:off x="1044677" y="567314"/>
            <a:ext cx="61009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Insights</a:t>
            </a:r>
            <a:endParaRPr lang="en-IN" dirty="0"/>
          </a:p>
        </p:txBody>
      </p:sp>
      <p:pic>
        <p:nvPicPr>
          <p:cNvPr id="13" name="Picture 12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0DDE3BE3-8ACA-51E0-CCD0-C937562EF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912" y="150664"/>
            <a:ext cx="1321304" cy="12929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96F4C4-CA95-2418-C072-45C9332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90" y="3298543"/>
            <a:ext cx="10571998" cy="970450"/>
          </a:xfrm>
        </p:spPr>
        <p:txBody>
          <a:bodyPr/>
          <a:lstStyle/>
          <a:p>
            <a:pPr algn="ctr"/>
            <a:r>
              <a:rPr lang="en-IN" dirty="0"/>
              <a:t>THANK YOU !!</a:t>
            </a:r>
          </a:p>
        </p:txBody>
      </p:sp>
      <p:pic>
        <p:nvPicPr>
          <p:cNvPr id="6" name="Picture 5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E33CB0E1-C144-1E0A-F624-F43AE041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912" y="150664"/>
            <a:ext cx="1321304" cy="12929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895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84" y="431178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490" y="1922151"/>
            <a:ext cx="11130567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US" dirty="0" err="1"/>
              <a:t>Atliq</a:t>
            </a:r>
            <a:r>
              <a:rPr lang="en-US" dirty="0"/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US" dirty="0" err="1"/>
              <a:t>Atliq</a:t>
            </a:r>
            <a:r>
              <a:rPr lang="en-US" dirty="0"/>
              <a:t> Grands are losing its market share and revenue in the luxury/business hotels category. As a strategic move, the managing director of </a:t>
            </a:r>
            <a:r>
              <a:rPr lang="en-US" dirty="0" err="1"/>
              <a:t>Atliq</a:t>
            </a:r>
            <a:r>
              <a:rPr lang="en-US" dirty="0"/>
              <a:t> Grands wanted to incorporate “Business and Data Intelligence” in order to regain their market share and revenue. However, they do not have an in-house data analytics team to provide them with these insights.</a:t>
            </a:r>
          </a:p>
          <a:p>
            <a:endParaRPr lang="en-US" dirty="0"/>
          </a:p>
          <a:p>
            <a:r>
              <a:rPr lang="en-US" dirty="0"/>
              <a:t>Their revenue management team had decided to hire a 3rd party service provider to provide them insights from their historical data.</a:t>
            </a:r>
            <a:endParaRPr lang="en-IN" dirty="0"/>
          </a:p>
        </p:txBody>
      </p:sp>
      <p:pic>
        <p:nvPicPr>
          <p:cNvPr id="2" name="Picture 1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946B1FDE-B31C-0870-7842-5FB830DEC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912" y="150664"/>
            <a:ext cx="1321304" cy="12929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84" y="431178"/>
            <a:ext cx="6689921" cy="731973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490" y="1922151"/>
            <a:ext cx="11130567" cy="4667433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F0F6FC"/>
                </a:solidFill>
                <a:effectLst/>
              </a:rPr>
              <a:t>You are a data analyst who has been provided with sample data and a mock-up dashboard to work on the following task. You can download all relevant documents from the download section.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Create the metrics according to the metric list.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Create a dashboard according to the mock-up provided by stakeholders.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Create relevant insights that are not provided in the metric list/mock-up dashboard.</a:t>
            </a:r>
          </a:p>
          <a:p>
            <a:endParaRPr lang="en-IN" dirty="0"/>
          </a:p>
        </p:txBody>
      </p:sp>
      <p:pic>
        <p:nvPicPr>
          <p:cNvPr id="2" name="Picture 1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D28E1977-90A5-EF76-C381-B6AE94F83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912" y="150664"/>
            <a:ext cx="1321304" cy="12929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855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094374F-7CCD-0FB0-09F3-ED651F829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29" y="380998"/>
            <a:ext cx="9419303" cy="58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44F90E3-0C15-396E-8673-95E14A487FC3}"/>
              </a:ext>
            </a:extLst>
          </p:cNvPr>
          <p:cNvSpPr txBox="1"/>
          <p:nvPr/>
        </p:nvSpPr>
        <p:spPr>
          <a:xfrm>
            <a:off x="671051" y="511296"/>
            <a:ext cx="61009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EFEFE"/>
                </a:solidFill>
                <a:latin typeface="Century Gothic" panose="020B0502020202020204"/>
                <a:ea typeface="+mj-ea"/>
                <a:cs typeface="+mj-cs"/>
              </a:rPr>
              <a:t>KPIS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0AD73-AD96-8C2A-13EB-1604B4C068C7}"/>
              </a:ext>
            </a:extLst>
          </p:cNvPr>
          <p:cNvSpPr txBox="1"/>
          <p:nvPr/>
        </p:nvSpPr>
        <p:spPr>
          <a:xfrm>
            <a:off x="1319980" y="2561518"/>
            <a:ext cx="6100916" cy="364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84C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6FC"/>
                </a:solidFill>
                <a:effectLst/>
                <a:uLnTx/>
                <a:uFillTx/>
                <a:ea typeface="+mn-ea"/>
                <a:cs typeface="+mn-cs"/>
              </a:rPr>
              <a:t>Total Revenue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84C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6FC"/>
                </a:solidFill>
                <a:effectLst/>
                <a:uLnTx/>
                <a:uFillTx/>
                <a:ea typeface="+mn-ea"/>
                <a:cs typeface="+mn-cs"/>
              </a:rPr>
              <a:t>Occupancy %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84C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6FC"/>
                </a:solidFill>
                <a:effectLst/>
                <a:uLnTx/>
                <a:uFillTx/>
                <a:ea typeface="+mn-ea"/>
                <a:cs typeface="+mn-cs"/>
              </a:rPr>
              <a:t>Average Rating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84C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6FC"/>
                </a:solidFill>
                <a:effectLst/>
                <a:uLnTx/>
                <a:uFillTx/>
                <a:ea typeface="+mn-ea"/>
                <a:cs typeface="+mn-cs"/>
              </a:rPr>
              <a:t>ADR  - Average Daily Rate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84C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0F6FC"/>
                </a:solidFill>
                <a:effectLst/>
                <a:uLnTx/>
                <a:uFillTx/>
                <a:ea typeface="+mn-ea"/>
                <a:cs typeface="+mn-cs"/>
              </a:rPr>
              <a:t>Realisation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6FC"/>
                </a:solidFill>
                <a:effectLst/>
                <a:uLnTx/>
                <a:uFillTx/>
                <a:ea typeface="+mn-ea"/>
                <a:cs typeface="+mn-cs"/>
              </a:rPr>
              <a:t> %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84C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6FC"/>
                </a:solidFill>
                <a:effectLst/>
                <a:uLnTx/>
                <a:uFillTx/>
                <a:ea typeface="+mn-ea"/>
                <a:cs typeface="+mn-cs"/>
              </a:rPr>
              <a:t>RevPAR – Revenue Per Available Room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84C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6FC"/>
                </a:solidFill>
                <a:effectLst/>
                <a:uLnTx/>
                <a:uFillTx/>
                <a:ea typeface="+mn-ea"/>
                <a:cs typeface="+mn-cs"/>
              </a:rPr>
              <a:t>DBRN – Daily Booked Room Nights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84C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6FC"/>
                </a:solidFill>
                <a:effectLst/>
                <a:uLnTx/>
                <a:uFillTx/>
                <a:ea typeface="+mn-ea"/>
                <a:cs typeface="+mn-cs"/>
              </a:rPr>
              <a:t>DSRN – Daily Sellable Room Nights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84C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6FC"/>
                </a:solidFill>
                <a:effectLst/>
                <a:uLnTx/>
                <a:uFillTx/>
                <a:ea typeface="+mn-ea"/>
                <a:cs typeface="+mn-cs"/>
              </a:rPr>
              <a:t>DURN – Daily utilized Room Nights</a:t>
            </a:r>
          </a:p>
        </p:txBody>
      </p:sp>
      <p:pic>
        <p:nvPicPr>
          <p:cNvPr id="26" name="Picture 25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C4A7CB24-D0A8-5BAE-976C-3CBBFFC5F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912" y="150664"/>
            <a:ext cx="1321304" cy="12929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46" y="589880"/>
            <a:ext cx="3740815" cy="7374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43" y="2126254"/>
            <a:ext cx="5959791" cy="4559681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" name="Picture 1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6ACB6AA4-9674-058B-4614-C2756198B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912" y="150664"/>
            <a:ext cx="1321304" cy="12929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5EAF73C7-AB16-234F-1119-B36131D95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912" y="150664"/>
            <a:ext cx="1321304" cy="12929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1C571F3-8AE4-CA00-02F6-77052D276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59" y="2222500"/>
            <a:ext cx="6224081" cy="3971823"/>
          </a:xfrm>
        </p:spPr>
      </p:pic>
      <p:pic>
        <p:nvPicPr>
          <p:cNvPr id="8" name="Picture 7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BC5E5FD8-DDBD-3A5F-9047-7CF44B3C3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912" y="150664"/>
            <a:ext cx="1321304" cy="12929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45CFB0A-F54F-B58A-8FC5-524AB9A2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42763"/>
            <a:ext cx="10572000" cy="61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375</TotalTime>
  <Words>432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Century Gothic</vt:lpstr>
      <vt:lpstr>Wingdings 2</vt:lpstr>
      <vt:lpstr>Quotable</vt:lpstr>
      <vt:lpstr>Hospitality Analytics</vt:lpstr>
      <vt:lpstr>Problem Statement</vt:lpstr>
      <vt:lpstr>Task </vt:lpstr>
      <vt:lpstr>PowerPoint Presentation</vt:lpstr>
      <vt:lpstr>PowerPoint Presentation</vt:lpstr>
      <vt:lpstr>Dataset Details</vt:lpstr>
      <vt:lpstr>Expected outcome after this analysis?</vt:lpstr>
      <vt:lpstr>Data Model</vt:lpstr>
      <vt:lpstr>PowerPoint Presentation</vt:lpstr>
      <vt:lpstr>PowerPoint Presentation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Vetrivel Kumar</cp:lastModifiedBy>
  <cp:revision>3</cp:revision>
  <dcterms:created xsi:type="dcterms:W3CDTF">2022-09-16T13:01:48Z</dcterms:created>
  <dcterms:modified xsi:type="dcterms:W3CDTF">2024-10-30T07:32:37Z</dcterms:modified>
</cp:coreProperties>
</file>