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79" r:id="rId22"/>
    <p:sldId id="280" r:id="rId23"/>
    <p:sldId id="282" r:id="rId24"/>
    <p:sldId id="283"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DDBF"/>
    <a:srgbClr val="67958E"/>
    <a:srgbClr val="959E91"/>
    <a:srgbClr val="04253A"/>
    <a:srgbClr val="48B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27T07:28:47.835"/>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1,'5'0,"0"0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27T07:28:49.194"/>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27T07:28:49.713"/>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27T07:28:53.181"/>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 1,'4'0,"2"0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12/27/2024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111871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12/27/2024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947499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12/27/2024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43168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12/27/2024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787945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12/27/2024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927316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12/27/2024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533397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12/27/2024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01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12/27/2024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96727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12/27/2024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693206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12/27/2024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928276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12/27/2024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0133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12/27/2024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129951638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2.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D18D12-C125-E05E-294C-53DEC4B2B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ADF46B8-DC19-DF14-4D8F-4A2F933002F7}"/>
              </a:ext>
              <a:ext uri="{C183D7F6-B498-43B3-948B-1728B52AA6E4}">
                <adec:decorative xmlns:adec="http://schemas.microsoft.com/office/drawing/2017/decorative" val="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9809" b="15191"/>
          <a:stretch/>
        </p:blipFill>
        <p:spPr>
          <a:xfrm>
            <a:off x="20" y="10"/>
            <a:ext cx="12191979" cy="6857989"/>
          </a:xfrm>
          <a:prstGeom prst="rect">
            <a:avLst/>
          </a:prstGeom>
        </p:spPr>
      </p:pic>
      <p:sp>
        <p:nvSpPr>
          <p:cNvPr id="6" name="TextBox 5">
            <a:extLst>
              <a:ext uri="{FF2B5EF4-FFF2-40B4-BE49-F238E27FC236}">
                <a16:creationId xmlns:a16="http://schemas.microsoft.com/office/drawing/2014/main" id="{61EC3105-7E5F-97E3-ED51-3A35C0A3D399}"/>
              </a:ext>
            </a:extLst>
          </p:cNvPr>
          <p:cNvSpPr txBox="1"/>
          <p:nvPr/>
        </p:nvSpPr>
        <p:spPr>
          <a:xfrm>
            <a:off x="7256418" y="5506064"/>
            <a:ext cx="3290388" cy="646331"/>
          </a:xfrm>
          <a:prstGeom prst="rect">
            <a:avLst/>
          </a:prstGeom>
          <a:noFill/>
        </p:spPr>
        <p:txBody>
          <a:bodyPr wrap="none" rtlCol="0">
            <a:spAutoFit/>
          </a:bodyPr>
          <a:lstStyle/>
          <a:p>
            <a:r>
              <a:rPr lang="en-IN" sz="3600" b="1" dirty="0">
                <a:solidFill>
                  <a:schemeClr val="accent6">
                    <a:lumMod val="40000"/>
                    <a:lumOff val="60000"/>
                  </a:schemeClr>
                </a:solidFill>
                <a:latin typeface="Daytona Condensed" panose="020F0502020204030204" pitchFamily="34" charset="0"/>
              </a:rPr>
              <a:t>VETRIVEL KUMAR</a:t>
            </a:r>
          </a:p>
        </p:txBody>
      </p:sp>
      <p:cxnSp>
        <p:nvCxnSpPr>
          <p:cNvPr id="8" name="Straight Connector 7">
            <a:extLst>
              <a:ext uri="{FF2B5EF4-FFF2-40B4-BE49-F238E27FC236}">
                <a16:creationId xmlns:a16="http://schemas.microsoft.com/office/drawing/2014/main" id="{3DA83921-B88D-3DB2-8BAE-0768375066BF}"/>
              </a:ext>
            </a:extLst>
          </p:cNvPr>
          <p:cNvCxnSpPr>
            <a:cxnSpLocks/>
          </p:cNvCxnSpPr>
          <p:nvPr/>
        </p:nvCxnSpPr>
        <p:spPr>
          <a:xfrm>
            <a:off x="7026018" y="5829229"/>
            <a:ext cx="2304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descr="A white circle with blue text&#10;&#10;Description automatically generated">
            <a:extLst>
              <a:ext uri="{FF2B5EF4-FFF2-40B4-BE49-F238E27FC236}">
                <a16:creationId xmlns:a16="http://schemas.microsoft.com/office/drawing/2014/main" id="{8F1F9C92-ED2E-14E1-E997-39470122B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5117" y="381837"/>
            <a:ext cx="957922" cy="904351"/>
          </a:xfrm>
          <a:prstGeom prst="rect">
            <a:avLst/>
          </a:prstGeom>
        </p:spPr>
      </p:pic>
    </p:spTree>
    <p:extLst>
      <p:ext uri="{BB962C8B-B14F-4D97-AF65-F5344CB8AC3E}">
        <p14:creationId xmlns:p14="http://schemas.microsoft.com/office/powerpoint/2010/main" val="1397730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a:extLst>
            <a:ext uri="{FF2B5EF4-FFF2-40B4-BE49-F238E27FC236}">
              <a16:creationId xmlns:a16="http://schemas.microsoft.com/office/drawing/2014/main" id="{71A048B7-3532-D688-9C55-1D5B8C9976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FF7364-CC10-87A5-2A9A-C0BD3BA24A7C}"/>
              </a:ext>
            </a:extLst>
          </p:cNvPr>
          <p:cNvSpPr>
            <a:spLocks noGrp="1"/>
          </p:cNvSpPr>
          <p:nvPr>
            <p:ph type="title"/>
          </p:nvPr>
        </p:nvSpPr>
        <p:spPr>
          <a:xfrm>
            <a:off x="1295400" y="250723"/>
            <a:ext cx="9601200" cy="614048"/>
          </a:xfrm>
          <a:solidFill>
            <a:srgbClr val="67958E"/>
          </a:solidFill>
        </p:spPr>
        <p:txBody>
          <a:bodyPr>
            <a:noAutofit/>
          </a:bodyPr>
          <a:lstStyle/>
          <a:p>
            <a:r>
              <a:rPr lang="en-IN" sz="3200" dirty="0">
                <a:solidFill>
                  <a:srgbClr val="E1DDBF"/>
                </a:solidFill>
                <a:latin typeface="Bahnschrift Light SemiCondensed" panose="020B0502040204020203" pitchFamily="34" charset="0"/>
                <a:ea typeface="DengXian" panose="020B0503020204020204" pitchFamily="2" charset="-122"/>
              </a:rPr>
              <a:t>Primary questions</a:t>
            </a:r>
          </a:p>
        </p:txBody>
      </p:sp>
      <p:pic>
        <p:nvPicPr>
          <p:cNvPr id="8" name="Content Placeholder 7" descr="A screenshot of a video game&#10;&#10;Description automatically generated">
            <a:extLst>
              <a:ext uri="{FF2B5EF4-FFF2-40B4-BE49-F238E27FC236}">
                <a16:creationId xmlns:a16="http://schemas.microsoft.com/office/drawing/2014/main" id="{AAF2CB82-D21F-15F6-6105-0B3B313470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4483" y="2538287"/>
            <a:ext cx="4122751" cy="2817483"/>
          </a:xfrm>
        </p:spPr>
      </p:pic>
      <p:sp>
        <p:nvSpPr>
          <p:cNvPr id="5" name="TextBox 4">
            <a:extLst>
              <a:ext uri="{FF2B5EF4-FFF2-40B4-BE49-F238E27FC236}">
                <a16:creationId xmlns:a16="http://schemas.microsoft.com/office/drawing/2014/main" id="{F1EA575C-D2FE-A69F-778F-279969BEEDD7}"/>
              </a:ext>
            </a:extLst>
          </p:cNvPr>
          <p:cNvSpPr txBox="1"/>
          <p:nvPr/>
        </p:nvSpPr>
        <p:spPr>
          <a:xfrm>
            <a:off x="1295400" y="1187364"/>
            <a:ext cx="9722112" cy="967957"/>
          </a:xfrm>
          <a:prstGeom prst="rect">
            <a:avLst/>
          </a:prstGeom>
          <a:noFill/>
        </p:spPr>
        <p:txBody>
          <a:bodyPr wrap="square" rtlCol="0">
            <a:spAutoFit/>
          </a:bodyPr>
          <a:lstStyle/>
          <a:p>
            <a:pPr>
              <a:lnSpc>
                <a:spcPct val="150000"/>
              </a:lnSpc>
            </a:pPr>
            <a:r>
              <a:rPr lang="en-IN" sz="2000" dirty="0">
                <a:solidFill>
                  <a:schemeClr val="bg1"/>
                </a:solidFill>
                <a:latin typeface="Bahnschrift Light SemiCondensed" panose="020B0502040204020203" pitchFamily="34" charset="0"/>
              </a:rPr>
              <a:t>1.  Top &amp; Bottom Performing Cities</a:t>
            </a:r>
          </a:p>
          <a:p>
            <a:pPr marL="285750" indent="-285750">
              <a:lnSpc>
                <a:spcPct val="150000"/>
              </a:lnSpc>
              <a:buFont typeface="Arial" panose="020B0604020202020204" pitchFamily="34" charset="0"/>
              <a:buChar char="•"/>
            </a:pPr>
            <a:r>
              <a:rPr lang="en-IN" sz="2000" dirty="0">
                <a:solidFill>
                  <a:schemeClr val="bg1"/>
                </a:solidFill>
                <a:latin typeface="Bahnschrift Light SemiCondensed" panose="020B0502040204020203" pitchFamily="34" charset="0"/>
              </a:rPr>
              <a:t>Identify the top 3 and bottom 3 cities by total trips over the entire analysis period. </a:t>
            </a:r>
          </a:p>
        </p:txBody>
      </p:sp>
      <p:pic>
        <p:nvPicPr>
          <p:cNvPr id="10" name="Picture 9" descr="A screenshot of a computer&#10;&#10;Description automatically generated">
            <a:extLst>
              <a:ext uri="{FF2B5EF4-FFF2-40B4-BE49-F238E27FC236}">
                <a16:creationId xmlns:a16="http://schemas.microsoft.com/office/drawing/2014/main" id="{7A58C8A7-FC4C-8504-2F53-88CBCB4AE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1769" y="2552577"/>
            <a:ext cx="4317936" cy="2803193"/>
          </a:xfrm>
          <a:prstGeom prst="rect">
            <a:avLst/>
          </a:prstGeom>
        </p:spPr>
      </p:pic>
    </p:spTree>
    <p:extLst>
      <p:ext uri="{BB962C8B-B14F-4D97-AF65-F5344CB8AC3E}">
        <p14:creationId xmlns:p14="http://schemas.microsoft.com/office/powerpoint/2010/main" val="2706043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a:extLst>
            <a:ext uri="{FF2B5EF4-FFF2-40B4-BE49-F238E27FC236}">
              <a16:creationId xmlns:a16="http://schemas.microsoft.com/office/drawing/2014/main" id="{21C3DFB7-B943-6097-B492-83C6747937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A593BE-E207-8034-6195-B13BEEAB93C0}"/>
              </a:ext>
            </a:extLst>
          </p:cNvPr>
          <p:cNvSpPr>
            <a:spLocks noGrp="1"/>
          </p:cNvSpPr>
          <p:nvPr>
            <p:ph type="title"/>
          </p:nvPr>
        </p:nvSpPr>
        <p:spPr>
          <a:xfrm>
            <a:off x="1295400" y="250723"/>
            <a:ext cx="9601200" cy="614048"/>
          </a:xfrm>
          <a:solidFill>
            <a:srgbClr val="67958E"/>
          </a:solidFill>
        </p:spPr>
        <p:txBody>
          <a:bodyPr>
            <a:noAutofit/>
          </a:bodyPr>
          <a:lstStyle/>
          <a:p>
            <a:r>
              <a:rPr lang="en-IN" sz="3200" dirty="0">
                <a:solidFill>
                  <a:srgbClr val="E1DDBF"/>
                </a:solidFill>
                <a:latin typeface="Bahnschrift Light SemiCondensed" panose="020B0502040204020203" pitchFamily="34" charset="0"/>
                <a:ea typeface="DengXian" panose="020B0503020204020204" pitchFamily="2" charset="-122"/>
              </a:rPr>
              <a:t>Primary questions</a:t>
            </a:r>
          </a:p>
        </p:txBody>
      </p:sp>
      <p:sp>
        <p:nvSpPr>
          <p:cNvPr id="5" name="TextBox 4">
            <a:extLst>
              <a:ext uri="{FF2B5EF4-FFF2-40B4-BE49-F238E27FC236}">
                <a16:creationId xmlns:a16="http://schemas.microsoft.com/office/drawing/2014/main" id="{1395B2AE-1BF7-7721-90F8-440E586F403C}"/>
              </a:ext>
            </a:extLst>
          </p:cNvPr>
          <p:cNvSpPr txBox="1"/>
          <p:nvPr/>
        </p:nvSpPr>
        <p:spPr>
          <a:xfrm>
            <a:off x="1295400" y="1018251"/>
            <a:ext cx="9722112" cy="967957"/>
          </a:xfrm>
          <a:prstGeom prst="rect">
            <a:avLst/>
          </a:prstGeom>
          <a:noFill/>
        </p:spPr>
        <p:txBody>
          <a:bodyPr wrap="square" rtlCol="0">
            <a:spAutoFit/>
          </a:bodyPr>
          <a:lstStyle/>
          <a:p>
            <a:pPr>
              <a:lnSpc>
                <a:spcPct val="150000"/>
              </a:lnSpc>
            </a:pPr>
            <a:r>
              <a:rPr lang="en-IN" sz="2000" dirty="0">
                <a:solidFill>
                  <a:schemeClr val="bg1"/>
                </a:solidFill>
                <a:latin typeface="Bahnschrift Light SemiCondensed" panose="020B0502040204020203" pitchFamily="34" charset="0"/>
              </a:rPr>
              <a:t>2.  Average Fare Per Trip by City &amp; compare it with the cities Average Trip Distance.</a:t>
            </a:r>
          </a:p>
          <a:p>
            <a:pPr>
              <a:lnSpc>
                <a:spcPct val="150000"/>
              </a:lnSpc>
            </a:pPr>
            <a:r>
              <a:rPr lang="en-IN" sz="2000" dirty="0">
                <a:solidFill>
                  <a:schemeClr val="bg1"/>
                </a:solidFill>
                <a:latin typeface="-apple-system"/>
              </a:rPr>
              <a:t> </a:t>
            </a:r>
          </a:p>
        </p:txBody>
      </p:sp>
      <p:pic>
        <p:nvPicPr>
          <p:cNvPr id="7" name="Content Placeholder 6" descr="A screenshot of a graph&#10;&#10;Description automatically generated">
            <a:extLst>
              <a:ext uri="{FF2B5EF4-FFF2-40B4-BE49-F238E27FC236}">
                <a16:creationId xmlns:a16="http://schemas.microsoft.com/office/drawing/2014/main" id="{DB95AF2E-042F-C003-C8E8-7B09C59348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5787" y="1909186"/>
            <a:ext cx="9124740" cy="3547069"/>
          </a:xfrm>
        </p:spPr>
      </p:pic>
    </p:spTree>
    <p:extLst>
      <p:ext uri="{BB962C8B-B14F-4D97-AF65-F5344CB8AC3E}">
        <p14:creationId xmlns:p14="http://schemas.microsoft.com/office/powerpoint/2010/main" val="113148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a:extLst>
            <a:ext uri="{FF2B5EF4-FFF2-40B4-BE49-F238E27FC236}">
              <a16:creationId xmlns:a16="http://schemas.microsoft.com/office/drawing/2014/main" id="{087FED37-4791-76B5-A101-BD6836F91D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55507C-E9DE-86CA-1A64-96067779A7B0}"/>
              </a:ext>
            </a:extLst>
          </p:cNvPr>
          <p:cNvSpPr>
            <a:spLocks noGrp="1"/>
          </p:cNvSpPr>
          <p:nvPr>
            <p:ph type="title"/>
          </p:nvPr>
        </p:nvSpPr>
        <p:spPr>
          <a:xfrm>
            <a:off x="1295400" y="250723"/>
            <a:ext cx="9601200" cy="614048"/>
          </a:xfrm>
          <a:solidFill>
            <a:srgbClr val="67958E"/>
          </a:solidFill>
        </p:spPr>
        <p:txBody>
          <a:bodyPr>
            <a:noAutofit/>
          </a:bodyPr>
          <a:lstStyle/>
          <a:p>
            <a:r>
              <a:rPr lang="en-IN" sz="3200" dirty="0">
                <a:solidFill>
                  <a:srgbClr val="E1DDBF"/>
                </a:solidFill>
                <a:latin typeface="Bahnschrift Light SemiCondensed" panose="020B0502040204020203" pitchFamily="34" charset="0"/>
                <a:ea typeface="DengXian" panose="020B0503020204020204" pitchFamily="2" charset="-122"/>
              </a:rPr>
              <a:t>Primary questions</a:t>
            </a:r>
          </a:p>
        </p:txBody>
      </p:sp>
      <p:sp>
        <p:nvSpPr>
          <p:cNvPr id="5" name="TextBox 4">
            <a:extLst>
              <a:ext uri="{FF2B5EF4-FFF2-40B4-BE49-F238E27FC236}">
                <a16:creationId xmlns:a16="http://schemas.microsoft.com/office/drawing/2014/main" id="{71623AE9-3E12-395D-871A-0CB72C7E4AF0}"/>
              </a:ext>
            </a:extLst>
          </p:cNvPr>
          <p:cNvSpPr txBox="1"/>
          <p:nvPr/>
        </p:nvSpPr>
        <p:spPr>
          <a:xfrm>
            <a:off x="1295400" y="1018251"/>
            <a:ext cx="9722112" cy="506292"/>
          </a:xfrm>
          <a:prstGeom prst="rect">
            <a:avLst/>
          </a:prstGeom>
          <a:noFill/>
        </p:spPr>
        <p:txBody>
          <a:bodyPr wrap="square" rtlCol="0">
            <a:spAutoFit/>
          </a:bodyPr>
          <a:lstStyle/>
          <a:p>
            <a:pPr>
              <a:lnSpc>
                <a:spcPct val="150000"/>
              </a:lnSpc>
            </a:pPr>
            <a:r>
              <a:rPr lang="en-IN" sz="2000" dirty="0">
                <a:solidFill>
                  <a:schemeClr val="bg1"/>
                </a:solidFill>
                <a:latin typeface="Bahnschrift Light SemiCondensed" panose="020B0502040204020203" pitchFamily="34" charset="0"/>
              </a:rPr>
              <a:t>3.  Average Passenger &amp; Driver Ratings By City </a:t>
            </a:r>
          </a:p>
        </p:txBody>
      </p:sp>
      <p:pic>
        <p:nvPicPr>
          <p:cNvPr id="7" name="Content Placeholder 6">
            <a:extLst>
              <a:ext uri="{FF2B5EF4-FFF2-40B4-BE49-F238E27FC236}">
                <a16:creationId xmlns:a16="http://schemas.microsoft.com/office/drawing/2014/main" id="{6B16E6DB-7079-0191-FCEC-2D9FB5A9A3E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414198" y="2411602"/>
            <a:ext cx="4482402" cy="2893925"/>
          </a:xfrm>
        </p:spPr>
      </p:pic>
      <p:pic>
        <p:nvPicPr>
          <p:cNvPr id="3" name="Content Placeholder 6">
            <a:extLst>
              <a:ext uri="{FF2B5EF4-FFF2-40B4-BE49-F238E27FC236}">
                <a16:creationId xmlns:a16="http://schemas.microsoft.com/office/drawing/2014/main" id="{8DA58441-3132-4F49-98EB-FE4F5C8AAF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95400" y="2411603"/>
            <a:ext cx="4632291" cy="2893925"/>
          </a:xfrm>
          <a:prstGeom prst="rect">
            <a:avLst/>
          </a:prstGeom>
        </p:spPr>
      </p:pic>
    </p:spTree>
    <p:extLst>
      <p:ext uri="{BB962C8B-B14F-4D97-AF65-F5344CB8AC3E}">
        <p14:creationId xmlns:p14="http://schemas.microsoft.com/office/powerpoint/2010/main" val="359229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a:extLst>
            <a:ext uri="{FF2B5EF4-FFF2-40B4-BE49-F238E27FC236}">
              <a16:creationId xmlns:a16="http://schemas.microsoft.com/office/drawing/2014/main" id="{5EC82A52-7AE9-9277-3976-B6C60DD7A7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551221-9808-79E3-B10C-369E417EAF1D}"/>
              </a:ext>
            </a:extLst>
          </p:cNvPr>
          <p:cNvSpPr>
            <a:spLocks noGrp="1"/>
          </p:cNvSpPr>
          <p:nvPr>
            <p:ph type="title"/>
          </p:nvPr>
        </p:nvSpPr>
        <p:spPr>
          <a:xfrm>
            <a:off x="1295400" y="250723"/>
            <a:ext cx="9601200" cy="614048"/>
          </a:xfrm>
          <a:solidFill>
            <a:srgbClr val="67958E"/>
          </a:solidFill>
        </p:spPr>
        <p:txBody>
          <a:bodyPr>
            <a:noAutofit/>
          </a:bodyPr>
          <a:lstStyle/>
          <a:p>
            <a:r>
              <a:rPr lang="en-IN" sz="3200" dirty="0">
                <a:solidFill>
                  <a:srgbClr val="E1DDBF"/>
                </a:solidFill>
                <a:latin typeface="Bahnschrift Light SemiCondensed" panose="020B0502040204020203" pitchFamily="34" charset="0"/>
                <a:ea typeface="DengXian" panose="020B0503020204020204" pitchFamily="2" charset="-122"/>
              </a:rPr>
              <a:t>Primary questions</a:t>
            </a:r>
          </a:p>
        </p:txBody>
      </p:sp>
      <p:sp>
        <p:nvSpPr>
          <p:cNvPr id="5" name="TextBox 4">
            <a:extLst>
              <a:ext uri="{FF2B5EF4-FFF2-40B4-BE49-F238E27FC236}">
                <a16:creationId xmlns:a16="http://schemas.microsoft.com/office/drawing/2014/main" id="{C47E5A67-D5DD-3D41-F449-2129F66A9E61}"/>
              </a:ext>
            </a:extLst>
          </p:cNvPr>
          <p:cNvSpPr txBox="1"/>
          <p:nvPr/>
        </p:nvSpPr>
        <p:spPr>
          <a:xfrm>
            <a:off x="1295400" y="1018251"/>
            <a:ext cx="9722112" cy="866969"/>
          </a:xfrm>
          <a:prstGeom prst="rect">
            <a:avLst/>
          </a:prstGeom>
          <a:noFill/>
        </p:spPr>
        <p:txBody>
          <a:bodyPr wrap="square" rtlCol="0">
            <a:spAutoFit/>
          </a:bodyPr>
          <a:lstStyle/>
          <a:p>
            <a:pPr>
              <a:lnSpc>
                <a:spcPct val="150000"/>
              </a:lnSpc>
            </a:pPr>
            <a:r>
              <a:rPr lang="en-IN">
                <a:solidFill>
                  <a:schemeClr val="bg1"/>
                </a:solidFill>
                <a:latin typeface="Bahnschrift Light SemiCondensed" panose="020B0502040204020203" pitchFamily="34" charset="0"/>
              </a:rPr>
              <a:t>4.  Peak &amp; Low Demand Months by City</a:t>
            </a:r>
          </a:p>
          <a:p>
            <a:pPr>
              <a:lnSpc>
                <a:spcPct val="150000"/>
              </a:lnSpc>
            </a:pPr>
            <a:r>
              <a:rPr lang="en-IN">
                <a:solidFill>
                  <a:schemeClr val="bg1"/>
                </a:solidFill>
                <a:latin typeface="Bahnschrift Light SemiCondensed" panose="020B0502040204020203" pitchFamily="34" charset="0"/>
              </a:rPr>
              <a:t>For each city, identify the month with the highest total trips and the month with the lowest total trips.</a:t>
            </a:r>
            <a:endParaRPr lang="en-IN" dirty="0">
              <a:solidFill>
                <a:schemeClr val="bg1"/>
              </a:solidFill>
              <a:latin typeface="Bahnschrift Light SemiCondensed" panose="020B0502040204020203" pitchFamily="34" charset="0"/>
            </a:endParaRPr>
          </a:p>
        </p:txBody>
      </p:sp>
      <p:pic>
        <p:nvPicPr>
          <p:cNvPr id="7" name="Content Placeholder 6">
            <a:extLst>
              <a:ext uri="{FF2B5EF4-FFF2-40B4-BE49-F238E27FC236}">
                <a16:creationId xmlns:a16="http://schemas.microsoft.com/office/drawing/2014/main" id="{A8CC1280-D141-D064-A365-44640DAC197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99746" y="2038700"/>
            <a:ext cx="3282786" cy="2893925"/>
          </a:xfrm>
        </p:spPr>
      </p:pic>
      <p:pic>
        <p:nvPicPr>
          <p:cNvPr id="6" name="Picture 5" descr="A screenshot of a computer&#10;&#10;Description automatically generated">
            <a:extLst>
              <a:ext uri="{FF2B5EF4-FFF2-40B4-BE49-F238E27FC236}">
                <a16:creationId xmlns:a16="http://schemas.microsoft.com/office/drawing/2014/main" id="{2023A34A-B59B-4EC7-6AB4-64DA2C25C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4177" y="1917877"/>
            <a:ext cx="5968077" cy="3267531"/>
          </a:xfrm>
          <a:prstGeom prst="rect">
            <a:avLst/>
          </a:prstGeom>
        </p:spPr>
      </p:pic>
    </p:spTree>
    <p:extLst>
      <p:ext uri="{BB962C8B-B14F-4D97-AF65-F5344CB8AC3E}">
        <p14:creationId xmlns:p14="http://schemas.microsoft.com/office/powerpoint/2010/main" val="1973518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a:extLst>
            <a:ext uri="{FF2B5EF4-FFF2-40B4-BE49-F238E27FC236}">
              <a16:creationId xmlns:a16="http://schemas.microsoft.com/office/drawing/2014/main" id="{1DF4BCFD-DE04-B77A-9CED-1D4DA94305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4A318D-4493-B426-E156-336CC62AF17E}"/>
              </a:ext>
            </a:extLst>
          </p:cNvPr>
          <p:cNvSpPr>
            <a:spLocks noGrp="1"/>
          </p:cNvSpPr>
          <p:nvPr>
            <p:ph type="title"/>
          </p:nvPr>
        </p:nvSpPr>
        <p:spPr>
          <a:xfrm>
            <a:off x="1295400" y="250723"/>
            <a:ext cx="9601200" cy="614048"/>
          </a:xfrm>
          <a:solidFill>
            <a:srgbClr val="67958E"/>
          </a:solidFill>
        </p:spPr>
        <p:txBody>
          <a:bodyPr>
            <a:noAutofit/>
          </a:bodyPr>
          <a:lstStyle/>
          <a:p>
            <a:r>
              <a:rPr lang="en-IN" sz="3200" dirty="0">
                <a:solidFill>
                  <a:srgbClr val="E1DDBF"/>
                </a:solidFill>
                <a:latin typeface="Bahnschrift Light SemiCondensed" panose="020B0502040204020203" pitchFamily="34" charset="0"/>
                <a:ea typeface="DengXian" panose="020B0503020204020204" pitchFamily="2" charset="-122"/>
              </a:rPr>
              <a:t>Primary questions</a:t>
            </a:r>
          </a:p>
        </p:txBody>
      </p:sp>
      <p:sp>
        <p:nvSpPr>
          <p:cNvPr id="5" name="TextBox 4">
            <a:extLst>
              <a:ext uri="{FF2B5EF4-FFF2-40B4-BE49-F238E27FC236}">
                <a16:creationId xmlns:a16="http://schemas.microsoft.com/office/drawing/2014/main" id="{4E58AD1D-55E7-25E2-A6BB-1B53ED2AF713}"/>
              </a:ext>
            </a:extLst>
          </p:cNvPr>
          <p:cNvSpPr txBox="1"/>
          <p:nvPr/>
        </p:nvSpPr>
        <p:spPr>
          <a:xfrm>
            <a:off x="1295400" y="1018251"/>
            <a:ext cx="9722112" cy="464871"/>
          </a:xfrm>
          <a:prstGeom prst="rect">
            <a:avLst/>
          </a:prstGeom>
          <a:noFill/>
        </p:spPr>
        <p:txBody>
          <a:bodyPr wrap="square" rtlCol="0">
            <a:spAutoFit/>
          </a:bodyPr>
          <a:lstStyle/>
          <a:p>
            <a:pPr>
              <a:lnSpc>
                <a:spcPct val="150000"/>
              </a:lnSpc>
            </a:pPr>
            <a:r>
              <a:rPr lang="en-IN" sz="1800" dirty="0">
                <a:solidFill>
                  <a:schemeClr val="bg1"/>
                </a:solidFill>
                <a:latin typeface="-apple-system"/>
              </a:rPr>
              <a:t>5.  Weekend vs. Weekday Trip Demand by City</a:t>
            </a:r>
          </a:p>
        </p:txBody>
      </p:sp>
      <p:pic>
        <p:nvPicPr>
          <p:cNvPr id="9" name="Content Placeholder 8">
            <a:extLst>
              <a:ext uri="{FF2B5EF4-FFF2-40B4-BE49-F238E27FC236}">
                <a16:creationId xmlns:a16="http://schemas.microsoft.com/office/drawing/2014/main" id="{4BBBFC1A-11CA-6689-6677-283F4098681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621782" y="1900447"/>
            <a:ext cx="6552454" cy="3857258"/>
          </a:xfrm>
        </p:spPr>
      </p:pic>
    </p:spTree>
    <p:extLst>
      <p:ext uri="{BB962C8B-B14F-4D97-AF65-F5344CB8AC3E}">
        <p14:creationId xmlns:p14="http://schemas.microsoft.com/office/powerpoint/2010/main" val="2186286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a:extLst>
            <a:ext uri="{FF2B5EF4-FFF2-40B4-BE49-F238E27FC236}">
              <a16:creationId xmlns:a16="http://schemas.microsoft.com/office/drawing/2014/main" id="{BF4B5219-2DE0-D758-361B-D6CA3C1E53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D16BEA-9EE2-D9DD-60D3-CE6080B970E5}"/>
              </a:ext>
            </a:extLst>
          </p:cNvPr>
          <p:cNvSpPr>
            <a:spLocks noGrp="1"/>
          </p:cNvSpPr>
          <p:nvPr>
            <p:ph type="title"/>
          </p:nvPr>
        </p:nvSpPr>
        <p:spPr>
          <a:xfrm>
            <a:off x="1295400" y="250723"/>
            <a:ext cx="9601200" cy="614048"/>
          </a:xfrm>
          <a:solidFill>
            <a:srgbClr val="67958E"/>
          </a:solidFill>
        </p:spPr>
        <p:txBody>
          <a:bodyPr>
            <a:noAutofit/>
          </a:bodyPr>
          <a:lstStyle/>
          <a:p>
            <a:r>
              <a:rPr lang="en-IN" sz="3200" dirty="0">
                <a:solidFill>
                  <a:srgbClr val="E1DDBF"/>
                </a:solidFill>
                <a:latin typeface="Bahnschrift Light SemiCondensed" panose="020B0502040204020203" pitchFamily="34" charset="0"/>
                <a:ea typeface="DengXian" panose="020B0503020204020204" pitchFamily="2" charset="-122"/>
              </a:rPr>
              <a:t>Primary questions</a:t>
            </a:r>
          </a:p>
        </p:txBody>
      </p:sp>
      <p:sp>
        <p:nvSpPr>
          <p:cNvPr id="5" name="TextBox 4">
            <a:extLst>
              <a:ext uri="{FF2B5EF4-FFF2-40B4-BE49-F238E27FC236}">
                <a16:creationId xmlns:a16="http://schemas.microsoft.com/office/drawing/2014/main" id="{306DEAF0-9F18-F9F0-4B53-937F7B5AD8F1}"/>
              </a:ext>
            </a:extLst>
          </p:cNvPr>
          <p:cNvSpPr txBox="1"/>
          <p:nvPr/>
        </p:nvSpPr>
        <p:spPr>
          <a:xfrm>
            <a:off x="1295400" y="1018251"/>
            <a:ext cx="9722112" cy="464871"/>
          </a:xfrm>
          <a:prstGeom prst="rect">
            <a:avLst/>
          </a:prstGeom>
          <a:noFill/>
        </p:spPr>
        <p:txBody>
          <a:bodyPr wrap="square" rtlCol="0">
            <a:spAutoFit/>
          </a:bodyPr>
          <a:lstStyle/>
          <a:p>
            <a:pPr>
              <a:lnSpc>
                <a:spcPct val="150000"/>
              </a:lnSpc>
            </a:pPr>
            <a:r>
              <a:rPr lang="en-IN" sz="1800" dirty="0">
                <a:solidFill>
                  <a:schemeClr val="bg1"/>
                </a:solidFill>
                <a:latin typeface="-apple-system"/>
              </a:rPr>
              <a:t>6.  Repeat passenger frequency and City contribution Analysis</a:t>
            </a:r>
          </a:p>
        </p:txBody>
      </p:sp>
      <p:pic>
        <p:nvPicPr>
          <p:cNvPr id="9" name="Content Placeholder 8">
            <a:extLst>
              <a:ext uri="{FF2B5EF4-FFF2-40B4-BE49-F238E27FC236}">
                <a16:creationId xmlns:a16="http://schemas.microsoft.com/office/drawing/2014/main" id="{F76AB3FC-9F3C-F180-D850-093AA010886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98584" y="1636602"/>
            <a:ext cx="11394831" cy="3187325"/>
          </a:xfrm>
        </p:spPr>
      </p:pic>
      <mc:AlternateContent xmlns:mc="http://schemas.openxmlformats.org/markup-compatibility/2006">
        <mc:Choice xmlns:p14="http://schemas.microsoft.com/office/powerpoint/2010/main" xmlns:aink="http://schemas.microsoft.com/office/drawing/2016/ink" Requires="p14 aink">
          <p:contentPart p14:bwMode="auto" r:id="rId3">
            <p14:nvContentPartPr>
              <p14:cNvPr id="3" name="Ink 2">
                <a:extLst>
                  <a:ext uri="{FF2B5EF4-FFF2-40B4-BE49-F238E27FC236}">
                    <a16:creationId xmlns:a16="http://schemas.microsoft.com/office/drawing/2014/main" id="{5E50CC8A-F2F7-3C79-1FF0-F62E9D625E6D}"/>
                  </a:ext>
                </a:extLst>
              </p14:cNvPr>
              <p14:cNvContentPartPr/>
              <p14:nvPr/>
            </p14:nvContentPartPr>
            <p14:xfrm>
              <a:off x="5057008" y="3330830"/>
              <a:ext cx="3960" cy="360"/>
            </p14:xfrm>
          </p:contentPart>
        </mc:Choice>
        <mc:Fallback>
          <p:pic>
            <p:nvPicPr>
              <p:cNvPr id="3" name="Ink 2">
                <a:extLst>
                  <a:ext uri="{FF2B5EF4-FFF2-40B4-BE49-F238E27FC236}">
                    <a16:creationId xmlns:a16="http://schemas.microsoft.com/office/drawing/2014/main" id="{5E50CC8A-F2F7-3C79-1FF0-F62E9D625E6D}"/>
                  </a:ext>
                </a:extLst>
              </p:cNvPr>
              <p:cNvPicPr/>
              <p:nvPr/>
            </p:nvPicPr>
            <p:blipFill>
              <a:blip r:embed="rId4"/>
              <a:stretch>
                <a:fillRect/>
              </a:stretch>
            </p:blipFill>
            <p:spPr>
              <a:xfrm>
                <a:off x="5048008" y="3277190"/>
                <a:ext cx="21600" cy="10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4" name="Ink 3">
                <a:extLst>
                  <a:ext uri="{FF2B5EF4-FFF2-40B4-BE49-F238E27FC236}">
                    <a16:creationId xmlns:a16="http://schemas.microsoft.com/office/drawing/2014/main" id="{E3CA9458-0DCD-9D32-918B-261CD01A6681}"/>
                  </a:ext>
                </a:extLst>
              </p14:cNvPr>
              <p14:cNvContentPartPr/>
              <p14:nvPr/>
            </p14:nvContentPartPr>
            <p14:xfrm>
              <a:off x="6074008" y="2677430"/>
              <a:ext cx="360" cy="360"/>
            </p14:xfrm>
          </p:contentPart>
        </mc:Choice>
        <mc:Fallback>
          <p:pic>
            <p:nvPicPr>
              <p:cNvPr id="4" name="Ink 3">
                <a:extLst>
                  <a:ext uri="{FF2B5EF4-FFF2-40B4-BE49-F238E27FC236}">
                    <a16:creationId xmlns:a16="http://schemas.microsoft.com/office/drawing/2014/main" id="{E3CA9458-0DCD-9D32-918B-261CD01A6681}"/>
                  </a:ext>
                </a:extLst>
              </p:cNvPr>
              <p:cNvPicPr/>
              <p:nvPr/>
            </p:nvPicPr>
            <p:blipFill>
              <a:blip r:embed="rId6"/>
              <a:stretch>
                <a:fillRect/>
              </a:stretch>
            </p:blipFill>
            <p:spPr>
              <a:xfrm>
                <a:off x="6065008" y="2623790"/>
                <a:ext cx="18000" cy="10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6" name="Ink 5">
                <a:extLst>
                  <a:ext uri="{FF2B5EF4-FFF2-40B4-BE49-F238E27FC236}">
                    <a16:creationId xmlns:a16="http://schemas.microsoft.com/office/drawing/2014/main" id="{EBCB40D7-95BA-540A-10D4-AB60308F6488}"/>
                  </a:ext>
                </a:extLst>
              </p14:cNvPr>
              <p14:cNvContentPartPr/>
              <p14:nvPr/>
            </p14:nvContentPartPr>
            <p14:xfrm>
              <a:off x="4627888" y="5346110"/>
              <a:ext cx="360" cy="360"/>
            </p14:xfrm>
          </p:contentPart>
        </mc:Choice>
        <mc:Fallback>
          <p:pic>
            <p:nvPicPr>
              <p:cNvPr id="6" name="Ink 5">
                <a:extLst>
                  <a:ext uri="{FF2B5EF4-FFF2-40B4-BE49-F238E27FC236}">
                    <a16:creationId xmlns:a16="http://schemas.microsoft.com/office/drawing/2014/main" id="{EBCB40D7-95BA-540A-10D4-AB60308F6488}"/>
                  </a:ext>
                </a:extLst>
              </p:cNvPr>
              <p:cNvPicPr/>
              <p:nvPr/>
            </p:nvPicPr>
            <p:blipFill>
              <a:blip r:embed="rId8"/>
              <a:stretch>
                <a:fillRect/>
              </a:stretch>
            </p:blipFill>
            <p:spPr>
              <a:xfrm>
                <a:off x="4619248" y="5292470"/>
                <a:ext cx="18000" cy="10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
            <p14:nvContentPartPr>
              <p14:cNvPr id="7" name="Ink 6">
                <a:extLst>
                  <a:ext uri="{FF2B5EF4-FFF2-40B4-BE49-F238E27FC236}">
                    <a16:creationId xmlns:a16="http://schemas.microsoft.com/office/drawing/2014/main" id="{93343B5F-4D2D-F15D-DF94-5D8E9A2E2E79}"/>
                  </a:ext>
                </a:extLst>
              </p14:cNvPr>
              <p14:cNvContentPartPr/>
              <p14:nvPr/>
            </p14:nvContentPartPr>
            <p14:xfrm>
              <a:off x="3732208" y="4748841"/>
              <a:ext cx="3960" cy="360"/>
            </p14:xfrm>
          </p:contentPart>
        </mc:Choice>
        <mc:Fallback>
          <p:pic>
            <p:nvPicPr>
              <p:cNvPr id="7" name="Ink 6">
                <a:extLst>
                  <a:ext uri="{FF2B5EF4-FFF2-40B4-BE49-F238E27FC236}">
                    <a16:creationId xmlns:a16="http://schemas.microsoft.com/office/drawing/2014/main" id="{93343B5F-4D2D-F15D-DF94-5D8E9A2E2E79}"/>
                  </a:ext>
                </a:extLst>
              </p:cNvPr>
              <p:cNvPicPr/>
              <p:nvPr/>
            </p:nvPicPr>
            <p:blipFill>
              <a:blip r:embed="rId10"/>
              <a:stretch>
                <a:fillRect/>
              </a:stretch>
            </p:blipFill>
            <p:spPr>
              <a:xfrm>
                <a:off x="3723568" y="4695201"/>
                <a:ext cx="21600" cy="108000"/>
              </a:xfrm>
              <a:prstGeom prst="rect">
                <a:avLst/>
              </a:prstGeom>
            </p:spPr>
          </p:pic>
        </mc:Fallback>
      </mc:AlternateContent>
    </p:spTree>
    <p:extLst>
      <p:ext uri="{BB962C8B-B14F-4D97-AF65-F5344CB8AC3E}">
        <p14:creationId xmlns:p14="http://schemas.microsoft.com/office/powerpoint/2010/main" val="1992448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a:extLst>
            <a:ext uri="{FF2B5EF4-FFF2-40B4-BE49-F238E27FC236}">
              <a16:creationId xmlns:a16="http://schemas.microsoft.com/office/drawing/2014/main" id="{EEB46457-69A6-02A4-810E-210280C030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B28751-471A-2244-C97D-1976254DC009}"/>
              </a:ext>
            </a:extLst>
          </p:cNvPr>
          <p:cNvSpPr>
            <a:spLocks noGrp="1"/>
          </p:cNvSpPr>
          <p:nvPr>
            <p:ph type="title"/>
          </p:nvPr>
        </p:nvSpPr>
        <p:spPr>
          <a:xfrm>
            <a:off x="1295400" y="250723"/>
            <a:ext cx="9601200" cy="614048"/>
          </a:xfrm>
          <a:solidFill>
            <a:srgbClr val="67958E"/>
          </a:solidFill>
        </p:spPr>
        <p:txBody>
          <a:bodyPr>
            <a:noAutofit/>
          </a:bodyPr>
          <a:lstStyle/>
          <a:p>
            <a:r>
              <a:rPr lang="en-IN" sz="3200" dirty="0">
                <a:solidFill>
                  <a:srgbClr val="E1DDBF"/>
                </a:solidFill>
                <a:latin typeface="Bahnschrift Light SemiCondensed" panose="020B0502040204020203" pitchFamily="34" charset="0"/>
                <a:ea typeface="DengXian" panose="020B0503020204020204" pitchFamily="2" charset="-122"/>
              </a:rPr>
              <a:t>Primary questions</a:t>
            </a:r>
          </a:p>
        </p:txBody>
      </p:sp>
      <p:sp>
        <p:nvSpPr>
          <p:cNvPr id="5" name="TextBox 4">
            <a:extLst>
              <a:ext uri="{FF2B5EF4-FFF2-40B4-BE49-F238E27FC236}">
                <a16:creationId xmlns:a16="http://schemas.microsoft.com/office/drawing/2014/main" id="{4C81FF00-D1F6-3922-45A5-57DA4AE659FF}"/>
              </a:ext>
            </a:extLst>
          </p:cNvPr>
          <p:cNvSpPr txBox="1"/>
          <p:nvPr/>
        </p:nvSpPr>
        <p:spPr>
          <a:xfrm>
            <a:off x="1295400" y="988106"/>
            <a:ext cx="9722112" cy="880369"/>
          </a:xfrm>
          <a:prstGeom prst="rect">
            <a:avLst/>
          </a:prstGeom>
          <a:noFill/>
        </p:spPr>
        <p:txBody>
          <a:bodyPr wrap="square" rtlCol="0">
            <a:spAutoFit/>
          </a:bodyPr>
          <a:lstStyle/>
          <a:p>
            <a:pPr>
              <a:lnSpc>
                <a:spcPct val="150000"/>
              </a:lnSpc>
            </a:pPr>
            <a:r>
              <a:rPr lang="en-IN" sz="1800" dirty="0">
                <a:solidFill>
                  <a:schemeClr val="bg1"/>
                </a:solidFill>
                <a:latin typeface="-apple-system"/>
              </a:rPr>
              <a:t>7.  Monthly Target Achievement Analysis for Key Metrics</a:t>
            </a:r>
          </a:p>
          <a:p>
            <a:pPr>
              <a:lnSpc>
                <a:spcPct val="150000"/>
              </a:lnSpc>
            </a:pPr>
            <a:endParaRPr lang="en-IN" sz="1800" dirty="0">
              <a:solidFill>
                <a:schemeClr val="bg1"/>
              </a:solidFill>
              <a:latin typeface="-apple-system"/>
            </a:endParaRPr>
          </a:p>
        </p:txBody>
      </p:sp>
      <p:pic>
        <p:nvPicPr>
          <p:cNvPr id="7" name="Content Placeholder 6">
            <a:extLst>
              <a:ext uri="{FF2B5EF4-FFF2-40B4-BE49-F238E27FC236}">
                <a16:creationId xmlns:a16="http://schemas.microsoft.com/office/drawing/2014/main" id="{7290CAD3-BAC9-6392-7E21-7AA7620A5D8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295400" y="1607344"/>
            <a:ext cx="4383633" cy="3643312"/>
          </a:xfrm>
        </p:spPr>
      </p:pic>
      <p:pic>
        <p:nvPicPr>
          <p:cNvPr id="10" name="Picture 9" descr="A screenshot of a graph&#10;&#10;Description automatically generated">
            <a:extLst>
              <a:ext uri="{FF2B5EF4-FFF2-40B4-BE49-F238E27FC236}">
                <a16:creationId xmlns:a16="http://schemas.microsoft.com/office/drawing/2014/main" id="{AF51EB07-1074-231A-8394-21C8BC5EB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5876" y="1607344"/>
            <a:ext cx="4514604" cy="3643312"/>
          </a:xfrm>
          <a:prstGeom prst="rect">
            <a:avLst/>
          </a:prstGeom>
        </p:spPr>
      </p:pic>
    </p:spTree>
    <p:extLst>
      <p:ext uri="{BB962C8B-B14F-4D97-AF65-F5344CB8AC3E}">
        <p14:creationId xmlns:p14="http://schemas.microsoft.com/office/powerpoint/2010/main" val="2571887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a:extLst>
            <a:ext uri="{FF2B5EF4-FFF2-40B4-BE49-F238E27FC236}">
              <a16:creationId xmlns:a16="http://schemas.microsoft.com/office/drawing/2014/main" id="{F26D7D66-6DFF-4DEC-62EC-FAF4CA1C5F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D20076-B80C-E430-3F3A-2396F76799EB}"/>
              </a:ext>
            </a:extLst>
          </p:cNvPr>
          <p:cNvSpPr>
            <a:spLocks noGrp="1"/>
          </p:cNvSpPr>
          <p:nvPr>
            <p:ph type="title"/>
          </p:nvPr>
        </p:nvSpPr>
        <p:spPr>
          <a:xfrm>
            <a:off x="1295400" y="250723"/>
            <a:ext cx="9601200" cy="614048"/>
          </a:xfrm>
          <a:solidFill>
            <a:srgbClr val="67958E"/>
          </a:solidFill>
        </p:spPr>
        <p:txBody>
          <a:bodyPr>
            <a:noAutofit/>
          </a:bodyPr>
          <a:lstStyle/>
          <a:p>
            <a:r>
              <a:rPr lang="en-IN" sz="3200" dirty="0">
                <a:solidFill>
                  <a:srgbClr val="E1DDBF"/>
                </a:solidFill>
                <a:latin typeface="Bahnschrift Light SemiCondensed" panose="020B0502040204020203" pitchFamily="34" charset="0"/>
                <a:ea typeface="DengXian" panose="020B0503020204020204" pitchFamily="2" charset="-122"/>
              </a:rPr>
              <a:t>Primary questions</a:t>
            </a:r>
          </a:p>
        </p:txBody>
      </p:sp>
      <p:sp>
        <p:nvSpPr>
          <p:cNvPr id="5" name="TextBox 4">
            <a:extLst>
              <a:ext uri="{FF2B5EF4-FFF2-40B4-BE49-F238E27FC236}">
                <a16:creationId xmlns:a16="http://schemas.microsoft.com/office/drawing/2014/main" id="{3202A04D-B98F-1E4F-370C-51BACCE4ABAC}"/>
              </a:ext>
            </a:extLst>
          </p:cNvPr>
          <p:cNvSpPr txBox="1"/>
          <p:nvPr/>
        </p:nvSpPr>
        <p:spPr>
          <a:xfrm>
            <a:off x="1295400" y="988106"/>
            <a:ext cx="9722112" cy="880369"/>
          </a:xfrm>
          <a:prstGeom prst="rect">
            <a:avLst/>
          </a:prstGeom>
          <a:noFill/>
        </p:spPr>
        <p:txBody>
          <a:bodyPr wrap="square" rtlCol="0">
            <a:spAutoFit/>
          </a:bodyPr>
          <a:lstStyle/>
          <a:p>
            <a:pPr>
              <a:lnSpc>
                <a:spcPct val="150000"/>
              </a:lnSpc>
            </a:pPr>
            <a:r>
              <a:rPr lang="en-IN" sz="1800" dirty="0">
                <a:solidFill>
                  <a:schemeClr val="bg1"/>
                </a:solidFill>
                <a:latin typeface="-apple-system"/>
              </a:rPr>
              <a:t>7. </a:t>
            </a:r>
            <a:r>
              <a:rPr lang="en-IN" sz="1800" dirty="0">
                <a:ln w="0"/>
                <a:solidFill>
                  <a:schemeClr val="bg1"/>
                </a:solidFill>
                <a:effectLst>
                  <a:outerShdw blurRad="38100" dist="19050" dir="2700000" algn="tl" rotWithShape="0">
                    <a:schemeClr val="dk1">
                      <a:alpha val="40000"/>
                    </a:schemeClr>
                  </a:outerShdw>
                </a:effectLst>
                <a:latin typeface="Bahnschrift Light SemiCondensed" panose="020B0502040204020203" pitchFamily="34" charset="0"/>
              </a:rPr>
              <a:t>Highest &amp; Lowest Repeat Passenger Rate (RPR%)  By City  and Month </a:t>
            </a:r>
            <a:endParaRPr lang="en-IN" sz="1800" dirty="0">
              <a:solidFill>
                <a:schemeClr val="bg1"/>
              </a:solidFill>
              <a:latin typeface="Bahnschrift Light SemiCondensed" panose="020B0502040204020203" pitchFamily="34" charset="0"/>
            </a:endParaRPr>
          </a:p>
          <a:p>
            <a:pPr>
              <a:lnSpc>
                <a:spcPct val="150000"/>
              </a:lnSpc>
            </a:pPr>
            <a:endParaRPr lang="en-IN" sz="1800" dirty="0">
              <a:solidFill>
                <a:schemeClr val="bg1"/>
              </a:solidFill>
              <a:latin typeface="-apple-system"/>
            </a:endParaRPr>
          </a:p>
        </p:txBody>
      </p:sp>
      <p:pic>
        <p:nvPicPr>
          <p:cNvPr id="8" name="Content Placeholder 7">
            <a:extLst>
              <a:ext uri="{FF2B5EF4-FFF2-40B4-BE49-F238E27FC236}">
                <a16:creationId xmlns:a16="http://schemas.microsoft.com/office/drawing/2014/main" id="{04B9072B-F639-D65A-66C6-DECEDF17672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295400" y="1868475"/>
            <a:ext cx="9601200" cy="2664573"/>
          </a:xfrm>
        </p:spPr>
      </p:pic>
    </p:spTree>
    <p:extLst>
      <p:ext uri="{BB962C8B-B14F-4D97-AF65-F5344CB8AC3E}">
        <p14:creationId xmlns:p14="http://schemas.microsoft.com/office/powerpoint/2010/main" val="1832241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a:extLst>
            <a:ext uri="{FF2B5EF4-FFF2-40B4-BE49-F238E27FC236}">
              <a16:creationId xmlns:a16="http://schemas.microsoft.com/office/drawing/2014/main" id="{E32C97C3-59F8-1AF3-4006-61BC413CA5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12B30-0841-9C71-2B80-E82B42CD12EB}"/>
              </a:ext>
            </a:extLst>
          </p:cNvPr>
          <p:cNvSpPr>
            <a:spLocks noGrp="1"/>
          </p:cNvSpPr>
          <p:nvPr>
            <p:ph type="title"/>
          </p:nvPr>
        </p:nvSpPr>
        <p:spPr>
          <a:xfrm>
            <a:off x="0" y="2458"/>
            <a:ext cx="12192000" cy="496529"/>
          </a:xfrm>
          <a:solidFill>
            <a:srgbClr val="67958E"/>
          </a:solidFill>
        </p:spPr>
        <p:txBody>
          <a:bodyPr>
            <a:noAutofit/>
          </a:bodyPr>
          <a:lstStyle/>
          <a:p>
            <a:r>
              <a:rPr lang="en-IN" sz="3200" dirty="0">
                <a:solidFill>
                  <a:srgbClr val="E1DDBF"/>
                </a:solidFill>
                <a:latin typeface="Bahnschrift Light SemiCondensed" panose="020B0502040204020203" pitchFamily="34" charset="0"/>
                <a:ea typeface="DengXian" panose="020B0503020204020204" pitchFamily="2" charset="-122"/>
              </a:rPr>
              <a:t>Secondary questions</a:t>
            </a:r>
          </a:p>
        </p:txBody>
      </p:sp>
      <p:sp>
        <p:nvSpPr>
          <p:cNvPr id="6" name="Content Placeholder 5">
            <a:extLst>
              <a:ext uri="{FF2B5EF4-FFF2-40B4-BE49-F238E27FC236}">
                <a16:creationId xmlns:a16="http://schemas.microsoft.com/office/drawing/2014/main" id="{7F2CF2F1-9C2C-EB23-B1A4-45220646C66A}"/>
              </a:ext>
            </a:extLst>
          </p:cNvPr>
          <p:cNvSpPr txBox="1">
            <a:spLocks noGrp="1"/>
          </p:cNvSpPr>
          <p:nvPr>
            <p:ph idx="1"/>
          </p:nvPr>
        </p:nvSpPr>
        <p:spPr>
          <a:xfrm>
            <a:off x="-1" y="578209"/>
            <a:ext cx="11906865" cy="7215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0" i="0" dirty="0">
                <a:solidFill>
                  <a:schemeClr val="bg1"/>
                </a:solidFill>
                <a:effectLst/>
                <a:latin typeface="Bahnschrift Light SemiCondensed" panose="020B0502040204020203" pitchFamily="34" charset="0"/>
              </a:rPr>
              <a:t>1. What factors (such as quality of service, competitive pricing, or city demographics) might contribute to higher or lower repeat passenger rates in different cities? Are there correlations with socioeconomic or lifestyle patterns in these cities?</a:t>
            </a:r>
            <a:endParaRPr lang="en-IN" dirty="0">
              <a:solidFill>
                <a:schemeClr val="bg1"/>
              </a:solidFill>
              <a:latin typeface="Bahnschrift Light SemiCondensed" panose="020B0502040204020203" pitchFamily="34" charset="0"/>
            </a:endParaRPr>
          </a:p>
        </p:txBody>
      </p:sp>
      <p:sp>
        <p:nvSpPr>
          <p:cNvPr id="9" name="TextBox 8">
            <a:extLst>
              <a:ext uri="{FF2B5EF4-FFF2-40B4-BE49-F238E27FC236}">
                <a16:creationId xmlns:a16="http://schemas.microsoft.com/office/drawing/2014/main" id="{7040A1C8-2915-5EE2-5DD5-6D19730388CC}"/>
              </a:ext>
            </a:extLst>
          </p:cNvPr>
          <p:cNvSpPr txBox="1"/>
          <p:nvPr/>
        </p:nvSpPr>
        <p:spPr>
          <a:xfrm>
            <a:off x="231058" y="1721184"/>
            <a:ext cx="10085489" cy="4708981"/>
          </a:xfrm>
          <a:prstGeom prst="rect">
            <a:avLst/>
          </a:prstGeom>
          <a:noFill/>
        </p:spPr>
        <p:txBody>
          <a:bodyPr wrap="square" rtlCol="0">
            <a:spAutoFit/>
          </a:bodyPr>
          <a:lstStyle/>
          <a:p>
            <a:r>
              <a:rPr lang="en-IN" sz="2000" b="1" dirty="0">
                <a:solidFill>
                  <a:schemeClr val="bg1"/>
                </a:solidFill>
                <a:latin typeface="Bahnschrift Light SemiCondensed" panose="020B0502040204020203" pitchFamily="34" charset="0"/>
              </a:rPr>
              <a:t>High Repeat Passenger Cities </a:t>
            </a:r>
            <a:r>
              <a:rPr lang="en-IN" sz="2000" b="1" dirty="0">
                <a:solidFill>
                  <a:srgbClr val="E1DDBF"/>
                </a:solidFill>
                <a:latin typeface="Bahnschrift Light SemiCondensed" panose="020B0502040204020203" pitchFamily="34" charset="0"/>
              </a:rPr>
              <a:t>- </a:t>
            </a:r>
            <a:r>
              <a:rPr lang="en-IN" sz="2000" b="1" dirty="0">
                <a:solidFill>
                  <a:srgbClr val="E1DDBF"/>
                </a:solidFill>
                <a:highlight>
                  <a:srgbClr val="67958E"/>
                </a:highlight>
                <a:latin typeface="Bahnschrift Light SemiCondensed" panose="020B0502040204020203" pitchFamily="34" charset="0"/>
              </a:rPr>
              <a:t>Surat, Lucknow, Indore</a:t>
            </a:r>
          </a:p>
          <a:p>
            <a:pPr>
              <a:buFont typeface="Arial" panose="020B0604020202020204" pitchFamily="34" charset="0"/>
              <a:buChar char="•"/>
            </a:pPr>
            <a:r>
              <a:rPr lang="en-IN" sz="2000" b="1" dirty="0">
                <a:solidFill>
                  <a:schemeClr val="bg1"/>
                </a:solidFill>
                <a:latin typeface="Bahnschrift Light SemiCondensed" panose="020B0502040204020203" pitchFamily="34" charset="0"/>
              </a:rPr>
              <a:t>Affordable Fares:</a:t>
            </a:r>
            <a:r>
              <a:rPr lang="en-IN" sz="2000" dirty="0">
                <a:solidFill>
                  <a:schemeClr val="bg1"/>
                </a:solidFill>
                <a:latin typeface="Bahnschrift Light SemiCondensed" panose="020B0502040204020203" pitchFamily="34" charset="0"/>
              </a:rPr>
              <a:t> </a:t>
            </a:r>
            <a:r>
              <a:rPr lang="en-IN" sz="2000" dirty="0">
                <a:solidFill>
                  <a:srgbClr val="E1DDBF"/>
                </a:solidFill>
                <a:latin typeface="Bahnschrift Light SemiCondensed" panose="020B0502040204020203" pitchFamily="34" charset="0"/>
              </a:rPr>
              <a:t>Lower fares (Surat: ₹117, Lucknow: ₹147, Indore: ₹179) attract budget-conscious daily commuters.</a:t>
            </a:r>
          </a:p>
          <a:p>
            <a:pPr>
              <a:buFont typeface="Arial" panose="020B0604020202020204" pitchFamily="34" charset="0"/>
              <a:buChar char="•"/>
            </a:pPr>
            <a:r>
              <a:rPr lang="en-IN" sz="2000" b="1" dirty="0">
                <a:solidFill>
                  <a:schemeClr val="bg1"/>
                </a:solidFill>
                <a:latin typeface="Bahnschrift Light SemiCondensed" panose="020B0502040204020203" pitchFamily="34" charset="0"/>
              </a:rPr>
              <a:t>Service Quality:</a:t>
            </a:r>
            <a:r>
              <a:rPr lang="en-IN" sz="2000" dirty="0">
                <a:solidFill>
                  <a:srgbClr val="E1DDBF"/>
                </a:solidFill>
                <a:latin typeface="Bahnschrift Light SemiCondensed" panose="020B0502040204020203" pitchFamily="34" charset="0"/>
              </a:rPr>
              <a:t> Moderate ratings (6–7/10) are sufficient for passengers prioritizing affordability over luxury.</a:t>
            </a:r>
          </a:p>
          <a:p>
            <a:pPr>
              <a:buFont typeface="Arial" panose="020B0604020202020204" pitchFamily="34" charset="0"/>
              <a:buChar char="•"/>
            </a:pPr>
            <a:r>
              <a:rPr lang="en-IN" sz="2000" b="1" dirty="0">
                <a:solidFill>
                  <a:schemeClr val="bg1"/>
                </a:solidFill>
                <a:latin typeface="Bahnschrift Light SemiCondensed" panose="020B0502040204020203" pitchFamily="34" charset="0"/>
              </a:rPr>
              <a:t>Demographics &amp; Socioeconomics:</a:t>
            </a:r>
            <a:r>
              <a:rPr lang="en-IN" sz="2000" dirty="0">
                <a:solidFill>
                  <a:schemeClr val="bg1"/>
                </a:solidFill>
                <a:latin typeface="Bahnschrift Light SemiCondensed" panose="020B0502040204020203" pitchFamily="34" charset="0"/>
              </a:rPr>
              <a:t> </a:t>
            </a:r>
            <a:r>
              <a:rPr lang="en-IN" sz="2000" dirty="0">
                <a:solidFill>
                  <a:srgbClr val="E1DDBF"/>
                </a:solidFill>
                <a:latin typeface="Bahnschrift Light SemiCondensed" panose="020B0502040204020203" pitchFamily="34" charset="0"/>
              </a:rPr>
              <a:t>Predominantly middle-class populations and daily commuters drive repeat usage.</a:t>
            </a:r>
          </a:p>
          <a:p>
            <a:pPr>
              <a:buFont typeface="Arial" panose="020B0604020202020204" pitchFamily="34" charset="0"/>
              <a:buChar char="•"/>
            </a:pPr>
            <a:endParaRPr lang="en-IN" sz="2000" dirty="0">
              <a:solidFill>
                <a:srgbClr val="E1DDBF"/>
              </a:solidFill>
              <a:latin typeface="Bahnschrift Light SemiCondensed" panose="020B0502040204020203" pitchFamily="34" charset="0"/>
            </a:endParaRPr>
          </a:p>
          <a:p>
            <a:r>
              <a:rPr lang="en-IN" sz="2000" b="1" dirty="0">
                <a:solidFill>
                  <a:schemeClr val="bg1"/>
                </a:solidFill>
                <a:latin typeface="Bahnschrift Light SemiCondensed" panose="020B0502040204020203" pitchFamily="34" charset="0"/>
              </a:rPr>
              <a:t>Low Repeat Passenger Cities</a:t>
            </a:r>
            <a:r>
              <a:rPr lang="en-IN" sz="2000" b="1" dirty="0">
                <a:solidFill>
                  <a:srgbClr val="E1DDBF"/>
                </a:solidFill>
                <a:latin typeface="Bahnschrift Light SemiCondensed" panose="020B0502040204020203" pitchFamily="34" charset="0"/>
              </a:rPr>
              <a:t> -  </a:t>
            </a:r>
            <a:r>
              <a:rPr lang="en-IN" sz="2000" b="1" dirty="0">
                <a:solidFill>
                  <a:srgbClr val="E1DDBF"/>
                </a:solidFill>
                <a:highlight>
                  <a:srgbClr val="67958E"/>
                </a:highlight>
                <a:latin typeface="Bahnschrift Light SemiCondensed" panose="020B0502040204020203" pitchFamily="34" charset="0"/>
              </a:rPr>
              <a:t>Mysore, Jaipur</a:t>
            </a:r>
          </a:p>
          <a:p>
            <a:pPr>
              <a:buFont typeface="Arial" panose="020B0604020202020204" pitchFamily="34" charset="0"/>
              <a:buChar char="•"/>
            </a:pPr>
            <a:r>
              <a:rPr lang="en-IN" sz="2000" b="1" dirty="0">
                <a:solidFill>
                  <a:schemeClr val="bg1"/>
                </a:solidFill>
                <a:latin typeface="Bahnschrift Light SemiCondensed" panose="020B0502040204020203" pitchFamily="34" charset="0"/>
              </a:rPr>
              <a:t>High Fares:</a:t>
            </a:r>
            <a:r>
              <a:rPr lang="en-IN" sz="2000" dirty="0">
                <a:solidFill>
                  <a:schemeClr val="bg1"/>
                </a:solidFill>
                <a:latin typeface="Bahnschrift Light SemiCondensed" panose="020B0502040204020203" pitchFamily="34" charset="0"/>
              </a:rPr>
              <a:t> </a:t>
            </a:r>
            <a:r>
              <a:rPr lang="en-IN" sz="2000" dirty="0">
                <a:solidFill>
                  <a:srgbClr val="E1DDBF"/>
                </a:solidFill>
                <a:latin typeface="Bahnschrift Light SemiCondensed" panose="020B0502040204020203" pitchFamily="34" charset="0"/>
              </a:rPr>
              <a:t>Higher fares (Jaipur: ₹483, Mysore: ₹249) limit repeat usage to premium customers.</a:t>
            </a:r>
          </a:p>
          <a:p>
            <a:pPr>
              <a:buFont typeface="Arial" panose="020B0604020202020204" pitchFamily="34" charset="0"/>
              <a:buChar char="•"/>
            </a:pPr>
            <a:r>
              <a:rPr lang="en-IN" sz="2000" b="1" dirty="0">
                <a:solidFill>
                  <a:schemeClr val="bg1"/>
                </a:solidFill>
                <a:latin typeface="Bahnschrift Light SemiCondensed" panose="020B0502040204020203" pitchFamily="34" charset="0"/>
              </a:rPr>
              <a:t>Service Quality:</a:t>
            </a:r>
            <a:r>
              <a:rPr lang="en-IN" sz="2000" dirty="0">
                <a:solidFill>
                  <a:schemeClr val="bg1"/>
                </a:solidFill>
                <a:latin typeface="Bahnschrift Light SemiCondensed" panose="020B0502040204020203" pitchFamily="34" charset="0"/>
              </a:rPr>
              <a:t> </a:t>
            </a:r>
            <a:r>
              <a:rPr lang="en-IN" sz="2000" dirty="0">
                <a:solidFill>
                  <a:srgbClr val="E1DDBF"/>
                </a:solidFill>
                <a:latin typeface="Bahnschrift Light SemiCondensed" panose="020B0502040204020203" pitchFamily="34" charset="0"/>
              </a:rPr>
              <a:t>High ratings (Mysore: 8.7, Jaipur: 8.6) appeal to tourists seeking comfort and reliability.</a:t>
            </a:r>
          </a:p>
          <a:p>
            <a:pPr>
              <a:buFont typeface="Arial" panose="020B0604020202020204" pitchFamily="34" charset="0"/>
              <a:buChar char="•"/>
            </a:pPr>
            <a:r>
              <a:rPr lang="en-IN" sz="2000" b="1" dirty="0">
                <a:solidFill>
                  <a:schemeClr val="bg1"/>
                </a:solidFill>
                <a:latin typeface="Bahnschrift Light SemiCondensed" panose="020B0502040204020203" pitchFamily="34" charset="0"/>
              </a:rPr>
              <a:t>Demographics &amp; Socioeconomics:</a:t>
            </a:r>
            <a:r>
              <a:rPr lang="en-IN" sz="2000" dirty="0">
                <a:solidFill>
                  <a:schemeClr val="bg1"/>
                </a:solidFill>
                <a:latin typeface="Bahnschrift Light SemiCondensed" panose="020B0502040204020203" pitchFamily="34" charset="0"/>
              </a:rPr>
              <a:t> </a:t>
            </a:r>
            <a:r>
              <a:rPr lang="en-IN" sz="2000" dirty="0">
                <a:solidFill>
                  <a:srgbClr val="E1DDBF"/>
                </a:solidFill>
                <a:latin typeface="Bahnschrift Light SemiCondensed" panose="020B0502040204020203" pitchFamily="34" charset="0"/>
              </a:rPr>
              <a:t>Tourist-heavy cities with affluent passengers focus on short-term, premium services.</a:t>
            </a:r>
          </a:p>
          <a:p>
            <a:endParaRPr lang="en-US" sz="2000" dirty="0">
              <a:solidFill>
                <a:srgbClr val="E1DDBF"/>
              </a:solidFill>
              <a:latin typeface="Bahnschrift Light SemiCondensed" panose="020B0502040204020203" pitchFamily="34" charset="0"/>
            </a:endParaRPr>
          </a:p>
        </p:txBody>
      </p:sp>
    </p:spTree>
    <p:extLst>
      <p:ext uri="{BB962C8B-B14F-4D97-AF65-F5344CB8AC3E}">
        <p14:creationId xmlns:p14="http://schemas.microsoft.com/office/powerpoint/2010/main" val="233668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a:extLst>
            <a:ext uri="{FF2B5EF4-FFF2-40B4-BE49-F238E27FC236}">
              <a16:creationId xmlns:a16="http://schemas.microsoft.com/office/drawing/2014/main" id="{92D6E0D7-7FB8-1AC6-E210-F9A6AA21BA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037361-E308-1A57-24AA-A7C0122B871C}"/>
              </a:ext>
            </a:extLst>
          </p:cNvPr>
          <p:cNvSpPr>
            <a:spLocks noGrp="1"/>
          </p:cNvSpPr>
          <p:nvPr>
            <p:ph type="title"/>
          </p:nvPr>
        </p:nvSpPr>
        <p:spPr>
          <a:xfrm>
            <a:off x="0" y="2458"/>
            <a:ext cx="12192000" cy="496529"/>
          </a:xfrm>
          <a:solidFill>
            <a:srgbClr val="67958E"/>
          </a:solidFill>
        </p:spPr>
        <p:txBody>
          <a:bodyPr>
            <a:noAutofit/>
          </a:bodyPr>
          <a:lstStyle/>
          <a:p>
            <a:r>
              <a:rPr lang="en-IN" sz="3200" dirty="0">
                <a:solidFill>
                  <a:srgbClr val="E1DDBF"/>
                </a:solidFill>
                <a:latin typeface="Bahnschrift Light SemiCondensed" panose="020B0502040204020203" pitchFamily="34" charset="0"/>
                <a:ea typeface="DengXian" panose="020B0503020204020204" pitchFamily="2" charset="-122"/>
              </a:rPr>
              <a:t>Secondary questions</a:t>
            </a:r>
          </a:p>
        </p:txBody>
      </p:sp>
      <p:sp>
        <p:nvSpPr>
          <p:cNvPr id="6" name="Content Placeholder 5">
            <a:extLst>
              <a:ext uri="{FF2B5EF4-FFF2-40B4-BE49-F238E27FC236}">
                <a16:creationId xmlns:a16="http://schemas.microsoft.com/office/drawing/2014/main" id="{12571567-793E-FB3D-D193-45FC4D8921C3}"/>
              </a:ext>
            </a:extLst>
          </p:cNvPr>
          <p:cNvSpPr txBox="1">
            <a:spLocks noGrp="1"/>
          </p:cNvSpPr>
          <p:nvPr>
            <p:ph idx="1"/>
          </p:nvPr>
        </p:nvSpPr>
        <p:spPr>
          <a:xfrm>
            <a:off x="-1" y="578209"/>
            <a:ext cx="11906865" cy="7215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latin typeface="Bahnschrift Light SemiCondensed" panose="020B0502040204020203" pitchFamily="34" charset="0"/>
              </a:rPr>
              <a:t>3</a:t>
            </a:r>
            <a:r>
              <a:rPr lang="en-US" b="0" i="0" dirty="0">
                <a:solidFill>
                  <a:schemeClr val="bg1"/>
                </a:solidFill>
                <a:effectLst/>
                <a:latin typeface="Bahnschrift Light SemiCondensed" panose="020B0502040204020203" pitchFamily="34" charset="0"/>
              </a:rPr>
              <a:t>. What emerging mobility trends (such as electric vehicle adoption, green energy use) are impacting the cab service market in tier-2 cities? Should Goodcabs consider integrating electric vehicles or eco-friendly initiatives to stay competitive?</a:t>
            </a:r>
            <a:endParaRPr lang="en-IN" dirty="0">
              <a:solidFill>
                <a:schemeClr val="bg1"/>
              </a:solidFill>
              <a:latin typeface="Bahnschrift Light SemiCondensed" panose="020B0502040204020203" pitchFamily="34" charset="0"/>
            </a:endParaRPr>
          </a:p>
        </p:txBody>
      </p:sp>
      <p:sp>
        <p:nvSpPr>
          <p:cNvPr id="9" name="TextBox 8">
            <a:extLst>
              <a:ext uri="{FF2B5EF4-FFF2-40B4-BE49-F238E27FC236}">
                <a16:creationId xmlns:a16="http://schemas.microsoft.com/office/drawing/2014/main" id="{9FF27FC1-B775-C3DF-6124-B4152E39FCE9}"/>
              </a:ext>
            </a:extLst>
          </p:cNvPr>
          <p:cNvSpPr txBox="1"/>
          <p:nvPr/>
        </p:nvSpPr>
        <p:spPr>
          <a:xfrm>
            <a:off x="278683" y="1797384"/>
            <a:ext cx="10085489" cy="4708981"/>
          </a:xfrm>
          <a:prstGeom prst="rect">
            <a:avLst/>
          </a:prstGeom>
          <a:noFill/>
        </p:spPr>
        <p:txBody>
          <a:bodyPr wrap="square" rtlCol="0">
            <a:spAutoFit/>
          </a:bodyPr>
          <a:lstStyle/>
          <a:p>
            <a:r>
              <a:rPr lang="en-US" sz="2000" b="1" dirty="0">
                <a:solidFill>
                  <a:schemeClr val="bg1"/>
                </a:solidFill>
                <a:latin typeface="Bahnschrift Light Condensed" panose="020B0502040204020203" pitchFamily="34" charset="0"/>
              </a:rPr>
              <a:t>Integrate Electric Vehicles (EVs):</a:t>
            </a:r>
            <a:br>
              <a:rPr lang="en-US" sz="2000" dirty="0">
                <a:solidFill>
                  <a:srgbClr val="E1DDBF"/>
                </a:solidFill>
                <a:latin typeface="Bahnschrift Light Condensed" panose="020B0502040204020203" pitchFamily="34" charset="0"/>
              </a:rPr>
            </a:br>
            <a:r>
              <a:rPr lang="en-US" sz="2000" dirty="0">
                <a:solidFill>
                  <a:srgbClr val="E1DDBF"/>
                </a:solidFill>
                <a:latin typeface="Bahnschrift Light Condensed" panose="020B0502040204020203" pitchFamily="34" charset="0"/>
              </a:rPr>
              <a:t>Transitioning part of the fleet to EVs can reduce operational costs, attract environmentally conscious passengers, and align with government sustainability initiatives.</a:t>
            </a:r>
          </a:p>
          <a:p>
            <a:pPr>
              <a:buFont typeface="Arial" panose="020B0604020202020204" pitchFamily="34" charset="0"/>
              <a:buChar char="•"/>
            </a:pPr>
            <a:endParaRPr lang="en-US" sz="2000" dirty="0">
              <a:solidFill>
                <a:srgbClr val="E1DDBF"/>
              </a:solidFill>
              <a:latin typeface="Bahnschrift Light Condensed" panose="020B0502040204020203" pitchFamily="34" charset="0"/>
            </a:endParaRPr>
          </a:p>
          <a:p>
            <a:r>
              <a:rPr lang="en-US" sz="2000" b="1" dirty="0">
                <a:solidFill>
                  <a:schemeClr val="bg1"/>
                </a:solidFill>
                <a:latin typeface="Bahnschrift Light Condensed" panose="020B0502040204020203" pitchFamily="34" charset="0"/>
              </a:rPr>
              <a:t>Eco-Friendly Initiatives:</a:t>
            </a:r>
            <a:endParaRPr lang="en-US" sz="2000" dirty="0">
              <a:solidFill>
                <a:schemeClr val="bg1"/>
              </a:solidFill>
              <a:latin typeface="Bahnschrift Light Condensed" panose="020B0502040204020203" pitchFamily="34" charset="0"/>
            </a:endParaRPr>
          </a:p>
          <a:p>
            <a:pPr marL="742950" lvl="1" indent="-285750">
              <a:buFont typeface="Arial" panose="020B0604020202020204" pitchFamily="34" charset="0"/>
              <a:buChar char="•"/>
            </a:pPr>
            <a:r>
              <a:rPr lang="en-US" sz="2000" dirty="0">
                <a:solidFill>
                  <a:srgbClr val="E1DDBF"/>
                </a:solidFill>
                <a:latin typeface="Bahnschrift Light Condensed" panose="020B0502040204020203" pitchFamily="34" charset="0"/>
              </a:rPr>
              <a:t>Introduce green branding by promoting EV rides and carbon offset programs.</a:t>
            </a:r>
          </a:p>
          <a:p>
            <a:pPr marL="742950" lvl="1" indent="-285750">
              <a:buFont typeface="Arial" panose="020B0604020202020204" pitchFamily="34" charset="0"/>
              <a:buChar char="•"/>
            </a:pPr>
            <a:r>
              <a:rPr lang="en-US" sz="2000" dirty="0">
                <a:solidFill>
                  <a:srgbClr val="E1DDBF"/>
                </a:solidFill>
                <a:latin typeface="Bahnschrift Light Condensed" panose="020B0502040204020203" pitchFamily="34" charset="0"/>
              </a:rPr>
              <a:t>Partner with renewable energy providers to install EV charging stations.</a:t>
            </a:r>
          </a:p>
          <a:p>
            <a:pPr marL="742950" lvl="1" indent="-285750">
              <a:buFont typeface="Arial" panose="020B0604020202020204" pitchFamily="34" charset="0"/>
              <a:buChar char="•"/>
            </a:pPr>
            <a:endParaRPr lang="en-US" sz="2000" dirty="0">
              <a:solidFill>
                <a:srgbClr val="E1DDBF"/>
              </a:solidFill>
              <a:latin typeface="Bahnschrift Light Condensed" panose="020B0502040204020203" pitchFamily="34" charset="0"/>
            </a:endParaRPr>
          </a:p>
          <a:p>
            <a:r>
              <a:rPr lang="en-US" sz="2000" b="1" dirty="0">
                <a:solidFill>
                  <a:schemeClr val="bg1"/>
                </a:solidFill>
                <a:latin typeface="Bahnschrift Light Condensed" panose="020B0502040204020203" pitchFamily="34" charset="0"/>
              </a:rPr>
              <a:t>Leverage Market Trends:</a:t>
            </a:r>
            <a:endParaRPr lang="en-US" sz="2000" dirty="0">
              <a:solidFill>
                <a:schemeClr val="bg1"/>
              </a:solidFill>
              <a:latin typeface="Bahnschrift Light Condensed" panose="020B0502040204020203" pitchFamily="34" charset="0"/>
            </a:endParaRPr>
          </a:p>
          <a:p>
            <a:pPr marL="742950" lvl="1" indent="-285750">
              <a:buFont typeface="Arial" panose="020B0604020202020204" pitchFamily="34" charset="0"/>
              <a:buChar char="•"/>
            </a:pPr>
            <a:r>
              <a:rPr lang="en-US" sz="2000" dirty="0">
                <a:solidFill>
                  <a:srgbClr val="E1DDBF"/>
                </a:solidFill>
                <a:latin typeface="Bahnschrift Light Condensed" panose="020B0502040204020203" pitchFamily="34" charset="0"/>
              </a:rPr>
              <a:t>Offer discounts or loyalty programs for passengers choosing eco-friendly rides.</a:t>
            </a:r>
          </a:p>
          <a:p>
            <a:pPr marL="742950" lvl="1" indent="-285750">
              <a:buFont typeface="Arial" panose="020B0604020202020204" pitchFamily="34" charset="0"/>
              <a:buChar char="•"/>
            </a:pPr>
            <a:r>
              <a:rPr lang="en-US" sz="2000" dirty="0">
                <a:solidFill>
                  <a:srgbClr val="E1DDBF"/>
                </a:solidFill>
                <a:latin typeface="Bahnschrift Light Condensed" panose="020B0502040204020203" pitchFamily="34" charset="0"/>
              </a:rPr>
              <a:t>Highlight sustainability efforts in marketing campaigns to enhance brand appeal.</a:t>
            </a:r>
          </a:p>
          <a:p>
            <a:endParaRPr lang="en-US" sz="2000" dirty="0">
              <a:solidFill>
                <a:srgbClr val="E1DDBF"/>
              </a:solidFill>
              <a:latin typeface="Bahnschrift Light Condensed" panose="020B0502040204020203" pitchFamily="34" charset="0"/>
            </a:endParaRPr>
          </a:p>
          <a:p>
            <a:r>
              <a:rPr lang="en-US" sz="2000" dirty="0">
                <a:solidFill>
                  <a:srgbClr val="E1DDBF"/>
                </a:solidFill>
                <a:latin typeface="Bahnschrift Light Condensed" panose="020B0502040204020203" pitchFamily="34" charset="0"/>
              </a:rPr>
              <a:t>These initiatives can position </a:t>
            </a:r>
            <a:r>
              <a:rPr lang="en-US" sz="2000" dirty="0" err="1">
                <a:solidFill>
                  <a:srgbClr val="E1DDBF"/>
                </a:solidFill>
                <a:latin typeface="Bahnschrift Light Condensed" panose="020B0502040204020203" pitchFamily="34" charset="0"/>
              </a:rPr>
              <a:t>GoodCabs</a:t>
            </a:r>
            <a:r>
              <a:rPr lang="en-US" sz="2000" dirty="0">
                <a:solidFill>
                  <a:srgbClr val="E1DDBF"/>
                </a:solidFill>
                <a:latin typeface="Bahnschrift Light Condensed" panose="020B0502040204020203" pitchFamily="34" charset="0"/>
              </a:rPr>
              <a:t> as a forward-thinking, eco-conscious brand, ensuring competitiveness in tier-2 cities.</a:t>
            </a:r>
          </a:p>
          <a:p>
            <a:endParaRPr lang="en-US" sz="2000" dirty="0">
              <a:solidFill>
                <a:srgbClr val="E1DDBF"/>
              </a:solidFill>
              <a:latin typeface="Bahnschrift Light SemiCondensed" panose="020B0502040204020203" pitchFamily="34" charset="0"/>
            </a:endParaRPr>
          </a:p>
        </p:txBody>
      </p:sp>
    </p:spTree>
    <p:extLst>
      <p:ext uri="{BB962C8B-B14F-4D97-AF65-F5344CB8AC3E}">
        <p14:creationId xmlns:p14="http://schemas.microsoft.com/office/powerpoint/2010/main" val="4110799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DD132-222E-8837-194A-198A68D263B6}"/>
              </a:ext>
            </a:extLst>
          </p:cNvPr>
          <p:cNvSpPr>
            <a:spLocks noGrp="1"/>
          </p:cNvSpPr>
          <p:nvPr>
            <p:ph type="title"/>
          </p:nvPr>
        </p:nvSpPr>
        <p:spPr>
          <a:xfrm>
            <a:off x="1295400" y="842964"/>
            <a:ext cx="9601200" cy="614048"/>
          </a:xfrm>
          <a:solidFill>
            <a:srgbClr val="67958E"/>
          </a:solidFill>
        </p:spPr>
        <p:txBody>
          <a:bodyPr>
            <a:noAutofit/>
          </a:bodyPr>
          <a:lstStyle/>
          <a:p>
            <a:r>
              <a:rPr lang="en-IN" sz="3200" dirty="0">
                <a:solidFill>
                  <a:srgbClr val="E1DDBF"/>
                </a:solidFill>
                <a:latin typeface="Bahnschrift Light SemiCondensed" panose="020B0502040204020203" pitchFamily="34" charset="0"/>
                <a:ea typeface="DengXian" panose="020B0503020204020204" pitchFamily="2" charset="-122"/>
              </a:rPr>
              <a:t>agenda</a:t>
            </a:r>
          </a:p>
        </p:txBody>
      </p:sp>
      <p:sp>
        <p:nvSpPr>
          <p:cNvPr id="9" name="Content Placeholder 8">
            <a:extLst>
              <a:ext uri="{FF2B5EF4-FFF2-40B4-BE49-F238E27FC236}">
                <a16:creationId xmlns:a16="http://schemas.microsoft.com/office/drawing/2014/main" id="{72F014AA-925B-6163-CB06-F3708EB64B1A}"/>
              </a:ext>
            </a:extLst>
          </p:cNvPr>
          <p:cNvSpPr>
            <a:spLocks noGrp="1"/>
          </p:cNvSpPr>
          <p:nvPr>
            <p:ph idx="1"/>
          </p:nvPr>
        </p:nvSpPr>
        <p:spPr>
          <a:xfrm>
            <a:off x="1295400" y="1750910"/>
            <a:ext cx="9601200" cy="4433580"/>
          </a:xfrm>
        </p:spPr>
        <p:txBody>
          <a:bodyPr>
            <a:noAutofit/>
          </a:bodyPr>
          <a:lstStyle/>
          <a:p>
            <a:pPr marL="532638" lvl="1" indent="-285750" algn="just">
              <a:lnSpc>
                <a:spcPct val="200000"/>
              </a:lnSpc>
              <a:buFont typeface="Wingdings" panose="05000000000000000000" pitchFamily="2" charset="2"/>
              <a:buChar char="v"/>
            </a:pPr>
            <a:r>
              <a:rPr lang="en-IN" dirty="0">
                <a:solidFill>
                  <a:schemeClr val="bg1"/>
                </a:solidFill>
                <a:latin typeface="Bahnschrift Light SemiCondensed" panose="020B0502040204020203" pitchFamily="34" charset="0"/>
              </a:rPr>
              <a:t> </a:t>
            </a:r>
            <a:r>
              <a:rPr lang="en-IN" dirty="0">
                <a:solidFill>
                  <a:srgbClr val="E1DDBF"/>
                </a:solidFill>
                <a:latin typeface="Bahnschrift Light SemiCondensed" panose="020B0502040204020203" pitchFamily="34" charset="0"/>
              </a:rPr>
              <a:t>Company Overview</a:t>
            </a:r>
          </a:p>
          <a:p>
            <a:pPr marL="589788" lvl="1" indent="-342900" algn="just">
              <a:lnSpc>
                <a:spcPct val="200000"/>
              </a:lnSpc>
              <a:buFont typeface="Wingdings" panose="05000000000000000000" pitchFamily="2" charset="2"/>
              <a:buChar char="v"/>
            </a:pPr>
            <a:r>
              <a:rPr lang="en-IN" dirty="0">
                <a:solidFill>
                  <a:srgbClr val="E1DDBF"/>
                </a:solidFill>
                <a:latin typeface="Bahnschrift Light SemiCondensed" panose="020B0502040204020203" pitchFamily="34" charset="0"/>
              </a:rPr>
              <a:t>Problem Statement</a:t>
            </a:r>
          </a:p>
          <a:p>
            <a:pPr marL="589788" lvl="1" indent="-342900" algn="just">
              <a:lnSpc>
                <a:spcPct val="200000"/>
              </a:lnSpc>
              <a:buFont typeface="Wingdings" panose="05000000000000000000" pitchFamily="2" charset="2"/>
              <a:buChar char="v"/>
            </a:pPr>
            <a:r>
              <a:rPr lang="en-IN" dirty="0">
                <a:solidFill>
                  <a:srgbClr val="E1DDBF"/>
                </a:solidFill>
                <a:latin typeface="Bahnschrift Light SemiCondensed" panose="020B0502040204020203" pitchFamily="34" charset="0"/>
              </a:rPr>
              <a:t>Project Overview</a:t>
            </a:r>
          </a:p>
          <a:p>
            <a:pPr marL="589788" lvl="1" indent="-342900" algn="just">
              <a:lnSpc>
                <a:spcPct val="200000"/>
              </a:lnSpc>
              <a:buFont typeface="Wingdings" panose="05000000000000000000" pitchFamily="2" charset="2"/>
              <a:buChar char="v"/>
            </a:pPr>
            <a:r>
              <a:rPr lang="en-IN" dirty="0">
                <a:solidFill>
                  <a:srgbClr val="E1DDBF"/>
                </a:solidFill>
                <a:latin typeface="Bahnschrift Light SemiCondensed" panose="020B0502040204020203" pitchFamily="34" charset="0"/>
              </a:rPr>
              <a:t>Dashboard Preview</a:t>
            </a:r>
          </a:p>
          <a:p>
            <a:pPr marL="589788" lvl="1" indent="-342900" algn="just">
              <a:lnSpc>
                <a:spcPct val="200000"/>
              </a:lnSpc>
              <a:buFont typeface="Wingdings" panose="05000000000000000000" pitchFamily="2" charset="2"/>
              <a:buChar char="v"/>
            </a:pPr>
            <a:r>
              <a:rPr lang="en-IN" dirty="0">
                <a:solidFill>
                  <a:srgbClr val="E1DDBF"/>
                </a:solidFill>
                <a:latin typeface="Bahnschrift Light SemiCondensed" panose="020B0502040204020203" pitchFamily="34" charset="0"/>
              </a:rPr>
              <a:t>Primary &amp; Secondary  Research Questions</a:t>
            </a:r>
          </a:p>
          <a:p>
            <a:pPr marL="589788" lvl="1" indent="-342900" algn="just">
              <a:lnSpc>
                <a:spcPct val="200000"/>
              </a:lnSpc>
              <a:buFont typeface="Wingdings" panose="05000000000000000000" pitchFamily="2" charset="2"/>
              <a:buChar char="v"/>
            </a:pPr>
            <a:r>
              <a:rPr lang="en-IN" dirty="0">
                <a:solidFill>
                  <a:srgbClr val="E1DDBF"/>
                </a:solidFill>
                <a:latin typeface="Bahnschrift Light SemiCondensed" panose="020B0502040204020203" pitchFamily="34" charset="0"/>
              </a:rPr>
              <a:t>AD – Hoc Business Requests </a:t>
            </a:r>
          </a:p>
          <a:p>
            <a:pPr marL="589788" lvl="1" indent="-342900" algn="just">
              <a:lnSpc>
                <a:spcPct val="200000"/>
              </a:lnSpc>
              <a:buFont typeface="Wingdings" panose="05000000000000000000" pitchFamily="2" charset="2"/>
              <a:buChar char="v"/>
            </a:pPr>
            <a:r>
              <a:rPr lang="en-IN" dirty="0" err="1">
                <a:solidFill>
                  <a:srgbClr val="E1DDBF"/>
                </a:solidFill>
                <a:latin typeface="Bahnschrift Light SemiCondensed" panose="020B0502040204020203" pitchFamily="34" charset="0"/>
              </a:rPr>
              <a:t>R</a:t>
            </a:r>
            <a:r>
              <a:rPr lang="en-IN" b="0" i="0" dirty="0" err="1">
                <a:solidFill>
                  <a:srgbClr val="E1DDBF"/>
                </a:solidFill>
                <a:effectLst/>
                <a:latin typeface="Bahnschrift Light SemiCondensed" panose="020B0502040204020203" pitchFamily="34" charset="0"/>
              </a:rPr>
              <a:t>ecommendationS</a:t>
            </a:r>
            <a:endParaRPr lang="en-IN" b="0" i="0" dirty="0">
              <a:solidFill>
                <a:srgbClr val="E1DDBF"/>
              </a:solidFill>
              <a:effectLst/>
              <a:latin typeface="Bahnschrift Light SemiCondensed" panose="020B0502040204020203" pitchFamily="34" charset="0"/>
            </a:endParaRPr>
          </a:p>
        </p:txBody>
      </p:sp>
    </p:spTree>
    <p:extLst>
      <p:ext uri="{BB962C8B-B14F-4D97-AF65-F5344CB8AC3E}">
        <p14:creationId xmlns:p14="http://schemas.microsoft.com/office/powerpoint/2010/main" val="3634133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a:extLst>
            <a:ext uri="{FF2B5EF4-FFF2-40B4-BE49-F238E27FC236}">
              <a16:creationId xmlns:a16="http://schemas.microsoft.com/office/drawing/2014/main" id="{283F7122-97AD-610E-6F8C-488BA10782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F005B9-0A70-5DE3-B546-DC41ACE1A2EF}"/>
              </a:ext>
            </a:extLst>
          </p:cNvPr>
          <p:cNvSpPr>
            <a:spLocks noGrp="1"/>
          </p:cNvSpPr>
          <p:nvPr>
            <p:ph type="title"/>
          </p:nvPr>
        </p:nvSpPr>
        <p:spPr>
          <a:xfrm>
            <a:off x="0" y="2458"/>
            <a:ext cx="12192000" cy="496529"/>
          </a:xfrm>
          <a:solidFill>
            <a:srgbClr val="67958E"/>
          </a:solidFill>
        </p:spPr>
        <p:txBody>
          <a:bodyPr>
            <a:noAutofit/>
          </a:bodyPr>
          <a:lstStyle/>
          <a:p>
            <a:r>
              <a:rPr lang="en-IN" sz="3200" dirty="0">
                <a:solidFill>
                  <a:srgbClr val="E1DDBF"/>
                </a:solidFill>
                <a:latin typeface="Bahnschrift Light SemiCondensed" panose="020B0502040204020203" pitchFamily="34" charset="0"/>
                <a:ea typeface="DengXian" panose="020B0503020204020204" pitchFamily="2" charset="-122"/>
              </a:rPr>
              <a:t>secondary QUESTIONS</a:t>
            </a:r>
          </a:p>
        </p:txBody>
      </p:sp>
      <p:sp>
        <p:nvSpPr>
          <p:cNvPr id="6" name="Content Placeholder 5">
            <a:extLst>
              <a:ext uri="{FF2B5EF4-FFF2-40B4-BE49-F238E27FC236}">
                <a16:creationId xmlns:a16="http://schemas.microsoft.com/office/drawing/2014/main" id="{C8695338-9E8B-D01C-E5B1-C872D7E36DF6}"/>
              </a:ext>
            </a:extLst>
          </p:cNvPr>
          <p:cNvSpPr txBox="1">
            <a:spLocks noGrp="1"/>
          </p:cNvSpPr>
          <p:nvPr>
            <p:ph idx="1"/>
          </p:nvPr>
        </p:nvSpPr>
        <p:spPr>
          <a:xfrm>
            <a:off x="-1" y="578209"/>
            <a:ext cx="11906865" cy="105394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latin typeface="Bahnschrift Light SemiCondensed" panose="020B0502040204020203" pitchFamily="34" charset="0"/>
              </a:rPr>
              <a:t>4. </a:t>
            </a:r>
            <a:r>
              <a:rPr lang="en-US" b="0" i="0" dirty="0">
                <a:solidFill>
                  <a:schemeClr val="bg1"/>
                </a:solidFill>
                <a:effectLst/>
                <a:latin typeface="Bahnschrift Light SemiCondensed" panose="020B0502040204020203" pitchFamily="34" charset="0"/>
              </a:rPr>
              <a:t>To make Goodcabs more data-driven and improve its performance across key metrics (such as repeat passenger rate, customer satisfaction, new passengers and trip volume), what additional data should Goodcabs collect? Consider data that could provide deeper insights into customer </a:t>
            </a:r>
            <a:r>
              <a:rPr lang="en-US" b="0" i="0" dirty="0" err="1">
                <a:solidFill>
                  <a:schemeClr val="bg1"/>
                </a:solidFill>
                <a:effectLst/>
                <a:latin typeface="Bahnschrift Light SemiCondensed" panose="020B0502040204020203" pitchFamily="34" charset="0"/>
              </a:rPr>
              <a:t>behaviour</a:t>
            </a:r>
            <a:r>
              <a:rPr lang="en-US" b="0" i="0" dirty="0">
                <a:solidFill>
                  <a:schemeClr val="bg1"/>
                </a:solidFill>
                <a:effectLst/>
                <a:latin typeface="Bahnschrift Light SemiCondensed" panose="020B0502040204020203" pitchFamily="34" charset="0"/>
              </a:rPr>
              <a:t>, operational efficiency, and market trends</a:t>
            </a:r>
            <a:endParaRPr lang="en-IN" dirty="0">
              <a:solidFill>
                <a:schemeClr val="bg1"/>
              </a:solidFill>
              <a:latin typeface="Bahnschrift Light SemiCondensed" panose="020B0502040204020203" pitchFamily="34" charset="0"/>
            </a:endParaRPr>
          </a:p>
        </p:txBody>
      </p:sp>
      <p:sp>
        <p:nvSpPr>
          <p:cNvPr id="9" name="TextBox 8">
            <a:extLst>
              <a:ext uri="{FF2B5EF4-FFF2-40B4-BE49-F238E27FC236}">
                <a16:creationId xmlns:a16="http://schemas.microsoft.com/office/drawing/2014/main" id="{3F1D457D-E34B-C5F3-85FB-2CD81344610D}"/>
              </a:ext>
            </a:extLst>
          </p:cNvPr>
          <p:cNvSpPr txBox="1"/>
          <p:nvPr/>
        </p:nvSpPr>
        <p:spPr>
          <a:xfrm>
            <a:off x="6096000" y="1643224"/>
            <a:ext cx="5495925" cy="2092881"/>
          </a:xfrm>
          <a:prstGeom prst="rect">
            <a:avLst/>
          </a:prstGeom>
          <a:noFill/>
        </p:spPr>
        <p:txBody>
          <a:bodyPr wrap="square" rtlCol="0">
            <a:spAutoFit/>
          </a:bodyPr>
          <a:lstStyle/>
          <a:p>
            <a:endParaRPr lang="en-US" sz="2000" dirty="0">
              <a:solidFill>
                <a:srgbClr val="E1DDBF"/>
              </a:solidFill>
              <a:latin typeface="Bahnschrift Light Condensed" panose="020B0502040204020203" pitchFamily="34" charset="0"/>
            </a:endParaRPr>
          </a:p>
          <a:p>
            <a:pPr marL="285750" indent="-285750">
              <a:buFont typeface="Wingdings" panose="05000000000000000000" pitchFamily="2" charset="2"/>
              <a:buChar char="v"/>
            </a:pPr>
            <a:r>
              <a:rPr lang="en-US" dirty="0">
                <a:solidFill>
                  <a:schemeClr val="bg1"/>
                </a:solidFill>
                <a:latin typeface="Bahnschrift Light Condensed" panose="020B0502040204020203" pitchFamily="34" charset="0"/>
              </a:rPr>
              <a:t>Operational Efficiency &amp; Driver Performance:</a:t>
            </a:r>
          </a:p>
          <a:p>
            <a:r>
              <a:rPr lang="en-US" dirty="0">
                <a:solidFill>
                  <a:schemeClr val="bg1"/>
                </a:solidFill>
                <a:latin typeface="Bahnschrift Light Condensed" panose="020B0502040204020203" pitchFamily="34" charset="0"/>
              </a:rPr>
              <a:t>Driver Metrics:</a:t>
            </a:r>
            <a:r>
              <a:rPr lang="en-US" dirty="0">
                <a:solidFill>
                  <a:srgbClr val="E1DDBF"/>
                </a:solidFill>
                <a:latin typeface="Bahnschrift Light Condensed" panose="020B0502040204020203" pitchFamily="34" charset="0"/>
              </a:rPr>
              <a:t> Average trip time, customer ratings.</a:t>
            </a:r>
          </a:p>
          <a:p>
            <a:r>
              <a:rPr lang="en-US" dirty="0">
                <a:solidFill>
                  <a:schemeClr val="bg1"/>
                </a:solidFill>
                <a:latin typeface="Bahnschrift Light Condensed" panose="020B0502040204020203" pitchFamily="34" charset="0"/>
              </a:rPr>
              <a:t>Cancellations &amp; Delays: </a:t>
            </a:r>
            <a:r>
              <a:rPr lang="en-US" dirty="0">
                <a:solidFill>
                  <a:srgbClr val="E1DDBF"/>
                </a:solidFill>
                <a:latin typeface="Bahnschrift Light Condensed" panose="020B0502040204020203" pitchFamily="34" charset="0"/>
              </a:rPr>
              <a:t>Reasons for delays.</a:t>
            </a:r>
          </a:p>
          <a:p>
            <a:r>
              <a:rPr lang="en-US" dirty="0">
                <a:solidFill>
                  <a:schemeClr val="bg1"/>
                </a:solidFill>
                <a:latin typeface="Bahnschrift Light Condensed" panose="020B0502040204020203" pitchFamily="34" charset="0"/>
              </a:rPr>
              <a:t>Vehicle Maintenance: </a:t>
            </a:r>
            <a:r>
              <a:rPr lang="en-US" dirty="0">
                <a:solidFill>
                  <a:srgbClr val="E1DDBF"/>
                </a:solidFill>
                <a:latin typeface="Bahnschrift Light Condensed" panose="020B0502040204020203" pitchFamily="34" charset="0"/>
              </a:rPr>
              <a:t>Data and health tracking.</a:t>
            </a:r>
          </a:p>
          <a:p>
            <a:r>
              <a:rPr lang="en-US" dirty="0">
                <a:solidFill>
                  <a:schemeClr val="bg1"/>
                </a:solidFill>
                <a:latin typeface="Bahnschrift Light Condensed" panose="020B0502040204020203" pitchFamily="34" charset="0"/>
              </a:rPr>
              <a:t>Trip Optimization: </a:t>
            </a:r>
            <a:r>
              <a:rPr lang="en-US" dirty="0">
                <a:solidFill>
                  <a:srgbClr val="E1DDBF"/>
                </a:solidFill>
                <a:latin typeface="Bahnschrift Light Condensed" panose="020B0502040204020203" pitchFamily="34" charset="0"/>
              </a:rPr>
              <a:t>Real-time route efficiency.</a:t>
            </a:r>
          </a:p>
          <a:p>
            <a:endParaRPr lang="en-US" sz="2000" dirty="0">
              <a:solidFill>
                <a:srgbClr val="E1DDBF"/>
              </a:solidFill>
              <a:latin typeface="Bahnschrift Light Condensed" panose="020B0502040204020203" pitchFamily="34" charset="0"/>
            </a:endParaRPr>
          </a:p>
        </p:txBody>
      </p:sp>
      <p:sp>
        <p:nvSpPr>
          <p:cNvPr id="4" name="TextBox 3">
            <a:extLst>
              <a:ext uri="{FF2B5EF4-FFF2-40B4-BE49-F238E27FC236}">
                <a16:creationId xmlns:a16="http://schemas.microsoft.com/office/drawing/2014/main" id="{D1439AB6-DF95-BBBA-FB69-C2F0D05DA6B8}"/>
              </a:ext>
            </a:extLst>
          </p:cNvPr>
          <p:cNvSpPr txBox="1"/>
          <p:nvPr/>
        </p:nvSpPr>
        <p:spPr>
          <a:xfrm>
            <a:off x="686650" y="1981779"/>
            <a:ext cx="4854214" cy="1754326"/>
          </a:xfrm>
          <a:prstGeom prst="rect">
            <a:avLst/>
          </a:prstGeom>
          <a:solidFill>
            <a:srgbClr val="04253A"/>
          </a:solidFill>
        </p:spPr>
        <p:txBody>
          <a:bodyPr wrap="none" rtlCol="0">
            <a:spAutoFit/>
          </a:bodyPr>
          <a:lstStyle/>
          <a:p>
            <a:pPr marL="285750" indent="-285750">
              <a:buFont typeface="Wingdings" panose="05000000000000000000" pitchFamily="2" charset="2"/>
              <a:buChar char="v"/>
            </a:pPr>
            <a:r>
              <a:rPr lang="en-US" sz="1800" dirty="0">
                <a:solidFill>
                  <a:schemeClr val="bg1"/>
                </a:solidFill>
                <a:latin typeface="Bahnschrift Light Condensed" panose="020B0502040204020203" pitchFamily="34" charset="0"/>
              </a:rPr>
              <a:t>Customer Behavior &amp; Preferences:</a:t>
            </a:r>
          </a:p>
          <a:p>
            <a:r>
              <a:rPr lang="en-US" sz="1800" dirty="0">
                <a:solidFill>
                  <a:schemeClr val="bg1"/>
                </a:solidFill>
                <a:latin typeface="Bahnschrift Light Condensed" panose="020B0502040204020203" pitchFamily="34" charset="0"/>
              </a:rPr>
              <a:t>Trip Frequency &amp; Timing:</a:t>
            </a:r>
            <a:r>
              <a:rPr lang="en-US" sz="1800" dirty="0">
                <a:solidFill>
                  <a:srgbClr val="E1DDBF"/>
                </a:solidFill>
                <a:latin typeface="Bahnschrift Light Condensed" panose="020B0502040204020203" pitchFamily="34" charset="0"/>
              </a:rPr>
              <a:t> Peak hours, weekdays vs weekends.</a:t>
            </a:r>
          </a:p>
          <a:p>
            <a:r>
              <a:rPr lang="en-US" sz="1800" dirty="0">
                <a:solidFill>
                  <a:schemeClr val="bg1"/>
                </a:solidFill>
                <a:latin typeface="Bahnschrift Light Condensed" panose="020B0502040204020203" pitchFamily="34" charset="0"/>
              </a:rPr>
              <a:t>Ride Preferences: </a:t>
            </a:r>
            <a:r>
              <a:rPr lang="en-US" sz="1800" dirty="0">
                <a:solidFill>
                  <a:srgbClr val="E1DDBF"/>
                </a:solidFill>
                <a:latin typeface="Bahnschrift Light Condensed" panose="020B0502040204020203" pitchFamily="34" charset="0"/>
              </a:rPr>
              <a:t>Car type, special requests.</a:t>
            </a:r>
          </a:p>
          <a:p>
            <a:r>
              <a:rPr lang="en-US" sz="1800" dirty="0">
                <a:solidFill>
                  <a:schemeClr val="bg1"/>
                </a:solidFill>
                <a:latin typeface="Bahnschrift Light Condensed" panose="020B0502040204020203" pitchFamily="34" charset="0"/>
              </a:rPr>
              <a:t>Customer Profiles: </a:t>
            </a:r>
            <a:r>
              <a:rPr lang="en-US" sz="1800" dirty="0">
                <a:solidFill>
                  <a:srgbClr val="E1DDBF"/>
                </a:solidFill>
                <a:latin typeface="Bahnschrift Light Condensed" panose="020B0502040204020203" pitchFamily="34" charset="0"/>
              </a:rPr>
              <a:t>Age, location, income.</a:t>
            </a:r>
          </a:p>
          <a:p>
            <a:r>
              <a:rPr lang="en-US" sz="1800" dirty="0">
                <a:solidFill>
                  <a:schemeClr val="bg1"/>
                </a:solidFill>
                <a:latin typeface="Bahnschrift Light Condensed" panose="020B0502040204020203" pitchFamily="34" charset="0"/>
              </a:rPr>
              <a:t>Feedback: </a:t>
            </a:r>
            <a:r>
              <a:rPr lang="en-US" sz="1800" dirty="0">
                <a:solidFill>
                  <a:srgbClr val="E1DDBF"/>
                </a:solidFill>
                <a:latin typeface="Bahnschrift Light Condensed" panose="020B0502040204020203" pitchFamily="34" charset="0"/>
              </a:rPr>
              <a:t>Post-trip surveys, NPS.</a:t>
            </a:r>
          </a:p>
          <a:p>
            <a:endParaRPr lang="en-IN" dirty="0"/>
          </a:p>
        </p:txBody>
      </p:sp>
      <p:sp>
        <p:nvSpPr>
          <p:cNvPr id="5" name="TextBox 4">
            <a:extLst>
              <a:ext uri="{FF2B5EF4-FFF2-40B4-BE49-F238E27FC236}">
                <a16:creationId xmlns:a16="http://schemas.microsoft.com/office/drawing/2014/main" id="{0864FE9B-EEA5-DC09-E8C8-8425B59C6380}"/>
              </a:ext>
            </a:extLst>
          </p:cNvPr>
          <p:cNvSpPr txBox="1"/>
          <p:nvPr/>
        </p:nvSpPr>
        <p:spPr>
          <a:xfrm>
            <a:off x="686650" y="3992107"/>
            <a:ext cx="4854214" cy="1754326"/>
          </a:xfrm>
          <a:prstGeom prst="rect">
            <a:avLst/>
          </a:prstGeom>
          <a:noFill/>
        </p:spPr>
        <p:txBody>
          <a:bodyPr wrap="square" rtlCol="0">
            <a:spAutoFit/>
          </a:bodyPr>
          <a:lstStyle/>
          <a:p>
            <a:pPr marL="285750" indent="-285750">
              <a:buFont typeface="Wingdings" panose="05000000000000000000" pitchFamily="2" charset="2"/>
              <a:buChar char="v"/>
            </a:pPr>
            <a:r>
              <a:rPr lang="en-US" sz="1800" dirty="0">
                <a:solidFill>
                  <a:schemeClr val="bg1"/>
                </a:solidFill>
                <a:latin typeface="Bahnschrift Light Condensed" panose="020B0502040204020203" pitchFamily="34" charset="0"/>
              </a:rPr>
              <a:t>Market Trends &amp; Competitive Insights : </a:t>
            </a:r>
          </a:p>
          <a:p>
            <a:r>
              <a:rPr lang="en-US" sz="1800" dirty="0">
                <a:solidFill>
                  <a:schemeClr val="bg1"/>
                </a:solidFill>
                <a:latin typeface="Bahnschrift Light Condensed" panose="020B0502040204020203" pitchFamily="34" charset="0"/>
              </a:rPr>
              <a:t>Competitive Pricing: </a:t>
            </a:r>
            <a:r>
              <a:rPr lang="en-US" sz="1800" dirty="0">
                <a:solidFill>
                  <a:srgbClr val="E1DDBF"/>
                </a:solidFill>
                <a:latin typeface="Bahnschrift Light Condensed" panose="020B0502040204020203" pitchFamily="34" charset="0"/>
              </a:rPr>
              <a:t>Comparing fares.</a:t>
            </a:r>
          </a:p>
          <a:p>
            <a:r>
              <a:rPr lang="en-US" sz="1800" dirty="0">
                <a:solidFill>
                  <a:schemeClr val="bg1"/>
                </a:solidFill>
                <a:latin typeface="Bahnschrift Light Condensed" panose="020B0502040204020203" pitchFamily="34" charset="0"/>
              </a:rPr>
              <a:t>Demand-Supply Balance: </a:t>
            </a:r>
            <a:r>
              <a:rPr lang="en-US" sz="1800" dirty="0">
                <a:solidFill>
                  <a:srgbClr val="E1DDBF"/>
                </a:solidFill>
                <a:latin typeface="Bahnschrift Light Condensed" panose="020B0502040204020203" pitchFamily="34" charset="0"/>
              </a:rPr>
              <a:t>Fleet availability</a:t>
            </a:r>
            <a:r>
              <a:rPr lang="en-US" dirty="0">
                <a:solidFill>
                  <a:srgbClr val="E1DDBF"/>
                </a:solidFill>
                <a:latin typeface="Bahnschrift Light Condensed" panose="020B0502040204020203" pitchFamily="34" charset="0"/>
              </a:rPr>
              <a:t>.</a:t>
            </a:r>
            <a:endParaRPr lang="en-US" sz="1800" dirty="0">
              <a:solidFill>
                <a:srgbClr val="E1DDBF"/>
              </a:solidFill>
              <a:latin typeface="Bahnschrift Light Condensed" panose="020B0502040204020203" pitchFamily="34" charset="0"/>
            </a:endParaRPr>
          </a:p>
          <a:p>
            <a:r>
              <a:rPr lang="en-US" sz="1800" dirty="0">
                <a:solidFill>
                  <a:schemeClr val="bg1"/>
                </a:solidFill>
                <a:latin typeface="Bahnschrift Light Condensed" panose="020B0502040204020203" pitchFamily="34" charset="0"/>
              </a:rPr>
              <a:t>Market Sentiment: </a:t>
            </a:r>
            <a:r>
              <a:rPr lang="en-US" sz="1800" dirty="0">
                <a:solidFill>
                  <a:srgbClr val="E1DDBF"/>
                </a:solidFill>
                <a:latin typeface="Bahnschrift Light Condensed" panose="020B0502040204020203" pitchFamily="34" charset="0"/>
              </a:rPr>
              <a:t>Reviews and social media</a:t>
            </a:r>
            <a:r>
              <a:rPr lang="en-US" dirty="0">
                <a:solidFill>
                  <a:srgbClr val="E1DDBF"/>
                </a:solidFill>
                <a:latin typeface="Bahnschrift Light Condensed" panose="020B0502040204020203" pitchFamily="34" charset="0"/>
              </a:rPr>
              <a:t>.</a:t>
            </a:r>
            <a:endParaRPr lang="en-US" sz="1800" dirty="0">
              <a:solidFill>
                <a:srgbClr val="E1DDBF"/>
              </a:solidFill>
              <a:latin typeface="Bahnschrift Light Condensed" panose="020B0502040204020203" pitchFamily="34" charset="0"/>
            </a:endParaRPr>
          </a:p>
          <a:p>
            <a:r>
              <a:rPr lang="en-US" sz="1800" dirty="0">
                <a:solidFill>
                  <a:schemeClr val="bg1"/>
                </a:solidFill>
                <a:latin typeface="Bahnschrift Light Condensed" panose="020B0502040204020203" pitchFamily="34" charset="0"/>
              </a:rPr>
              <a:t>Promotions:</a:t>
            </a:r>
            <a:r>
              <a:rPr lang="en-US" sz="1800" dirty="0">
                <a:solidFill>
                  <a:srgbClr val="E1DDBF"/>
                </a:solidFill>
                <a:latin typeface="Bahnschrift Light Condensed" panose="020B0502040204020203" pitchFamily="34" charset="0"/>
              </a:rPr>
              <a:t> Effectiveness of referral programs.</a:t>
            </a:r>
          </a:p>
          <a:p>
            <a:endParaRPr lang="en-US" sz="1800" dirty="0">
              <a:solidFill>
                <a:srgbClr val="E1DDBF"/>
              </a:solidFill>
              <a:latin typeface="Bahnschrift Light Condensed" panose="020B0502040204020203" pitchFamily="34" charset="0"/>
            </a:endParaRPr>
          </a:p>
        </p:txBody>
      </p:sp>
      <p:sp>
        <p:nvSpPr>
          <p:cNvPr id="7" name="TextBox 6">
            <a:extLst>
              <a:ext uri="{FF2B5EF4-FFF2-40B4-BE49-F238E27FC236}">
                <a16:creationId xmlns:a16="http://schemas.microsoft.com/office/drawing/2014/main" id="{C065CCC5-5EFB-0EB8-4FF2-E0C3E708FF46}"/>
              </a:ext>
            </a:extLst>
          </p:cNvPr>
          <p:cNvSpPr txBox="1"/>
          <p:nvPr/>
        </p:nvSpPr>
        <p:spPr>
          <a:xfrm>
            <a:off x="6096001" y="3992107"/>
            <a:ext cx="5495924" cy="1754326"/>
          </a:xfrm>
          <a:prstGeom prst="rect">
            <a:avLst/>
          </a:prstGeom>
          <a:noFill/>
        </p:spPr>
        <p:txBody>
          <a:bodyPr wrap="square" rtlCol="0">
            <a:spAutoFit/>
          </a:bodyPr>
          <a:lstStyle/>
          <a:p>
            <a:pPr marL="285750" indent="-285750">
              <a:buFont typeface="Wingdings" panose="05000000000000000000" pitchFamily="2" charset="2"/>
              <a:buChar char="v"/>
            </a:pPr>
            <a:r>
              <a:rPr lang="en-US" sz="1800" dirty="0">
                <a:solidFill>
                  <a:schemeClr val="bg1"/>
                </a:solidFill>
                <a:latin typeface="Bahnschrift Light Condensed" panose="020B0502040204020203" pitchFamily="34" charset="0"/>
              </a:rPr>
              <a:t>Revenue &amp; Trip Volume Metrics : </a:t>
            </a:r>
          </a:p>
          <a:p>
            <a:r>
              <a:rPr lang="en-US" sz="1800" dirty="0">
                <a:solidFill>
                  <a:schemeClr val="bg1"/>
                </a:solidFill>
                <a:latin typeface="Bahnschrift Light Condensed" panose="020B0502040204020203" pitchFamily="34" charset="0"/>
              </a:rPr>
              <a:t>Revenue per Trip: </a:t>
            </a:r>
            <a:r>
              <a:rPr lang="en-US" sz="1800" dirty="0">
                <a:solidFill>
                  <a:srgbClr val="E1DDBF"/>
                </a:solidFill>
                <a:latin typeface="Bahnschrift Light Condensed" panose="020B0502040204020203" pitchFamily="34" charset="0"/>
              </a:rPr>
              <a:t>Average fare by ride type, time, location.</a:t>
            </a:r>
          </a:p>
          <a:p>
            <a:r>
              <a:rPr lang="en-US" sz="1800" dirty="0">
                <a:solidFill>
                  <a:schemeClr val="bg1"/>
                </a:solidFill>
                <a:latin typeface="Bahnschrift Light Condensed" panose="020B0502040204020203" pitchFamily="34" charset="0"/>
              </a:rPr>
              <a:t>Utilization Rates: </a:t>
            </a:r>
            <a:r>
              <a:rPr lang="en-US" sz="1800" dirty="0">
                <a:solidFill>
                  <a:srgbClr val="E1DDBF"/>
                </a:solidFill>
                <a:latin typeface="Bahnschrift Light Condensed" panose="020B0502040204020203" pitchFamily="34" charset="0"/>
              </a:rPr>
              <a:t>Fleet efficiency.</a:t>
            </a:r>
          </a:p>
          <a:p>
            <a:r>
              <a:rPr lang="en-US" sz="1800" dirty="0">
                <a:solidFill>
                  <a:schemeClr val="bg1"/>
                </a:solidFill>
                <a:latin typeface="Bahnschrift Light Condensed" panose="020B0502040204020203" pitchFamily="34" charset="0"/>
              </a:rPr>
              <a:t>Payment Preferences: </a:t>
            </a:r>
            <a:r>
              <a:rPr lang="en-US" sz="1800" dirty="0">
                <a:solidFill>
                  <a:srgbClr val="E1DDBF"/>
                </a:solidFill>
                <a:latin typeface="Bahnschrift Light Condensed" panose="020B0502040204020203" pitchFamily="34" charset="0"/>
              </a:rPr>
              <a:t>Digital vs cash.</a:t>
            </a:r>
          </a:p>
          <a:p>
            <a:r>
              <a:rPr lang="en-US" sz="1800" dirty="0">
                <a:solidFill>
                  <a:schemeClr val="bg1"/>
                </a:solidFill>
                <a:latin typeface="Bahnschrift Light Condensed" panose="020B0502040204020203" pitchFamily="34" charset="0"/>
              </a:rPr>
              <a:t>Trip Volume Analysis: </a:t>
            </a:r>
            <a:r>
              <a:rPr lang="en-US" sz="1800" dirty="0">
                <a:solidFill>
                  <a:srgbClr val="E1DDBF"/>
                </a:solidFill>
                <a:latin typeface="Bahnschrift Light Condensed" panose="020B0502040204020203" pitchFamily="34" charset="0"/>
              </a:rPr>
              <a:t>By time of day, location, customer type.</a:t>
            </a:r>
            <a:endParaRPr lang="en-US" sz="1800" dirty="0">
              <a:solidFill>
                <a:srgbClr val="E1DDBF"/>
              </a:solidFill>
              <a:latin typeface="Bahnschrift Light SemiCondensed" panose="020B0502040204020203" pitchFamily="34" charset="0"/>
            </a:endParaRPr>
          </a:p>
          <a:p>
            <a:endParaRPr lang="en-IN" dirty="0"/>
          </a:p>
        </p:txBody>
      </p:sp>
    </p:spTree>
    <p:extLst>
      <p:ext uri="{BB962C8B-B14F-4D97-AF65-F5344CB8AC3E}">
        <p14:creationId xmlns:p14="http://schemas.microsoft.com/office/powerpoint/2010/main" val="2168273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a:extLst>
            <a:ext uri="{FF2B5EF4-FFF2-40B4-BE49-F238E27FC236}">
              <a16:creationId xmlns:a16="http://schemas.microsoft.com/office/drawing/2014/main" id="{9198306F-0095-49F7-4250-1E8E6AF827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A40910-D42A-9AF2-D052-0CD08A0272B4}"/>
              </a:ext>
            </a:extLst>
          </p:cNvPr>
          <p:cNvSpPr>
            <a:spLocks noGrp="1"/>
          </p:cNvSpPr>
          <p:nvPr>
            <p:ph type="title"/>
          </p:nvPr>
        </p:nvSpPr>
        <p:spPr>
          <a:xfrm>
            <a:off x="0" y="2458"/>
            <a:ext cx="12192000" cy="496529"/>
          </a:xfrm>
          <a:solidFill>
            <a:srgbClr val="67958E"/>
          </a:solidFill>
        </p:spPr>
        <p:txBody>
          <a:bodyPr>
            <a:noAutofit/>
          </a:bodyPr>
          <a:lstStyle/>
          <a:p>
            <a:r>
              <a:rPr lang="en-IN" sz="3200" dirty="0">
                <a:solidFill>
                  <a:srgbClr val="E1DDBF"/>
                </a:solidFill>
                <a:latin typeface="Bahnschrift Light SemiCondensed" panose="020B0502040204020203" pitchFamily="34" charset="0"/>
                <a:ea typeface="DengXian" panose="020B0503020204020204" pitchFamily="2" charset="-122"/>
              </a:rPr>
              <a:t>Ad hoc requests</a:t>
            </a:r>
          </a:p>
        </p:txBody>
      </p:sp>
      <p:sp>
        <p:nvSpPr>
          <p:cNvPr id="6" name="Content Placeholder 5">
            <a:extLst>
              <a:ext uri="{FF2B5EF4-FFF2-40B4-BE49-F238E27FC236}">
                <a16:creationId xmlns:a16="http://schemas.microsoft.com/office/drawing/2014/main" id="{B0F7458C-2D70-536A-1B08-400AE95DD4F1}"/>
              </a:ext>
            </a:extLst>
          </p:cNvPr>
          <p:cNvSpPr txBox="1">
            <a:spLocks noGrp="1"/>
          </p:cNvSpPr>
          <p:nvPr>
            <p:ph idx="1"/>
          </p:nvPr>
        </p:nvSpPr>
        <p:spPr>
          <a:xfrm>
            <a:off x="-1" y="578209"/>
            <a:ext cx="11906865" cy="3891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buNone/>
            </a:pPr>
            <a:r>
              <a:rPr lang="en-US" dirty="0">
                <a:solidFill>
                  <a:schemeClr val="bg1"/>
                </a:solidFill>
                <a:latin typeface="Bahnschrift Light SemiCondensed" panose="020B0502040204020203" pitchFamily="34" charset="0"/>
              </a:rPr>
              <a:t> City Level Fare &amp; Trip Summary Report :</a:t>
            </a:r>
            <a:endParaRPr lang="en-IN" dirty="0">
              <a:solidFill>
                <a:schemeClr val="bg1"/>
              </a:solidFill>
              <a:latin typeface="Bahnschrift Light SemiCondensed" panose="020B0502040204020203" pitchFamily="34" charset="0"/>
            </a:endParaRPr>
          </a:p>
        </p:txBody>
      </p:sp>
      <p:pic>
        <p:nvPicPr>
          <p:cNvPr id="4" name="Picture 3" descr="A screenshot of a computer&#10;&#10;Description automatically generated">
            <a:extLst>
              <a:ext uri="{FF2B5EF4-FFF2-40B4-BE49-F238E27FC236}">
                <a16:creationId xmlns:a16="http://schemas.microsoft.com/office/drawing/2014/main" id="{5E21DFE5-59FE-F1F7-D7D3-B60FEEA52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254" y="1302084"/>
            <a:ext cx="9063445" cy="3079416"/>
          </a:xfrm>
          <a:prstGeom prst="rect">
            <a:avLst/>
          </a:prstGeom>
        </p:spPr>
      </p:pic>
    </p:spTree>
    <p:extLst>
      <p:ext uri="{BB962C8B-B14F-4D97-AF65-F5344CB8AC3E}">
        <p14:creationId xmlns:p14="http://schemas.microsoft.com/office/powerpoint/2010/main" val="752863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a:extLst>
            <a:ext uri="{FF2B5EF4-FFF2-40B4-BE49-F238E27FC236}">
              <a16:creationId xmlns:a16="http://schemas.microsoft.com/office/drawing/2014/main" id="{7C35D7ED-CFC8-B75A-F50F-B904B5F320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D7B6F6-E8DB-72DD-BC89-ACB27740F307}"/>
              </a:ext>
            </a:extLst>
          </p:cNvPr>
          <p:cNvSpPr>
            <a:spLocks noGrp="1"/>
          </p:cNvSpPr>
          <p:nvPr>
            <p:ph type="title"/>
          </p:nvPr>
        </p:nvSpPr>
        <p:spPr>
          <a:xfrm>
            <a:off x="0" y="2458"/>
            <a:ext cx="12192000" cy="496529"/>
          </a:xfrm>
          <a:solidFill>
            <a:srgbClr val="67958E"/>
          </a:solidFill>
        </p:spPr>
        <p:txBody>
          <a:bodyPr>
            <a:noAutofit/>
          </a:bodyPr>
          <a:lstStyle/>
          <a:p>
            <a:r>
              <a:rPr lang="en-IN" sz="3200" dirty="0">
                <a:solidFill>
                  <a:srgbClr val="E1DDBF"/>
                </a:solidFill>
                <a:latin typeface="Bahnschrift Light SemiCondensed" panose="020B0502040204020203" pitchFamily="34" charset="0"/>
                <a:ea typeface="DengXian" panose="020B0503020204020204" pitchFamily="2" charset="-122"/>
              </a:rPr>
              <a:t>Ad hoc requests</a:t>
            </a:r>
          </a:p>
        </p:txBody>
      </p:sp>
      <p:sp>
        <p:nvSpPr>
          <p:cNvPr id="6" name="Content Placeholder 5">
            <a:extLst>
              <a:ext uri="{FF2B5EF4-FFF2-40B4-BE49-F238E27FC236}">
                <a16:creationId xmlns:a16="http://schemas.microsoft.com/office/drawing/2014/main" id="{9BD3F22F-D098-A54E-9B27-1DF73BA80F50}"/>
              </a:ext>
            </a:extLst>
          </p:cNvPr>
          <p:cNvSpPr txBox="1">
            <a:spLocks noGrp="1"/>
          </p:cNvSpPr>
          <p:nvPr>
            <p:ph idx="1"/>
          </p:nvPr>
        </p:nvSpPr>
        <p:spPr>
          <a:xfrm>
            <a:off x="-1" y="578209"/>
            <a:ext cx="11906865" cy="3891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buNone/>
            </a:pPr>
            <a:r>
              <a:rPr lang="en-US" dirty="0">
                <a:solidFill>
                  <a:schemeClr val="bg1"/>
                </a:solidFill>
                <a:latin typeface="Bahnschrift Light SemiCondensed" panose="020B0502040204020203" pitchFamily="34" charset="0"/>
              </a:rPr>
              <a:t> City Level  Repeated Passenger Trip Frequency Report :</a:t>
            </a:r>
            <a:endParaRPr lang="en-IN" dirty="0">
              <a:solidFill>
                <a:schemeClr val="bg1"/>
              </a:solidFill>
              <a:latin typeface="Bahnschrift Light SemiCondensed" panose="020B0502040204020203" pitchFamily="34" charset="0"/>
            </a:endParaRPr>
          </a:p>
        </p:txBody>
      </p:sp>
      <p:pic>
        <p:nvPicPr>
          <p:cNvPr id="4" name="Picture 3">
            <a:extLst>
              <a:ext uri="{FF2B5EF4-FFF2-40B4-BE49-F238E27FC236}">
                <a16:creationId xmlns:a16="http://schemas.microsoft.com/office/drawing/2014/main" id="{BA7246CA-87D4-F837-B4F8-416308838A9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7254" y="1337333"/>
            <a:ext cx="9847780" cy="3244191"/>
          </a:xfrm>
          <a:prstGeom prst="rect">
            <a:avLst/>
          </a:prstGeom>
        </p:spPr>
      </p:pic>
    </p:spTree>
    <p:extLst>
      <p:ext uri="{BB962C8B-B14F-4D97-AF65-F5344CB8AC3E}">
        <p14:creationId xmlns:p14="http://schemas.microsoft.com/office/powerpoint/2010/main" val="129870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a:extLst>
            <a:ext uri="{FF2B5EF4-FFF2-40B4-BE49-F238E27FC236}">
              <a16:creationId xmlns:a16="http://schemas.microsoft.com/office/drawing/2014/main" id="{522D782E-104A-EC2C-198D-3CDD694934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CCF5CF-27E5-3BB2-AFCB-7C117D510CCD}"/>
              </a:ext>
            </a:extLst>
          </p:cNvPr>
          <p:cNvSpPr>
            <a:spLocks noGrp="1"/>
          </p:cNvSpPr>
          <p:nvPr>
            <p:ph type="title"/>
          </p:nvPr>
        </p:nvSpPr>
        <p:spPr>
          <a:xfrm>
            <a:off x="0" y="2458"/>
            <a:ext cx="12192000" cy="496529"/>
          </a:xfrm>
          <a:solidFill>
            <a:srgbClr val="67958E"/>
          </a:solidFill>
        </p:spPr>
        <p:txBody>
          <a:bodyPr>
            <a:noAutofit/>
          </a:bodyPr>
          <a:lstStyle/>
          <a:p>
            <a:r>
              <a:rPr lang="en-IN" sz="3200" dirty="0">
                <a:solidFill>
                  <a:srgbClr val="E1DDBF"/>
                </a:solidFill>
                <a:latin typeface="Bahnschrift Light SemiCondensed" panose="020B0502040204020203" pitchFamily="34" charset="0"/>
                <a:ea typeface="DengXian" panose="020B0503020204020204" pitchFamily="2" charset="-122"/>
              </a:rPr>
              <a:t>Ad hoc requests</a:t>
            </a:r>
          </a:p>
        </p:txBody>
      </p:sp>
      <p:sp>
        <p:nvSpPr>
          <p:cNvPr id="6" name="Content Placeholder 5">
            <a:extLst>
              <a:ext uri="{FF2B5EF4-FFF2-40B4-BE49-F238E27FC236}">
                <a16:creationId xmlns:a16="http://schemas.microsoft.com/office/drawing/2014/main" id="{AC1625FD-7723-337B-77C7-C7F7C983090F}"/>
              </a:ext>
            </a:extLst>
          </p:cNvPr>
          <p:cNvSpPr txBox="1">
            <a:spLocks noGrp="1"/>
          </p:cNvSpPr>
          <p:nvPr>
            <p:ph idx="1"/>
          </p:nvPr>
        </p:nvSpPr>
        <p:spPr>
          <a:xfrm>
            <a:off x="-1" y="578209"/>
            <a:ext cx="11906865" cy="3891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buNone/>
            </a:pPr>
            <a:r>
              <a:rPr lang="en-US" dirty="0">
                <a:solidFill>
                  <a:schemeClr val="bg1"/>
                </a:solidFill>
                <a:latin typeface="Bahnschrift Light SemiCondensed" panose="020B0502040204020203" pitchFamily="34" charset="0"/>
              </a:rPr>
              <a:t>Identify the Cities With the Highest &amp; Lowest Total New Passengers  :</a:t>
            </a:r>
            <a:endParaRPr lang="en-IN" dirty="0">
              <a:solidFill>
                <a:schemeClr val="bg1"/>
              </a:solidFill>
              <a:latin typeface="Bahnschrift Light SemiCondensed" panose="020B0502040204020203" pitchFamily="34" charset="0"/>
            </a:endParaRPr>
          </a:p>
        </p:txBody>
      </p:sp>
      <p:pic>
        <p:nvPicPr>
          <p:cNvPr id="4" name="Picture 3">
            <a:extLst>
              <a:ext uri="{FF2B5EF4-FFF2-40B4-BE49-F238E27FC236}">
                <a16:creationId xmlns:a16="http://schemas.microsoft.com/office/drawing/2014/main" id="{3B00EF9E-6063-89CC-B25C-A75D0963612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80745" y="1337333"/>
            <a:ext cx="5636781" cy="3244191"/>
          </a:xfrm>
          <a:prstGeom prst="rect">
            <a:avLst/>
          </a:prstGeom>
        </p:spPr>
      </p:pic>
    </p:spTree>
    <p:extLst>
      <p:ext uri="{BB962C8B-B14F-4D97-AF65-F5344CB8AC3E}">
        <p14:creationId xmlns:p14="http://schemas.microsoft.com/office/powerpoint/2010/main" val="4173904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a:extLst>
            <a:ext uri="{FF2B5EF4-FFF2-40B4-BE49-F238E27FC236}">
              <a16:creationId xmlns:a16="http://schemas.microsoft.com/office/drawing/2014/main" id="{ADCF93AC-DE80-EF8E-7A29-C9E24FC979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613B72-6034-EDEE-6A7B-056A59D2FA33}"/>
              </a:ext>
            </a:extLst>
          </p:cNvPr>
          <p:cNvSpPr>
            <a:spLocks noGrp="1"/>
          </p:cNvSpPr>
          <p:nvPr>
            <p:ph type="title"/>
          </p:nvPr>
        </p:nvSpPr>
        <p:spPr>
          <a:xfrm>
            <a:off x="0" y="2458"/>
            <a:ext cx="12192000" cy="496529"/>
          </a:xfrm>
          <a:solidFill>
            <a:srgbClr val="67958E"/>
          </a:solidFill>
        </p:spPr>
        <p:txBody>
          <a:bodyPr>
            <a:noAutofit/>
          </a:bodyPr>
          <a:lstStyle/>
          <a:p>
            <a:r>
              <a:rPr lang="en-IN" sz="3200" dirty="0">
                <a:solidFill>
                  <a:srgbClr val="E1DDBF"/>
                </a:solidFill>
                <a:latin typeface="Bahnschrift Light SemiCondensed" panose="020B0502040204020203" pitchFamily="34" charset="0"/>
                <a:ea typeface="DengXian" panose="020B0503020204020204" pitchFamily="2" charset="-122"/>
              </a:rPr>
              <a:t>Ad hoc requests</a:t>
            </a:r>
          </a:p>
        </p:txBody>
      </p:sp>
      <p:sp>
        <p:nvSpPr>
          <p:cNvPr id="6" name="Content Placeholder 5">
            <a:extLst>
              <a:ext uri="{FF2B5EF4-FFF2-40B4-BE49-F238E27FC236}">
                <a16:creationId xmlns:a16="http://schemas.microsoft.com/office/drawing/2014/main" id="{ABB75BF8-6E2A-E6F8-E6FA-5522A4293293}"/>
              </a:ext>
            </a:extLst>
          </p:cNvPr>
          <p:cNvSpPr txBox="1">
            <a:spLocks noGrp="1"/>
          </p:cNvSpPr>
          <p:nvPr>
            <p:ph idx="1"/>
          </p:nvPr>
        </p:nvSpPr>
        <p:spPr>
          <a:xfrm>
            <a:off x="-1" y="578209"/>
            <a:ext cx="11906865" cy="3891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buNone/>
            </a:pPr>
            <a:r>
              <a:rPr lang="en-US" dirty="0">
                <a:solidFill>
                  <a:schemeClr val="bg1"/>
                </a:solidFill>
                <a:latin typeface="Bahnschrift Light SemiCondensed" panose="020B0502040204020203" pitchFamily="34" charset="0"/>
              </a:rPr>
              <a:t> Identify the Cities with Highest Revenue Month &amp; % Contribution :</a:t>
            </a:r>
            <a:endParaRPr lang="en-IN" dirty="0">
              <a:solidFill>
                <a:schemeClr val="bg1"/>
              </a:solidFill>
              <a:latin typeface="Bahnschrift Light SemiCondensed" panose="020B0502040204020203" pitchFamily="34" charset="0"/>
            </a:endParaRPr>
          </a:p>
        </p:txBody>
      </p:sp>
      <p:pic>
        <p:nvPicPr>
          <p:cNvPr id="4" name="Picture 3">
            <a:extLst>
              <a:ext uri="{FF2B5EF4-FFF2-40B4-BE49-F238E27FC236}">
                <a16:creationId xmlns:a16="http://schemas.microsoft.com/office/drawing/2014/main" id="{B9110582-C0D2-B846-73AE-6A86F60802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4136" y="1437817"/>
            <a:ext cx="6631700" cy="3244191"/>
          </a:xfrm>
          <a:prstGeom prst="rect">
            <a:avLst/>
          </a:prstGeom>
        </p:spPr>
      </p:pic>
    </p:spTree>
    <p:extLst>
      <p:ext uri="{BB962C8B-B14F-4D97-AF65-F5344CB8AC3E}">
        <p14:creationId xmlns:p14="http://schemas.microsoft.com/office/powerpoint/2010/main" val="2719660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a:extLst>
            <a:ext uri="{FF2B5EF4-FFF2-40B4-BE49-F238E27FC236}">
              <a16:creationId xmlns:a16="http://schemas.microsoft.com/office/drawing/2014/main" id="{892683E0-CD12-3FF9-327B-B888693BAD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CDE2D8-96B3-3DB0-046B-9CE4737E3662}"/>
              </a:ext>
            </a:extLst>
          </p:cNvPr>
          <p:cNvSpPr>
            <a:spLocks noGrp="1"/>
          </p:cNvSpPr>
          <p:nvPr>
            <p:ph type="title"/>
          </p:nvPr>
        </p:nvSpPr>
        <p:spPr>
          <a:xfrm>
            <a:off x="0" y="2458"/>
            <a:ext cx="12192000" cy="496529"/>
          </a:xfrm>
          <a:solidFill>
            <a:srgbClr val="67958E"/>
          </a:solidFill>
        </p:spPr>
        <p:txBody>
          <a:bodyPr>
            <a:noAutofit/>
          </a:bodyPr>
          <a:lstStyle/>
          <a:p>
            <a:r>
              <a:rPr lang="en-IN" sz="3200" dirty="0">
                <a:solidFill>
                  <a:srgbClr val="E1DDBF"/>
                </a:solidFill>
                <a:latin typeface="Bahnschrift Light SemiCondensed" panose="020B0502040204020203" pitchFamily="34" charset="0"/>
                <a:ea typeface="DengXian" panose="020B0503020204020204" pitchFamily="2" charset="-122"/>
              </a:rPr>
              <a:t>recommendations</a:t>
            </a:r>
          </a:p>
        </p:txBody>
      </p:sp>
      <p:sp>
        <p:nvSpPr>
          <p:cNvPr id="9" name="TextBox 8">
            <a:extLst>
              <a:ext uri="{FF2B5EF4-FFF2-40B4-BE49-F238E27FC236}">
                <a16:creationId xmlns:a16="http://schemas.microsoft.com/office/drawing/2014/main" id="{107225EB-6682-69EE-17B8-69B911E31A1E}"/>
              </a:ext>
            </a:extLst>
          </p:cNvPr>
          <p:cNvSpPr txBox="1"/>
          <p:nvPr/>
        </p:nvSpPr>
        <p:spPr>
          <a:xfrm>
            <a:off x="130629" y="517803"/>
            <a:ext cx="12061371" cy="6555641"/>
          </a:xfrm>
          <a:prstGeom prst="rect">
            <a:avLst/>
          </a:prstGeom>
          <a:noFill/>
        </p:spPr>
        <p:txBody>
          <a:bodyPr wrap="square" rtlCol="0">
            <a:spAutoFit/>
          </a:bodyPr>
          <a:lstStyle/>
          <a:p>
            <a:r>
              <a:rPr lang="en-US" sz="1400" b="1" dirty="0">
                <a:solidFill>
                  <a:srgbClr val="E1DDBF"/>
                </a:solidFill>
                <a:latin typeface="Bahnschrift Light SemiCondensed" panose="020B0502040204020203" pitchFamily="34" charset="0"/>
              </a:rPr>
              <a:t>1. Refine Fare Strategies:</a:t>
            </a:r>
          </a:p>
          <a:p>
            <a:pPr>
              <a:buFont typeface="Arial" panose="020B0604020202020204" pitchFamily="34" charset="0"/>
              <a:buChar char="•"/>
            </a:pPr>
            <a:r>
              <a:rPr lang="en-US" sz="1400" b="1" dirty="0">
                <a:solidFill>
                  <a:srgbClr val="E1DDBF"/>
                </a:solidFill>
                <a:latin typeface="Bahnschrift Light SemiCondensed" panose="020B0502040204020203" pitchFamily="34" charset="0"/>
              </a:rPr>
              <a:t>Focus on Emerging Cities</a:t>
            </a:r>
            <a:r>
              <a:rPr lang="en-US" sz="1400" dirty="0">
                <a:solidFill>
                  <a:srgbClr val="E1DDBF"/>
                </a:solidFill>
                <a:latin typeface="Bahnschrift Light SemiCondensed" panose="020B0502040204020203" pitchFamily="34" charset="0"/>
              </a:rPr>
              <a:t>: Lower fares in cities with high potential but low repeat bookings (e.g., Mysore, Jaipur) to attract cost-conscious travelers and increase customer retention.</a:t>
            </a:r>
          </a:p>
          <a:p>
            <a:pPr>
              <a:buFont typeface="Arial" panose="020B0604020202020204" pitchFamily="34" charset="0"/>
              <a:buChar char="•"/>
            </a:pPr>
            <a:r>
              <a:rPr lang="en-US" sz="1400" b="1" dirty="0">
                <a:solidFill>
                  <a:srgbClr val="E1DDBF"/>
                </a:solidFill>
                <a:latin typeface="Bahnschrift Light SemiCondensed" panose="020B0502040204020203" pitchFamily="34" charset="0"/>
              </a:rPr>
              <a:t>Variable Pricing</a:t>
            </a:r>
            <a:r>
              <a:rPr lang="en-US" sz="1400" dirty="0">
                <a:solidFill>
                  <a:srgbClr val="E1DDBF"/>
                </a:solidFill>
                <a:latin typeface="Bahnschrift Light SemiCondensed" panose="020B0502040204020203" pitchFamily="34" charset="0"/>
              </a:rPr>
              <a:t>: Adopt a flexible pricing model that adjusts according to demand fluctuations (e.g., peak hours, holidays), ensuring optimal revenue while keeping loyal customers satisfied.</a:t>
            </a:r>
          </a:p>
          <a:p>
            <a:pPr>
              <a:buFont typeface="Arial" panose="020B0604020202020204" pitchFamily="34" charset="0"/>
              <a:buChar char="•"/>
            </a:pPr>
            <a:endParaRPr lang="en-US" sz="1400" dirty="0">
              <a:solidFill>
                <a:srgbClr val="E1DDBF"/>
              </a:solidFill>
              <a:latin typeface="Bahnschrift Light SemiCondensed" panose="020B0502040204020203" pitchFamily="34" charset="0"/>
            </a:endParaRPr>
          </a:p>
          <a:p>
            <a:r>
              <a:rPr lang="en-US" sz="1400" b="1" dirty="0">
                <a:solidFill>
                  <a:srgbClr val="E1DDBF"/>
                </a:solidFill>
                <a:latin typeface="Bahnschrift Light SemiCondensed" panose="020B0502040204020203" pitchFamily="34" charset="0"/>
              </a:rPr>
              <a:t>2. Promote Sustainable Practices:</a:t>
            </a:r>
          </a:p>
          <a:p>
            <a:pPr>
              <a:buFont typeface="Arial" panose="020B0604020202020204" pitchFamily="34" charset="0"/>
              <a:buChar char="•"/>
            </a:pPr>
            <a:r>
              <a:rPr lang="en-US" sz="1400" b="1" dirty="0">
                <a:solidFill>
                  <a:srgbClr val="E1DDBF"/>
                </a:solidFill>
                <a:latin typeface="Bahnschrift Light SemiCondensed" panose="020B0502040204020203" pitchFamily="34" charset="0"/>
              </a:rPr>
              <a:t>Electric Vehicle Adoption</a:t>
            </a:r>
            <a:r>
              <a:rPr lang="en-US" sz="1400" dirty="0">
                <a:solidFill>
                  <a:srgbClr val="E1DDBF"/>
                </a:solidFill>
                <a:latin typeface="Bahnschrift Light SemiCondensed" panose="020B0502040204020203" pitchFamily="34" charset="0"/>
              </a:rPr>
              <a:t>: Deploy electric vehicles in cities where EV infrastructure is already in place (e.g., Bengaluru, Delhi) to lower operating expenses and enhance the brand’s eco-friendly image.</a:t>
            </a:r>
          </a:p>
          <a:p>
            <a:pPr>
              <a:buFont typeface="Arial" panose="020B0604020202020204" pitchFamily="34" charset="0"/>
              <a:buChar char="•"/>
            </a:pPr>
            <a:r>
              <a:rPr lang="en-US" sz="1400" b="1" dirty="0">
                <a:solidFill>
                  <a:srgbClr val="E1DDBF"/>
                </a:solidFill>
                <a:latin typeface="Bahnschrift Light SemiCondensed" panose="020B0502040204020203" pitchFamily="34" charset="0"/>
              </a:rPr>
              <a:t>Eco-Friendly Rides</a:t>
            </a:r>
            <a:r>
              <a:rPr lang="en-US" sz="1400" dirty="0">
                <a:solidFill>
                  <a:srgbClr val="E1DDBF"/>
                </a:solidFill>
                <a:latin typeface="Bahnschrift Light SemiCondensed" panose="020B0502040204020203" pitchFamily="34" charset="0"/>
              </a:rPr>
              <a:t>: Introduce “Green Ride” options to attract environmentally conscious passengers, setting Goodcabs apart from competitors and bolstering its sustainability initiatives.</a:t>
            </a:r>
          </a:p>
          <a:p>
            <a:pPr>
              <a:buFont typeface="Arial" panose="020B0604020202020204" pitchFamily="34" charset="0"/>
              <a:buChar char="•"/>
            </a:pPr>
            <a:endParaRPr lang="en-US" sz="1400" dirty="0">
              <a:solidFill>
                <a:srgbClr val="E1DDBF"/>
              </a:solidFill>
              <a:latin typeface="Bahnschrift Light SemiCondensed" panose="020B0502040204020203" pitchFamily="34" charset="0"/>
            </a:endParaRPr>
          </a:p>
          <a:p>
            <a:r>
              <a:rPr lang="en-US" sz="1400" b="1" dirty="0">
                <a:solidFill>
                  <a:srgbClr val="E1DDBF"/>
                </a:solidFill>
                <a:latin typeface="Bahnschrift Light SemiCondensed" panose="020B0502040204020203" pitchFamily="34" charset="0"/>
              </a:rPr>
              <a:t>3. Forge Strategic Alliances:</a:t>
            </a:r>
          </a:p>
          <a:p>
            <a:pPr>
              <a:buFont typeface="Arial" panose="020B0604020202020204" pitchFamily="34" charset="0"/>
              <a:buChar char="•"/>
            </a:pPr>
            <a:r>
              <a:rPr lang="en-US" sz="1400" b="1" dirty="0">
                <a:solidFill>
                  <a:srgbClr val="E1DDBF"/>
                </a:solidFill>
                <a:latin typeface="Bahnschrift Light SemiCondensed" panose="020B0502040204020203" pitchFamily="34" charset="0"/>
              </a:rPr>
              <a:t>Retail Partnerships</a:t>
            </a:r>
            <a:r>
              <a:rPr lang="en-US" sz="1400" dirty="0">
                <a:solidFill>
                  <a:srgbClr val="E1DDBF"/>
                </a:solidFill>
                <a:latin typeface="Bahnschrift Light SemiCondensed" panose="020B0502040204020203" pitchFamily="34" charset="0"/>
              </a:rPr>
              <a:t>: Team up with popular retail locations like shopping malls, hotels, and event venues in high-traffic areas (e.g., Mumbai, Chennai) to boost ride demand through exclusive offers or discounts.</a:t>
            </a:r>
          </a:p>
          <a:p>
            <a:pPr>
              <a:buFont typeface="Arial" panose="020B0604020202020204" pitchFamily="34" charset="0"/>
              <a:buChar char="•"/>
            </a:pPr>
            <a:r>
              <a:rPr lang="en-US" sz="1400" b="1" dirty="0">
                <a:solidFill>
                  <a:srgbClr val="E1DDBF"/>
                </a:solidFill>
                <a:latin typeface="Bahnschrift Light SemiCondensed" panose="020B0502040204020203" pitchFamily="34" charset="0"/>
              </a:rPr>
              <a:t>Corporate Collaborations</a:t>
            </a:r>
            <a:r>
              <a:rPr lang="en-US" sz="1400" dirty="0">
                <a:solidFill>
                  <a:srgbClr val="E1DDBF"/>
                </a:solidFill>
                <a:latin typeface="Bahnschrift Light SemiCondensed" panose="020B0502040204020203" pitchFamily="34" charset="0"/>
              </a:rPr>
              <a:t>: Establish partnerships with companies in business-driven cities (e.g., Lucknow, Indore) to secure consistent ride volume, offering discounted rates or special plans for corporate employees.</a:t>
            </a:r>
          </a:p>
          <a:p>
            <a:pPr>
              <a:buFont typeface="Arial" panose="020B0604020202020204" pitchFamily="34" charset="0"/>
              <a:buChar char="•"/>
            </a:pPr>
            <a:endParaRPr lang="en-US" sz="1400" dirty="0">
              <a:solidFill>
                <a:srgbClr val="E1DDBF"/>
              </a:solidFill>
              <a:latin typeface="Bahnschrift Light SemiCondensed" panose="020B0502040204020203" pitchFamily="34" charset="0"/>
            </a:endParaRPr>
          </a:p>
          <a:p>
            <a:r>
              <a:rPr lang="en-US" sz="1400" b="1" dirty="0">
                <a:solidFill>
                  <a:srgbClr val="E1DDBF"/>
                </a:solidFill>
                <a:latin typeface="Bahnschrift Light SemiCondensed" panose="020B0502040204020203" pitchFamily="34" charset="0"/>
              </a:rPr>
              <a:t>4. Boost Customer Engagement:</a:t>
            </a:r>
          </a:p>
          <a:p>
            <a:pPr>
              <a:buFont typeface="Arial" panose="020B0604020202020204" pitchFamily="34" charset="0"/>
              <a:buChar char="•"/>
            </a:pPr>
            <a:r>
              <a:rPr lang="en-US" sz="1400" b="1" dirty="0">
                <a:solidFill>
                  <a:srgbClr val="E1DDBF"/>
                </a:solidFill>
                <a:latin typeface="Bahnschrift Light SemiCondensed" panose="020B0502040204020203" pitchFamily="34" charset="0"/>
              </a:rPr>
              <a:t>Rewards Program</a:t>
            </a:r>
            <a:r>
              <a:rPr lang="en-US" sz="1400" dirty="0">
                <a:solidFill>
                  <a:srgbClr val="E1DDBF"/>
                </a:solidFill>
                <a:latin typeface="Bahnschrift Light SemiCondensed" panose="020B0502040204020203" pitchFamily="34" charset="0"/>
              </a:rPr>
              <a:t>: Roll out a customer loyalty initiative with benefits such as free rides, reduced fares, or priority access for frequent users, encouraging repeat bookings and fostering customer loyalty.</a:t>
            </a:r>
          </a:p>
          <a:p>
            <a:pPr>
              <a:buFont typeface="Arial" panose="020B0604020202020204" pitchFamily="34" charset="0"/>
              <a:buChar char="•"/>
            </a:pPr>
            <a:r>
              <a:rPr lang="en-US" sz="1400" b="1" dirty="0">
                <a:solidFill>
                  <a:srgbClr val="E1DDBF"/>
                </a:solidFill>
                <a:latin typeface="Bahnschrift Light SemiCondensed" panose="020B0502040204020203" pitchFamily="34" charset="0"/>
              </a:rPr>
              <a:t>Customized Offerings</a:t>
            </a:r>
            <a:r>
              <a:rPr lang="en-US" sz="1400" dirty="0">
                <a:solidFill>
                  <a:srgbClr val="E1DDBF"/>
                </a:solidFill>
                <a:latin typeface="Bahnschrift Light SemiCondensed" panose="020B0502040204020203" pitchFamily="34" charset="0"/>
              </a:rPr>
              <a:t>: Leverage customer data to create personalized promotions, ride suggestions, or tailored packages based on individual preferences, improving satisfaction and boosting long-term engagement.</a:t>
            </a:r>
          </a:p>
          <a:p>
            <a:pPr>
              <a:buFont typeface="Arial" panose="020B0604020202020204" pitchFamily="34" charset="0"/>
              <a:buChar char="•"/>
            </a:pPr>
            <a:endParaRPr lang="en-US" sz="1400" dirty="0">
              <a:solidFill>
                <a:srgbClr val="E1DDBF"/>
              </a:solidFill>
              <a:latin typeface="Bahnschrift Light SemiCondensed" panose="020B0502040204020203" pitchFamily="34" charset="0"/>
            </a:endParaRPr>
          </a:p>
          <a:p>
            <a:r>
              <a:rPr lang="en-US" sz="1400" b="1" dirty="0">
                <a:solidFill>
                  <a:srgbClr val="E1DDBF"/>
                </a:solidFill>
                <a:latin typeface="Bahnschrift Light SemiCondensed" panose="020B0502040204020203" pitchFamily="34" charset="0"/>
              </a:rPr>
              <a:t>5. Enhance Service Quality:</a:t>
            </a:r>
          </a:p>
          <a:p>
            <a:pPr>
              <a:buFont typeface="Arial" panose="020B0604020202020204" pitchFamily="34" charset="0"/>
              <a:buChar char="•"/>
            </a:pPr>
            <a:r>
              <a:rPr lang="en-US" sz="1400" b="1" dirty="0">
                <a:solidFill>
                  <a:srgbClr val="E1DDBF"/>
                </a:solidFill>
                <a:latin typeface="Bahnschrift Light SemiCondensed" panose="020B0502040204020203" pitchFamily="34" charset="0"/>
              </a:rPr>
              <a:t>Driver Development</a:t>
            </a:r>
            <a:r>
              <a:rPr lang="en-US" sz="1400" dirty="0">
                <a:solidFill>
                  <a:srgbClr val="E1DDBF"/>
                </a:solidFill>
                <a:latin typeface="Bahnschrift Light SemiCondensed" panose="020B0502040204020203" pitchFamily="34" charset="0"/>
              </a:rPr>
              <a:t>: Offer comprehensive training for drivers to improve service quality in cities with moderate ratings (e.g., those with ratings between 6 and 7), focusing on better communication, safety, and customer interaction.</a:t>
            </a:r>
          </a:p>
          <a:p>
            <a:pPr>
              <a:buFont typeface="Arial" panose="020B0604020202020204" pitchFamily="34" charset="0"/>
              <a:buChar char="•"/>
            </a:pPr>
            <a:r>
              <a:rPr lang="en-US" sz="1400" b="1" dirty="0">
                <a:solidFill>
                  <a:srgbClr val="E1DDBF"/>
                </a:solidFill>
                <a:latin typeface="Bahnschrift Light SemiCondensed" panose="020B0502040204020203" pitchFamily="34" charset="0"/>
              </a:rPr>
              <a:t>Customer Feedback Loop</a:t>
            </a:r>
            <a:r>
              <a:rPr lang="en-US" sz="1400" dirty="0">
                <a:solidFill>
                  <a:srgbClr val="E1DDBF"/>
                </a:solidFill>
                <a:latin typeface="Bahnschrift Light SemiCondensed" panose="020B0502040204020203" pitchFamily="34" charset="0"/>
              </a:rPr>
              <a:t>: Establish a robust system for collecting and analyzing passenger feedback, ensuring continuous improvements to service delivery and responding quickly to areas requiring attention.</a:t>
            </a:r>
          </a:p>
          <a:p>
            <a:endParaRPr lang="en-US" sz="1400" b="1" dirty="0">
              <a:solidFill>
                <a:srgbClr val="E1DDBF"/>
              </a:solidFill>
            </a:endParaRPr>
          </a:p>
        </p:txBody>
      </p:sp>
    </p:spTree>
    <p:extLst>
      <p:ext uri="{BB962C8B-B14F-4D97-AF65-F5344CB8AC3E}">
        <p14:creationId xmlns:p14="http://schemas.microsoft.com/office/powerpoint/2010/main" val="177273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a:extLst>
            <a:ext uri="{FF2B5EF4-FFF2-40B4-BE49-F238E27FC236}">
              <a16:creationId xmlns:a16="http://schemas.microsoft.com/office/drawing/2014/main" id="{94CF119A-F255-0751-2802-44E9643AD2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1547DE-8A32-E62A-E63D-85D1E8907240}"/>
              </a:ext>
            </a:extLst>
          </p:cNvPr>
          <p:cNvSpPr>
            <a:spLocks noGrp="1"/>
          </p:cNvSpPr>
          <p:nvPr>
            <p:ph type="title"/>
          </p:nvPr>
        </p:nvSpPr>
        <p:spPr>
          <a:xfrm>
            <a:off x="1295400" y="842964"/>
            <a:ext cx="9601200" cy="614048"/>
          </a:xfrm>
          <a:solidFill>
            <a:srgbClr val="67958E"/>
          </a:solidFill>
        </p:spPr>
        <p:txBody>
          <a:bodyPr>
            <a:noAutofit/>
          </a:bodyPr>
          <a:lstStyle/>
          <a:p>
            <a:r>
              <a:rPr lang="en-IN" sz="3200" dirty="0">
                <a:solidFill>
                  <a:srgbClr val="E1DDBF"/>
                </a:solidFill>
                <a:latin typeface="Bahnschrift Light SemiCondensed" panose="020B0502040204020203" pitchFamily="34" charset="0"/>
              </a:rPr>
              <a:t>Company Overview</a:t>
            </a:r>
            <a:endParaRPr lang="en-IN" sz="3200" dirty="0">
              <a:solidFill>
                <a:srgbClr val="E1DDBF"/>
              </a:solidFill>
              <a:latin typeface="Bahnschrift Light SemiCondensed" panose="020B0502040204020203" pitchFamily="34" charset="0"/>
              <a:ea typeface="DengXian" panose="020B0503020204020204" pitchFamily="2" charset="-122"/>
            </a:endParaRPr>
          </a:p>
        </p:txBody>
      </p:sp>
      <p:sp>
        <p:nvSpPr>
          <p:cNvPr id="9" name="Content Placeholder 8">
            <a:extLst>
              <a:ext uri="{FF2B5EF4-FFF2-40B4-BE49-F238E27FC236}">
                <a16:creationId xmlns:a16="http://schemas.microsoft.com/office/drawing/2014/main" id="{48538F13-6179-AF17-E6EA-6A2DB0C0CD1D}"/>
              </a:ext>
            </a:extLst>
          </p:cNvPr>
          <p:cNvSpPr>
            <a:spLocks noGrp="1"/>
          </p:cNvSpPr>
          <p:nvPr>
            <p:ph idx="1"/>
          </p:nvPr>
        </p:nvSpPr>
        <p:spPr>
          <a:xfrm>
            <a:off x="1295400" y="2172929"/>
            <a:ext cx="9601200" cy="3736258"/>
          </a:xfrm>
        </p:spPr>
        <p:txBody>
          <a:bodyPr>
            <a:noAutofit/>
          </a:bodyPr>
          <a:lstStyle/>
          <a:p>
            <a:pPr marL="0" indent="0" algn="just">
              <a:lnSpc>
                <a:spcPct val="200000"/>
              </a:lnSpc>
              <a:buNone/>
            </a:pPr>
            <a:r>
              <a:rPr lang="en-US" sz="2000" dirty="0">
                <a:solidFill>
                  <a:srgbClr val="E1DDBF"/>
                </a:solidFill>
                <a:latin typeface="Bahnschrift Light SemiCondensed" panose="020B0502040204020203" pitchFamily="34" charset="0"/>
              </a:rPr>
              <a:t>Goodcabs, founded in 2022, has established a strong presence in the Indian market by focusing on tier-2 cities. Dedicated to empowering local drivers, the company ensures sustainable livelihoods and exceptional passenger service. Operating in ten tier-2 cities, Goodcabs aims to achieve ambitious growth and enhance passenger satisfaction in 2024.</a:t>
            </a:r>
          </a:p>
          <a:p>
            <a:pPr marL="0" indent="0" algn="just">
              <a:lnSpc>
                <a:spcPct val="200000"/>
              </a:lnSpc>
              <a:buNone/>
            </a:pPr>
            <a:endParaRPr lang="en-IN" sz="1600" dirty="0">
              <a:solidFill>
                <a:srgbClr val="E1DDBF"/>
              </a:solidFill>
              <a:latin typeface="Bahnschrift Light SemiCondensed" panose="020B0502040204020203" pitchFamily="34" charset="0"/>
            </a:endParaRPr>
          </a:p>
        </p:txBody>
      </p:sp>
    </p:spTree>
    <p:extLst>
      <p:ext uri="{BB962C8B-B14F-4D97-AF65-F5344CB8AC3E}">
        <p14:creationId xmlns:p14="http://schemas.microsoft.com/office/powerpoint/2010/main" val="937176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a:extLst>
            <a:ext uri="{FF2B5EF4-FFF2-40B4-BE49-F238E27FC236}">
              <a16:creationId xmlns:a16="http://schemas.microsoft.com/office/drawing/2014/main" id="{AEDEE34D-357D-AD85-E1D0-88825576B2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4EAB09-04E9-BAF0-9476-286B2416B76F}"/>
              </a:ext>
            </a:extLst>
          </p:cNvPr>
          <p:cNvSpPr>
            <a:spLocks noGrp="1"/>
          </p:cNvSpPr>
          <p:nvPr>
            <p:ph type="title"/>
          </p:nvPr>
        </p:nvSpPr>
        <p:spPr>
          <a:xfrm>
            <a:off x="1295400" y="842964"/>
            <a:ext cx="9601200" cy="614048"/>
          </a:xfrm>
          <a:solidFill>
            <a:srgbClr val="67958E"/>
          </a:solidFill>
        </p:spPr>
        <p:txBody>
          <a:bodyPr>
            <a:noAutofit/>
          </a:bodyPr>
          <a:lstStyle/>
          <a:p>
            <a:r>
              <a:rPr lang="en-IN" sz="3200" dirty="0">
                <a:solidFill>
                  <a:srgbClr val="E1DDBF"/>
                </a:solidFill>
                <a:latin typeface="Bahnschrift Light SemiCondensed" panose="020B0502040204020203" pitchFamily="34" charset="0"/>
                <a:ea typeface="DengXian" panose="020B0503020204020204" pitchFamily="2" charset="-122"/>
              </a:rPr>
              <a:t>Problem statement</a:t>
            </a:r>
          </a:p>
        </p:txBody>
      </p:sp>
      <p:sp>
        <p:nvSpPr>
          <p:cNvPr id="9" name="Content Placeholder 8">
            <a:extLst>
              <a:ext uri="{FF2B5EF4-FFF2-40B4-BE49-F238E27FC236}">
                <a16:creationId xmlns:a16="http://schemas.microsoft.com/office/drawing/2014/main" id="{86EA0429-3F5D-30F1-CADF-FB58A2DC4C8E}"/>
              </a:ext>
            </a:extLst>
          </p:cNvPr>
          <p:cNvSpPr>
            <a:spLocks noGrp="1"/>
          </p:cNvSpPr>
          <p:nvPr>
            <p:ph idx="1"/>
          </p:nvPr>
        </p:nvSpPr>
        <p:spPr>
          <a:xfrm>
            <a:off x="1295400" y="1750910"/>
            <a:ext cx="9601200" cy="4856367"/>
          </a:xfrm>
        </p:spPr>
        <p:txBody>
          <a:bodyPr>
            <a:noAutofit/>
          </a:bodyPr>
          <a:lstStyle/>
          <a:p>
            <a:pPr marL="3175" indent="0" algn="l">
              <a:lnSpc>
                <a:spcPct val="101000"/>
              </a:lnSpc>
              <a:spcAft>
                <a:spcPts val="1660"/>
              </a:spcAft>
              <a:buNone/>
            </a:pPr>
            <a:r>
              <a:rPr lang="en-IN" sz="1800" kern="100" dirty="0">
                <a:solidFill>
                  <a:srgbClr val="E1DDBF"/>
                </a:solidFill>
                <a:effectLst/>
                <a:latin typeface="Bahnschrift Light SemiCondensed" panose="020B0502040204020203" pitchFamily="34" charset="0"/>
                <a:ea typeface="Calibri" panose="020F0502020204030204" pitchFamily="34" charset="0"/>
              </a:rPr>
              <a:t>Goodcabs has set ambitious performance targets for 2024 to drive growth and improve passenger satisfaction.</a:t>
            </a:r>
          </a:p>
          <a:p>
            <a:pPr marL="3175" marR="298450" indent="0" algn="just">
              <a:lnSpc>
                <a:spcPct val="109000"/>
              </a:lnSpc>
              <a:spcAft>
                <a:spcPts val="1435"/>
              </a:spcAft>
              <a:buNone/>
            </a:pPr>
            <a:r>
              <a:rPr lang="en-IN" sz="1800" kern="100" dirty="0">
                <a:solidFill>
                  <a:srgbClr val="E1DDBF"/>
                </a:solidFill>
                <a:effectLst/>
                <a:latin typeface="Bahnschrift Light SemiCondensed" panose="020B0502040204020203" pitchFamily="34" charset="0"/>
                <a:ea typeface="Calibri" panose="020F0502020204030204" pitchFamily="34" charset="0"/>
              </a:rPr>
              <a:t>As part of this initiative, the Goodcabs management team aims to assess the company's performance across key metrics, including,</a:t>
            </a:r>
          </a:p>
          <a:p>
            <a:pPr marL="288925" marR="298450" indent="-285750" algn="just">
              <a:lnSpc>
                <a:spcPct val="109000"/>
              </a:lnSpc>
              <a:spcAft>
                <a:spcPts val="1435"/>
              </a:spcAft>
            </a:pPr>
            <a:r>
              <a:rPr lang="en-IN" kern="100" dirty="0">
                <a:solidFill>
                  <a:srgbClr val="E1DDBF"/>
                </a:solidFill>
                <a:latin typeface="Bahnschrift Light SemiCondensed" panose="020B0502040204020203" pitchFamily="34" charset="0"/>
                <a:ea typeface="Calibri" panose="020F0502020204030204" pitchFamily="34" charset="0"/>
              </a:rPr>
              <a:t>T</a:t>
            </a:r>
            <a:r>
              <a:rPr lang="en-IN" sz="1800" kern="100" dirty="0">
                <a:solidFill>
                  <a:srgbClr val="E1DDBF"/>
                </a:solidFill>
                <a:effectLst/>
                <a:latin typeface="Bahnschrift Light SemiCondensed" panose="020B0502040204020203" pitchFamily="34" charset="0"/>
                <a:ea typeface="Calibri" panose="020F0502020204030204" pitchFamily="34" charset="0"/>
              </a:rPr>
              <a:t>rip volume</a:t>
            </a:r>
          </a:p>
          <a:p>
            <a:pPr marL="288925" marR="298450" indent="-285750" algn="just">
              <a:lnSpc>
                <a:spcPct val="109000"/>
              </a:lnSpc>
              <a:spcAft>
                <a:spcPts val="1435"/>
              </a:spcAft>
            </a:pPr>
            <a:r>
              <a:rPr lang="en-IN" sz="1800" kern="100" dirty="0">
                <a:solidFill>
                  <a:srgbClr val="E1DDBF"/>
                </a:solidFill>
                <a:effectLst/>
                <a:latin typeface="Bahnschrift Light SemiCondensed" panose="020B0502040204020203" pitchFamily="34" charset="0"/>
                <a:ea typeface="Calibri" panose="020F0502020204030204" pitchFamily="34" charset="0"/>
              </a:rPr>
              <a:t>Passenger satisfaction</a:t>
            </a:r>
          </a:p>
          <a:p>
            <a:pPr marL="288925" marR="298450" indent="-285750" algn="just">
              <a:lnSpc>
                <a:spcPct val="109000"/>
              </a:lnSpc>
              <a:spcAft>
                <a:spcPts val="1435"/>
              </a:spcAft>
            </a:pPr>
            <a:r>
              <a:rPr lang="en-IN" kern="100" dirty="0">
                <a:solidFill>
                  <a:srgbClr val="E1DDBF"/>
                </a:solidFill>
                <a:latin typeface="Bahnschrift Light SemiCondensed" panose="020B0502040204020203" pitchFamily="34" charset="0"/>
                <a:ea typeface="Calibri" panose="020F0502020204030204" pitchFamily="34" charset="0"/>
              </a:rPr>
              <a:t>R</a:t>
            </a:r>
            <a:r>
              <a:rPr lang="en-IN" sz="1800" kern="100" dirty="0">
                <a:solidFill>
                  <a:srgbClr val="E1DDBF"/>
                </a:solidFill>
                <a:effectLst/>
                <a:latin typeface="Bahnschrift Light SemiCondensed" panose="020B0502040204020203" pitchFamily="34" charset="0"/>
                <a:ea typeface="Calibri" panose="020F0502020204030204" pitchFamily="34" charset="0"/>
              </a:rPr>
              <a:t>epeat passenger rate</a:t>
            </a:r>
          </a:p>
          <a:p>
            <a:pPr marL="288925" marR="298450" indent="-285750" algn="just">
              <a:lnSpc>
                <a:spcPct val="109000"/>
              </a:lnSpc>
              <a:spcAft>
                <a:spcPts val="1435"/>
              </a:spcAft>
            </a:pPr>
            <a:r>
              <a:rPr lang="en-IN" kern="100" dirty="0">
                <a:solidFill>
                  <a:srgbClr val="E1DDBF"/>
                </a:solidFill>
                <a:latin typeface="Bahnschrift Light SemiCondensed" panose="020B0502040204020203" pitchFamily="34" charset="0"/>
                <a:ea typeface="Calibri" panose="020F0502020204030204" pitchFamily="34" charset="0"/>
              </a:rPr>
              <a:t>T</a:t>
            </a:r>
            <a:r>
              <a:rPr lang="en-IN" sz="1800" kern="100" dirty="0">
                <a:solidFill>
                  <a:srgbClr val="E1DDBF"/>
                </a:solidFill>
                <a:effectLst/>
                <a:latin typeface="Bahnschrift Light SemiCondensed" panose="020B0502040204020203" pitchFamily="34" charset="0"/>
                <a:ea typeface="Calibri" panose="020F0502020204030204" pitchFamily="34" charset="0"/>
              </a:rPr>
              <a:t>rip distribution</a:t>
            </a:r>
          </a:p>
          <a:p>
            <a:pPr marL="288925" marR="298450" indent="-285750" algn="just">
              <a:lnSpc>
                <a:spcPct val="109000"/>
              </a:lnSpc>
              <a:spcAft>
                <a:spcPts val="1435"/>
              </a:spcAft>
            </a:pPr>
            <a:r>
              <a:rPr lang="en-IN" kern="100" dirty="0">
                <a:solidFill>
                  <a:srgbClr val="E1DDBF"/>
                </a:solidFill>
                <a:latin typeface="Bahnschrift Light SemiCondensed" panose="020B0502040204020203" pitchFamily="34" charset="0"/>
                <a:ea typeface="Calibri" panose="020F0502020204030204" pitchFamily="34" charset="0"/>
              </a:rPr>
              <a:t>B</a:t>
            </a:r>
            <a:r>
              <a:rPr lang="en-IN" sz="1800" kern="100" dirty="0">
                <a:solidFill>
                  <a:srgbClr val="E1DDBF"/>
                </a:solidFill>
                <a:effectLst/>
                <a:latin typeface="Bahnschrift Light SemiCondensed" panose="020B0502040204020203" pitchFamily="34" charset="0"/>
                <a:ea typeface="Calibri" panose="020F0502020204030204" pitchFamily="34" charset="0"/>
              </a:rPr>
              <a:t>alance between new and repeat passengers</a:t>
            </a:r>
          </a:p>
          <a:p>
            <a:pPr marL="0" indent="0" algn="just">
              <a:lnSpc>
                <a:spcPct val="200000"/>
              </a:lnSpc>
              <a:buNone/>
            </a:pPr>
            <a:endParaRPr lang="en-IN" sz="1600" dirty="0">
              <a:solidFill>
                <a:srgbClr val="E1DDBF"/>
              </a:solidFill>
              <a:latin typeface="Bahnschrift Light SemiCondensed" panose="020B0502040204020203" pitchFamily="34" charset="0"/>
            </a:endParaRPr>
          </a:p>
        </p:txBody>
      </p:sp>
    </p:spTree>
    <p:extLst>
      <p:ext uri="{BB962C8B-B14F-4D97-AF65-F5344CB8AC3E}">
        <p14:creationId xmlns:p14="http://schemas.microsoft.com/office/powerpoint/2010/main" val="1169963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a:extLst>
            <a:ext uri="{FF2B5EF4-FFF2-40B4-BE49-F238E27FC236}">
              <a16:creationId xmlns:a16="http://schemas.microsoft.com/office/drawing/2014/main" id="{7311F123-BCB0-EA3B-4ABF-E862BCF7F6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1C80E1-F416-34E6-8258-D8C396198A81}"/>
              </a:ext>
            </a:extLst>
          </p:cNvPr>
          <p:cNvSpPr>
            <a:spLocks noGrp="1"/>
          </p:cNvSpPr>
          <p:nvPr>
            <p:ph type="title"/>
          </p:nvPr>
        </p:nvSpPr>
        <p:spPr>
          <a:xfrm>
            <a:off x="1295400" y="842964"/>
            <a:ext cx="9601200" cy="614048"/>
          </a:xfrm>
          <a:solidFill>
            <a:srgbClr val="67958E"/>
          </a:solidFill>
        </p:spPr>
        <p:txBody>
          <a:bodyPr>
            <a:noAutofit/>
          </a:bodyPr>
          <a:lstStyle/>
          <a:p>
            <a:r>
              <a:rPr lang="en-IN" sz="3200" dirty="0">
                <a:solidFill>
                  <a:srgbClr val="E1DDBF"/>
                </a:solidFill>
                <a:latin typeface="Bahnschrift Light SemiCondensed" panose="020B0502040204020203" pitchFamily="34" charset="0"/>
                <a:ea typeface="DengXian" panose="020B0503020204020204" pitchFamily="2" charset="-122"/>
              </a:rPr>
              <a:t>Project overview</a:t>
            </a:r>
          </a:p>
        </p:txBody>
      </p:sp>
      <p:sp>
        <p:nvSpPr>
          <p:cNvPr id="9" name="Content Placeholder 8">
            <a:extLst>
              <a:ext uri="{FF2B5EF4-FFF2-40B4-BE49-F238E27FC236}">
                <a16:creationId xmlns:a16="http://schemas.microsoft.com/office/drawing/2014/main" id="{B74EC34B-B919-C403-5BA7-DA66176967AF}"/>
              </a:ext>
            </a:extLst>
          </p:cNvPr>
          <p:cNvSpPr>
            <a:spLocks noGrp="1"/>
          </p:cNvSpPr>
          <p:nvPr>
            <p:ph idx="1"/>
          </p:nvPr>
        </p:nvSpPr>
        <p:spPr>
          <a:xfrm>
            <a:off x="1295400" y="1750910"/>
            <a:ext cx="9601200" cy="4856367"/>
          </a:xfrm>
        </p:spPr>
        <p:txBody>
          <a:bodyPr>
            <a:noAutofit/>
          </a:bodyPr>
          <a:lstStyle/>
          <a:p>
            <a:r>
              <a:rPr lang="en-US" sz="2000" dirty="0">
                <a:solidFill>
                  <a:srgbClr val="E1DDBF"/>
                </a:solidFill>
                <a:latin typeface="Bahnschrift Light SemiCondensed" panose="020B0502040204020203" pitchFamily="34" charset="0"/>
              </a:rPr>
              <a:t>The </a:t>
            </a:r>
            <a:r>
              <a:rPr lang="en-US" sz="2000" dirty="0" err="1">
                <a:solidFill>
                  <a:srgbClr val="E1DDBF"/>
                </a:solidFill>
                <a:latin typeface="Bahnschrift Light SemiCondensed" panose="020B0502040204020203" pitchFamily="34" charset="0"/>
              </a:rPr>
              <a:t>GoodCabs</a:t>
            </a:r>
            <a:r>
              <a:rPr lang="en-US" sz="2000" dirty="0">
                <a:solidFill>
                  <a:srgbClr val="E1DDBF"/>
                </a:solidFill>
                <a:latin typeface="Bahnschrift Light SemiCondensed" panose="020B0502040204020203" pitchFamily="34" charset="0"/>
              </a:rPr>
              <a:t> Project focuses on developing a comprehensive Power BI Dashboard to evaluate and present operational, financial, and customer-centric data for </a:t>
            </a:r>
            <a:r>
              <a:rPr lang="en-US" sz="2000" dirty="0" err="1">
                <a:solidFill>
                  <a:srgbClr val="E1DDBF"/>
                </a:solidFill>
                <a:latin typeface="Bahnschrift Light SemiCondensed" panose="020B0502040204020203" pitchFamily="34" charset="0"/>
              </a:rPr>
              <a:t>GoodCabs</a:t>
            </a:r>
            <a:r>
              <a:rPr lang="en-US" sz="2000" dirty="0">
                <a:solidFill>
                  <a:srgbClr val="E1DDBF"/>
                </a:solidFill>
                <a:latin typeface="Bahnschrift Light SemiCondensed" panose="020B0502040204020203" pitchFamily="34" charset="0"/>
              </a:rPr>
              <a:t>. The project includes:</a:t>
            </a:r>
          </a:p>
          <a:p>
            <a:pPr marL="0" indent="0">
              <a:buNone/>
            </a:pPr>
            <a:endParaRPr lang="en-US" sz="2000" dirty="0">
              <a:solidFill>
                <a:srgbClr val="E1DDBF"/>
              </a:solidFill>
              <a:latin typeface="Bahnschrift Light SemiCondensed" panose="020B0502040204020203" pitchFamily="34" charset="0"/>
            </a:endParaRPr>
          </a:p>
          <a:p>
            <a:pPr>
              <a:buFont typeface="Arial" panose="020B0604020202020204" pitchFamily="34" charset="0"/>
              <a:buChar char="•"/>
            </a:pPr>
            <a:r>
              <a:rPr lang="en-US" sz="2000" b="1" dirty="0">
                <a:solidFill>
                  <a:srgbClr val="E1DDBF"/>
                </a:solidFill>
                <a:latin typeface="Bahnschrift Light SemiCondensed" panose="020B0502040204020203" pitchFamily="34" charset="0"/>
              </a:rPr>
              <a:t>Dashboard</a:t>
            </a:r>
            <a:r>
              <a:rPr lang="en-US" sz="2000" dirty="0">
                <a:solidFill>
                  <a:srgbClr val="E1DDBF"/>
                </a:solidFill>
                <a:latin typeface="Bahnschrift Light SemiCondensed" panose="020B0502040204020203" pitchFamily="34" charset="0"/>
              </a:rPr>
              <a:t>: A high-level overview of key metrics and performance.</a:t>
            </a:r>
          </a:p>
          <a:p>
            <a:pPr>
              <a:buFont typeface="Arial" panose="020B0604020202020204" pitchFamily="34" charset="0"/>
              <a:buChar char="•"/>
            </a:pPr>
            <a:r>
              <a:rPr lang="en-US" sz="2000" b="1" dirty="0">
                <a:solidFill>
                  <a:srgbClr val="E1DDBF"/>
                </a:solidFill>
                <a:latin typeface="Bahnschrift Light SemiCondensed" panose="020B0502040204020203" pitchFamily="34" charset="0"/>
              </a:rPr>
              <a:t>Geographical Analysis</a:t>
            </a:r>
            <a:r>
              <a:rPr lang="en-US" sz="2000" dirty="0">
                <a:solidFill>
                  <a:srgbClr val="E1DDBF"/>
                </a:solidFill>
                <a:latin typeface="Bahnschrift Light SemiCondensed" panose="020B0502040204020203" pitchFamily="34" charset="0"/>
              </a:rPr>
              <a:t>: Detailed insights into performance metrics for each city.</a:t>
            </a:r>
          </a:p>
          <a:p>
            <a:pPr>
              <a:buFont typeface="Arial" panose="020B0604020202020204" pitchFamily="34" charset="0"/>
              <a:buChar char="•"/>
            </a:pPr>
            <a:r>
              <a:rPr lang="en-US" sz="2000" b="1" dirty="0">
                <a:solidFill>
                  <a:srgbClr val="E1DDBF"/>
                </a:solidFill>
                <a:latin typeface="Bahnschrift Light SemiCondensed" panose="020B0502040204020203" pitchFamily="34" charset="0"/>
              </a:rPr>
              <a:t>Target Status</a:t>
            </a:r>
            <a:r>
              <a:rPr lang="en-US" sz="2000" dirty="0">
                <a:solidFill>
                  <a:srgbClr val="E1DDBF"/>
                </a:solidFill>
                <a:latin typeface="Bahnschrift Light SemiCondensed" panose="020B0502040204020203" pitchFamily="34" charset="0"/>
              </a:rPr>
              <a:t>: Tracking progress toward performance targets.</a:t>
            </a:r>
          </a:p>
          <a:p>
            <a:pPr>
              <a:buFont typeface="Arial" panose="020B0604020202020204" pitchFamily="34" charset="0"/>
              <a:buChar char="•"/>
            </a:pPr>
            <a:r>
              <a:rPr lang="en-US" sz="2000" b="1" dirty="0">
                <a:solidFill>
                  <a:srgbClr val="E1DDBF"/>
                </a:solidFill>
                <a:latin typeface="Bahnschrift Light SemiCondensed" panose="020B0502040204020203" pitchFamily="34" charset="0"/>
              </a:rPr>
              <a:t>Customer Analysis</a:t>
            </a:r>
            <a:r>
              <a:rPr lang="en-US" sz="2000" dirty="0">
                <a:solidFill>
                  <a:srgbClr val="E1DDBF"/>
                </a:solidFill>
                <a:latin typeface="Bahnschrift Light SemiCondensed" panose="020B0502040204020203" pitchFamily="34" charset="0"/>
              </a:rPr>
              <a:t>: Understanding customer behavior, satisfaction, and trends.</a:t>
            </a:r>
          </a:p>
        </p:txBody>
      </p:sp>
    </p:spTree>
    <p:extLst>
      <p:ext uri="{BB962C8B-B14F-4D97-AF65-F5344CB8AC3E}">
        <p14:creationId xmlns:p14="http://schemas.microsoft.com/office/powerpoint/2010/main" val="1815754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a:extLst>
            <a:ext uri="{FF2B5EF4-FFF2-40B4-BE49-F238E27FC236}">
              <a16:creationId xmlns:a16="http://schemas.microsoft.com/office/drawing/2014/main" id="{C8D23E79-C511-18FC-54B1-7170CD0CEF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53EAF3-D365-59CC-3B92-5646AE851022}"/>
              </a:ext>
            </a:extLst>
          </p:cNvPr>
          <p:cNvSpPr>
            <a:spLocks noGrp="1"/>
          </p:cNvSpPr>
          <p:nvPr>
            <p:ph type="title"/>
          </p:nvPr>
        </p:nvSpPr>
        <p:spPr>
          <a:xfrm>
            <a:off x="1295400" y="250723"/>
            <a:ext cx="9601200" cy="614048"/>
          </a:xfrm>
          <a:solidFill>
            <a:srgbClr val="67958E"/>
          </a:solidFill>
        </p:spPr>
        <p:txBody>
          <a:bodyPr>
            <a:noAutofit/>
          </a:bodyPr>
          <a:lstStyle/>
          <a:p>
            <a:r>
              <a:rPr lang="en-IN" sz="3200" dirty="0">
                <a:solidFill>
                  <a:srgbClr val="E1DDBF"/>
                </a:solidFill>
                <a:latin typeface="Bahnschrift Light SemiCondensed" panose="020B0502040204020203" pitchFamily="34" charset="0"/>
                <a:ea typeface="DengXian" panose="020B0503020204020204" pitchFamily="2" charset="-122"/>
              </a:rPr>
              <a:t>Dashboard</a:t>
            </a:r>
          </a:p>
        </p:txBody>
      </p:sp>
      <p:pic>
        <p:nvPicPr>
          <p:cNvPr id="6" name="Content Placeholder 5" descr="A screenshot of a computer&#10;&#10;Description automatically generated">
            <a:extLst>
              <a:ext uri="{FF2B5EF4-FFF2-40B4-BE49-F238E27FC236}">
                <a16:creationId xmlns:a16="http://schemas.microsoft.com/office/drawing/2014/main" id="{C52E3C9B-01E2-0FDF-97F9-17427ACE18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017621"/>
            <a:ext cx="9601199" cy="5666958"/>
          </a:xfrm>
        </p:spPr>
      </p:pic>
    </p:spTree>
    <p:extLst>
      <p:ext uri="{BB962C8B-B14F-4D97-AF65-F5344CB8AC3E}">
        <p14:creationId xmlns:p14="http://schemas.microsoft.com/office/powerpoint/2010/main" val="323882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a:extLst>
            <a:ext uri="{FF2B5EF4-FFF2-40B4-BE49-F238E27FC236}">
              <a16:creationId xmlns:a16="http://schemas.microsoft.com/office/drawing/2014/main" id="{108CC9A0-B251-24F5-8313-202414B42B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75A6A0-3BB0-A6A4-1468-2A24B1677F19}"/>
              </a:ext>
            </a:extLst>
          </p:cNvPr>
          <p:cNvSpPr>
            <a:spLocks noGrp="1"/>
          </p:cNvSpPr>
          <p:nvPr>
            <p:ph type="title"/>
          </p:nvPr>
        </p:nvSpPr>
        <p:spPr>
          <a:xfrm>
            <a:off x="1295400" y="250723"/>
            <a:ext cx="9601200" cy="614048"/>
          </a:xfrm>
          <a:solidFill>
            <a:srgbClr val="67958E"/>
          </a:solidFill>
        </p:spPr>
        <p:txBody>
          <a:bodyPr>
            <a:noAutofit/>
          </a:bodyPr>
          <a:lstStyle/>
          <a:p>
            <a:r>
              <a:rPr lang="en-IN" sz="3200" dirty="0">
                <a:solidFill>
                  <a:srgbClr val="E1DDBF"/>
                </a:solidFill>
                <a:latin typeface="Bahnschrift Light SemiCondensed" panose="020B0502040204020203" pitchFamily="34" charset="0"/>
                <a:ea typeface="DengXian" panose="020B0503020204020204" pitchFamily="2" charset="-122"/>
              </a:rPr>
              <a:t>reports</a:t>
            </a:r>
          </a:p>
        </p:txBody>
      </p:sp>
      <p:pic>
        <p:nvPicPr>
          <p:cNvPr id="7" name="Content Placeholder 6" descr="A screenshot of a computer&#10;&#10;Description automatically generated">
            <a:extLst>
              <a:ext uri="{FF2B5EF4-FFF2-40B4-BE49-F238E27FC236}">
                <a16:creationId xmlns:a16="http://schemas.microsoft.com/office/drawing/2014/main" id="{193D5B3B-E3E3-D96F-C8B0-BAD5C94361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994787"/>
            <a:ext cx="9601200" cy="5767754"/>
          </a:xfrm>
        </p:spPr>
      </p:pic>
    </p:spTree>
    <p:extLst>
      <p:ext uri="{BB962C8B-B14F-4D97-AF65-F5344CB8AC3E}">
        <p14:creationId xmlns:p14="http://schemas.microsoft.com/office/powerpoint/2010/main" val="267861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a:extLst>
            <a:ext uri="{FF2B5EF4-FFF2-40B4-BE49-F238E27FC236}">
              <a16:creationId xmlns:a16="http://schemas.microsoft.com/office/drawing/2014/main" id="{A4673D38-A544-B537-3863-8E31D2DABF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E84FBA-95C4-EF76-C72A-590E3D0E723D}"/>
              </a:ext>
            </a:extLst>
          </p:cNvPr>
          <p:cNvSpPr>
            <a:spLocks noGrp="1"/>
          </p:cNvSpPr>
          <p:nvPr>
            <p:ph type="title"/>
          </p:nvPr>
        </p:nvSpPr>
        <p:spPr>
          <a:xfrm>
            <a:off x="1295400" y="250723"/>
            <a:ext cx="9601200" cy="614048"/>
          </a:xfrm>
          <a:solidFill>
            <a:srgbClr val="67958E"/>
          </a:solidFill>
        </p:spPr>
        <p:txBody>
          <a:bodyPr>
            <a:noAutofit/>
          </a:bodyPr>
          <a:lstStyle/>
          <a:p>
            <a:r>
              <a:rPr lang="en-IN" sz="3200" dirty="0">
                <a:solidFill>
                  <a:srgbClr val="E1DDBF"/>
                </a:solidFill>
                <a:latin typeface="Bahnschrift Light SemiCondensed" panose="020B0502040204020203" pitchFamily="34" charset="0"/>
                <a:ea typeface="DengXian" panose="020B0503020204020204" pitchFamily="2" charset="-122"/>
              </a:rPr>
              <a:t>reports</a:t>
            </a:r>
          </a:p>
        </p:txBody>
      </p:sp>
      <p:pic>
        <p:nvPicPr>
          <p:cNvPr id="7" name="Content Placeholder 6">
            <a:extLst>
              <a:ext uri="{FF2B5EF4-FFF2-40B4-BE49-F238E27FC236}">
                <a16:creationId xmlns:a16="http://schemas.microsoft.com/office/drawing/2014/main" id="{9341E181-C044-2004-BE9F-94176CBB9DB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295400" y="994787"/>
            <a:ext cx="9601200" cy="5767754"/>
          </a:xfrm>
        </p:spPr>
      </p:pic>
    </p:spTree>
    <p:extLst>
      <p:ext uri="{BB962C8B-B14F-4D97-AF65-F5344CB8AC3E}">
        <p14:creationId xmlns:p14="http://schemas.microsoft.com/office/powerpoint/2010/main" val="233141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4253A"/>
        </a:solidFill>
        <a:effectLst/>
      </p:bgPr>
    </p:bg>
    <p:spTree>
      <p:nvGrpSpPr>
        <p:cNvPr id="1" name="">
          <a:extLst>
            <a:ext uri="{FF2B5EF4-FFF2-40B4-BE49-F238E27FC236}">
              <a16:creationId xmlns:a16="http://schemas.microsoft.com/office/drawing/2014/main" id="{E030A0D5-60AB-A4B0-C363-F76882EA88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4D897F-4C96-A46D-1EF3-0625E3143DC8}"/>
              </a:ext>
            </a:extLst>
          </p:cNvPr>
          <p:cNvSpPr>
            <a:spLocks noGrp="1"/>
          </p:cNvSpPr>
          <p:nvPr>
            <p:ph type="title"/>
          </p:nvPr>
        </p:nvSpPr>
        <p:spPr>
          <a:xfrm>
            <a:off x="1295400" y="250723"/>
            <a:ext cx="9601200" cy="614048"/>
          </a:xfrm>
          <a:solidFill>
            <a:srgbClr val="67958E"/>
          </a:solidFill>
        </p:spPr>
        <p:txBody>
          <a:bodyPr>
            <a:noAutofit/>
          </a:bodyPr>
          <a:lstStyle/>
          <a:p>
            <a:r>
              <a:rPr lang="en-IN" sz="3200" dirty="0">
                <a:solidFill>
                  <a:srgbClr val="E1DDBF"/>
                </a:solidFill>
                <a:latin typeface="Bahnschrift Light SemiCondensed" panose="020B0502040204020203" pitchFamily="34" charset="0"/>
                <a:ea typeface="DengXian" panose="020B0503020204020204" pitchFamily="2" charset="-122"/>
              </a:rPr>
              <a:t>reports</a:t>
            </a:r>
          </a:p>
        </p:txBody>
      </p:sp>
      <p:pic>
        <p:nvPicPr>
          <p:cNvPr id="7" name="Content Placeholder 6">
            <a:extLst>
              <a:ext uri="{FF2B5EF4-FFF2-40B4-BE49-F238E27FC236}">
                <a16:creationId xmlns:a16="http://schemas.microsoft.com/office/drawing/2014/main" id="{7D0CE45E-613A-9322-00BB-CE3229FFA1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295400" y="994787"/>
            <a:ext cx="9601200" cy="5767754"/>
          </a:xfrm>
        </p:spPr>
      </p:pic>
    </p:spTree>
    <p:extLst>
      <p:ext uri="{BB962C8B-B14F-4D97-AF65-F5344CB8AC3E}">
        <p14:creationId xmlns:p14="http://schemas.microsoft.com/office/powerpoint/2010/main" val="1127253869"/>
      </p:ext>
    </p:extLst>
  </p:cSld>
  <p:clrMapOvr>
    <a:masterClrMapping/>
  </p:clrMapOvr>
</p:sld>
</file>

<file path=ppt/theme/theme1.xml><?xml version="1.0" encoding="utf-8"?>
<a:theme xmlns:a="http://schemas.openxmlformats.org/drawingml/2006/main" name="PoiseVTI">
  <a:themeElements>
    <a:clrScheme name="Poise">
      <a:dk1>
        <a:sysClr val="windowText" lastClr="000000"/>
      </a:dk1>
      <a:lt1>
        <a:sysClr val="window" lastClr="FFFFFF"/>
      </a:lt1>
      <a:dk2>
        <a:srgbClr val="403739"/>
      </a:dk2>
      <a:lt2>
        <a:srgbClr val="F4E9E6"/>
      </a:lt2>
      <a:accent1>
        <a:srgbClr val="B18083"/>
      </a:accent1>
      <a:accent2>
        <a:srgbClr val="C17A69"/>
      </a:accent2>
      <a:accent3>
        <a:srgbClr val="CE9573"/>
      </a:accent3>
      <a:accent4>
        <a:srgbClr val="82907A"/>
      </a:accent4>
      <a:accent5>
        <a:srgbClr val="9A9966"/>
      </a:accent5>
      <a:accent6>
        <a:srgbClr val="AB9955"/>
      </a:accent6>
      <a:hlink>
        <a:srgbClr val="A97979"/>
      </a:hlink>
      <a:folHlink>
        <a:srgbClr val="BB7563"/>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otalTime>262</TotalTime>
  <Words>1319</Words>
  <Application>Microsoft Office PowerPoint</Application>
  <PresentationFormat>Widescreen</PresentationFormat>
  <Paragraphs>124</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-apple-system</vt:lpstr>
      <vt:lpstr>Arial</vt:lpstr>
      <vt:lpstr>Bahnschrift Light Condensed</vt:lpstr>
      <vt:lpstr>Bahnschrift Light SemiCondensed</vt:lpstr>
      <vt:lpstr>Daytona Condensed</vt:lpstr>
      <vt:lpstr>Goudy Old Style</vt:lpstr>
      <vt:lpstr>Univers Light</vt:lpstr>
      <vt:lpstr>Wingdings</vt:lpstr>
      <vt:lpstr>PoiseVTI</vt:lpstr>
      <vt:lpstr>PowerPoint Presentation</vt:lpstr>
      <vt:lpstr>agenda</vt:lpstr>
      <vt:lpstr>Company Overview</vt:lpstr>
      <vt:lpstr>Problem statement</vt:lpstr>
      <vt:lpstr>Project overview</vt:lpstr>
      <vt:lpstr>Dashboard</vt:lpstr>
      <vt:lpstr>reports</vt:lpstr>
      <vt:lpstr>reports</vt:lpstr>
      <vt:lpstr>reports</vt:lpstr>
      <vt:lpstr>Primary questions</vt:lpstr>
      <vt:lpstr>Primary questions</vt:lpstr>
      <vt:lpstr>Primary questions</vt:lpstr>
      <vt:lpstr>Primary questions</vt:lpstr>
      <vt:lpstr>Primary questions</vt:lpstr>
      <vt:lpstr>Primary questions</vt:lpstr>
      <vt:lpstr>Primary questions</vt:lpstr>
      <vt:lpstr>Primary questions</vt:lpstr>
      <vt:lpstr>Secondary questions</vt:lpstr>
      <vt:lpstr>Secondary questions</vt:lpstr>
      <vt:lpstr>secondary QUESTIONS</vt:lpstr>
      <vt:lpstr>Ad hoc requests</vt:lpstr>
      <vt:lpstr>Ad hoc requests</vt:lpstr>
      <vt:lpstr>Ad hoc requests</vt:lpstr>
      <vt:lpstr>Ad hoc requests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Vetrivel Kumar</dc:creator>
  <cp:lastModifiedBy>Vetrivel Kumar</cp:lastModifiedBy>
  <cp:revision>1</cp:revision>
  <dcterms:created xsi:type="dcterms:W3CDTF">2024-12-27T03:08:15Z</dcterms:created>
  <dcterms:modified xsi:type="dcterms:W3CDTF">2024-12-27T07:30:54Z</dcterms:modified>
</cp:coreProperties>
</file>