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Default Extension="jpg" ContentType="image/jpe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ocuments\clg\employee_data%20char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[employee_data chart1.xlsx]Sheet2!PivotTable2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Rating Under Department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122353667165E-2"/>
          <c:y val="0.16044994375703048"/>
          <c:w val="0.65849733291159473"/>
          <c:h val="0.4148979906923399"/>
        </c:manualLayout>
      </c:layout>
      <c:barChart>
        <c:barDir val="col"/>
        <c:grouping val="stacked"/>
        <c:ser>
          <c:idx val="0"/>
          <c:order val="0"/>
          <c:tx>
            <c:strRef>
              <c:f>Sheet2!$B$4:$B$6</c:f>
              <c:strCache>
                <c:ptCount val="1"/>
                <c:pt idx="0">
                  <c:v>Production        - Zone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Sheet2!$B$7:$B$29</c:f>
              <c:numCache>
                <c:formatCode>General</c:formatCode>
                <c:ptCount val="11"/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7E-49EC-96CD-F4F598A4DD25}"/>
            </c:ext>
          </c:extLst>
        </c:ser>
        <c:ser>
          <c:idx val="1"/>
          <c:order val="1"/>
          <c:tx>
            <c:strRef>
              <c:f>Sheet2!$C$4:$C$6</c:f>
              <c:strCache>
                <c:ptCount val="1"/>
                <c:pt idx="0">
                  <c:v>Production        - Zone 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Sheet2!$C$7:$C$29</c:f>
              <c:numCache>
                <c:formatCode>General</c:formatCode>
                <c:ptCount val="1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7E-49EC-96CD-F4F598A4DD25}"/>
            </c:ext>
          </c:extLst>
        </c:ser>
        <c:ser>
          <c:idx val="2"/>
          <c:order val="2"/>
          <c:tx>
            <c:strRef>
              <c:f>Sheet2!$E$4:$E$6</c:f>
              <c:strCache>
                <c:ptCount val="1"/>
                <c:pt idx="0">
                  <c:v>Sales - Zone 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Sheet2!$E$7:$E$29</c:f>
              <c:numCache>
                <c:formatCode>General</c:formatCode>
                <c:ptCount val="11"/>
                <c:pt idx="3">
                  <c:v>2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C7E-49EC-96CD-F4F598A4DD25}"/>
            </c:ext>
          </c:extLst>
        </c:ser>
        <c:ser>
          <c:idx val="3"/>
          <c:order val="3"/>
          <c:tx>
            <c:strRef>
              <c:f>Sheet2!$F$4:$F$6</c:f>
              <c:strCache>
                <c:ptCount val="1"/>
                <c:pt idx="0">
                  <c:v>Sales - Zone 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Sheet2!$F$7:$F$29</c:f>
              <c:numCache>
                <c:formatCode>General</c:formatCode>
                <c:ptCount val="11"/>
                <c:pt idx="2">
                  <c:v>4</c:v>
                </c:pt>
                <c:pt idx="5">
                  <c:v>3</c:v>
                </c:pt>
                <c:pt idx="6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C7E-49EC-96CD-F4F598A4DD25}"/>
            </c:ext>
          </c:extLst>
        </c:ser>
        <c:ser>
          <c:idx val="4"/>
          <c:order val="4"/>
          <c:tx>
            <c:strRef>
              <c:f>Sheet2!$G$4:$G$6</c:f>
              <c:strCache>
                <c:ptCount val="1"/>
                <c:pt idx="0">
                  <c:v>Sales - Zone 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Sheet2!$G$7:$G$29</c:f>
              <c:numCache>
                <c:formatCode>General</c:formatCode>
                <c:ptCount val="11"/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C7E-49EC-96CD-F4F598A4DD25}"/>
            </c:ext>
          </c:extLst>
        </c:ser>
        <c:ser>
          <c:idx val="5"/>
          <c:order val="5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162994048"/>
        <c:axId val="162995584"/>
      </c:barChart>
      <c:catAx>
        <c:axId val="1629940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5584"/>
        <c:crosses val="autoZero"/>
        <c:auto val="1"/>
        <c:lblAlgn val="ctr"/>
        <c:lblOffset val="100"/>
      </c:catAx>
      <c:valAx>
        <c:axId val="1629955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31694591507057"/>
          <c:y val="0.15178183954442523"/>
          <c:w val="0.25405782837278434"/>
          <c:h val="0.6896914485763092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 smtClean="0"/>
            <a:t>Employee Performance Improvement and Pay Zone Optimization</a:t>
          </a:r>
          <a:endParaRPr lang="en-US" dirty="0"/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GB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 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/>
            <a:t>Salary and Compensation Analysis Through Excel Data Modeling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/>
            <a:t>Data Manipulation Techniques, Conditional Formatting, Pivot Table, Functions and Formulas, Power Query, Charts and Graphs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75DD5A1-3CBF-49C2-AFE0-FD5E911B4D6C}" type="pres">
      <dgm:prSet presAssocID="{62410D27-D913-4F54-A3CC-133F95876F10}" presName="composite" presStyleCnt="0"/>
      <dgm:spPr/>
    </dgm:pt>
    <dgm:pt modelId="{CE7E4207-18F3-41E8-B491-D652018CB6A5}" type="pres">
      <dgm:prSet presAssocID="{62410D27-D913-4F54-A3CC-133F95876F10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7CF6CDE1-CC14-4C11-A534-1BC795DB796A}" type="pres">
      <dgm:prSet presAssocID="{62410D27-D913-4F54-A3CC-133F95876F10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AF9037-3420-4B58-BCA0-E0D3CE6A7362}" type="pres">
      <dgm:prSet presAssocID="{25B6003C-14DE-4C81-90EA-428425B9D014}" presName="spacing" presStyleCnt="0"/>
      <dgm:spPr/>
    </dgm:pt>
    <dgm:pt modelId="{BEE36B87-8898-44AE-BD56-2E5CA27A6A0E}" type="pres">
      <dgm:prSet presAssocID="{8313F615-FCFA-4DCE-A118-7D46DA6257C4}" presName="composite" presStyleCnt="0"/>
      <dgm:spPr/>
    </dgm:pt>
    <dgm:pt modelId="{49413693-5F6F-4F8C-8379-9DC1A8682C5D}" type="pres">
      <dgm:prSet presAssocID="{8313F615-FCFA-4DCE-A118-7D46DA6257C4}" presName="imgShp" presStyleLbl="fgImgPlace1" presStyleIdx="1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D92EB10-FBF5-4BA0-B2C2-9987B9CA35E5}" type="pres">
      <dgm:prSet presAssocID="{8313F615-FCFA-4DCE-A118-7D46DA6257C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68A20-0F93-48B7-A018-AA42B71720DB}" type="pres">
      <dgm:prSet presAssocID="{653D2549-EC1D-4D74-B5D5-1A3114FB7F52}" presName="spacing" presStyleCnt="0"/>
      <dgm:spPr/>
    </dgm:pt>
    <dgm:pt modelId="{3879870F-3B6D-494C-A2C1-E7A022D63E5D}" type="pres">
      <dgm:prSet presAssocID="{70581E58-7468-47CD-A8EC-EF8002E95FC7}" presName="composite" presStyleCnt="0"/>
      <dgm:spPr/>
    </dgm:pt>
    <dgm:pt modelId="{A1480D6D-EF73-4126-B6BF-9A7DBB4B2F46}" type="pres">
      <dgm:prSet presAssocID="{70581E58-7468-47CD-A8EC-EF8002E95FC7}" presName="imgShp" presStyleLbl="fgImgPlace1" presStyleIdx="2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97AEE1A3-285D-4558-AC14-2E2ADA9D6BF6}" type="pres">
      <dgm:prSet presAssocID="{70581E58-7468-47CD-A8EC-EF8002E95FC7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4BB8D1-8ADF-490B-A2A9-809F8B5AEE39}" type="pres">
      <dgm:prSet presAssocID="{64872D31-A3E3-4096-962F-E505E7B7E6C8}" presName="spacing" presStyleCnt="0"/>
      <dgm:spPr/>
    </dgm:pt>
    <dgm:pt modelId="{ABD74FCC-59E8-4A32-AF29-EEB8DA8EECE9}" type="pres">
      <dgm:prSet presAssocID="{319563BF-F25B-4D85-8566-93A5A8B607C9}" presName="composite" presStyleCnt="0"/>
      <dgm:spPr/>
    </dgm:pt>
    <dgm:pt modelId="{103C1264-E48C-4E58-9F3F-15245408ED02}" type="pres">
      <dgm:prSet presAssocID="{319563BF-F25B-4D85-8566-93A5A8B607C9}" presName="imgShp" presStyleLbl="fgImgPlace1" presStyleIdx="3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21483B2C-18D0-4A8F-9044-CAD73D34A900}" type="pres">
      <dgm:prSet presAssocID="{319563BF-F25B-4D85-8566-93A5A8B607C9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6B20F1-58F2-4017-9259-560C64B547E1}" type="pres">
      <dgm:prSet presAssocID="{ECE6B411-D2CA-45A6-82B3-813C224A154C}" presName="spacing" presStyleCnt="0"/>
      <dgm:spPr/>
    </dgm:pt>
    <dgm:pt modelId="{3C453709-5DF7-498F-B8C3-EF9C378D447F}" type="pres">
      <dgm:prSet presAssocID="{3CAA4478-38F5-4815-A010-A2B1FFFFB766}" presName="composite" presStyleCnt="0"/>
      <dgm:spPr/>
    </dgm:pt>
    <dgm:pt modelId="{D51935C8-1F10-429B-BC48-47F3E285CC46}" type="pres">
      <dgm:prSet presAssocID="{3CAA4478-38F5-4815-A010-A2B1FFFFB766}" presName="imgShp" presStyleLbl="fgImgPlace1" presStyleIdx="4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B4832326-3269-41D5-BE62-34FD430C0174}" type="pres">
      <dgm:prSet presAssocID="{3CAA4478-38F5-4815-A010-A2B1FFFFB76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80365F-31E1-4276-9BD6-B06C402838A8}" type="pres">
      <dgm:prSet presAssocID="{2C089D30-BB71-407E-81C4-86017B0A56EE}" presName="spacing" presStyleCnt="0"/>
      <dgm:spPr/>
    </dgm:pt>
    <dgm:pt modelId="{3CEA8D38-1623-4D74-9726-67416EF9CA60}" type="pres">
      <dgm:prSet presAssocID="{6C14D67A-EAC9-4633-A5F8-159E390E31BB}" presName="composite" presStyleCnt="0"/>
      <dgm:spPr/>
    </dgm:pt>
    <dgm:pt modelId="{201E4188-523D-485D-B4ED-6E43B90A9FF8}" type="pres">
      <dgm:prSet presAssocID="{6C14D67A-EAC9-4633-A5F8-159E390E31BB}" presName="imgShp" presStyleLbl="fgImgPlace1" presStyleIdx="5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B2ED1D8-E6CB-40C6-AA5B-CD7292CDA5DF}" type="pres">
      <dgm:prSet presAssocID="{6C14D67A-EAC9-4633-A5F8-159E390E31B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1A0171-34CA-4E4F-9BC6-6C004C5CB835}" type="presOf" srcId="{70581E58-7468-47CD-A8EC-EF8002E95FC7}" destId="{97AEE1A3-285D-4558-AC14-2E2ADA9D6BF6}" srcOrd="0" destOrd="0" presId="urn:microsoft.com/office/officeart/2005/8/layout/vList3#1"/>
    <dgm:cxn modelId="{7A4F37DC-2F0F-486E-BF04-6B17B5FD00F2}" type="presOf" srcId="{2CBEB532-9F71-4EC7-A9E3-779BF93FF0A6}" destId="{BDF68574-4FC5-402A-9E39-C8954EA26A62}" srcOrd="0" destOrd="0" presId="urn:microsoft.com/office/officeart/2005/8/layout/vList3#1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8E5318B5-FCC3-4AA4-AC51-88A9186C99C5}" type="presOf" srcId="{6C14D67A-EAC9-4633-A5F8-159E390E31BB}" destId="{5B2ED1D8-E6CB-40C6-AA5B-CD7292CDA5DF}" srcOrd="0" destOrd="0" presId="urn:microsoft.com/office/officeart/2005/8/layout/vList3#1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51C7E5DA-B7D7-4CF1-B334-B995F300676A}" type="presOf" srcId="{3CAA4478-38F5-4815-A010-A2B1FFFFB766}" destId="{B4832326-3269-41D5-BE62-34FD430C0174}" srcOrd="0" destOrd="0" presId="urn:microsoft.com/office/officeart/2005/8/layout/vList3#1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63238EE5-75B4-43A3-BA66-FE0F5DE78B26}" type="presOf" srcId="{319563BF-F25B-4D85-8566-93A5A8B607C9}" destId="{21483B2C-18D0-4A8F-9044-CAD73D34A900}" srcOrd="0" destOrd="0" presId="urn:microsoft.com/office/officeart/2005/8/layout/vList3#1"/>
    <dgm:cxn modelId="{A5B570DF-BE86-4D8F-94E9-EF56F8F0E9AE}" type="presOf" srcId="{62410D27-D913-4F54-A3CC-133F95876F10}" destId="{7CF6CDE1-CC14-4C11-A534-1BC795DB796A}" srcOrd="0" destOrd="0" presId="urn:microsoft.com/office/officeart/2005/8/layout/vList3#1"/>
    <dgm:cxn modelId="{59C8F326-C70B-4F74-92DC-EF3B6A48F421}" type="presOf" srcId="{8313F615-FCFA-4DCE-A118-7D46DA6257C4}" destId="{5D92EB10-FBF5-4BA0-B2C2-9987B9CA35E5}" srcOrd="0" destOrd="0" presId="urn:microsoft.com/office/officeart/2005/8/layout/vList3#1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753DFE5C-65AE-41FE-8B2C-C5A3BC06F45C}" type="presParOf" srcId="{BDF68574-4FC5-402A-9E39-C8954EA26A62}" destId="{075DD5A1-3CBF-49C2-AFE0-FD5E911B4D6C}" srcOrd="0" destOrd="0" presId="urn:microsoft.com/office/officeart/2005/8/layout/vList3#1"/>
    <dgm:cxn modelId="{CF8D5332-ABA8-4622-87F9-2CA75247153F}" type="presParOf" srcId="{075DD5A1-3CBF-49C2-AFE0-FD5E911B4D6C}" destId="{CE7E4207-18F3-41E8-B491-D652018CB6A5}" srcOrd="0" destOrd="0" presId="urn:microsoft.com/office/officeart/2005/8/layout/vList3#1"/>
    <dgm:cxn modelId="{C36B9B20-378B-48AF-8736-BD7E238540C9}" type="presParOf" srcId="{075DD5A1-3CBF-49C2-AFE0-FD5E911B4D6C}" destId="{7CF6CDE1-CC14-4C11-A534-1BC795DB796A}" srcOrd="1" destOrd="0" presId="urn:microsoft.com/office/officeart/2005/8/layout/vList3#1"/>
    <dgm:cxn modelId="{5DD9E591-FADB-49DA-9898-37DA4D36EA15}" type="presParOf" srcId="{BDF68574-4FC5-402A-9E39-C8954EA26A62}" destId="{C5AF9037-3420-4B58-BCA0-E0D3CE6A7362}" srcOrd="1" destOrd="0" presId="urn:microsoft.com/office/officeart/2005/8/layout/vList3#1"/>
    <dgm:cxn modelId="{35B7987C-20A6-46FC-9361-7DCB04CB65A3}" type="presParOf" srcId="{BDF68574-4FC5-402A-9E39-C8954EA26A62}" destId="{BEE36B87-8898-44AE-BD56-2E5CA27A6A0E}" srcOrd="2" destOrd="0" presId="urn:microsoft.com/office/officeart/2005/8/layout/vList3#1"/>
    <dgm:cxn modelId="{1FB9C4E5-A63A-4A47-AFCE-D8D67B6D1226}" type="presParOf" srcId="{BEE36B87-8898-44AE-BD56-2E5CA27A6A0E}" destId="{49413693-5F6F-4F8C-8379-9DC1A8682C5D}" srcOrd="0" destOrd="0" presId="urn:microsoft.com/office/officeart/2005/8/layout/vList3#1"/>
    <dgm:cxn modelId="{5DA106A7-0317-4693-8ED0-5E98CE45AB96}" type="presParOf" srcId="{BEE36B87-8898-44AE-BD56-2E5CA27A6A0E}" destId="{5D92EB10-FBF5-4BA0-B2C2-9987B9CA35E5}" srcOrd="1" destOrd="0" presId="urn:microsoft.com/office/officeart/2005/8/layout/vList3#1"/>
    <dgm:cxn modelId="{72EC6842-1077-4224-BC71-D9E2E8F79CC8}" type="presParOf" srcId="{BDF68574-4FC5-402A-9E39-C8954EA26A62}" destId="{68D68A20-0F93-48B7-A018-AA42B71720DB}" srcOrd="3" destOrd="0" presId="urn:microsoft.com/office/officeart/2005/8/layout/vList3#1"/>
    <dgm:cxn modelId="{8CA8FF3D-4D5D-4715-AB9D-29C73AD9B608}" type="presParOf" srcId="{BDF68574-4FC5-402A-9E39-C8954EA26A62}" destId="{3879870F-3B6D-494C-A2C1-E7A022D63E5D}" srcOrd="4" destOrd="0" presId="urn:microsoft.com/office/officeart/2005/8/layout/vList3#1"/>
    <dgm:cxn modelId="{4951A174-C4A9-419A-BFC8-9244625D9DD1}" type="presParOf" srcId="{3879870F-3B6D-494C-A2C1-E7A022D63E5D}" destId="{A1480D6D-EF73-4126-B6BF-9A7DBB4B2F46}" srcOrd="0" destOrd="0" presId="urn:microsoft.com/office/officeart/2005/8/layout/vList3#1"/>
    <dgm:cxn modelId="{44C1F529-5972-4E44-B2B0-2096D5BA872F}" type="presParOf" srcId="{3879870F-3B6D-494C-A2C1-E7A022D63E5D}" destId="{97AEE1A3-285D-4558-AC14-2E2ADA9D6BF6}" srcOrd="1" destOrd="0" presId="urn:microsoft.com/office/officeart/2005/8/layout/vList3#1"/>
    <dgm:cxn modelId="{807C99B5-0744-4D15-BA62-92007964678F}" type="presParOf" srcId="{BDF68574-4FC5-402A-9E39-C8954EA26A62}" destId="{A04BB8D1-8ADF-490B-A2A9-809F8B5AEE39}" srcOrd="5" destOrd="0" presId="urn:microsoft.com/office/officeart/2005/8/layout/vList3#1"/>
    <dgm:cxn modelId="{9D89EF55-EEEE-403A-A38E-0FED3BF14034}" type="presParOf" srcId="{BDF68574-4FC5-402A-9E39-C8954EA26A62}" destId="{ABD74FCC-59E8-4A32-AF29-EEB8DA8EECE9}" srcOrd="6" destOrd="0" presId="urn:microsoft.com/office/officeart/2005/8/layout/vList3#1"/>
    <dgm:cxn modelId="{E70AB244-57F5-470E-8CDC-518958867619}" type="presParOf" srcId="{ABD74FCC-59E8-4A32-AF29-EEB8DA8EECE9}" destId="{103C1264-E48C-4E58-9F3F-15245408ED02}" srcOrd="0" destOrd="0" presId="urn:microsoft.com/office/officeart/2005/8/layout/vList3#1"/>
    <dgm:cxn modelId="{1F4DBF05-F4B3-4F79-8E41-0FCE98C444BE}" type="presParOf" srcId="{ABD74FCC-59E8-4A32-AF29-EEB8DA8EECE9}" destId="{21483B2C-18D0-4A8F-9044-CAD73D34A900}" srcOrd="1" destOrd="0" presId="urn:microsoft.com/office/officeart/2005/8/layout/vList3#1"/>
    <dgm:cxn modelId="{ED14A658-5EB8-45DF-923E-D49C57B27826}" type="presParOf" srcId="{BDF68574-4FC5-402A-9E39-C8954EA26A62}" destId="{146B20F1-58F2-4017-9259-560C64B547E1}" srcOrd="7" destOrd="0" presId="urn:microsoft.com/office/officeart/2005/8/layout/vList3#1"/>
    <dgm:cxn modelId="{F719F6AB-810B-42A0-9743-4D45383506A4}" type="presParOf" srcId="{BDF68574-4FC5-402A-9E39-C8954EA26A62}" destId="{3C453709-5DF7-498F-B8C3-EF9C378D447F}" srcOrd="8" destOrd="0" presId="urn:microsoft.com/office/officeart/2005/8/layout/vList3#1"/>
    <dgm:cxn modelId="{8BAB0EDD-F619-4A85-B7F1-889B9881331B}" type="presParOf" srcId="{3C453709-5DF7-498F-B8C3-EF9C378D447F}" destId="{D51935C8-1F10-429B-BC48-47F3E285CC46}" srcOrd="0" destOrd="0" presId="urn:microsoft.com/office/officeart/2005/8/layout/vList3#1"/>
    <dgm:cxn modelId="{FBC97C89-4EF2-40DF-A489-B32557442D5A}" type="presParOf" srcId="{3C453709-5DF7-498F-B8C3-EF9C378D447F}" destId="{B4832326-3269-41D5-BE62-34FD430C0174}" srcOrd="1" destOrd="0" presId="urn:microsoft.com/office/officeart/2005/8/layout/vList3#1"/>
    <dgm:cxn modelId="{350373EA-0CEA-4904-BA80-D347E663FAF2}" type="presParOf" srcId="{BDF68574-4FC5-402A-9E39-C8954EA26A62}" destId="{6C80365F-31E1-4276-9BD6-B06C402838A8}" srcOrd="9" destOrd="0" presId="urn:microsoft.com/office/officeart/2005/8/layout/vList3#1"/>
    <dgm:cxn modelId="{B0812852-5C18-400E-99E2-7D37E3163A94}" type="presParOf" srcId="{BDF68574-4FC5-402A-9E39-C8954EA26A62}" destId="{3CEA8D38-1623-4D74-9726-67416EF9CA60}" srcOrd="10" destOrd="0" presId="urn:microsoft.com/office/officeart/2005/8/layout/vList3#1"/>
    <dgm:cxn modelId="{D4344A31-0472-481A-94DD-44F774A0727C}" type="presParOf" srcId="{3CEA8D38-1623-4D74-9726-67416EF9CA60}" destId="{201E4188-523D-485D-B4ED-6E43B90A9FF8}" srcOrd="0" destOrd="0" presId="urn:microsoft.com/office/officeart/2005/8/layout/vList3#1"/>
    <dgm:cxn modelId="{965BB6F2-87C5-45DC-AEAF-23E4BC643170}" type="presParOf" srcId="{3CEA8D38-1623-4D74-9726-67416EF9CA60}" destId="{5B2ED1D8-E6CB-40C6-AA5B-CD7292CDA5D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GB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GB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GB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GB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 custLinFactNeighborX="177" custLinFactNeighborY="-7581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GB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6CDE1-CC14-4C11-A534-1BC795DB796A}">
      <dsp:nvSpPr>
        <dsp:cNvPr id="0" name=""/>
        <dsp:cNvSpPr/>
      </dsp:nvSpPr>
      <dsp:spPr>
        <a:xfrm rot="10800000">
          <a:off x="1644965" y="121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 Attrition Analysis Using Excel Dashboards </a:t>
          </a:r>
        </a:p>
      </dsp:txBody>
      <dsp:txXfrm rot="10800000">
        <a:off x="1807144" y="1214"/>
        <a:ext cx="5724700" cy="648718"/>
      </dsp:txXfrm>
    </dsp:sp>
    <dsp:sp modelId="{CE7E4207-18F3-41E8-B491-D652018CB6A5}">
      <dsp:nvSpPr>
        <dsp:cNvPr id="0" name=""/>
        <dsp:cNvSpPr/>
      </dsp:nvSpPr>
      <dsp:spPr>
        <a:xfrm>
          <a:off x="1320605" y="121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EB10-FBF5-4BA0-B2C2-9987B9CA35E5}">
      <dsp:nvSpPr>
        <dsp:cNvPr id="0" name=""/>
        <dsp:cNvSpPr/>
      </dsp:nvSpPr>
      <dsp:spPr>
        <a:xfrm rot="10800000">
          <a:off x="1644965" y="843580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an Employee Performance  Scorecard in Excel</a:t>
          </a:r>
        </a:p>
      </dsp:txBody>
      <dsp:txXfrm rot="10800000">
        <a:off x="1807144" y="843580"/>
        <a:ext cx="5724700" cy="648718"/>
      </dsp:txXfrm>
    </dsp:sp>
    <dsp:sp modelId="{49413693-5F6F-4F8C-8379-9DC1A8682C5D}">
      <dsp:nvSpPr>
        <dsp:cNvPr id="0" name=""/>
        <dsp:cNvSpPr/>
      </dsp:nvSpPr>
      <dsp:spPr>
        <a:xfrm>
          <a:off x="1320605" y="843580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E1A3-285D-4558-AC14-2E2ADA9D6BF6}">
      <dsp:nvSpPr>
        <dsp:cNvPr id="0" name=""/>
        <dsp:cNvSpPr/>
      </dsp:nvSpPr>
      <dsp:spPr>
        <a:xfrm rot="10800000">
          <a:off x="1644965" y="1685946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Pivot Tables for Employee Turnover Analysis </a:t>
          </a:r>
        </a:p>
      </dsp:txBody>
      <dsp:txXfrm rot="10800000">
        <a:off x="1807144" y="1685946"/>
        <a:ext cx="5724700" cy="648718"/>
      </dsp:txXfrm>
    </dsp:sp>
    <dsp:sp modelId="{A1480D6D-EF73-4126-B6BF-9A7DBB4B2F46}">
      <dsp:nvSpPr>
        <dsp:cNvPr id="0" name=""/>
        <dsp:cNvSpPr/>
      </dsp:nvSpPr>
      <dsp:spPr>
        <a:xfrm>
          <a:off x="1320605" y="1685946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83B2C-18D0-4A8F-9044-CAD73D34A900}">
      <dsp:nvSpPr>
        <dsp:cNvPr id="0" name=""/>
        <dsp:cNvSpPr/>
      </dsp:nvSpPr>
      <dsp:spPr>
        <a:xfrm rot="10800000">
          <a:off x="1644965" y="2528312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Visualizing Employee Attendance Trends with Excel Charts </a:t>
          </a:r>
        </a:p>
      </dsp:txBody>
      <dsp:txXfrm rot="10800000">
        <a:off x="1807144" y="2528312"/>
        <a:ext cx="5724700" cy="648718"/>
      </dsp:txXfrm>
    </dsp:sp>
    <dsp:sp modelId="{103C1264-E48C-4E58-9F3F-15245408ED02}">
      <dsp:nvSpPr>
        <dsp:cNvPr id="0" name=""/>
        <dsp:cNvSpPr/>
      </dsp:nvSpPr>
      <dsp:spPr>
        <a:xfrm>
          <a:off x="1320605" y="2528312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32326-3269-41D5-BE62-34FD430C0174}">
      <dsp:nvSpPr>
        <dsp:cNvPr id="0" name=""/>
        <dsp:cNvSpPr/>
      </dsp:nvSpPr>
      <dsp:spPr>
        <a:xfrm rot="10800000">
          <a:off x="1644965" y="3370678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Salary and Compensation Analysis Through Excel Data Modeling</a:t>
          </a:r>
        </a:p>
      </dsp:txBody>
      <dsp:txXfrm rot="10800000">
        <a:off x="1807144" y="3370678"/>
        <a:ext cx="5724700" cy="648718"/>
      </dsp:txXfrm>
    </dsp:sp>
    <dsp:sp modelId="{D51935C8-1F10-429B-BC48-47F3E285CC46}">
      <dsp:nvSpPr>
        <dsp:cNvPr id="0" name=""/>
        <dsp:cNvSpPr/>
      </dsp:nvSpPr>
      <dsp:spPr>
        <a:xfrm>
          <a:off x="1320605" y="3370678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ED1D8-E6CB-40C6-AA5B-CD7292CDA5DF}">
      <dsp:nvSpPr>
        <dsp:cNvPr id="0" name=""/>
        <dsp:cNvSpPr/>
      </dsp:nvSpPr>
      <dsp:spPr>
        <a:xfrm rot="10800000">
          <a:off x="1644965" y="421304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Manipulation Techniques, Conditional Formatting, Pivot Table, Functions and Formulas, Power Query, Charts and Graphs</a:t>
          </a:r>
        </a:p>
      </dsp:txBody>
      <dsp:txXfrm rot="10800000">
        <a:off x="1807144" y="4213044"/>
        <a:ext cx="5724700" cy="648718"/>
      </dsp:txXfrm>
    </dsp:sp>
    <dsp:sp modelId="{201E4188-523D-485D-B4ED-6E43B90A9FF8}">
      <dsp:nvSpPr>
        <dsp:cNvPr id="0" name=""/>
        <dsp:cNvSpPr/>
      </dsp:nvSpPr>
      <dsp:spPr>
        <a:xfrm>
          <a:off x="1320605" y="421304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6B4A9-1611-4792-9094-5F34BCA07E0B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300739" y="3075039"/>
            <a:ext cx="951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DEPARTMENT: COMMERCE</a:t>
            </a:r>
          </a:p>
          <a:p>
            <a:r>
              <a:rPr lang="en-US" sz="2800" dirty="0"/>
              <a:t>COLLEGE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66983701"/>
              </p:ext>
            </p:extLst>
          </p:nvPr>
        </p:nvGraphicFramePr>
        <p:xfrm>
          <a:off x="1862965" y="1932657"/>
          <a:ext cx="6944140" cy="388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xmlns="" val="3712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10123187" cy="444595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 Imbalanced Ratings in Departments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2. Rating Discrepancies within Pay Zones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3. Departmental Distribution and Size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4. Employee Development Needs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5. Employee Satisfaction and Retention Risk</a:t>
            </a:r>
          </a:p>
        </p:txBody>
      </p:sp>
    </p:spTree>
    <p:extLst>
      <p:ext uri="{BB962C8B-B14F-4D97-AF65-F5344CB8AC3E}">
        <p14:creationId xmlns:p14="http://schemas.microsoft.com/office/powerpoint/2010/main" xmlns="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27609904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1270315" y="437700"/>
            <a:ext cx="886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12298337"/>
              </p:ext>
            </p:extLst>
          </p:nvPr>
        </p:nvGraphicFramePr>
        <p:xfrm>
          <a:off x="2124893" y="215445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set: Kaggle, Employee dataset</a:t>
            </a:r>
          </a:p>
          <a:p>
            <a:r>
              <a:rPr lang="en-US" sz="2000" dirty="0"/>
              <a:t>Feature Selection:</a:t>
            </a:r>
          </a:p>
          <a:p>
            <a:r>
              <a:rPr lang="en-US" sz="2000" dirty="0"/>
              <a:t>Data Cleaning: Missing values, Irrelevant</a:t>
            </a:r>
          </a:p>
          <a:p>
            <a:r>
              <a:rPr lang="en-US" sz="2000" dirty="0"/>
              <a:t>Pivot Table: Employee ID, First Name, </a:t>
            </a:r>
            <a:r>
              <a:rPr lang="en-US" sz="2000" dirty="0" err="1"/>
              <a:t>Payzone</a:t>
            </a:r>
            <a:r>
              <a:rPr lang="en-US" sz="2000" dirty="0"/>
              <a:t>, </a:t>
            </a:r>
            <a:r>
              <a:rPr lang="en-US" sz="2000" dirty="0" err="1"/>
              <a:t>DepartmentType</a:t>
            </a:r>
            <a:r>
              <a:rPr lang="en-US" sz="2000" dirty="0"/>
              <a:t>, Current Employee Rating.  </a:t>
            </a:r>
          </a:p>
          <a:p>
            <a:r>
              <a:rPr lang="en-US" sz="2000" dirty="0"/>
              <a:t>Performance:</a:t>
            </a:r>
          </a:p>
          <a:p>
            <a:r>
              <a:rPr lang="en-US" sz="2000" dirty="0"/>
              <a:t>Report: Slicer</a:t>
            </a:r>
          </a:p>
          <a:p>
            <a:r>
              <a:rPr lang="en-US" sz="2000" dirty="0"/>
              <a:t>Chart:</a:t>
            </a:r>
          </a:p>
        </p:txBody>
      </p:sp>
    </p:spTree>
    <p:extLst>
      <p:ext uri="{BB962C8B-B14F-4D97-AF65-F5344CB8AC3E}">
        <p14:creationId xmlns:p14="http://schemas.microsoft.com/office/powerpoint/2010/main" xmlns="" val="391770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341</TotalTime>
  <Words>431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Employee Performance Analysis Using Excel</vt:lpstr>
      <vt:lpstr>PROJECT TITLE</vt:lpstr>
      <vt:lpstr>AGENDA</vt:lpstr>
      <vt:lpstr>PROBLEM STATEMENT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</cp:lastModifiedBy>
  <cp:revision>23</cp:revision>
  <dcterms:created xsi:type="dcterms:W3CDTF">2024-08-21T00:32:52Z</dcterms:created>
  <dcterms:modified xsi:type="dcterms:W3CDTF">2024-08-29T04:23:41Z</dcterms:modified>
</cp:coreProperties>
</file>