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7"/>
  </p:notesMasterIdLst>
  <p:sldIdLst>
    <p:sldId id="262" r:id="rId2"/>
    <p:sldId id="269" r:id="rId3"/>
    <p:sldId id="270" r:id="rId4"/>
    <p:sldId id="322" r:id="rId5"/>
    <p:sldId id="315" r:id="rId6"/>
    <p:sldId id="273" r:id="rId7"/>
    <p:sldId id="307" r:id="rId8"/>
    <p:sldId id="309" r:id="rId9"/>
    <p:sldId id="320" r:id="rId10"/>
    <p:sldId id="321" r:id="rId11"/>
    <p:sldId id="319" r:id="rId12"/>
    <p:sldId id="318" r:id="rId13"/>
    <p:sldId id="276" r:id="rId14"/>
    <p:sldId id="308" r:id="rId15"/>
    <p:sldId id="310" r:id="rId16"/>
    <p:sldId id="311" r:id="rId17"/>
    <p:sldId id="312" r:id="rId18"/>
    <p:sldId id="296" r:id="rId19"/>
    <p:sldId id="297" r:id="rId20"/>
    <p:sldId id="317" r:id="rId21"/>
    <p:sldId id="298" r:id="rId22"/>
    <p:sldId id="299" r:id="rId23"/>
    <p:sldId id="288" r:id="rId24"/>
    <p:sldId id="289" r:id="rId25"/>
    <p:sldId id="290" r:id="rId26"/>
    <p:sldId id="291" r:id="rId27"/>
    <p:sldId id="292" r:id="rId28"/>
    <p:sldId id="281" r:id="rId29"/>
    <p:sldId id="293" r:id="rId30"/>
    <p:sldId id="294" r:id="rId31"/>
    <p:sldId id="313" r:id="rId32"/>
    <p:sldId id="314" r:id="rId33"/>
    <p:sldId id="316" r:id="rId34"/>
    <p:sldId id="280" r:id="rId35"/>
    <p:sldId id="266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i kali" initials="kk" lastIdx="2" clrIdx="0">
    <p:extLst>
      <p:ext uri="{19B8F6BF-5375-455C-9EA6-DF929625EA0E}">
        <p15:presenceInfo xmlns:p15="http://schemas.microsoft.com/office/powerpoint/2012/main" userId="581ad7c4b85700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18E"/>
    <a:srgbClr val="113052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1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893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498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22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071" y="-5448"/>
            <a:ext cx="12203372" cy="736270"/>
          </a:xfrm>
          <a:prstGeom prst="rect">
            <a:avLst/>
          </a:prstGeom>
          <a:solidFill>
            <a:srgbClr val="006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Franklin Gothic Demi" pitchFamily="34" charset="0"/>
              </a:rPr>
              <a:t>University VOC College of Engineering </a:t>
            </a:r>
          </a:p>
          <a:p>
            <a:pPr algn="ctr">
              <a:defRPr/>
            </a:pPr>
            <a:r>
              <a:rPr lang="en-US" sz="1200" i="0" dirty="0"/>
              <a:t>(A Constituent College of Anna University, Chennai)</a:t>
            </a:r>
            <a:r>
              <a:rPr lang="en-US" sz="1200" i="0" dirty="0">
                <a:solidFill>
                  <a:prstClr val="white"/>
                </a:solidFill>
                <a:latin typeface="Franklin Gothic Demi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34F6-4857-2919-0661-C72E54DC4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3418" y="1"/>
            <a:ext cx="1018583" cy="736271"/>
          </a:xfrm>
          <a:prstGeom prst="rect">
            <a:avLst/>
          </a:prstGeom>
          <a:solidFill>
            <a:srgbClr val="00618E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DCD9B-228F-9B25-98DE-2E9401894E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1" y="4649636"/>
            <a:ext cx="12192000" cy="22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92654" y="1103843"/>
            <a:ext cx="11690849" cy="5223272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DF94A-78AE-BF1E-8237-ECA6C7E2E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1064" y="13607"/>
            <a:ext cx="1240937" cy="951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9FC71-3965-4994-A8B7-45363098D4CD}"/>
              </a:ext>
            </a:extLst>
          </p:cNvPr>
          <p:cNvSpPr txBox="1"/>
          <p:nvPr userDrawn="1"/>
        </p:nvSpPr>
        <p:spPr>
          <a:xfrm>
            <a:off x="0" y="658215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>
                <a:solidFill>
                  <a:schemeClr val="bg1"/>
                </a:solidFill>
                <a:latin typeface="Bookman Old Style" panose="02050604050505020204" pitchFamily="18" charset="0"/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24378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85218" y="2971801"/>
            <a:ext cx="3270249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94033" y="3619535"/>
            <a:ext cx="267940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01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92654" y="1103843"/>
            <a:ext cx="11690849" cy="5223272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DF94A-78AE-BF1E-8237-ECA6C7E2E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1064" y="13607"/>
            <a:ext cx="1240937" cy="951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9FC71-3965-4994-A8B7-45363098D4CD}"/>
              </a:ext>
            </a:extLst>
          </p:cNvPr>
          <p:cNvSpPr txBox="1"/>
          <p:nvPr userDrawn="1"/>
        </p:nvSpPr>
        <p:spPr>
          <a:xfrm>
            <a:off x="0" y="658215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>
                <a:solidFill>
                  <a:schemeClr val="bg1"/>
                </a:solidFill>
                <a:latin typeface="Bookman Old Style" panose="02050604050505020204" pitchFamily="18" charset="0"/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298404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34977-71B9-E6C8-19D4-66AF7350C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0" y="105912"/>
            <a:ext cx="104317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545F3-0629-5ABE-47CA-3FC427717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8309" y="0"/>
            <a:ext cx="1243692" cy="9510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5F8AF2-EF47-F56B-64FB-AB17BEBAAA91}"/>
              </a:ext>
            </a:extLst>
          </p:cNvPr>
          <p:cNvSpPr/>
          <p:nvPr userDrawn="1"/>
        </p:nvSpPr>
        <p:spPr>
          <a:xfrm>
            <a:off x="11176002" y="6393318"/>
            <a:ext cx="1015999" cy="2499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 SemiConden" panose="020B0502040204020203" pitchFamily="34" charset="0"/>
              </a:rPr>
              <a:t>UVOC</a:t>
            </a:r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01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08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423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408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812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33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452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10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09" r:id="rId15"/>
    <p:sldLayoutId id="214748370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withcode.com/" TargetMode="External"/><Relationship Id="rId3" Type="http://schemas.openxmlformats.org/officeDocument/2006/relationships/hyperlink" Target="https://www.tensorflow.org/tutorials/keras/keras_tuner" TargetMode="External"/><Relationship Id="rId7" Type="http://schemas.openxmlformats.org/officeDocument/2006/relationships/hyperlink" Target="https://cloud.google.com/automl" TargetMode="External"/><Relationship Id="rId2" Type="http://schemas.openxmlformats.org/officeDocument/2006/relationships/hyperlink" Target="https://github.com/telekom-security/tpotc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.org/" TargetMode="External"/><Relationship Id="rId5" Type="http://schemas.openxmlformats.org/officeDocument/2006/relationships/hyperlink" Target="https://pytorch.org/hub/" TargetMode="External"/><Relationship Id="rId4" Type="http://schemas.openxmlformats.org/officeDocument/2006/relationships/hyperlink" Target="https://www.tensorflow.org/hub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898525" y="718458"/>
            <a:ext cx="11293475" cy="577124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GENERATOR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261258" y="1502229"/>
            <a:ext cx="11639006" cy="37359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  MEMBERS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AGASH RAJEEV A               953220106002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ASHOK KUMAR A                953220106005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VETRISELVAN G                 953220106041</a:t>
            </a:r>
          </a:p>
          <a:p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DR C PETER DEVADOSS M.E, Ph.D.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FE1B9-3675-4CAA-AA69-DC08FB0C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030771"/>
            <a:ext cx="8124825" cy="474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2337C-EF00-49BD-B101-CBBF880C308F}"/>
              </a:ext>
            </a:extLst>
          </p:cNvPr>
          <p:cNvSpPr txBox="1"/>
          <p:nvPr/>
        </p:nvSpPr>
        <p:spPr>
          <a:xfrm>
            <a:off x="410816" y="5827229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3.Cancer prediction: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is predicted as low probability.</a:t>
            </a:r>
          </a:p>
        </p:txBody>
      </p:sp>
    </p:spTree>
    <p:extLst>
      <p:ext uri="{BB962C8B-B14F-4D97-AF65-F5344CB8AC3E}">
        <p14:creationId xmlns:p14="http://schemas.microsoft.com/office/powerpoint/2010/main" val="87322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A41D8-B82A-441B-9D05-F4B246AC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957"/>
            <a:ext cx="7772400" cy="378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28BCA-AF07-4507-A72A-5C912CDB32E6}"/>
              </a:ext>
            </a:extLst>
          </p:cNvPr>
          <p:cNvSpPr txBox="1"/>
          <p:nvPr/>
        </p:nvSpPr>
        <p:spPr>
          <a:xfrm>
            <a:off x="384313" y="5119761"/>
            <a:ext cx="1166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4.Stock Prediction: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is predicted as 945.6</a:t>
            </a:r>
          </a:p>
        </p:txBody>
      </p:sp>
    </p:spTree>
    <p:extLst>
      <p:ext uri="{BB962C8B-B14F-4D97-AF65-F5344CB8AC3E}">
        <p14:creationId xmlns:p14="http://schemas.microsoft.com/office/powerpoint/2010/main" val="7441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916F-C25A-4B11-A0F3-1F86DD4D6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24" y="1052512"/>
            <a:ext cx="7305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1E98A-3C1E-4223-985E-74ED035F2482}"/>
              </a:ext>
            </a:extLst>
          </p:cNvPr>
          <p:cNvSpPr txBox="1"/>
          <p:nvPr/>
        </p:nvSpPr>
        <p:spPr>
          <a:xfrm>
            <a:off x="424069" y="4881221"/>
            <a:ext cx="1167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5.Weather Prediction: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is predicted as Rain.</a:t>
            </a:r>
          </a:p>
        </p:txBody>
      </p:sp>
    </p:spTree>
    <p:extLst>
      <p:ext uri="{BB962C8B-B14F-4D97-AF65-F5344CB8AC3E}">
        <p14:creationId xmlns:p14="http://schemas.microsoft.com/office/powerpoint/2010/main" val="10174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 Generator Command-Line Interface: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the Program: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starts by displaying a welcome message and a list of available options for the user to choose from.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enter a number from 0 to 5 to select an option:</a:t>
            </a: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'0' allows the user to create a new AI model.</a:t>
            </a: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'1' to '5' selects a pre-trained model for specific tasks: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Value Prediction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Prediction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enter 'q' to quit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1085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 (Option 0):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option '0', they are prompted to provide the necessary data to train a new AI model.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specifying the dataset and any additional parameters required for model training.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trained, it is saved for future use.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(Options 1 to 5):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one of the pre-trained models (options 1 to 5), the corresponding model is loaded.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input the required features for prediction.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processes the input and generates the predicted value based on the selected task (e.g., house value, health insurance premium, cancer diagnosis, etc.).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value is displayed to the user.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or Quit: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obtaining the predicted value, the user is given the option to perform another prediction or to quit the program.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chooses to continue, they can select another option or input new data for prediction.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'q', the program exits, and a farewell message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379886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 Generator Internal Interface: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Dataset: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provided by the user.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or impute null values in the dataset to ensure data integrity.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Data: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columns with data type 'object', indicating categorical variables.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 using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map categorical values to integers.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datasets to evaluate model performance.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70-80% of the data is used for training and the remaining for testing.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Model Type: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a classification or regression model is needed based on the nature of the target variable: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variable is continuous, a regression model is required.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variable is categorical, a classification model is needed.</a:t>
            </a:r>
          </a:p>
        </p:txBody>
      </p:sp>
    </p:spTree>
    <p:extLst>
      <p:ext uri="{BB962C8B-B14F-4D97-AF65-F5344CB8AC3E}">
        <p14:creationId xmlns:p14="http://schemas.microsoft.com/office/powerpoint/2010/main" val="372047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Algorithm: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 type, select an appropriate algorithm from the list of available algorithms: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Regression: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Classification: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  <a:p>
            <a:pPr marL="1600200" lvl="3" indent="-2286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Classification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algorithm on the training dataset to learn patterns and relationships between features and the target variable.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Model: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save the generated model as a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 future use.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saved model to the list of available models for selection.</a:t>
            </a:r>
          </a:p>
        </p:txBody>
      </p:sp>
    </p:spTree>
    <p:extLst>
      <p:ext uri="{BB962C8B-B14F-4D97-AF65-F5344CB8AC3E}">
        <p14:creationId xmlns:p14="http://schemas.microsoft.com/office/powerpoint/2010/main" val="359931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Values: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selects the model for prediction, load the corresponding saved model.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required features for prediction.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loaded model to predict the target variable based on the input features.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the model using appropriate evaluation metrics based on the model type: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Regression: Mean Squared Error (MSE), R-squared (R²), etc.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Classification: Accuracy, Precision, Recall, F1-score, Confusion Matrix, etc.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evaluation results to the user for assessment.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Results: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predicted values to the user.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evaluation results to assess the model's performance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96083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76" y="1242836"/>
                <a:ext cx="11077304" cy="479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Model:</a:t>
                </a:r>
              </a:p>
              <a:p>
                <a:pPr algn="just"/>
                <a:r>
                  <a:rPr lang="en-US" sz="2400" b="1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 Model: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Description: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regression models the relationship between the dependent variabl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one or more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by fitting a linear equation to observed data.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Equation: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endParaRPr lang="en-US" b="1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 (Ordinary Least Squares):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objective is to minimize the sum of squared residuals, which is the squared difference between the observed and predicted values: </a:t>
                </a:r>
              </a:p>
              <a:p>
                <a:pPr algn="just"/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D0D0D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b="1" i="1" dirty="0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D0D0D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…+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</a:t>
                </a:r>
              </a:p>
              <a:p>
                <a:pPr algn="just"/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observations.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observed value of the dependent variable for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="1" dirty="0">
                    <a:solidFill>
                      <a:srgbClr val="0D0D0D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values of the independent variables for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0​,</a:t>
                </a: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1​,</a:t>
                </a: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2​,…,</a:t>
                </a: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are the coefficients to be estimated.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error term.</a:t>
                </a:r>
              </a:p>
              <a:p>
                <a:pPr algn="just"/>
                <a:endParaRPr lang="en-US" b="0" i="1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" y="1242836"/>
                <a:ext cx="11077304" cy="4798750"/>
              </a:xfrm>
              <a:prstGeom prst="rect">
                <a:avLst/>
              </a:prstGeom>
              <a:blipFill>
                <a:blip r:embed="rId2"/>
                <a:stretch>
                  <a:fillRect l="-881" t="-101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84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76" y="1242836"/>
                <a:ext cx="11077304" cy="253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 Regression:</a:t>
                </a:r>
                <a:endPara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Description: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forest regression is an ensemble learning method that builds multiple decision trees during training and combines their predictions to improve accuracy and robustness.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Prediction: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trees in the forest.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made by the </a:t>
                </a:r>
                <a:r>
                  <a:rPr lang="en-US" b="0" i="1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i="0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" y="1242836"/>
                <a:ext cx="11077304" cy="2539862"/>
              </a:xfrm>
              <a:prstGeom prst="rect">
                <a:avLst/>
              </a:prstGeom>
              <a:blipFill>
                <a:blip r:embed="rId2"/>
                <a:stretch>
                  <a:fillRect l="-881" t="-1918" r="-440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8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95" y="137677"/>
            <a:ext cx="9389440" cy="5545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6348" y="1018596"/>
            <a:ext cx="4480560" cy="551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76" y="1242836"/>
                <a:ext cx="11077304" cy="3800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Boosting Regression:</a:t>
                </a:r>
                <a:endPara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Description: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boosting regression is an ensemble learning method that builds trees sequentially, with each tree correcting errors made by the previous ones.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Prediction:</a:t>
                </a:r>
              </a:p>
              <a:p>
                <a:pPr algn="just"/>
                <a:r>
                  <a:rPr lang="en-US" b="1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weak learners (trees).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made by the </a:t>
                </a:r>
                <a:r>
                  <a:rPr lang="en-US" b="0" i="1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i="0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weak learner.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input features.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boosting minimizes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the 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​, where </a:t>
                </a: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actual target value.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loss functions include mean squared error (MSE) and absolute error (MAE).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" y="1242836"/>
                <a:ext cx="11077304" cy="3800784"/>
              </a:xfrm>
              <a:prstGeom prst="rect">
                <a:avLst/>
              </a:prstGeom>
              <a:blipFill>
                <a:blip r:embed="rId2"/>
                <a:stretch>
                  <a:fillRect l="-881" t="-1284" r="-440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91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2" y="221653"/>
            <a:ext cx="9389440" cy="5545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76" y="1242836"/>
                <a:ext cx="11077304" cy="444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Model:</a:t>
                </a:r>
              </a:p>
              <a:p>
                <a:pPr algn="just"/>
                <a:r>
                  <a:rPr lang="en-US" sz="2400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 Classification:</a:t>
                </a:r>
                <a:endPara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Prediction: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decision tree independently predicts the class, and the final prediction is determined by majority voting among the trees.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Mathematically, the final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for a binary classification problem is the class with the most votes:</a:t>
                </a:r>
              </a:p>
              <a:p>
                <a:pPr lvl="1" algn="just"/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1(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decision trees.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is the prediction of the </a:t>
                </a:r>
                <a:r>
                  <a:rPr lang="en-US" b="0" i="1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i="0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is the indicator function.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Features: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 introduces randomness by bootstrapping the training data and considering a random subset of features for splitting nodes in each tree.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randomness helps reduce overfitting and improves generalization.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" y="1242836"/>
                <a:ext cx="11077304" cy="4447115"/>
              </a:xfrm>
              <a:prstGeom prst="rect">
                <a:avLst/>
              </a:prstGeom>
              <a:blipFill>
                <a:blip r:embed="rId2"/>
                <a:stretch>
                  <a:fillRect l="-881" t="-1097" r="-440" b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7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76" y="1242836"/>
                <a:ext cx="11077304" cy="5218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Boosting Classification:</a:t>
                </a:r>
                <a:endPara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Prediction: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is the sum of predictions made by multiple weak learners (decision trees), each correcting the errors of the previous ones.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binary classification, the prediction is typically transformed using a sigmoid function to obtain class probabilities.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Boosting minimizes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iteratively adding weak learners: </a:t>
                </a:r>
              </a:p>
              <a:p>
                <a:pPr lvl="1" algn="just"/>
                <a:r>
                  <a:rPr lang="en-US" b="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𝑖𝑛𝑖𝑚𝑖𝑧𝑒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loss functions for classification include cross-entropy loss and exponential loss.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Descent: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Wingdings" panose="05000000000000000000" pitchFamily="2" charset="2"/>
                  <a:buChar char="Ø"/>
                </a:pP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is used to update the predictions in the direction that minimizes the loss: </a:t>
                </a:r>
              </a:p>
              <a:p>
                <a:pPr lvl="1" algn="just"/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dirty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endParaRPr lang="en-US" b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0" dirty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0" dirty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at iteration </a:t>
                </a:r>
                <a:r>
                  <a:rPr lang="en-US" b="0" i="1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weak learner (decision tree) at iteration </a:t>
                </a:r>
                <a:r>
                  <a:rPr lang="en-US" b="0" i="1" dirty="0" err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learning rate, controlling the step size of the gradient descent</a:t>
                </a:r>
                <a:r>
                  <a:rPr lang="en-US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:endParaRPr lang="en-US" b="0" i="1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" y="1242836"/>
                <a:ext cx="11077304" cy="5218929"/>
              </a:xfrm>
              <a:prstGeom prst="rect">
                <a:avLst/>
              </a:prstGeom>
              <a:blipFill>
                <a:blip r:embed="rId2"/>
                <a:stretch>
                  <a:fillRect l="-881" t="-935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1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5EF-2BCC-5237-BEC6-5A473190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63C5-ACB4-982B-1A9E-80AC606DA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1.House value prediction:</a:t>
            </a:r>
          </a:p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88CA0-7E2F-036F-BA4F-A5A4E6E8E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4437" r="13484" b="20085"/>
          <a:stretch/>
        </p:blipFill>
        <p:spPr>
          <a:xfrm>
            <a:off x="1842052" y="1616766"/>
            <a:ext cx="7788260" cy="131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B64FA-6A01-4F69-90EA-4B7A020824A9}"/>
              </a:ext>
            </a:extLst>
          </p:cNvPr>
          <p:cNvSpPr txBox="1"/>
          <p:nvPr/>
        </p:nvSpPr>
        <p:spPr>
          <a:xfrm>
            <a:off x="574460" y="3082735"/>
            <a:ext cx="1112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(R2 score): 0.818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approximately 81.8%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4,837,301,457.60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average squared difference between predicted and actual house 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Logarithmic Error (MSLE): 2327.00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average squared difference between the natural logarithm of predicted and actual house 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69,550.71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average deviation of predicted values from actual 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(MAPE): 0.183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prediction accuracy as a percentage</a:t>
            </a:r>
          </a:p>
        </p:txBody>
      </p:sp>
    </p:spTree>
    <p:extLst>
      <p:ext uri="{BB962C8B-B14F-4D97-AF65-F5344CB8AC3E}">
        <p14:creationId xmlns:p14="http://schemas.microsoft.com/office/powerpoint/2010/main" val="2705578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5EF-2BCC-5237-BEC6-5A473190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63C5-ACB4-982B-1A9E-80AC606DA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2.Health insurance amount prediction:</a:t>
            </a:r>
          </a:p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FB56A-D287-9A9F-6EDF-41D60550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4550" r="4835" b="15069"/>
          <a:stretch/>
        </p:blipFill>
        <p:spPr>
          <a:xfrm>
            <a:off x="2252869" y="1590261"/>
            <a:ext cx="7244921" cy="1563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4A6D0-2FC8-4F7A-BC5C-A0886F871C47}"/>
              </a:ext>
            </a:extLst>
          </p:cNvPr>
          <p:cNvSpPr txBox="1"/>
          <p:nvPr/>
        </p:nvSpPr>
        <p:spPr>
          <a:xfrm>
            <a:off x="492654" y="3429000"/>
            <a:ext cx="11206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(R2 score): 0.858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approximately 85.8%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22,645,379.37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average squared difference between predicted and actual health insurance amounts.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Logarithmic Error (MSLE): 0.243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average squared difference between the natural logarithm of predicted and actual health insurance amounts.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4,758.72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average deviation of predicted values from actual values.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(MAPE): 0.385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prediction accuracy as a percentage.</a:t>
            </a:r>
          </a:p>
        </p:txBody>
      </p:sp>
    </p:spTree>
    <p:extLst>
      <p:ext uri="{BB962C8B-B14F-4D97-AF65-F5344CB8AC3E}">
        <p14:creationId xmlns:p14="http://schemas.microsoft.com/office/powerpoint/2010/main" val="3784044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5EF-2BCC-5237-BEC6-5A473190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63C5-ACB4-982B-1A9E-80AC606DA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3.Cancer prediction:</a:t>
            </a:r>
          </a:p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29F6-3E18-D6CB-56E0-463915165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4423" r="5347" b="10658"/>
          <a:stretch/>
        </p:blipFill>
        <p:spPr>
          <a:xfrm>
            <a:off x="5618920" y="2120350"/>
            <a:ext cx="5168348" cy="341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A9C1C-ACA5-412B-8500-EDC80FBFD4AA}"/>
              </a:ext>
            </a:extLst>
          </p:cNvPr>
          <p:cNvSpPr txBox="1"/>
          <p:nvPr/>
        </p:nvSpPr>
        <p:spPr>
          <a:xfrm>
            <a:off x="503586" y="1595067"/>
            <a:ext cx="5788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88.4%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Positives: 342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Positives: 20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Negatives: 252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Negatives: 60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Ranges from 0.81 to 0.96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Ranges from 0.90 to 1.00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Ranges from 0.78 to 0.90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0.89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0.88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0.91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0.88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0.88</a:t>
            </a:r>
          </a:p>
        </p:txBody>
      </p:sp>
    </p:spTree>
    <p:extLst>
      <p:ext uri="{BB962C8B-B14F-4D97-AF65-F5344CB8AC3E}">
        <p14:creationId xmlns:p14="http://schemas.microsoft.com/office/powerpoint/2010/main" val="298079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5EF-2BCC-5237-BEC6-5A473190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63C5-ACB4-982B-1A9E-80AC606DA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4.Stock prediction:</a:t>
            </a:r>
          </a:p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9CEC1-5C1F-76AF-28CF-312CBC95E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 t="16765" r="9015" b="20354"/>
          <a:stretch/>
        </p:blipFill>
        <p:spPr>
          <a:xfrm>
            <a:off x="2358888" y="1690300"/>
            <a:ext cx="7496712" cy="1258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F02EE-4E5B-40B3-92AF-7CF3E20882B0}"/>
              </a:ext>
            </a:extLst>
          </p:cNvPr>
          <p:cNvSpPr txBox="1"/>
          <p:nvPr/>
        </p:nvSpPr>
        <p:spPr>
          <a:xfrm>
            <a:off x="845816" y="3282270"/>
            <a:ext cx="10853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(R2 score): 0.818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around 81.8%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1910.85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average squared difference between predicted and actual prices.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Logarithmic Error (MSLE): 2327.00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average squared difference between the natural logarithm of predicted and actual prices.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43.71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average deviation of predicted values from actual values.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(MAPE): 0.18298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prediction accuracy as a percentage.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6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5EF-2BCC-5237-BEC6-5A473190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63C5-ACB4-982B-1A9E-80AC606DA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5.Weather prediction:</a:t>
            </a:r>
          </a:p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D4DCB-0DE2-9631-0FC2-B30796FE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2116" r="15290" b="8237"/>
          <a:stretch/>
        </p:blipFill>
        <p:spPr>
          <a:xfrm>
            <a:off x="6877883" y="1696279"/>
            <a:ext cx="4757531" cy="3856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92B3B-F49F-4B78-BE26-DEE6EDC7AC38}"/>
              </a:ext>
            </a:extLst>
          </p:cNvPr>
          <p:cNvSpPr txBox="1"/>
          <p:nvPr/>
        </p:nvSpPr>
        <p:spPr>
          <a:xfrm>
            <a:off x="492654" y="1563757"/>
            <a:ext cx="61731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 predicts weather conditions accurately 82.8% of the time.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for predicting class 2 (clear weather) and class 4 (rainy weather).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for class 0 (uncertain weather) and class 1 (partly cloudy weather).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for class 4 (rainy weather).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for class 0 (uncertain weather) and class 1 (partly cloudy weather).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for class 2 (clear weather) and class 4 (rainy weather).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for class 3 (stormy weather).</a:t>
            </a:r>
          </a:p>
        </p:txBody>
      </p:sp>
    </p:spTree>
    <p:extLst>
      <p:ext uri="{BB962C8B-B14F-4D97-AF65-F5344CB8AC3E}">
        <p14:creationId xmlns:p14="http://schemas.microsoft.com/office/powerpoint/2010/main" val="145938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BE9C6-788B-D815-36FA-96761D7C6A2F}"/>
              </a:ext>
            </a:extLst>
          </p:cNvPr>
          <p:cNvSpPr txBox="1"/>
          <p:nvPr/>
        </p:nvSpPr>
        <p:spPr>
          <a:xfrm>
            <a:off x="541175" y="1390870"/>
            <a:ext cx="1102878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(R2 score):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well the model fits the data; higher values indicate better fit.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squared difference between predicted and actual values; lower values indicate better 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Logarithmic Error (MSLE):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MSE but uses the logarithm of the predicted and actual values; useful for skewed datasets.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root of MSE; interpretable in the same units as the target variable.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percentage difference between predicted and actual values; lower values indicate better accuracy, but it doesn't handle zeros well.</a:t>
            </a:r>
          </a:p>
          <a:p>
            <a:pPr algn="just"/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3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BE9C6-788B-D815-36FA-96761D7C6A2F}"/>
              </a:ext>
            </a:extLst>
          </p:cNvPr>
          <p:cNvSpPr txBox="1"/>
          <p:nvPr/>
        </p:nvSpPr>
        <p:spPr>
          <a:xfrm>
            <a:off x="503853" y="1194928"/>
            <a:ext cx="111314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measures the overall correctness of the model's predictions.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calculated as the ratio of correctly predicted instances to the total instances.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snapshot of the model's performance by showing counts of true positives, true negatives, false positives, and false negatives.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where the model is making errors and which classes it's confusing.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Presents a detailed summary of the model's performance for each class.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metrics such as precision, recall, F1-score, and support.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accuracy of positive predictions.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correctly predicted positive observations to the total predicted positives.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ability of the model to capture all positive instances.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correctly predicted positive observations to all observations in the actual class.</a:t>
            </a:r>
          </a:p>
          <a:p>
            <a:pPr algn="just"/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1E551-D92F-CF88-B6D4-97E44C0ADDF6}"/>
              </a:ext>
            </a:extLst>
          </p:cNvPr>
          <p:cNvSpPr txBox="1"/>
          <p:nvPr/>
        </p:nvSpPr>
        <p:spPr>
          <a:xfrm>
            <a:off x="457200" y="1240971"/>
            <a:ext cx="1114075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introduces a platform designed to simplify the selection and creation of pre-trained AI models tailored for specific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define data structures or input datasets for AI model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evaluates model performance and enables predictions.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user-friendly interface and automated processes.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democratize AI, ensuring accessibility for users of all technical backgrounds.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C93EB-C57A-4ABE-B8BB-E3FC45E16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36" y="3941103"/>
            <a:ext cx="5353878" cy="25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93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BE9C6-788B-D815-36FA-96761D7C6A2F}"/>
              </a:ext>
            </a:extLst>
          </p:cNvPr>
          <p:cNvSpPr txBox="1"/>
          <p:nvPr/>
        </p:nvSpPr>
        <p:spPr>
          <a:xfrm>
            <a:off x="503853" y="1194928"/>
            <a:ext cx="111314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harmonic mean of precision and recall.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balance between precision and recall.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number of actual occurrences of the class in the dataset.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Macro Average, Weighted Average: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correctness of the model across all classes.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mean of precision, recall, and F1-score across all classes.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equal weight to each class.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 of precision, recall, and F1-score across all classes, considering the number of instances of each class.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when dealing with class imbalance.</a:t>
            </a:r>
          </a:p>
          <a:p>
            <a:pPr algn="just"/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0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quick prototyping and testing of machine learning models.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to write extensive code from scratch.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Model Creation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process of creating machine learning models.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data preprocessing, feature selection, model training, and evaluation.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Model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the creation of custom machine learning models tailored to specific use cases.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unique business challenges or opportunities.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Builds predictive models for forecasting sales, demand, customer behavior, or market trends.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data-driven decision-making and operational optimization.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Develops recommendation systems and personalized marketing campaigns.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and engagement based on user preferences.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models for risk assessment in finance, insurance, healthcare, and cybersecurity.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and mitigates risks proactively.</a:t>
            </a:r>
          </a:p>
        </p:txBody>
      </p:sp>
    </p:spTree>
    <p:extLst>
      <p:ext uri="{BB962C8B-B14F-4D97-AF65-F5344CB8AC3E}">
        <p14:creationId xmlns:p14="http://schemas.microsoft.com/office/powerpoint/2010/main" val="191756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Builds anomaly detection models to identify unusual patterns or outliers in data.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fraud detection, network security, and quality control.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processes, resources, and decision-making.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supply chain optimization, resource allocation, and inventory management.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customer data to generate insights into preferences, sentiment, and churn prediction.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customer satisfaction and retention strategies.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Life Sciences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Develops models for disease diagnosis, drug discovery, patient monitoring, and personalized medicine.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healthcare and life sciences research and practice.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environmental data for monitoring climate change, pollution levels, and natural disasters.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environmental conservation and sustainability efforts.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Research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AI models for data analysis, pattern recognition, and predictive modeling in various fields.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research and educational outcomes in diverse disciplines.</a:t>
            </a:r>
          </a:p>
        </p:txBody>
      </p:sp>
    </p:spTree>
    <p:extLst>
      <p:ext uri="{BB962C8B-B14F-4D97-AF65-F5344CB8AC3E}">
        <p14:creationId xmlns:p14="http://schemas.microsoft.com/office/powerpoint/2010/main" val="283274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C5B8F8A-F404-D92B-018F-5CE77613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44"/>
            <a:ext cx="12503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89739-D759-C7CC-E6B7-446EEA199336}"/>
              </a:ext>
            </a:extLst>
          </p:cNvPr>
          <p:cNvSpPr txBox="1"/>
          <p:nvPr/>
        </p:nvSpPr>
        <p:spPr>
          <a:xfrm>
            <a:off x="534955" y="1254310"/>
            <a:ext cx="111220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Amount 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stand out for their high accuracy scores of 88.4% and 85.8% respectively, indicating strong predictive capabilities and potential practical applicability.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model, although achieving a slightly lower accuracy of 82.8%, showcases balanced precision and recall values across different weather classes, suggesting reliability in predicting diverse weather conditions.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Value 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demonstrates moderate performance with an R2 score of 0.818, indicating a reasonable fit to the data, but may require further refinement for improved 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also exhibits moderate performance with an R2 score of 0.818, implying a relatively good fit to the stock price data, yet higher errors compared to other models may necessitate additional optimization efforts.</a:t>
            </a:r>
          </a:p>
        </p:txBody>
      </p:sp>
    </p:spTree>
    <p:extLst>
      <p:ext uri="{BB962C8B-B14F-4D97-AF65-F5344CB8AC3E}">
        <p14:creationId xmlns:p14="http://schemas.microsoft.com/office/powerpoint/2010/main" val="3062492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72" y="1345473"/>
            <a:ext cx="11737768" cy="39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TPOT: Open-source 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scikit-learn: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https://github.com/telekom-security/tpotce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Efficient automatic model search for 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https://www.tensorflow.org/tutorials/keras/keras_tuner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Libraries: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Hub: Repository of pre-trained models for TensorFlow: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https://www.tensorflow.org/hub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Hub: Community of pre-trained models for 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https://pytorch.org/hub/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model zoo: Pre-trained scikit-learn models: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https://scikit-learn.org/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https://cloud.google.com/automl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 with Code: 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https://paperswithcode.com/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(search for "</a:t>
            </a:r>
            <a:r>
              <a:rPr lang="en-US" sz="1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 "NAS", "Transfer Learning")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1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42DB67-6D2C-4E4D-ADAA-89039987B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45985"/>
              </p:ext>
            </p:extLst>
          </p:nvPr>
        </p:nvGraphicFramePr>
        <p:xfrm>
          <a:off x="636494" y="1255781"/>
          <a:ext cx="10919012" cy="5237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2597884941"/>
                    </a:ext>
                  </a:extLst>
                </a:gridCol>
                <a:gridCol w="2586684">
                  <a:extLst>
                    <a:ext uri="{9D8B030D-6E8A-4147-A177-3AD203B41FA5}">
                      <a16:colId xmlns:a16="http://schemas.microsoft.com/office/drawing/2014/main" val="3644474631"/>
                    </a:ext>
                  </a:extLst>
                </a:gridCol>
                <a:gridCol w="2799183">
                  <a:extLst>
                    <a:ext uri="{9D8B030D-6E8A-4147-A177-3AD203B41FA5}">
                      <a16:colId xmlns:a16="http://schemas.microsoft.com/office/drawing/2014/main" val="995952002"/>
                    </a:ext>
                  </a:extLst>
                </a:gridCol>
                <a:gridCol w="2803392">
                  <a:extLst>
                    <a:ext uri="{9D8B030D-6E8A-4147-A177-3AD203B41FA5}">
                      <a16:colId xmlns:a16="http://schemas.microsoft.com/office/drawing/2014/main" val="2215579508"/>
                    </a:ext>
                  </a:extLst>
                </a:gridCol>
              </a:tblGrid>
              <a:tr h="82515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 Publication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Used 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99106"/>
                  </a:ext>
                </a:extLst>
              </a:tr>
              <a:tr h="207457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Insurance Amount Prediction Using Supervised Learning.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: IEEE Xplore.(2022)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 -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model.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predict the health insurance amount.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Shruti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Aggarwal,Anmol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82573"/>
                  </a:ext>
                </a:extLst>
              </a:tr>
              <a:tr h="224869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 Management for Supermarkets Using K-Means and RFM.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: IEEE Xplore.(2022)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 learning-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 Clustering.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 of customers based on RFM.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Xinyue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Chen,Zhixue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3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C544A-E1E6-48F7-A8A8-18F7205E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44138"/>
              </p:ext>
            </p:extLst>
          </p:nvPr>
        </p:nvGraphicFramePr>
        <p:xfrm>
          <a:off x="636494" y="1414808"/>
          <a:ext cx="10919012" cy="4761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7249">
                  <a:extLst>
                    <a:ext uri="{9D8B030D-6E8A-4147-A177-3AD203B41FA5}">
                      <a16:colId xmlns:a16="http://schemas.microsoft.com/office/drawing/2014/main" val="2333659643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val="3779874942"/>
                    </a:ext>
                  </a:extLst>
                </a:gridCol>
                <a:gridCol w="2093257">
                  <a:extLst>
                    <a:ext uri="{9D8B030D-6E8A-4147-A177-3AD203B41FA5}">
                      <a16:colId xmlns:a16="http://schemas.microsoft.com/office/drawing/2014/main" val="2703159289"/>
                    </a:ext>
                  </a:extLst>
                </a:gridCol>
                <a:gridCol w="2729753">
                  <a:extLst>
                    <a:ext uri="{9D8B030D-6E8A-4147-A177-3AD203B41FA5}">
                      <a16:colId xmlns:a16="http://schemas.microsoft.com/office/drawing/2014/main" val="665925359"/>
                    </a:ext>
                  </a:extLst>
                </a:gridCol>
              </a:tblGrid>
              <a:tr h="82515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 Publication</a:t>
                      </a: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Used 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98663"/>
                  </a:ext>
                </a:extLst>
              </a:tr>
              <a:tr h="2009256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 Model for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Predicting Buy and Sell in Stock Exchange of Thailand  using Long Short-Term Memory.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: IEEE Xplore.(2019)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Recurrent Neural Network.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predict stock exchange price.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Saichon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Jaiyen,Kamol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Keatruangkamala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23810"/>
                  </a:ext>
                </a:extLst>
              </a:tr>
              <a:tr h="1838131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Based Weather Prediction Model for Short Term Weather Prediction in Sri Lanka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: IEEE Xplore.(2021)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Recurrent Neural Network.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predict weather.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K.M.S.A.Hennayake,Randima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Dinalankara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F2C469-9880-D5A8-A693-A16C6E7AF2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74" y="1103313"/>
            <a:ext cx="6965949" cy="5224462"/>
          </a:xfrm>
        </p:spPr>
      </p:pic>
    </p:spTree>
    <p:extLst>
      <p:ext uri="{BB962C8B-B14F-4D97-AF65-F5344CB8AC3E}">
        <p14:creationId xmlns:p14="http://schemas.microsoft.com/office/powerpoint/2010/main" val="293205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" y="1242836"/>
            <a:ext cx="11077304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re-trained AI model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Machine learning model that has been trained on a large dataset beforehand, enabling it to perform specific tasks effectively with reduced training 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model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from the list of pre trained AI models.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user has to give the input for the respective columns.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 produced by the AI model generator as per the input given by the user.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AI model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User can also generate the new AI model by defining the entire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also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dataset by defining the entire rows and columns.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model generator create the AI model for the respective dataset give by the user and evaluate the result.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generated model can predict the result based on the inputs given by the user.  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0362E-C18B-4710-8F1F-52CB9B423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6" y="1060161"/>
            <a:ext cx="10339959" cy="4737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2B7E5-FAA8-4F99-A543-CA6B403AA2AB}"/>
              </a:ext>
            </a:extLst>
          </p:cNvPr>
          <p:cNvSpPr txBox="1"/>
          <p:nvPr/>
        </p:nvSpPr>
        <p:spPr>
          <a:xfrm>
            <a:off x="357809" y="5797839"/>
            <a:ext cx="1162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1.House Value Prediction: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house is predicted as 309259</a:t>
            </a:r>
          </a:p>
        </p:txBody>
      </p:sp>
    </p:spTree>
    <p:extLst>
      <p:ext uri="{BB962C8B-B14F-4D97-AF65-F5344CB8AC3E}">
        <p14:creationId xmlns:p14="http://schemas.microsoft.com/office/powerpoint/2010/main" val="29243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CD5B-6C8D-CF64-56C7-3339F7CB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A306-A226-6695-A9BA-8893F01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0F56A-0991-4ECB-9B1C-207772E6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045472"/>
            <a:ext cx="9429750" cy="397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8D1F3-29EA-41A0-B464-D267C0B28790}"/>
              </a:ext>
            </a:extLst>
          </p:cNvPr>
          <p:cNvSpPr txBox="1"/>
          <p:nvPr/>
        </p:nvSpPr>
        <p:spPr>
          <a:xfrm>
            <a:off x="384313" y="5155096"/>
            <a:ext cx="115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2.Health Insurance prediction: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 insurance amount is predicted as 1816.2</a:t>
            </a:r>
          </a:p>
        </p:txBody>
      </p:sp>
    </p:spTree>
    <p:extLst>
      <p:ext uri="{BB962C8B-B14F-4D97-AF65-F5344CB8AC3E}">
        <p14:creationId xmlns:p14="http://schemas.microsoft.com/office/powerpoint/2010/main" val="5706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3235</Words>
  <Application>Microsoft Office PowerPoint</Application>
  <PresentationFormat>Widescreen</PresentationFormat>
  <Paragraphs>413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Bahnschrift SemiBold SemiConden</vt:lpstr>
      <vt:lpstr>Bookman Old Style</vt:lpstr>
      <vt:lpstr>Calibri</vt:lpstr>
      <vt:lpstr>Calibri Light</vt:lpstr>
      <vt:lpstr>Cambria Math</vt:lpstr>
      <vt:lpstr>Franklin Gothic Demi</vt:lpstr>
      <vt:lpstr>Söhne</vt:lpstr>
      <vt:lpstr>Times New Roman</vt:lpstr>
      <vt:lpstr>Wingdings</vt:lpstr>
      <vt:lpstr>Office Theme</vt:lpstr>
      <vt:lpstr>PowerPoint Presentation</vt:lpstr>
      <vt:lpstr>CONTENTS</vt:lpstr>
      <vt:lpstr>ABSTRACT</vt:lpstr>
      <vt:lpstr>LITERATURE SURVEY</vt:lpstr>
      <vt:lpstr>LITERATURE SURVEY</vt:lpstr>
      <vt:lpstr>BLOCK DIAGRAM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EXPLANATIONS</vt:lpstr>
      <vt:lpstr>RESULT</vt:lpstr>
      <vt:lpstr>RESULT</vt:lpstr>
      <vt:lpstr>RESULT</vt:lpstr>
      <vt:lpstr>RESULT</vt:lpstr>
      <vt:lpstr>RESULT</vt:lpstr>
      <vt:lpstr>RESULT &amp; DISCUSSION</vt:lpstr>
      <vt:lpstr>RESULT &amp; DISCUSSION</vt:lpstr>
      <vt:lpstr>RESULT &amp; DISCUSSION</vt:lpstr>
      <vt:lpstr>APPLICATION</vt:lpstr>
      <vt:lpstr>APPLICATION</vt:lpstr>
      <vt:lpstr>CONCLUSION</vt:lpstr>
      <vt:lpstr>REFERANCE</vt:lpstr>
      <vt:lpstr>THANK YOU…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kali kali</cp:lastModifiedBy>
  <cp:revision>129</cp:revision>
  <dcterms:created xsi:type="dcterms:W3CDTF">2015-07-18T13:17:54Z</dcterms:created>
  <dcterms:modified xsi:type="dcterms:W3CDTF">2024-05-09T09:22:31Z</dcterms:modified>
  <cp:version>v1</cp:version>
</cp:coreProperties>
</file>