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12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4BCB531-82D6-4953-93A2-FD806518DC75}" type="datetimeFigureOut">
              <a:rPr lang="en-IN" smtClean="0"/>
              <a:t>31-08-2023</a:t>
            </a:fld>
            <a:endParaRPr lang="en-IN"/>
          </a:p>
        </p:txBody>
      </p:sp>
      <p:sp>
        <p:nvSpPr>
          <p:cNvPr id="8" name="Slide Number Placeholder 7"/>
          <p:cNvSpPr>
            <a:spLocks noGrp="1"/>
          </p:cNvSpPr>
          <p:nvPr>
            <p:ph type="sldNum" sz="quarter" idx="11"/>
          </p:nvPr>
        </p:nvSpPr>
        <p:spPr/>
        <p:txBody>
          <a:bodyPr/>
          <a:lstStyle/>
          <a:p>
            <a:fld id="{1AEBF13A-DC1E-4D43-BA01-7FB75DB352EF}"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CB531-82D6-4953-93A2-FD806518DC75}"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CB531-82D6-4953-93A2-FD806518DC75}"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BCB531-82D6-4953-93A2-FD806518DC75}"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BCB531-82D6-4953-93A2-FD806518DC75}"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BCB531-82D6-4953-93A2-FD806518DC75}"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BF13A-DC1E-4D43-BA01-7FB75DB352EF}"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4BCB531-82D6-4953-93A2-FD806518DC75}" type="datetimeFigureOut">
              <a:rPr lang="en-IN" smtClean="0"/>
              <a:t>31-08-2023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EBF13A-DC1E-4D43-BA01-7FB75DB352EF}"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BCB531-82D6-4953-93A2-FD806518DC75}" type="datetimeFigureOut">
              <a:rPr lang="en-IN" smtClean="0"/>
              <a:t>31-08-2023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CB531-82D6-4953-93A2-FD806518DC75}" type="datetimeFigureOut">
              <a:rPr lang="en-IN" smtClean="0"/>
              <a:t>31-08-2023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CB531-82D6-4953-93A2-FD806518DC75}"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CB531-82D6-4953-93A2-FD806518DC75}"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4BCB531-82D6-4953-93A2-FD806518DC75}" type="datetimeFigureOut">
              <a:rPr lang="en-IN" smtClean="0"/>
              <a:t>31-08-2023</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1AEBF13A-DC1E-4D43-BA01-7FB75DB352EF}"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96752"/>
            <a:ext cx="7632848" cy="1152128"/>
          </a:xfrm>
        </p:spPr>
        <p:txBody>
          <a:bodyPr>
            <a:normAutofit/>
          </a:bodyPr>
          <a:lstStyle/>
          <a:p>
            <a:pPr algn="ctr"/>
            <a:r>
              <a:rPr lang="en-IN" b="1" dirty="0">
                <a:latin typeface="Stencil" pitchFamily="82" charset="0"/>
              </a:rPr>
              <a:t>20IT928 PRIEE </a:t>
            </a:r>
            <a:r>
              <a:rPr lang="en-IN" b="1" dirty="0" smtClean="0">
                <a:latin typeface="Stencil" pitchFamily="82" charset="0"/>
              </a:rPr>
              <a:t>PROJECT</a:t>
            </a:r>
            <a:endParaRPr lang="en-IN" dirty="0">
              <a:latin typeface="Stencil" pitchFamily="82" charset="0"/>
            </a:endParaRPr>
          </a:p>
        </p:txBody>
      </p:sp>
      <p:sp>
        <p:nvSpPr>
          <p:cNvPr id="3" name="Subtitle 2"/>
          <p:cNvSpPr>
            <a:spLocks noGrp="1"/>
          </p:cNvSpPr>
          <p:nvPr>
            <p:ph type="subTitle" idx="1"/>
          </p:nvPr>
        </p:nvSpPr>
        <p:spPr>
          <a:xfrm>
            <a:off x="1187624" y="2348880"/>
            <a:ext cx="6400800" cy="1104528"/>
          </a:xfrm>
        </p:spPr>
        <p:txBody>
          <a:bodyPr>
            <a:normAutofit/>
          </a:bodyPr>
          <a:lstStyle/>
          <a:p>
            <a:pPr algn="ctr"/>
            <a:r>
              <a:rPr lang="en-US" sz="5800" dirty="0" smtClean="0">
                <a:solidFill>
                  <a:schemeClr val="tx1"/>
                </a:solidFill>
                <a:effectLst>
                  <a:outerShdw blurRad="38100" dist="38100" dir="2700000" algn="tl">
                    <a:srgbClr val="000000">
                      <a:alpha val="43137"/>
                    </a:srgbClr>
                  </a:outerShdw>
                </a:effectLst>
                <a:latin typeface="Algerian" pitchFamily="82" charset="0"/>
              </a:rPr>
              <a:t>NUTRIGUIDE-AI</a:t>
            </a:r>
          </a:p>
        </p:txBody>
      </p:sp>
      <p:sp>
        <p:nvSpPr>
          <p:cNvPr id="4" name="Rectangle 3"/>
          <p:cNvSpPr/>
          <p:nvPr/>
        </p:nvSpPr>
        <p:spPr>
          <a:xfrm>
            <a:off x="2123728" y="3645024"/>
            <a:ext cx="5040560" cy="1015663"/>
          </a:xfrm>
          <a:prstGeom prst="rect">
            <a:avLst/>
          </a:prstGeom>
        </p:spPr>
        <p:txBody>
          <a:bodyPr wrap="square">
            <a:spAutoFit/>
          </a:bodyPr>
          <a:lstStyle/>
          <a:p>
            <a:pPr algn="ctr">
              <a:lnSpc>
                <a:spcPct val="150000"/>
              </a:lnSpc>
            </a:pPr>
            <a:r>
              <a:rPr lang="en-US" sz="2000" b="1" dirty="0" smtClean="0">
                <a:solidFill>
                  <a:schemeClr val="tx1"/>
                </a:solidFill>
                <a:latin typeface="Times New Roman" pitchFamily="18" charset="0"/>
                <a:cs typeface="Times New Roman" pitchFamily="18" charset="0"/>
              </a:rPr>
              <a:t>“FERTILISER RECOMMENDATION SYSTEM FOR DISEASE PREDICTION</a:t>
            </a:r>
            <a:r>
              <a:rPr lang="en-US" sz="2000" b="1" dirty="0" smtClean="0">
                <a:solidFill>
                  <a:schemeClr val="tx1"/>
                </a:solidFill>
                <a:effectLst>
                  <a:outerShdw blurRad="38100" dist="38100" dir="2700000" algn="tl">
                    <a:srgbClr val="000000">
                      <a:alpha val="43137"/>
                    </a:srgbClr>
                  </a:outerShdw>
                </a:effectLst>
                <a:latin typeface="Algerian" pitchFamily="82" charset="0"/>
              </a:rPr>
              <a:t>”</a:t>
            </a:r>
            <a:endParaRPr lang="en-IN" sz="2000" b="1" dirty="0">
              <a:solidFill>
                <a:schemeClr val="tx1"/>
              </a:solidFill>
              <a:effectLst>
                <a:outerShdw blurRad="38100" dist="38100" dir="2700000" algn="tl">
                  <a:srgbClr val="000000">
                    <a:alpha val="43137"/>
                  </a:srgbClr>
                </a:outerShdw>
              </a:effectLst>
              <a:latin typeface="Algerian" pitchFamily="82" charset="0"/>
            </a:endParaRPr>
          </a:p>
        </p:txBody>
      </p:sp>
      <p:pic>
        <p:nvPicPr>
          <p:cNvPr id="7" name="Picture 6" title="priee"/>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colorTemperature colorTemp="5300"/>
                    </a14:imgEffect>
                    <a14:imgEffect>
                      <a14:saturation sat="90000"/>
                    </a14:imgEffect>
                  </a14:imgLayer>
                </a14:imgProps>
              </a:ext>
              <a:ext uri="{28A0092B-C50C-407E-A947-70E740481C1C}">
                <a14:useLocalDpi xmlns:a14="http://schemas.microsoft.com/office/drawing/2010/main" val="0"/>
              </a:ext>
            </a:extLst>
          </a:blip>
          <a:srcRect t="1214" r="14620" b="14713"/>
          <a:stretch/>
        </p:blipFill>
        <p:spPr>
          <a:xfrm>
            <a:off x="0" y="-27384"/>
            <a:ext cx="9144000" cy="6885384"/>
          </a:xfrm>
          <a:prstGeom prst="rect">
            <a:avLst/>
          </a:prstGeom>
        </p:spPr>
      </p:pic>
      <p:sp>
        <p:nvSpPr>
          <p:cNvPr id="11" name="Rectangle 10"/>
          <p:cNvSpPr/>
          <p:nvPr/>
        </p:nvSpPr>
        <p:spPr>
          <a:xfrm>
            <a:off x="1187624" y="4005064"/>
            <a:ext cx="6724127" cy="954107"/>
          </a:xfrm>
          <a:prstGeom prst="rect">
            <a:avLst/>
          </a:prstGeom>
        </p:spPr>
        <p:txBody>
          <a:bodyPr wrap="square">
            <a:spAutoFit/>
          </a:bodyPr>
          <a:lstStyle/>
          <a:p>
            <a:pPr algn="ctr"/>
            <a:r>
              <a:rPr lang="en-IN" sz="2800" dirty="0" smtClean="0">
                <a:latin typeface="Stencil" pitchFamily="82" charset="0"/>
              </a:rPr>
              <a:t>“FERTILISER RECOMMENDATION SYSTEM FOR DISEASE PREDICTION”</a:t>
            </a:r>
            <a:endParaRPr lang="en-IN" sz="2800" dirty="0">
              <a:latin typeface="Stencil" pitchFamily="82" charset="0"/>
            </a:endParaRPr>
          </a:p>
        </p:txBody>
      </p:sp>
      <p:sp>
        <p:nvSpPr>
          <p:cNvPr id="12" name="Rectangle 11"/>
          <p:cNvSpPr/>
          <p:nvPr/>
        </p:nvSpPr>
        <p:spPr>
          <a:xfrm>
            <a:off x="971600" y="1340768"/>
            <a:ext cx="6894512" cy="707886"/>
          </a:xfrm>
          <a:prstGeom prst="rect">
            <a:avLst/>
          </a:prstGeom>
        </p:spPr>
        <p:txBody>
          <a:bodyPr wrap="square">
            <a:spAutoFit/>
          </a:bodyPr>
          <a:lstStyle/>
          <a:p>
            <a:pPr algn="ctr"/>
            <a:r>
              <a:rPr lang="en-IN" sz="4000" b="1" dirty="0" smtClean="0">
                <a:solidFill>
                  <a:schemeClr val="bg1"/>
                </a:solidFill>
                <a:latin typeface="Algerian" pitchFamily="82" charset="0"/>
              </a:rPr>
              <a:t>20IT928 PRIEE PROJECT</a:t>
            </a:r>
            <a:endParaRPr lang="en-IN" sz="4000" dirty="0">
              <a:solidFill>
                <a:schemeClr val="bg1"/>
              </a:solidFill>
              <a:latin typeface="Algerian" pitchFamily="82" charset="0"/>
            </a:endParaRPr>
          </a:p>
        </p:txBody>
      </p:sp>
      <p:sp>
        <p:nvSpPr>
          <p:cNvPr id="13" name="Rectangle 12"/>
          <p:cNvSpPr/>
          <p:nvPr/>
        </p:nvSpPr>
        <p:spPr>
          <a:xfrm>
            <a:off x="1472670" y="2492896"/>
            <a:ext cx="6051658" cy="1107996"/>
          </a:xfrm>
          <a:prstGeom prst="rect">
            <a:avLst/>
          </a:prstGeom>
        </p:spPr>
        <p:txBody>
          <a:bodyPr wrap="none">
            <a:spAutoFit/>
          </a:bodyPr>
          <a:lstStyle/>
          <a:p>
            <a:pPr algn="ctr"/>
            <a:r>
              <a:rPr lang="en-US" sz="6600" b="1" dirty="0" smtClean="0">
                <a:solidFill>
                  <a:schemeClr val="bg1"/>
                </a:solidFill>
                <a:effectLst>
                  <a:outerShdw blurRad="38100" dist="38100" dir="2700000" algn="tl">
                    <a:srgbClr val="000000">
                      <a:alpha val="43137"/>
                    </a:srgbClr>
                  </a:outerShdw>
                </a:effectLst>
                <a:latin typeface="Algerian" pitchFamily="82" charset="0"/>
              </a:rPr>
              <a:t>NUTRIGUIDE-AI</a:t>
            </a:r>
          </a:p>
        </p:txBody>
      </p:sp>
    </p:spTree>
    <p:extLst>
      <p:ext uri="{BB962C8B-B14F-4D97-AF65-F5344CB8AC3E}">
        <p14:creationId xmlns:p14="http://schemas.microsoft.com/office/powerpoint/2010/main" val="448643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548680"/>
            <a:ext cx="5953874" cy="707886"/>
          </a:xfrm>
          <a:prstGeom prst="rect">
            <a:avLst/>
          </a:prstGeom>
        </p:spPr>
        <p:txBody>
          <a:bodyPr wrap="none">
            <a:spAutoFit/>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TEAM INTRODUCTION</a:t>
            </a:r>
            <a:endParaRPr lang="en-IN" sz="4000" b="1" dirty="0">
              <a:effectLst>
                <a:outerShdw blurRad="38100" dist="38100" dir="2700000" algn="tl">
                  <a:srgbClr val="000000">
                    <a:alpha val="43137"/>
                  </a:srgbClr>
                </a:outerShdw>
              </a:effectLst>
            </a:endParaRPr>
          </a:p>
        </p:txBody>
      </p:sp>
      <p:sp>
        <p:nvSpPr>
          <p:cNvPr id="3" name="Hexagon 2"/>
          <p:cNvSpPr/>
          <p:nvPr/>
        </p:nvSpPr>
        <p:spPr>
          <a:xfrm>
            <a:off x="1043608" y="1772816"/>
            <a:ext cx="792088" cy="648072"/>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smtClean="0">
                <a:effectLst>
                  <a:outerShdw blurRad="38100" dist="38100" dir="2700000" algn="tl">
                    <a:srgbClr val="000000">
                      <a:alpha val="43137"/>
                    </a:srgbClr>
                  </a:outerShdw>
                </a:effectLst>
                <a:latin typeface="Stencil" pitchFamily="82" charset="0"/>
              </a:rPr>
              <a:t>1</a:t>
            </a:r>
            <a:endParaRPr lang="en-IN" sz="4000" dirty="0">
              <a:effectLst>
                <a:outerShdw blurRad="38100" dist="38100" dir="2700000" algn="tl">
                  <a:srgbClr val="000000">
                    <a:alpha val="43137"/>
                  </a:srgbClr>
                </a:outerShdw>
              </a:effectLst>
              <a:latin typeface="Stencil" pitchFamily="82" charset="0"/>
            </a:endParaRPr>
          </a:p>
        </p:txBody>
      </p:sp>
      <p:sp>
        <p:nvSpPr>
          <p:cNvPr id="4" name="Hexagon 3"/>
          <p:cNvSpPr/>
          <p:nvPr/>
        </p:nvSpPr>
        <p:spPr>
          <a:xfrm>
            <a:off x="3203848" y="4869160"/>
            <a:ext cx="792088" cy="648072"/>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smtClean="0">
                <a:effectLst>
                  <a:outerShdw blurRad="38100" dist="38100" dir="2700000" algn="tl">
                    <a:srgbClr val="000000">
                      <a:alpha val="43137"/>
                    </a:srgbClr>
                  </a:outerShdw>
                </a:effectLst>
                <a:latin typeface="Algerian" pitchFamily="82" charset="0"/>
              </a:rPr>
              <a:t>4</a:t>
            </a:r>
            <a:endParaRPr lang="en-IN" sz="4000" dirty="0">
              <a:effectLst>
                <a:outerShdw blurRad="38100" dist="38100" dir="2700000" algn="tl">
                  <a:srgbClr val="000000">
                    <a:alpha val="43137"/>
                  </a:srgbClr>
                </a:outerShdw>
              </a:effectLst>
              <a:latin typeface="Algerian" pitchFamily="82" charset="0"/>
            </a:endParaRPr>
          </a:p>
        </p:txBody>
      </p:sp>
      <p:sp>
        <p:nvSpPr>
          <p:cNvPr id="5" name="Hexagon 4"/>
          <p:cNvSpPr/>
          <p:nvPr/>
        </p:nvSpPr>
        <p:spPr>
          <a:xfrm>
            <a:off x="1763688" y="2859586"/>
            <a:ext cx="792088" cy="641422"/>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smtClean="0">
                <a:effectLst>
                  <a:outerShdw blurRad="38100" dist="38100" dir="2700000" algn="tl">
                    <a:srgbClr val="000000">
                      <a:alpha val="43137"/>
                    </a:srgbClr>
                  </a:outerShdw>
                </a:effectLst>
                <a:latin typeface="Stencil" pitchFamily="82" charset="0"/>
              </a:rPr>
              <a:t>2</a:t>
            </a:r>
            <a:endParaRPr lang="en-IN" sz="4000" dirty="0">
              <a:effectLst>
                <a:outerShdw blurRad="38100" dist="38100" dir="2700000" algn="tl">
                  <a:srgbClr val="000000">
                    <a:alpha val="43137"/>
                  </a:srgbClr>
                </a:outerShdw>
              </a:effectLst>
              <a:latin typeface="Stencil" pitchFamily="82" charset="0"/>
            </a:endParaRPr>
          </a:p>
        </p:txBody>
      </p:sp>
      <p:sp>
        <p:nvSpPr>
          <p:cNvPr id="7" name="Hexagon 6"/>
          <p:cNvSpPr/>
          <p:nvPr/>
        </p:nvSpPr>
        <p:spPr>
          <a:xfrm>
            <a:off x="3847863" y="5805264"/>
            <a:ext cx="724137" cy="638944"/>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a:effectLst>
                  <a:outerShdw blurRad="38100" dist="38100" dir="2700000" algn="tl">
                    <a:srgbClr val="000000">
                      <a:alpha val="43137"/>
                    </a:srgbClr>
                  </a:outerShdw>
                </a:effectLst>
                <a:latin typeface="Algerian" pitchFamily="82" charset="0"/>
              </a:rPr>
              <a:t>5</a:t>
            </a:r>
            <a:endParaRPr lang="en-IN" sz="4000" dirty="0">
              <a:effectLst>
                <a:outerShdw blurRad="38100" dist="38100" dir="2700000" algn="tl">
                  <a:srgbClr val="000000">
                    <a:alpha val="43137"/>
                  </a:srgbClr>
                </a:outerShdw>
              </a:effectLst>
              <a:latin typeface="Algerian" pitchFamily="82" charset="0"/>
            </a:endParaRPr>
          </a:p>
        </p:txBody>
      </p:sp>
      <p:sp>
        <p:nvSpPr>
          <p:cNvPr id="8" name="Hexagon 7"/>
          <p:cNvSpPr/>
          <p:nvPr/>
        </p:nvSpPr>
        <p:spPr>
          <a:xfrm>
            <a:off x="2483768" y="3861048"/>
            <a:ext cx="792088" cy="644662"/>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smtClean="0">
                <a:effectLst>
                  <a:outerShdw blurRad="38100" dist="38100" dir="2700000" algn="tl">
                    <a:srgbClr val="000000">
                      <a:alpha val="43137"/>
                    </a:srgbClr>
                  </a:outerShdw>
                </a:effectLst>
                <a:latin typeface="Algerian" pitchFamily="82" charset="0"/>
              </a:rPr>
              <a:t>3</a:t>
            </a:r>
            <a:endParaRPr lang="en-IN" sz="4000" dirty="0">
              <a:effectLst>
                <a:outerShdw blurRad="38100" dist="38100" dir="2700000" algn="tl">
                  <a:srgbClr val="000000">
                    <a:alpha val="43137"/>
                  </a:srgbClr>
                </a:outerShdw>
              </a:effectLst>
              <a:latin typeface="Algerian" pitchFamily="82" charset="0"/>
            </a:endParaRPr>
          </a:p>
        </p:txBody>
      </p:sp>
      <p:sp>
        <p:nvSpPr>
          <p:cNvPr id="9" name="Rectangle 8"/>
          <p:cNvSpPr/>
          <p:nvPr/>
        </p:nvSpPr>
        <p:spPr>
          <a:xfrm>
            <a:off x="1801243" y="1671191"/>
            <a:ext cx="2842765" cy="461665"/>
          </a:xfrm>
          <a:prstGeom prst="rect">
            <a:avLst/>
          </a:prstGeom>
        </p:spPr>
        <p:txBody>
          <a:bodyPr wrap="square">
            <a:spAutoFit/>
          </a:bodyPr>
          <a:lstStyle/>
          <a:p>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VETRIVEL M</a:t>
            </a:r>
            <a:endParaRPr lang="en-IN" sz="2400" dirty="0"/>
          </a:p>
        </p:txBody>
      </p:sp>
      <p:sp>
        <p:nvSpPr>
          <p:cNvPr id="10" name="Rectangle 9"/>
          <p:cNvSpPr/>
          <p:nvPr/>
        </p:nvSpPr>
        <p:spPr>
          <a:xfrm>
            <a:off x="2515171" y="2751311"/>
            <a:ext cx="3136949"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YEGNESHWARAN B</a:t>
            </a:r>
            <a:endParaRPr lang="en-IN" sz="2400" dirty="0"/>
          </a:p>
        </p:txBody>
      </p:sp>
      <p:sp>
        <p:nvSpPr>
          <p:cNvPr id="11" name="Rectangle 10"/>
          <p:cNvSpPr/>
          <p:nvPr/>
        </p:nvSpPr>
        <p:spPr>
          <a:xfrm>
            <a:off x="4512591" y="5703639"/>
            <a:ext cx="2003625"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UDHAYAN N</a:t>
            </a:r>
            <a:endParaRPr lang="en-IN" sz="2400" dirty="0"/>
          </a:p>
        </p:txBody>
      </p:sp>
      <p:sp>
        <p:nvSpPr>
          <p:cNvPr id="12" name="Rectangle 11"/>
          <p:cNvSpPr/>
          <p:nvPr/>
        </p:nvSpPr>
        <p:spPr>
          <a:xfrm>
            <a:off x="3264878" y="3759423"/>
            <a:ext cx="3323346" cy="461665"/>
          </a:xfrm>
          <a:prstGeom prst="rect">
            <a:avLst/>
          </a:prstGeom>
        </p:spPr>
        <p:txBody>
          <a:bodyPr wrap="none">
            <a:spAutoFit/>
          </a:bodyPr>
          <a:lstStyle/>
          <a:p>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HEMANTH KRISHNA</a:t>
            </a:r>
            <a:endParaRPr lang="en-IN" sz="2400" dirty="0"/>
          </a:p>
        </p:txBody>
      </p:sp>
      <p:sp>
        <p:nvSpPr>
          <p:cNvPr id="13" name="Rectangle 12"/>
          <p:cNvSpPr/>
          <p:nvPr/>
        </p:nvSpPr>
        <p:spPr>
          <a:xfrm>
            <a:off x="4029636" y="4767535"/>
            <a:ext cx="3854732" cy="461665"/>
          </a:xfrm>
          <a:prstGeom prst="rect">
            <a:avLst/>
          </a:prstGeom>
        </p:spPr>
        <p:txBody>
          <a:bodyPr wrap="square">
            <a:spAutoFit/>
          </a:bodyPr>
          <a:lstStyle/>
          <a:p>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SATHYAMOORTHY S</a:t>
            </a:r>
            <a:endParaRPr lang="en-IN" sz="2400" dirty="0"/>
          </a:p>
        </p:txBody>
      </p:sp>
      <p:cxnSp>
        <p:nvCxnSpPr>
          <p:cNvPr id="17" name="Straight Connector 16"/>
          <p:cNvCxnSpPr>
            <a:endCxn id="5" idx="4"/>
          </p:cNvCxnSpPr>
          <p:nvPr/>
        </p:nvCxnSpPr>
        <p:spPr>
          <a:xfrm>
            <a:off x="1640561" y="2420888"/>
            <a:ext cx="283483" cy="438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1"/>
            <a:endCxn id="8" idx="4"/>
          </p:cNvCxnSpPr>
          <p:nvPr/>
        </p:nvCxnSpPr>
        <p:spPr>
          <a:xfrm>
            <a:off x="2395421" y="3501008"/>
            <a:ext cx="249513"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1"/>
            <a:endCxn id="4" idx="4"/>
          </p:cNvCxnSpPr>
          <p:nvPr/>
        </p:nvCxnSpPr>
        <p:spPr>
          <a:xfrm>
            <a:off x="3114691" y="4505710"/>
            <a:ext cx="251175" cy="363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1"/>
            <a:endCxn id="7" idx="4"/>
          </p:cNvCxnSpPr>
          <p:nvPr/>
        </p:nvCxnSpPr>
        <p:spPr>
          <a:xfrm>
            <a:off x="3833918" y="5517232"/>
            <a:ext cx="173681" cy="2880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87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161828"/>
            <a:ext cx="7632848" cy="4801314"/>
          </a:xfrm>
          <a:prstGeom prst="rect">
            <a:avLst/>
          </a:prstGeom>
        </p:spPr>
        <p:txBody>
          <a:bodyPr wrap="square">
            <a:spAutoFit/>
          </a:bodyPr>
          <a:lstStyle/>
          <a:p>
            <a:pPr>
              <a:lnSpc>
                <a:spcPct val="150000"/>
              </a:lnSpc>
            </a:pPr>
            <a:r>
              <a:rPr lang="en-US" sz="1700" dirty="0" smtClean="0">
                <a:latin typeface="Times New Roman" pitchFamily="18" charset="0"/>
                <a:cs typeface="Times New Roman" pitchFamily="18" charset="0"/>
              </a:rPr>
              <a:t>	Food security and sustainable farming practices depend heavily on agricultural productivity and crop health. In recent years, advancements in artificial intelligence (AI) have revolutionized the agricultural sector by enabling sophisticated prediction models for fertilizer recommendation and disease detection. This paper provides an overview of AI-driven methods for recommending fertilizers. AI methods use real-time and historical data on crop types, weather, and soil characteristics to make recommendations for fertilizers. To analyze the intricate connections between input features and nutrient needs, several machine learning algorithms like linear regression and random forest methods are used in this system, which enable accurate comparison, assist farmers in suggesting fertilizer, and detect plant disease.</a:t>
            </a:r>
            <a:r>
              <a:rPr lang="en-US" sz="1700" dirty="0">
                <a:latin typeface="Times New Roman" pitchFamily="18" charset="0"/>
                <a:cs typeface="Times New Roman" pitchFamily="18" charset="0"/>
              </a:rPr>
              <a:t> The outcome of the learning process is used by farmers for corrective measures for yield optimization.</a:t>
            </a:r>
          </a:p>
        </p:txBody>
      </p:sp>
      <p:sp>
        <p:nvSpPr>
          <p:cNvPr id="3" name="Rectangle 2"/>
          <p:cNvSpPr/>
          <p:nvPr/>
        </p:nvSpPr>
        <p:spPr>
          <a:xfrm>
            <a:off x="868759" y="637041"/>
            <a:ext cx="1433406" cy="461665"/>
          </a:xfrm>
          <a:prstGeom prst="rect">
            <a:avLst/>
          </a:prstGeom>
        </p:spPr>
        <p:txBody>
          <a:bodyPr wrap="none">
            <a:spAutoFit/>
          </a:bodyPr>
          <a:lstStyle/>
          <a:p>
            <a:r>
              <a:rPr lang="en-US" sz="2400" b="1" dirty="0" smtClean="0">
                <a:latin typeface="Times New Roman" pitchFamily="18" charset="0"/>
                <a:cs typeface="Times New Roman" pitchFamily="18" charset="0"/>
              </a:rPr>
              <a:t>Abstract:</a:t>
            </a:r>
            <a:endParaRPr lang="en-IN" sz="2400" b="1" dirty="0"/>
          </a:p>
        </p:txBody>
      </p:sp>
    </p:spTree>
    <p:extLst>
      <p:ext uri="{BB962C8B-B14F-4D97-AF65-F5344CB8AC3E}">
        <p14:creationId xmlns:p14="http://schemas.microsoft.com/office/powerpoint/2010/main" val="3821659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63688" y="2564904"/>
            <a:ext cx="6338402" cy="1107996"/>
          </a:xfrm>
          <a:prstGeom prst="rect">
            <a:avLst/>
          </a:prstGeom>
        </p:spPr>
        <p:txBody>
          <a:bodyPr wrap="none">
            <a:spAutoFit/>
          </a:bodyPr>
          <a:lstStyle/>
          <a:p>
            <a:r>
              <a:rPr lang="en-US" sz="6600" dirty="0" smtClean="0">
                <a:latin typeface="Broadway" pitchFamily="82" charset="0"/>
                <a:cs typeface="Times New Roman" pitchFamily="18" charset="0"/>
              </a:rPr>
              <a:t>THANK YOU…</a:t>
            </a:r>
            <a:endParaRPr lang="en-IN" sz="6600" dirty="0">
              <a:latin typeface="Broadway" pitchFamily="82" charset="0"/>
            </a:endParaRPr>
          </a:p>
        </p:txBody>
      </p:sp>
    </p:spTree>
    <p:extLst>
      <p:ext uri="{BB962C8B-B14F-4D97-AF65-F5344CB8AC3E}">
        <p14:creationId xmlns:p14="http://schemas.microsoft.com/office/powerpoint/2010/main" val="118454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164</TotalTime>
  <Words>46</Words>
  <Application>Microsoft Office PowerPoint</Application>
  <PresentationFormat>On-screen Show (4:3)</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Perspective</vt:lpstr>
      <vt:lpstr>20IT928 PRIEE PROJECT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M.VETRIVEL MAHESWARAN</dc:creator>
  <cp:lastModifiedBy>M.VETRIVEL MAHESWARAN</cp:lastModifiedBy>
  <cp:revision>9</cp:revision>
  <dcterms:created xsi:type="dcterms:W3CDTF">2023-08-30T16:06:00Z</dcterms:created>
  <dcterms:modified xsi:type="dcterms:W3CDTF">2023-08-30T18:50:50Z</dcterms:modified>
</cp:coreProperties>
</file>