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YAMINIPRIYA%20J%20EMPLOYEE%20EXCEL%20DATA.xlsx" TargetMode="External"/><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[YAMINIPRIYA J EMPLOYEE EXCEL DATA.xlsx]Sheet1!PivotTable1</c:name>
    <c:fmtId val="-1"/>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EMPLOYEE PERFORMANCE ANALYSIS </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dLbl>
          <c:idx val="0"/>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16.0</c:v>
                </c:pt>
                <c:pt idx="1">
                  <c:v>18.0</c:v>
                </c:pt>
                <c:pt idx="2">
                  <c:v>21.0</c:v>
                </c:pt>
                <c:pt idx="3">
                  <c:v>17.0</c:v>
                </c:pt>
                <c:pt idx="4">
                  <c:v>21.0</c:v>
                </c:pt>
                <c:pt idx="5">
                  <c:v>29.0</c:v>
                </c:pt>
                <c:pt idx="6">
                  <c:v>26.0</c:v>
                </c:pt>
                <c:pt idx="7">
                  <c:v>26.0</c:v>
                </c:pt>
                <c:pt idx="8">
                  <c:v>21.0</c:v>
                </c:pt>
                <c:pt idx="9">
                  <c:v>25.0</c:v>
                </c:pt>
              </c:numCache>
            </c:numRef>
          </c:val>
        </c:ser>
        <c:ser>
          <c:idx val="1"/>
          <c:order val="1"/>
          <c:tx>
            <c:strRef>
              <c:f>Sheet1!$C$3:$C$4</c:f>
              <c:strCache>
                <c:ptCount val="1"/>
                <c:pt idx="0">
                  <c:v>LOW</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34.0</c:v>
                </c:pt>
                <c:pt idx="1">
                  <c:v>47.0</c:v>
                </c:pt>
                <c:pt idx="2">
                  <c:v>41.0</c:v>
                </c:pt>
                <c:pt idx="3">
                  <c:v>39.0</c:v>
                </c:pt>
                <c:pt idx="4">
                  <c:v>41.0</c:v>
                </c:pt>
                <c:pt idx="5">
                  <c:v>33.0</c:v>
                </c:pt>
                <c:pt idx="6">
                  <c:v>41.0</c:v>
                </c:pt>
                <c:pt idx="7">
                  <c:v>43.0</c:v>
                </c:pt>
                <c:pt idx="8">
                  <c:v>45.0</c:v>
                </c:pt>
                <c:pt idx="9">
                  <c:v>34.0</c:v>
                </c:pt>
              </c:numCache>
            </c:numRef>
          </c:val>
        </c:ser>
        <c:ser>
          <c:idx val="2"/>
          <c:order val="2"/>
          <c:tx>
            <c:strRef>
              <c:f>Sheet1!$D$3:$D$4</c:f>
              <c:strCache>
                <c:ptCount val="1"/>
                <c:pt idx="0">
                  <c:v>MED</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trendline>
            <c:spPr>
              <a:ln w="19050" cap="rnd">
                <a:solidFill>
                  <a:schemeClr val="accent5"/>
                </a:solidFill>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85.0</c:v>
                </c:pt>
                <c:pt idx="1">
                  <c:v>65.0</c:v>
                </c:pt>
                <c:pt idx="2">
                  <c:v>78.0</c:v>
                </c:pt>
                <c:pt idx="3">
                  <c:v>92.0</c:v>
                </c:pt>
                <c:pt idx="4">
                  <c:v>77.0</c:v>
                </c:pt>
                <c:pt idx="5">
                  <c:v>69.0</c:v>
                </c:pt>
                <c:pt idx="6">
                  <c:v>75.0</c:v>
                </c:pt>
                <c:pt idx="7">
                  <c:v>82.0</c:v>
                </c:pt>
                <c:pt idx="8">
                  <c:v>71.0</c:v>
                </c:pt>
                <c:pt idx="9">
                  <c:v>84.0</c:v>
                </c:pt>
              </c:numCache>
            </c:numRef>
          </c:val>
        </c:ser>
        <c:ser>
          <c:idx val="3"/>
          <c:order val="3"/>
          <c:tx>
            <c:strRef>
              <c:f>Sheet1!$E$3:$E$4</c:f>
              <c:strCache>
                <c:ptCount val="1"/>
                <c:pt idx="0">
                  <c:v>VERY HIGH</c:v>
                </c:pt>
              </c:strCache>
            </c:strRef>
          </c:tx>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15.0</c:v>
                </c:pt>
                <c:pt idx="1">
                  <c:v>15.0</c:v>
                </c:pt>
                <c:pt idx="2">
                  <c:v>14.0</c:v>
                </c:pt>
                <c:pt idx="3">
                  <c:v>9.0</c:v>
                </c:pt>
                <c:pt idx="4">
                  <c:v>15.0</c:v>
                </c:pt>
                <c:pt idx="5">
                  <c:v>12.0</c:v>
                </c:pt>
                <c:pt idx="6">
                  <c:v>15.0</c:v>
                </c:pt>
                <c:pt idx="7">
                  <c:v>16.0</c:v>
                </c:pt>
                <c:pt idx="8">
                  <c:v>13.0</c:v>
                </c:pt>
                <c:pt idx="9">
                  <c:v>13.0</c:v>
                </c:pt>
              </c:numCache>
            </c:numRef>
          </c:val>
        </c:ser>
        <c:dLbls>
          <c:showLegendKey val="0"/>
          <c:showVal val="0"/>
          <c:showCatName val="0"/>
          <c:showSerName val="0"/>
          <c:showPercent val="0"/>
          <c:showBubbleSize val="0"/>
        </c:dLbls>
        <c:gapWidth val="100"/>
        <c:overlap val="-24"/>
        <c:axId val="1494353760"/>
        <c:axId val="1639513440"/>
      </c:barChart>
      <c:catAx>
        <c:axId val="1494353760"/>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639513440"/>
        <c:crosses val="autoZero"/>
        <c:auto val="1"/>
        <c:lblAlgn val="ctr"/>
        <c:lblOffset val="100"/>
        <c:noMultiLvlLbl val="0"/>
      </c:catAx>
      <c:valAx>
        <c:axId val="1639513440"/>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49435376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713"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14"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31-08-2024</a:t>
            </a:fld>
            <a:endParaRPr lang="en-IN"/>
          </a:p>
        </p:txBody>
      </p:sp>
      <p:sp>
        <p:nvSpPr>
          <p:cNvPr id="1048715"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6"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7"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8"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5" name=""/>
        <p:cNvGrpSpPr/>
        <p:nvPr/>
      </p:nvGrpSpPr>
      <p:grpSpPr>
        <a:xfrm>
          <a:off x="0" y="0"/>
          <a:ext cx="0" cy="0"/>
          <a:chOff x="0" y="0"/>
          <a:chExt cx="0" cy="0"/>
        </a:xfrm>
      </p:grpSpPr>
      <p:sp>
        <p:nvSpPr>
          <p:cNvPr id="1048699"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00" name="Holder 3"/>
          <p:cNvSpPr>
            <a:spLocks noGrp="1"/>
          </p:cNvSpPr>
          <p:nvPr>
            <p:ph type="body" idx="1"/>
          </p:nvPr>
        </p:nvSpPr>
        <p:spPr/>
        <p:txBody>
          <a:bodyPr bIns="0" lIns="0" rIns="0" tIns="0"/>
          <a:p/>
        </p:txBody>
      </p:sp>
      <p:sp>
        <p:nvSpPr>
          <p:cNvPr id="1048701"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2"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703"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704"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05"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706"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07"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8"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709"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710"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11"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712"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0.jpeg"/><Relationship Id="rId3"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1.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5.png"/><Relationship Id="rId3" Type="http://schemas.openxmlformats.org/officeDocument/2006/relationships/image" Target="../media/image8.jpeg"/><Relationship Id="rId4"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1232298" y="2690483"/>
            <a:ext cx="6090046" cy="2225041"/>
          </a:xfrm>
          <a:prstGeom prst="rect"/>
          <a:noFill/>
        </p:spPr>
        <p:txBody>
          <a:bodyPr rtlCol="0" wrap="square">
            <a:spAutoFit/>
          </a:bodyPr>
          <a:p>
            <a:r>
              <a:rPr dirty="0" sz="2400" lang="en-US"/>
              <a:t>STUDENT NAME:</a:t>
            </a:r>
            <a:r>
              <a:rPr dirty="0" sz="2400" lang="en-IN"/>
              <a:t> </a:t>
            </a:r>
            <a:r>
              <a:rPr dirty="0" sz="2400" lang="en-US"/>
              <a:t>V</a:t>
            </a:r>
            <a:r>
              <a:rPr dirty="0" sz="2400" lang="en-US"/>
              <a:t>E</a:t>
            </a:r>
            <a:r>
              <a:rPr dirty="0" sz="2400" lang="en-US"/>
              <a:t>T</a:t>
            </a:r>
            <a:r>
              <a:rPr dirty="0" sz="2400" lang="en-US"/>
              <a:t>R</a:t>
            </a:r>
            <a:r>
              <a:rPr dirty="0" sz="2400" lang="en-US"/>
              <a:t>I</a:t>
            </a:r>
            <a:r>
              <a:rPr dirty="0" sz="2400" lang="en-US"/>
              <a:t> </a:t>
            </a:r>
            <a:r>
              <a:rPr dirty="0" sz="2400" lang="en-US"/>
              <a:t>V</a:t>
            </a:r>
            <a:r>
              <a:rPr dirty="0" sz="2400" lang="en-US"/>
              <a:t>E</a:t>
            </a:r>
            <a:r>
              <a:rPr dirty="0" sz="2400" lang="en-US"/>
              <a:t>L</a:t>
            </a:r>
            <a:r>
              <a:rPr dirty="0" sz="2400" lang="en-US"/>
              <a:t> </a:t>
            </a:r>
            <a:r>
              <a:rPr dirty="0" sz="2400" lang="en-US"/>
              <a:t>.</a:t>
            </a:r>
            <a:r>
              <a:rPr dirty="0" sz="2400" lang="en-US"/>
              <a:t>S</a:t>
            </a:r>
            <a:endParaRPr altLang="en-US" lang="zh-CN"/>
          </a:p>
          <a:p>
            <a:r>
              <a:rPr dirty="0" sz="2400" lang="en-US"/>
              <a:t>REGISTER NO:  </a:t>
            </a:r>
            <a:r>
              <a:rPr dirty="0" sz="2400" lang="en-US"/>
              <a:t>1</a:t>
            </a:r>
            <a:r>
              <a:rPr dirty="0" sz="2400" lang="en-US"/>
              <a:t>2</a:t>
            </a:r>
            <a:r>
              <a:rPr dirty="0" sz="2400" lang="en-US"/>
              <a:t>2</a:t>
            </a:r>
            <a:r>
              <a:rPr dirty="0" sz="2400" lang="en-US"/>
              <a:t>2</a:t>
            </a:r>
            <a:r>
              <a:rPr dirty="0" sz="2400" lang="en-US"/>
              <a:t>0</a:t>
            </a:r>
            <a:r>
              <a:rPr dirty="0" sz="2400" lang="en-US"/>
              <a:t>1</a:t>
            </a:r>
            <a:r>
              <a:rPr dirty="0" sz="2400" lang="en-US"/>
              <a:t>5</a:t>
            </a:r>
            <a:r>
              <a:rPr dirty="0" sz="2400" lang="en-US"/>
              <a:t>6</a:t>
            </a:r>
            <a:r>
              <a:rPr dirty="0" sz="2400" lang="en-US"/>
              <a:t>1</a:t>
            </a:r>
            <a:endParaRPr altLang="en-US" lang="zh-CN"/>
          </a:p>
          <a:p>
            <a:r>
              <a:rPr dirty="0" sz="2400" lang="en-US"/>
              <a:t>DEPARTMENT:</a:t>
            </a:r>
            <a:r>
              <a:rPr dirty="0" sz="2400" lang="en-IN"/>
              <a:t> B.COM </a:t>
            </a:r>
            <a:r>
              <a:rPr dirty="0" sz="2400" lang="en-US"/>
              <a:t>( C.S </a:t>
            </a:r>
            <a:r>
              <a:rPr dirty="0" sz="2400" lang="en-US"/>
              <a:t>)</a:t>
            </a:r>
            <a:endParaRPr altLang="en-US" lang="zh-CN"/>
          </a:p>
          <a:p>
            <a:r>
              <a:rPr dirty="0" sz="2400" lang="en-US"/>
              <a:t>Email id: </a:t>
            </a:r>
            <a:r>
              <a:rPr dirty="0" sz="2400" lang="en-US"/>
              <a:t>s</a:t>
            </a:r>
            <a:r>
              <a:rPr dirty="0" sz="2400" lang="en-US"/>
              <a:t>s</a:t>
            </a:r>
            <a:r>
              <a:rPr dirty="0" sz="2400" lang="en-US"/>
              <a:t>v</a:t>
            </a:r>
            <a:r>
              <a:rPr dirty="0" sz="2400" lang="en-US"/>
              <a:t>e</a:t>
            </a:r>
            <a:r>
              <a:rPr dirty="0" sz="2400" lang="en-US"/>
              <a:t>t</a:t>
            </a:r>
            <a:r>
              <a:rPr dirty="0" sz="2400" lang="en-US"/>
              <a:t>r</a:t>
            </a:r>
            <a:r>
              <a:rPr dirty="0" sz="2400" lang="en-US"/>
              <a:t>i</a:t>
            </a:r>
            <a:r>
              <a:rPr dirty="0" sz="2400" lang="en-US"/>
              <a:t>vel9@gmail.com</a:t>
            </a:r>
            <a:endParaRPr altLang="en-US" lang="zh-CN"/>
          </a:p>
          <a:p>
            <a:r>
              <a:rPr dirty="0" sz="2400" lang="en-US"/>
              <a:t>Nm id:</a:t>
            </a:r>
            <a:r>
              <a:rPr dirty="0" sz="2400" lang="en-US"/>
              <a:t>u</a:t>
            </a:r>
            <a:r>
              <a:rPr dirty="0" sz="2400" lang="en-US"/>
              <a:t>n</a:t>
            </a:r>
            <a:r>
              <a:rPr dirty="0" sz="2400" lang="en-US"/>
              <a:t>m</a:t>
            </a:r>
            <a:r>
              <a:rPr dirty="0" sz="2400" lang="en-US"/>
              <a:t>1</a:t>
            </a:r>
            <a:r>
              <a:rPr dirty="0" sz="2400" lang="en-US"/>
              <a:t>3</a:t>
            </a:r>
            <a:r>
              <a:rPr dirty="0" sz="2400" lang="en-US"/>
              <a:t>1</a:t>
            </a:r>
            <a:r>
              <a:rPr dirty="0" sz="2400" lang="en-US"/>
              <a:t>9</a:t>
            </a:r>
            <a:r>
              <a:rPr dirty="0" sz="2400" lang="en-US"/>
              <a:t>1</a:t>
            </a:r>
            <a:r>
              <a:rPr dirty="0" sz="2400" lang="en-US"/>
              <a:t>2</a:t>
            </a:r>
            <a:r>
              <a:rPr dirty="0" sz="2400" lang="en-US"/>
              <a:t>2</a:t>
            </a:r>
            <a:r>
              <a:rPr dirty="0" sz="2400" lang="en-US"/>
              <a:t>2</a:t>
            </a:r>
            <a:r>
              <a:rPr dirty="0" sz="2400" lang="en-US"/>
              <a:t>0</a:t>
            </a:r>
            <a:r>
              <a:rPr dirty="0" sz="2400" lang="en-US"/>
              <a:t>1</a:t>
            </a:r>
            <a:r>
              <a:rPr dirty="0" sz="2400" lang="en-US"/>
              <a:t>5</a:t>
            </a:r>
            <a:r>
              <a:rPr dirty="0" sz="2400" lang="en-US"/>
              <a:t>6</a:t>
            </a:r>
            <a:r>
              <a:rPr dirty="0" sz="2400" lang="en-US"/>
              <a:t>1</a:t>
            </a:r>
            <a:endParaRPr altLang="en-US" lang="zh-CN"/>
          </a:p>
          <a:p>
            <a:r>
              <a:rPr dirty="0" sz="2400" lang="en-US"/>
              <a:t>COLLEGE</a:t>
            </a:r>
            <a:r>
              <a:rPr dirty="0" sz="2400" lang="en-IN"/>
              <a:t>: </a:t>
            </a:r>
            <a:r>
              <a:rPr dirty="0" sz="2400" lang="en-US"/>
              <a:t>PACHAIYAPAAS COLLAGE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0"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9"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90"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pic>
        <p:nvPicPr>
          <p:cNvPr id="2097171" name="object 6"/>
          <p:cNvPicPr>
            <a:picLocks/>
          </p:cNvPicPr>
          <p:nvPr/>
        </p:nvPicPr>
        <p:blipFill>
          <a:blip xmlns:r="http://schemas.openxmlformats.org/officeDocument/2006/relationships" r:embed="rId2" cstate="print"/>
          <a:stretch>
            <a:fillRect/>
          </a:stretch>
        </p:blipFill>
        <p:spPr>
          <a:xfrm>
            <a:off x="6366867" y="291147"/>
            <a:ext cx="3014943" cy="2887822"/>
          </a:xfrm>
          <a:prstGeom prst="rect"/>
        </p:spPr>
      </p:pic>
      <p:sp>
        <p:nvSpPr>
          <p:cNvPr id="1048691" name="TextBox 1"/>
          <p:cNvSpPr txBox="1"/>
          <p:nvPr/>
        </p:nvSpPr>
        <p:spPr>
          <a:xfrm>
            <a:off x="764698" y="1720840"/>
            <a:ext cx="6557962" cy="3558540"/>
          </a:xfrm>
          <a:prstGeom prst="rect"/>
          <a:noFill/>
        </p:spPr>
        <p:txBody>
          <a:bodyPr rtlCol="0" wrap="square">
            <a:spAutoFit/>
          </a:bodyPr>
          <a:p>
            <a:pPr algn="just" indent="-285750" marL="285750">
              <a:buFont typeface="Arial" panose="020B0604020202020204" pitchFamily="34" charset="0"/>
              <a:buChar char="•"/>
            </a:pPr>
            <a:endParaRPr dirty="0" lang="en-IN"/>
          </a:p>
          <a:p>
            <a:pPr algn="just" indent="-285750" marL="285750">
              <a:buFont typeface="Arial" panose="020B0604020202020204" pitchFamily="34" charset="0"/>
              <a:buChar char="•"/>
            </a:pPr>
            <a:r>
              <a:rPr dirty="0" lang="en-IN"/>
              <a:t>DATA COLLECTION 
Identification 
Gathering 
Preparation 
DATA CLEANING </a:t>
            </a:r>
          </a:p>
          <a:p>
            <a:pPr algn="just" indent="-285750" marL="285750">
              <a:buFont typeface="Arial" panose="020B0604020202020204" pitchFamily="34" charset="0"/>
              <a:buChar char="•"/>
            </a:pPr>
            <a:r>
              <a:rPr dirty="0" lang="en-IN"/>
              <a:t>Standardization 
Correction
Validation 
SUMMARY </a:t>
            </a:r>
          </a:p>
          <a:p>
            <a:pPr algn="just" indent="-285750" marL="285750">
              <a:buFont typeface="Arial" panose="020B0604020202020204" pitchFamily="34" charset="0"/>
              <a:buChar char="•"/>
            </a:pPr>
            <a:r>
              <a:rPr dirty="0" lang="en-IN"/>
              <a:t>Data analysis involves examining, transforming, and </a:t>
            </a:r>
            <a:r>
              <a:rPr dirty="0" lang="en-IN" err="1"/>
              <a:t>modeling</a:t>
            </a:r>
            <a:r>
              <a:rPr dirty="0" lang="en-IN"/>
              <a:t> data to extract meaningful insights, identify patterns, and support decision-making. </a:t>
            </a:r>
            <a:endParaRPr dirty="0"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9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2"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95" name="object 7"/>
          <p:cNvSpPr txBox="1">
            <a:spLocks noGrp="1"/>
          </p:cNvSpPr>
          <p:nvPr>
            <p:ph type="title"/>
          </p:nvPr>
        </p:nvSpPr>
        <p:spPr>
          <a:xfrm>
            <a:off x="755332" y="385444"/>
            <a:ext cx="2437130" cy="14611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Chart 9"/>
          <p:cNvGraphicFramePr>
            <a:graphicFrameLocks/>
          </p:cNvGraphicFramePr>
          <p:nvPr/>
        </p:nvGraphicFramePr>
        <p:xfrm>
          <a:off x="1340723" y="1675210"/>
          <a:ext cx="5716334" cy="391596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97" name="Title 1"/>
          <p:cNvSpPr>
            <a:spLocks noGrp="1"/>
          </p:cNvSpPr>
          <p:nvPr>
            <p:ph type="title"/>
          </p:nvPr>
        </p:nvSpPr>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8" name="TextBox 2"/>
          <p:cNvSpPr txBox="1"/>
          <p:nvPr/>
        </p:nvSpPr>
        <p:spPr>
          <a:xfrm>
            <a:off x="514231" y="1625202"/>
            <a:ext cx="8120776" cy="2000548"/>
          </a:xfrm>
          <a:prstGeom prst="rect"/>
          <a:noFill/>
        </p:spPr>
        <p:txBody>
          <a:bodyPr rtlCol="0" wrap="square">
            <a:spAutoFit/>
          </a:bodyPr>
          <a:p>
            <a:pPr algn="l" indent="-285750" marL="285750">
              <a:buFont typeface="Arial" panose="020B0604020202020204" pitchFamily="34" charset="0"/>
              <a:buChar char="•"/>
            </a:pPr>
            <a:r>
              <a:rPr dirty="0" sz="2000" lang="en-IN">
                <a:latin typeface="Times New Roman" panose="02020603050405020304" pitchFamily="18" charset="0"/>
                <a:cs typeface="Times New Roman" panose="02020603050405020304" pitchFamily="18" charset="0"/>
              </a:rPr>
              <a:t>In conclusion, the employee data analysis conducted using Excel provided valuable insights into workforce trends, enabling more informed decision-making. 
The use of Excel allowed for efficient data organization, visualization, and reporting, ultimately helping to enhance HR strategies, improve em</a:t>
            </a:r>
            <a:r>
              <a:rPr dirty="0" sz="2000" lang="en-IN"/>
              <a:t>ployee satisfaction.</a:t>
            </a:r>
            <a:endParaRPr dirty="0" lang="en-US"/>
          </a:p>
        </p:txBody>
      </p:sp>
      <p:pic>
        <p:nvPicPr>
          <p:cNvPr id="2097173" name="Picture 3"/>
          <p:cNvPicPr>
            <a:picLocks noChangeAspect="1"/>
          </p:cNvPicPr>
          <p:nvPr/>
        </p:nvPicPr>
        <p:blipFill>
          <a:blip xmlns:r="http://schemas.openxmlformats.org/officeDocument/2006/relationships" r:embed="rId1"/>
          <a:stretch>
            <a:fillRect/>
          </a:stretch>
        </p:blipFill>
        <p:spPr>
          <a:xfrm>
            <a:off x="2625422" y="4107317"/>
            <a:ext cx="4670728" cy="2000549"/>
          </a:xfrm>
          <a:prstGeom prst="rec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8"/>
          <p:cNvSpPr txBox="1"/>
          <p:nvPr/>
        </p:nvSpPr>
        <p:spPr>
          <a:xfrm>
            <a:off x="5193506" y="2523529"/>
            <a:ext cx="1828800" cy="358141"/>
          </a:xfrm>
          <a:prstGeom prst="rect"/>
          <a:noFill/>
        </p:spPr>
        <p:txBody>
          <a:bodyPr rtlCol="0" wrap="square">
            <a:spAutoFit/>
          </a:bodyPr>
          <a:p>
            <a:pPr algn="l"/>
            <a:endParaRPr dirty="0" lang="en-US"/>
          </a:p>
        </p:txBody>
      </p:sp>
      <p:sp>
        <p:nvSpPr>
          <p:cNvPr id="1048650" name="TextBox 10"/>
          <p:cNvSpPr txBox="1"/>
          <p:nvPr/>
        </p:nvSpPr>
        <p:spPr>
          <a:xfrm>
            <a:off x="676275" y="1695450"/>
            <a:ext cx="6739666" cy="3202940"/>
          </a:xfrm>
          <a:prstGeom prst="rect"/>
          <a:noFill/>
        </p:spPr>
        <p:txBody>
          <a:bodyPr rtlCol="0" wrap="square">
            <a:spAutoFit/>
          </a:bodyPr>
          <a:p>
            <a:pPr algn="l"/>
            <a:endParaRPr dirty="0" lang="en-IN"/>
          </a:p>
          <a:p>
            <a:pPr algn="just" indent="-285750" marL="285750">
              <a:buFont typeface="Arial" panose="020B0604020202020204" pitchFamily="34" charset="0"/>
              <a:buChar char="•"/>
            </a:pPr>
            <a:r>
              <a:rPr dirty="0" sz="2400" lang="en-IN">
                <a:latin typeface="Times New Roman" panose="02020603050405020304" pitchFamily="18" charset="0"/>
                <a:cs typeface="Times New Roman" panose="02020603050405020304" pitchFamily="18" charset="0"/>
              </a:rPr>
              <a:t>Utilize Excel to efficiently analyse employee data by leveraging functions such as PivotTables, and conditional formatting. 
This enables the identification of key trends, such as current employee rates, performance levels.
Decision-making processes by visualizing this data through pie chart.”</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2"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3"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4"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5"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6" name="TextBox 10"/>
          <p:cNvSpPr txBox="1"/>
          <p:nvPr/>
        </p:nvSpPr>
        <p:spPr>
          <a:xfrm>
            <a:off x="990600" y="2133600"/>
            <a:ext cx="7924800" cy="802640"/>
          </a:xfrm>
          <a:prstGeom prst="rect"/>
          <a:noFill/>
        </p:spPr>
        <p:txBody>
          <a:bodyPr rtlCol="0" wrap="square">
            <a:spAutoFit/>
          </a:bodyPr>
          <a:p>
            <a:pPr algn="l"/>
            <a:endParaRPr b="0" dirty="0" sz="2400" i="0" lang="en-US">
              <a:solidFill>
                <a:srgbClr val="0D0D0D"/>
              </a:solidFill>
              <a:effectLst/>
              <a:latin typeface="Times New Roman" panose="02020603050405020304" pitchFamily="18" charset="0"/>
              <a:cs typeface="Times New Roman" panose="02020603050405020304" pitchFamily="18" charset="0"/>
            </a:endParaRPr>
          </a:p>
          <a:p>
            <a:endParaRPr dirty="0" sz="2400" lang="en-IN">
              <a:latin typeface="Times New Roman" panose="02020603050405020304" pitchFamily="18" charset="0"/>
              <a:cs typeface="Times New Roman" panose="02020603050405020304" pitchFamily="18" charset="0"/>
            </a:endParaRPr>
          </a:p>
        </p:txBody>
      </p:sp>
      <p:sp>
        <p:nvSpPr>
          <p:cNvPr id="1048657" name="TextBox 8"/>
          <p:cNvSpPr txBox="1"/>
          <p:nvPr/>
        </p:nvSpPr>
        <p:spPr>
          <a:xfrm>
            <a:off x="676275" y="1725483"/>
            <a:ext cx="7924799" cy="4358640"/>
          </a:xfrm>
          <a:prstGeom prst="rect"/>
          <a:noFill/>
        </p:spPr>
        <p:txBody>
          <a:bodyPr rtlCol="0" wrap="square">
            <a:spAutoFit/>
          </a:bodyPr>
          <a:p>
            <a:pPr algn="l" indent="-285750" marL="285750">
              <a:buFont typeface="Arial" panose="020B0604020202020204" pitchFamily="34" charset="0"/>
              <a:buChar char="•"/>
            </a:pPr>
            <a:r>
              <a:rPr dirty="0" sz="2400" lang="en-IN">
                <a:latin typeface="Times New Roman" panose="02020603050405020304" pitchFamily="18" charset="0"/>
                <a:cs typeface="Times New Roman" panose="02020603050405020304" pitchFamily="18" charset="0"/>
              </a:rPr>
              <a:t>This project focuses on analysing employee data to identify trends and insights that can drive better decisions.
 Excel will be used to clean, organize, and visualize key metrics such as employee demographics, performance, and retention rates.
The analysis will highlight areas of improvement in workforce management, helping to optimize resource allocation. 
Outcomes will include detailed reports and dashboards for management review.
The findings aim to support strategic planning.</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36" name=""/>
        <p:cNvGrpSpPr/>
        <p:nvPr/>
      </p:nvGrpSpPr>
      <p:grpSpPr>
        <a:xfrm>
          <a:off x="0" y="0"/>
          <a:ext cx="0" cy="0"/>
          <a:chOff x="0" y="0"/>
          <a:chExt cx="0" cy="0"/>
        </a:xfrm>
      </p:grpSpPr>
      <p:sp>
        <p:nvSpPr>
          <p:cNvPr id="1048658"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9"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1"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2"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3" name="TextBox 6"/>
          <p:cNvSpPr txBox="1"/>
          <p:nvPr/>
        </p:nvSpPr>
        <p:spPr>
          <a:xfrm>
            <a:off x="5193506" y="2523529"/>
            <a:ext cx="1828800" cy="358141"/>
          </a:xfrm>
          <a:prstGeom prst="rect"/>
          <a:noFill/>
        </p:spPr>
        <p:txBody>
          <a:bodyPr rtlCol="0" wrap="square">
            <a:spAutoFit/>
          </a:bodyPr>
          <a:p>
            <a:pPr algn="l"/>
            <a:endParaRPr dirty="0" lang="en-US"/>
          </a:p>
        </p:txBody>
      </p:sp>
      <p:grpSp>
        <p:nvGrpSpPr>
          <p:cNvPr id="37" name="object 2"/>
          <p:cNvGrpSpPr/>
          <p:nvPr/>
        </p:nvGrpSpPr>
        <p:grpSpPr>
          <a:xfrm>
            <a:off x="7991475" y="2933700"/>
            <a:ext cx="2762250" cy="3257550"/>
            <a:chOff x="7991475" y="2933700"/>
            <a:chExt cx="2762250" cy="3257550"/>
          </a:xfrm>
        </p:grpSpPr>
        <p:sp>
          <p:nvSpPr>
            <p:cNvPr id="104866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3" name="object 5"/>
            <p:cNvPicPr>
              <a:picLocks/>
            </p:cNvPicPr>
            <p:nvPr/>
          </p:nvPicPr>
          <p:blipFill>
            <a:blip xmlns:r="http://schemas.openxmlformats.org/officeDocument/2006/relationships" r:embed="rId2" cstate="print"/>
            <a:stretch>
              <a:fillRect/>
            </a:stretch>
          </p:blipFill>
          <p:spPr>
            <a:xfrm>
              <a:off x="7991475" y="2933700"/>
              <a:ext cx="2762250" cy="3257550"/>
            </a:xfrm>
            <a:prstGeom prst="rect"/>
          </p:spPr>
        </p:pic>
      </p:grpSp>
      <p:grpSp>
        <p:nvGrpSpPr>
          <p:cNvPr id="38" name="object 2"/>
          <p:cNvGrpSpPr/>
          <p:nvPr/>
        </p:nvGrpSpPr>
        <p:grpSpPr>
          <a:xfrm>
            <a:off x="8143875" y="3086100"/>
            <a:ext cx="2762250" cy="3257550"/>
            <a:chOff x="7991475" y="2933700"/>
            <a:chExt cx="2762250" cy="3257550"/>
          </a:xfrm>
        </p:grpSpPr>
        <p:sp>
          <p:nvSpPr>
            <p:cNvPr id="104866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4" name="object 5"/>
            <p:cNvPicPr>
              <a:picLocks/>
            </p:cNvPicPr>
            <p:nvPr/>
          </p:nvPicPr>
          <p:blipFill>
            <a:blip xmlns:r="http://schemas.openxmlformats.org/officeDocument/2006/relationships" r:embed="rId2" cstate="print"/>
            <a:stretch>
              <a:fillRect/>
            </a:stretch>
          </p:blipFill>
          <p:spPr>
            <a:xfrm>
              <a:off x="7991475" y="2933700"/>
              <a:ext cx="2762250" cy="3257550"/>
            </a:xfrm>
            <a:prstGeom prst="rect"/>
          </p:spPr>
        </p:pic>
      </p:grpSp>
      <p:sp>
        <p:nvSpPr>
          <p:cNvPr id="1048668" name="TextBox 8"/>
          <p:cNvSpPr txBox="1"/>
          <p:nvPr/>
        </p:nvSpPr>
        <p:spPr>
          <a:xfrm>
            <a:off x="5193506" y="2523529"/>
            <a:ext cx="1828800" cy="358141"/>
          </a:xfrm>
          <a:prstGeom prst="rect"/>
          <a:noFill/>
        </p:spPr>
        <p:txBody>
          <a:bodyPr rtlCol="0" wrap="square">
            <a:spAutoFit/>
          </a:bodyPr>
          <a:p>
            <a:pPr algn="l"/>
            <a:endParaRPr dirty="0" lang="en-US"/>
          </a:p>
        </p:txBody>
      </p:sp>
      <p:sp>
        <p:nvSpPr>
          <p:cNvPr id="1048669" name="TextBox 18"/>
          <p:cNvSpPr txBox="1"/>
          <p:nvPr/>
        </p:nvSpPr>
        <p:spPr>
          <a:xfrm>
            <a:off x="5193506" y="2523529"/>
            <a:ext cx="1828800" cy="358141"/>
          </a:xfrm>
          <a:prstGeom prst="rect"/>
          <a:noFill/>
        </p:spPr>
        <p:txBody>
          <a:bodyPr rtlCol="0" wrap="square">
            <a:spAutoFit/>
          </a:bodyPr>
          <a:p>
            <a:pPr algn="l"/>
            <a:endParaRPr dirty="0" lang="en-US"/>
          </a:p>
        </p:txBody>
      </p:sp>
      <p:sp>
        <p:nvSpPr>
          <p:cNvPr id="1048670" name="TextBox 19"/>
          <p:cNvSpPr txBox="1"/>
          <p:nvPr/>
        </p:nvSpPr>
        <p:spPr>
          <a:xfrm>
            <a:off x="517922" y="1643575"/>
            <a:ext cx="6093618" cy="1158241"/>
          </a:xfrm>
          <a:prstGeom prst="rect"/>
          <a:noFill/>
        </p:spPr>
        <p:txBody>
          <a:bodyPr rtlCol="0" wrap="square">
            <a:spAutoFit/>
          </a:bodyPr>
          <a:p>
            <a:pPr algn="l"/>
            <a:r>
              <a:rPr dirty="0" sz="2400" lang="en-IN">
                <a:latin typeface="Times New Roman" panose="02020603050405020304" pitchFamily="18" charset="0"/>
                <a:cs typeface="Times New Roman" panose="02020603050405020304" pitchFamily="18" charset="0"/>
              </a:rPr>
              <a:t>The end users of the employee data analysis are HR managers, team leads, and senior management.</a:t>
            </a:r>
            <a:endParaRPr dirty="0" sz="2400" lang="en-US">
              <a:latin typeface="Times New Roman" panose="02020603050405020304" pitchFamily="18" charset="0"/>
              <a:cs typeface="Times New Roman" panose="02020603050405020304" pitchFamily="18" charset="0"/>
            </a:endParaRPr>
          </a:p>
        </p:txBody>
      </p:sp>
      <p:pic>
        <p:nvPicPr>
          <p:cNvPr id="2097165" name="Picture 20"/>
          <p:cNvPicPr>
            <a:picLocks noChangeAspect="1"/>
          </p:cNvPicPr>
          <p:nvPr/>
        </p:nvPicPr>
        <p:blipFill>
          <a:blip xmlns:r="http://schemas.openxmlformats.org/officeDocument/2006/relationships" r:embed="rId3"/>
          <a:stretch>
            <a:fillRect/>
          </a:stretch>
        </p:blipFill>
        <p:spPr>
          <a:xfrm>
            <a:off x="2216791" y="3187573"/>
            <a:ext cx="6076401" cy="3381649"/>
          </a:xfrm>
          <a:prstGeom prst="rec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pic>
        <p:nvPicPr>
          <p:cNvPr id="2097166"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7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4"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7"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5"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76" name="TextBox 7"/>
          <p:cNvSpPr txBox="1"/>
          <p:nvPr/>
        </p:nvSpPr>
        <p:spPr>
          <a:xfrm>
            <a:off x="3786188" y="2233424"/>
            <a:ext cx="5748337" cy="2936240"/>
          </a:xfrm>
          <a:prstGeom prst="rect"/>
          <a:noFill/>
        </p:spPr>
        <p:txBody>
          <a:bodyPr rtlCol="0" wrap="square">
            <a:spAutoFit/>
          </a:bodyPr>
          <a:p>
            <a:pPr algn="l" indent="-342900" marL="342900">
              <a:buFont typeface="+mj-lt"/>
              <a:buAutoNum type="arabicPeriod"/>
            </a:pPr>
            <a:r>
              <a:rPr dirty="0" sz="2400" lang="en-IN">
                <a:latin typeface="Times New Roman" panose="02020603050405020304" pitchFamily="18" charset="0"/>
                <a:cs typeface="Times New Roman" panose="02020603050405020304" pitchFamily="18" charset="0"/>
              </a:rPr>
              <a:t>Conditional formatting – highlights missing cells 
Filter- helps to remove the empty cells 
Formula – helps to identify the performance of employees 
Pivot table – helps to summarise 
Pie chart – shows the data</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7" name="Title 1"/>
          <p:cNvSpPr>
            <a:spLocks noGrp="1"/>
          </p:cNvSpPr>
          <p:nvPr>
            <p:ph type="title"/>
          </p:nvPr>
        </p:nvSpPr>
        <p:spPr>
          <a:xfrm>
            <a:off x="755332" y="385444"/>
            <a:ext cx="10681335" cy="723901"/>
          </a:xfrm>
        </p:spPr>
        <p:txBody>
          <a:bodyPr/>
          <a:p>
            <a:r>
              <a:rPr dirty="0" lang="en-IN"/>
              <a:t>Dataset Description</a:t>
            </a:r>
          </a:p>
        </p:txBody>
      </p:sp>
      <p:pic>
        <p:nvPicPr>
          <p:cNvPr id="2097168" name="object 2"/>
          <p:cNvPicPr>
            <a:picLocks/>
          </p:cNvPicPr>
          <p:nvPr/>
        </p:nvPicPr>
        <p:blipFill>
          <a:blip xmlns:r="http://schemas.openxmlformats.org/officeDocument/2006/relationships" r:embed="rId1" cstate="print"/>
          <a:stretch>
            <a:fillRect/>
          </a:stretch>
        </p:blipFill>
        <p:spPr>
          <a:xfrm>
            <a:off x="7090172" y="2083593"/>
            <a:ext cx="2695574" cy="3248025"/>
          </a:xfrm>
          <a:prstGeom prst="rect"/>
          <a:effectLst>
            <a:outerShdw algn="t" blurRad="50800" dir="5400000" dist="38100" rotWithShape="0">
              <a:prstClr val="black">
                <a:alpha val="40000"/>
              </a:prstClr>
            </a:outerShdw>
          </a:effectLst>
        </p:spPr>
      </p:pic>
      <p:sp>
        <p:nvSpPr>
          <p:cNvPr id="1048678" name="TextBox 2"/>
          <p:cNvSpPr txBox="1"/>
          <p:nvPr/>
        </p:nvSpPr>
        <p:spPr>
          <a:xfrm>
            <a:off x="1585913" y="2083594"/>
            <a:ext cx="6772275" cy="3025141"/>
          </a:xfrm>
          <a:prstGeom prst="rect"/>
          <a:noFill/>
        </p:spPr>
        <p:txBody>
          <a:bodyPr rtlCol="0" wrap="square">
            <a:spAutoFit/>
          </a:bodyPr>
          <a:p>
            <a:pPr algn="l" indent="-342900" marL="342900">
              <a:buFont typeface="+mj-lt"/>
              <a:buAutoNum type="arabicPeriod"/>
            </a:pPr>
            <a:r>
              <a:rPr dirty="0" lang="en-IN"/>
              <a:t>EMPLOYEE ID 
FIRST NAME
LAST NAME
BUSINESS UNIT 
EMPLOYEE TYPE
EMPLOYEE CLASSIFICATION TYPE
GENDER
PERFORMANCE SCORE
CURRENT EMPLOYEE RATE
PERFORMANCE LEVEL</a:t>
            </a:r>
          </a:p>
          <a:p>
            <a:pPr algn="l"/>
            <a:endParaRPr dirty="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9"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8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9" name="object 6"/>
          <p:cNvPicPr>
            <a:picLocks/>
          </p:cNvPicPr>
          <p:nvPr/>
        </p:nvPicPr>
        <p:blipFill>
          <a:blip xmlns:r="http://schemas.openxmlformats.org/officeDocument/2006/relationships" r:embed="rId1" cstate="print"/>
          <a:stretch>
            <a:fillRect/>
          </a:stretch>
        </p:blipFill>
        <p:spPr>
          <a:xfrm>
            <a:off x="7010209" y="2095500"/>
            <a:ext cx="2466975" cy="3419475"/>
          </a:xfrm>
          <a:prstGeom prst="rect"/>
        </p:spPr>
      </p:pic>
      <p:sp>
        <p:nvSpPr>
          <p:cNvPr id="1048683"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84"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85" name="TextBox 8"/>
          <p:cNvSpPr txBox="1"/>
          <p:nvPr/>
        </p:nvSpPr>
        <p:spPr>
          <a:xfrm>
            <a:off x="2707005" y="2354703"/>
            <a:ext cx="3186589" cy="954107"/>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86" name="TextBox 9"/>
          <p:cNvSpPr txBox="1"/>
          <p:nvPr/>
        </p:nvSpPr>
        <p:spPr>
          <a:xfrm>
            <a:off x="752475" y="2942340"/>
            <a:ext cx="5924167" cy="1424942"/>
          </a:xfrm>
          <a:prstGeom prst="rect"/>
          <a:noFill/>
        </p:spPr>
        <p:txBody>
          <a:bodyPr anchor="ctr" rtlCol="0" wrap="square">
            <a:spAutoFit/>
          </a:bodyPr>
          <a:p>
            <a:pPr algn="ctr"/>
            <a:r>
              <a:rPr dirty="0" sz="3600" lang="en-IN">
                <a:solidFill>
                  <a:schemeClr val="accent2"/>
                </a:solidFill>
                <a:latin typeface="Algerian" pitchFamily="82" charset="0"/>
              </a:rPr>
              <a:t>Performance level</a:t>
            </a:r>
            <a:r>
              <a:rPr dirty="0" lang="en-IN"/>
              <a:t>
</a:t>
            </a:r>
            <a:r>
              <a:rPr dirty="0" lang="en-US"/>
              <a:t>Used </a:t>
            </a:r>
            <a:r>
              <a:rPr dirty="0" lang="en-IN"/>
              <a:t>=IFS(Z9&gt;=5,”VERY HIGH”,Z9&gt;=4,”HIGH”,Z9&gt;=3,”MED”,TRUE,”LOW”)</a:t>
            </a:r>
            <a:r>
              <a:rPr dirty="0" lang="en-US"/>
              <a:t> To change employee performance level</a:t>
            </a: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919360803917</cp:lastModifiedBy>
  <dcterms:created xsi:type="dcterms:W3CDTF">2024-03-29T04:07:22Z</dcterms:created>
  <dcterms:modified xsi:type="dcterms:W3CDTF">2024-08-31T17:40:31Z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9d0c0104b2b84092b95f71fe311bc997</vt:lpwstr>
  </property>
</Properties>
</file>