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2" r:id="rId3"/>
    <p:sldId id="256" r:id="rId4"/>
    <p:sldId id="261" r:id="rId5"/>
    <p:sldId id="260" r:id="rId6"/>
    <p:sldId id="259" r:id="rId7"/>
    <p:sldId id="262" r:id="rId8"/>
    <p:sldId id="257" r:id="rId9"/>
    <p:sldId id="263" r:id="rId10"/>
    <p:sldId id="267" r:id="rId11"/>
    <p:sldId id="264" r:id="rId12"/>
    <p:sldId id="265" r:id="rId13"/>
    <p:sldId id="270" r:id="rId14"/>
    <p:sldId id="266" r:id="rId15"/>
    <p:sldId id="271" r:id="rId16"/>
    <p:sldId id="268" r:id="rId1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A5077-03AF-B244-73DE-CDDF67D5B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8A0C2-4D6E-4764-3208-AA3AFFE7A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6D2A0-B156-50BF-6868-801A50D9E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197A-AF86-4BB5-AAF9-5E5C89D1C7C4}" type="datetimeFigureOut">
              <a:rPr lang="cs-CZ" smtClean="0"/>
              <a:t>15.07.2024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2A2E1-88AB-D91D-9997-7D8F0ACF6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92125-EED8-4DD9-97AA-CAB1AB41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935EE-F0CB-4204-8384-72E5552F545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296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2B89-533A-14ED-725A-1F9C4A4E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B0EBB-AA4E-BE70-BAA3-00A58FE83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1E196-9F2F-8310-1A2F-848F8B32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197A-AF86-4BB5-AAF9-5E5C89D1C7C4}" type="datetimeFigureOut">
              <a:rPr lang="cs-CZ" smtClean="0"/>
              <a:t>15.07.2024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A0526-384D-B221-669A-A2DD2300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B02E2-2CDC-A042-F3C0-044A64C6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935EE-F0CB-4204-8384-72E5552F545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976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17C24-8AED-F442-C266-04E41E8E3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1D392-04C4-E33D-ED05-A93C104F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FDFDA-F332-13D5-4C3F-8CE338E60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197A-AF86-4BB5-AAF9-5E5C89D1C7C4}" type="datetimeFigureOut">
              <a:rPr lang="cs-CZ" smtClean="0"/>
              <a:t>15.07.2024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769C2-DBF3-F7D4-2145-13E5D313D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4A4A3-BB64-2352-C63E-9915AAEF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935EE-F0CB-4204-8384-72E5552F545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025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16B4-B4A4-42D3-76E8-E2244182A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B637A-6231-07E1-83C4-B0E25B4A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7626B-E1C7-F43F-75AB-34B08CEFD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197A-AF86-4BB5-AAF9-5E5C89D1C7C4}" type="datetimeFigureOut">
              <a:rPr lang="cs-CZ" smtClean="0"/>
              <a:t>15.07.2024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D75F5-935D-9E28-71A9-A99BCCD0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CE2BD-92B0-D1F6-58D2-BD3F7B06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935EE-F0CB-4204-8384-72E5552F545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87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0D812-ACC0-3A25-E12C-83DC32CEF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01DA4-FCE8-C3E6-18BA-158B78AE0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29FFD-7451-7C32-7127-5F9280AB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197A-AF86-4BB5-AAF9-5E5C89D1C7C4}" type="datetimeFigureOut">
              <a:rPr lang="cs-CZ" smtClean="0"/>
              <a:t>15.07.2024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4491B-5D6F-A018-ED2B-B2D09269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592C3-2F26-2A3C-9121-C4177D62A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935EE-F0CB-4204-8384-72E5552F545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634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79975-255A-489E-B6DB-1D001A66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E06AA-43FF-E68B-9F84-AA074FE50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A8CBA-9A4C-DEF8-9779-8E2BE0F3C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9B5DA-5E41-F2E9-30C2-20820E3D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197A-AF86-4BB5-AAF9-5E5C89D1C7C4}" type="datetimeFigureOut">
              <a:rPr lang="cs-CZ" smtClean="0"/>
              <a:t>15.07.2024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8FC82-1478-72D0-7BBA-4085A9F8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EE633-DB8D-C1A2-743E-6D038853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935EE-F0CB-4204-8384-72E5552F545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196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7B5E-4EC2-0FE0-F8C1-44E602B2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60CCE-1F7E-42EC-03F9-3CEC7A8E2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E3DB8-7D0A-4231-A318-15B0D181C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B26226-1D5C-C9C1-4362-5CAD7EEBD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2F7F83-CABF-CB9E-791C-E0FAA344F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504BDB-7413-9A5B-D02F-474EB2F5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197A-AF86-4BB5-AAF9-5E5C89D1C7C4}" type="datetimeFigureOut">
              <a:rPr lang="cs-CZ" smtClean="0"/>
              <a:t>15.07.2024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F7F312-E421-4CE3-846F-80C983F63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FF37C9-C7DE-6F2B-6230-E5B0FC5F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935EE-F0CB-4204-8384-72E5552F545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203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89E8-E0BB-D2C9-3A3E-9259C3BC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0A0E3-399D-4001-A02D-12CC2E07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197A-AF86-4BB5-AAF9-5E5C89D1C7C4}" type="datetimeFigureOut">
              <a:rPr lang="cs-CZ" smtClean="0"/>
              <a:t>15.07.2024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F7C2B-BCC0-45F2-D6EA-775267297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7B68E-8932-106D-925D-C830BE3F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935EE-F0CB-4204-8384-72E5552F545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495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B7FC1-08B5-D0BA-D4F1-1FA693C0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197A-AF86-4BB5-AAF9-5E5C89D1C7C4}" type="datetimeFigureOut">
              <a:rPr lang="cs-CZ" smtClean="0"/>
              <a:t>15.07.2024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05B8BF-50F2-B3BF-F327-B29B4460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7FE96-A91A-5FA5-31AD-0E319B10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935EE-F0CB-4204-8384-72E5552F545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146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88DD-4966-578A-0B71-2424C611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73E48-074C-4422-AC6E-E4D5A954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25B3C-F4ED-F227-57F7-4A7899ACE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A96C7-8C3A-D33E-6D54-506C651FC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197A-AF86-4BB5-AAF9-5E5C89D1C7C4}" type="datetimeFigureOut">
              <a:rPr lang="cs-CZ" smtClean="0"/>
              <a:t>15.07.2024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45E79-C030-3EF2-BFCE-62967B68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249D1-BAC9-BCB9-E214-D8D80BF4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935EE-F0CB-4204-8384-72E5552F545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2606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09A9-EEE7-5E6A-A344-4B8EC4B7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30AC42-88C0-31A4-3DD3-E776DB1AF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E5349-7C0F-02C1-B686-3575FBE54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FCBCF-92E7-D4BB-07E2-DD7CC8EFF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197A-AF86-4BB5-AAF9-5E5C89D1C7C4}" type="datetimeFigureOut">
              <a:rPr lang="cs-CZ" smtClean="0"/>
              <a:t>15.07.2024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8ADD4-EE63-1B98-E599-D2CB6C47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3D82E-EA2C-7EE9-6F70-57769DC8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935EE-F0CB-4204-8384-72E5552F545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584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710CD-9A26-6332-7F12-9CDC6F56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BE8C9-4268-4A23-0D48-6F39A9AE7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0AC3B-A369-AA1B-4FF5-4BB96AB89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3197A-AF86-4BB5-AAF9-5E5C89D1C7C4}" type="datetimeFigureOut">
              <a:rPr lang="cs-CZ" smtClean="0"/>
              <a:t>15.07.2024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BFCF9-84F1-1C4B-1477-6AAF01D90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35A6F-DF5F-66B2-3612-9D8FF2928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935EE-F0CB-4204-8384-72E5552F545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98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8A4AA7-880F-04B9-EF5E-BF25E2A8472F}"/>
              </a:ext>
            </a:extLst>
          </p:cNvPr>
          <p:cNvSpPr txBox="1"/>
          <p:nvPr/>
        </p:nvSpPr>
        <p:spPr>
          <a:xfrm>
            <a:off x="7524522" y="525850"/>
            <a:ext cx="3778786" cy="60016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cs-CZ" sz="3200" dirty="0"/>
              <a:t>samples_advanced</a:t>
            </a:r>
            <a:endParaRPr lang="en-US" sz="3200" dirty="0"/>
          </a:p>
          <a:p>
            <a:r>
              <a:rPr lang="cs-CZ" sz="3200" dirty="0"/>
              <a:t>samples_basic</a:t>
            </a:r>
            <a:endParaRPr lang="en-US" sz="3200" dirty="0"/>
          </a:p>
          <a:p>
            <a:r>
              <a:rPr lang="en-US" sz="3200" dirty="0" err="1"/>
              <a:t>samples_papers</a:t>
            </a:r>
            <a:endParaRPr lang="en-US" sz="3200" dirty="0"/>
          </a:p>
          <a:p>
            <a:endParaRPr lang="en-US" sz="3200" b="1" dirty="0"/>
          </a:p>
          <a:p>
            <a:r>
              <a:rPr lang="en-US" sz="3200" dirty="0"/>
              <a:t>t</a:t>
            </a:r>
            <a:r>
              <a:rPr lang="cs-CZ" sz="3200" dirty="0"/>
              <a:t>axonomy</a:t>
            </a:r>
            <a:endParaRPr lang="en-US" sz="3200" dirty="0"/>
          </a:p>
          <a:p>
            <a:endParaRPr lang="en-US" sz="3200" b="1" dirty="0"/>
          </a:p>
          <a:p>
            <a:r>
              <a:rPr lang="en-US" sz="3200" dirty="0"/>
              <a:t>variants</a:t>
            </a:r>
            <a:endParaRPr lang="en-US" sz="3200" b="1" dirty="0"/>
          </a:p>
          <a:p>
            <a:r>
              <a:rPr lang="en-US" sz="3200" dirty="0" err="1"/>
              <a:t>sh</a:t>
            </a:r>
            <a:endParaRPr lang="en-US" sz="3200" dirty="0"/>
          </a:p>
          <a:p>
            <a:r>
              <a:rPr lang="en-US" sz="3200" dirty="0"/>
              <a:t>genus</a:t>
            </a:r>
          </a:p>
          <a:p>
            <a:r>
              <a:rPr lang="en-US" sz="3200" dirty="0"/>
              <a:t>species</a:t>
            </a:r>
          </a:p>
          <a:p>
            <a:endParaRPr lang="en-US" sz="3200" b="1" dirty="0"/>
          </a:p>
          <a:p>
            <a:r>
              <a:rPr lang="en-US" sz="3200" dirty="0" err="1"/>
              <a:t>samples_to_sh</a:t>
            </a:r>
            <a:endParaRPr lang="en-US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BB90E-F574-4C2F-BEB7-50FAC2B25A0E}"/>
              </a:ext>
            </a:extLst>
          </p:cNvPr>
          <p:cNvSpPr txBox="1"/>
          <p:nvPr/>
        </p:nvSpPr>
        <p:spPr>
          <a:xfrm>
            <a:off x="625207" y="505296"/>
            <a:ext cx="6097836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400" b="1" dirty="0"/>
              <a:t>DEFINITION OF MySQL TABLES</a:t>
            </a:r>
          </a:p>
          <a:p>
            <a:pPr algn="ctr"/>
            <a:r>
              <a:rPr lang="en-US" sz="3400" b="1" dirty="0"/>
              <a:t>In </a:t>
            </a:r>
            <a:r>
              <a:rPr lang="en-US" sz="3400" b="1" dirty="0" err="1"/>
              <a:t>GlobalFungi</a:t>
            </a:r>
            <a:r>
              <a:rPr lang="en-US" sz="3400" b="1" dirty="0"/>
              <a:t> database</a:t>
            </a:r>
          </a:p>
          <a:p>
            <a:pPr algn="ctr"/>
            <a:r>
              <a:rPr lang="en-US" sz="3400" b="1" dirty="0"/>
              <a:t>https://globalfungi.com/</a:t>
            </a:r>
          </a:p>
          <a:p>
            <a:pPr algn="ctr"/>
            <a:endParaRPr lang="en-US" sz="3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482402-23F7-013E-3571-2ECDB8403F1B}"/>
              </a:ext>
            </a:extLst>
          </p:cNvPr>
          <p:cNvSpPr txBox="1"/>
          <p:nvPr/>
        </p:nvSpPr>
        <p:spPr>
          <a:xfrm>
            <a:off x="1404650" y="3218895"/>
            <a:ext cx="42304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/>
              <a:t>IMPORTANT TABLES</a:t>
            </a:r>
            <a:endParaRPr lang="cs-CZ" sz="3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8FA41B-11F7-E2B7-4BA7-1AD44436A592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5635127" y="3526672"/>
            <a:ext cx="1889395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909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BDCE85-D071-DB66-2F46-97608B856C1D}"/>
              </a:ext>
            </a:extLst>
          </p:cNvPr>
          <p:cNvSpPr txBox="1"/>
          <p:nvPr/>
        </p:nvSpPr>
        <p:spPr>
          <a:xfrm>
            <a:off x="0" y="0"/>
            <a:ext cx="11732964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DATABASE INITIALIZATION</a:t>
            </a:r>
          </a:p>
          <a:p>
            <a:r>
              <a:rPr lang="en-US" sz="1600" dirty="0"/>
              <a:t>The basic sample metadata is held in memory of the database to fast access…</a:t>
            </a:r>
          </a:p>
          <a:p>
            <a:r>
              <a:rPr lang="en-US" sz="1600" dirty="0"/>
              <a:t>I thought accessing the samples metadata through R is faster than through SQL query… </a:t>
            </a:r>
          </a:p>
          <a:p>
            <a:r>
              <a:rPr lang="en-US" sz="1600" dirty="0"/>
              <a:t>This is causing some delays when the database webpage is accessed…</a:t>
            </a:r>
          </a:p>
          <a:p>
            <a:endParaRPr lang="en-US" sz="1000" dirty="0"/>
          </a:p>
          <a:p>
            <a:r>
              <a:rPr lang="en-US" b="1" dirty="0" err="1"/>
              <a:t>module_load.R</a:t>
            </a:r>
            <a:r>
              <a:rPr lang="en-US" b="1" dirty="0"/>
              <a:t> (initiation after launch of the database)</a:t>
            </a:r>
          </a:p>
          <a:p>
            <a:endParaRPr lang="en-US" sz="1200" dirty="0"/>
          </a:p>
          <a:p>
            <a:endParaRPr lang="en-US" sz="1500" dirty="0"/>
          </a:p>
          <a:p>
            <a:r>
              <a:rPr lang="en-US" sz="1500" b="1" dirty="0"/>
              <a:t>- load basic samples metadata:</a:t>
            </a:r>
          </a:p>
          <a:p>
            <a:r>
              <a:rPr lang="en-US" sz="1500" dirty="0"/>
              <a:t>query &lt;- </a:t>
            </a:r>
            <a:r>
              <a:rPr lang="en-US" sz="1500" dirty="0" err="1"/>
              <a:t>sprintf</a:t>
            </a:r>
            <a:r>
              <a:rPr lang="en-US" sz="1500" dirty="0"/>
              <a:t>(paste0("SELECT * FROM </a:t>
            </a:r>
            <a:r>
              <a:rPr lang="en-US" sz="1500" dirty="0" err="1"/>
              <a:t>samples_basic</a:t>
            </a:r>
            <a:r>
              <a:rPr lang="en-US" sz="1500" dirty="0"/>
              <a:t>"))</a:t>
            </a:r>
          </a:p>
          <a:p>
            <a:r>
              <a:rPr lang="en-US" sz="1500" dirty="0" err="1"/>
              <a:t>global_samples</a:t>
            </a:r>
            <a:r>
              <a:rPr lang="en-US" sz="1500" dirty="0"/>
              <a:t> &lt;- </a:t>
            </a:r>
            <a:r>
              <a:rPr lang="en-US" sz="1500" dirty="0" err="1"/>
              <a:t>data.table</a:t>
            </a:r>
            <a:r>
              <a:rPr lang="en-US" sz="1500" dirty="0"/>
              <a:t>(</a:t>
            </a:r>
            <a:r>
              <a:rPr lang="en-US" sz="1500" dirty="0" err="1"/>
              <a:t>sqlQuery</a:t>
            </a:r>
            <a:r>
              <a:rPr lang="en-US" sz="1500" dirty="0"/>
              <a:t>(query))</a:t>
            </a:r>
          </a:p>
          <a:p>
            <a:endParaRPr lang="en-US" sz="1500" dirty="0"/>
          </a:p>
          <a:p>
            <a:r>
              <a:rPr lang="en-US" sz="1500" b="1" dirty="0"/>
              <a:t>- load papers:</a:t>
            </a:r>
          </a:p>
          <a:p>
            <a:r>
              <a:rPr lang="en-US" sz="1500" dirty="0"/>
              <a:t>query &lt;- </a:t>
            </a:r>
            <a:r>
              <a:rPr lang="en-US" sz="1500" dirty="0" err="1"/>
              <a:t>sprintf</a:t>
            </a:r>
            <a:r>
              <a:rPr lang="en-US" sz="1500" dirty="0"/>
              <a:t>(paste0("SELECT * FROM </a:t>
            </a:r>
            <a:r>
              <a:rPr lang="en-US" sz="1500" dirty="0" err="1"/>
              <a:t>samples_papers</a:t>
            </a:r>
            <a:r>
              <a:rPr lang="en-US" sz="1500" dirty="0"/>
              <a:t>"))</a:t>
            </a:r>
          </a:p>
          <a:p>
            <a:r>
              <a:rPr lang="en-US" sz="1500" dirty="0" err="1"/>
              <a:t>global_papers</a:t>
            </a:r>
            <a:r>
              <a:rPr lang="en-US" sz="1500" dirty="0"/>
              <a:t> &lt;- </a:t>
            </a:r>
            <a:r>
              <a:rPr lang="en-US" sz="1500" dirty="0" err="1"/>
              <a:t>data.table</a:t>
            </a:r>
            <a:r>
              <a:rPr lang="en-US" sz="1500" dirty="0"/>
              <a:t>(</a:t>
            </a:r>
            <a:r>
              <a:rPr lang="en-US" sz="1500" dirty="0" err="1"/>
              <a:t>sqlQuery</a:t>
            </a:r>
            <a:r>
              <a:rPr lang="en-US" sz="1500" dirty="0"/>
              <a:t>(query))</a:t>
            </a:r>
          </a:p>
          <a:p>
            <a:endParaRPr lang="en-US" sz="1500" dirty="0"/>
          </a:p>
          <a:p>
            <a:r>
              <a:rPr lang="en-US" sz="1500" b="1" dirty="0"/>
              <a:t>- load SH taxonomy table</a:t>
            </a:r>
          </a:p>
          <a:p>
            <a:r>
              <a:rPr lang="en-US" sz="1500" dirty="0"/>
              <a:t>query &lt;- </a:t>
            </a:r>
            <a:r>
              <a:rPr lang="en-US" sz="1500" dirty="0" err="1"/>
              <a:t>sprintf</a:t>
            </a:r>
            <a:r>
              <a:rPr lang="en-US" sz="1500" dirty="0"/>
              <a:t>(paste0("SELECT * FROM taxonomy"))</a:t>
            </a:r>
          </a:p>
          <a:p>
            <a:r>
              <a:rPr lang="en-US" sz="1500" dirty="0" err="1"/>
              <a:t>global_SH</a:t>
            </a:r>
            <a:r>
              <a:rPr lang="en-US" sz="1500" dirty="0"/>
              <a:t> &lt;- </a:t>
            </a:r>
            <a:r>
              <a:rPr lang="en-US" sz="1500" dirty="0" err="1"/>
              <a:t>sqlQuery</a:t>
            </a:r>
            <a:r>
              <a:rPr lang="en-US" sz="1500" dirty="0"/>
              <a:t>(query)print(</a:t>
            </a:r>
            <a:r>
              <a:rPr lang="en-US" sz="1500" dirty="0" err="1"/>
              <a:t>nrow</a:t>
            </a:r>
            <a:r>
              <a:rPr lang="en-US" sz="1500" dirty="0"/>
              <a:t>(</a:t>
            </a:r>
            <a:r>
              <a:rPr lang="en-US" sz="1500" dirty="0" err="1"/>
              <a:t>global_SH</a:t>
            </a:r>
            <a:r>
              <a:rPr lang="en-US" sz="1500" dirty="0"/>
              <a:t>))</a:t>
            </a:r>
          </a:p>
          <a:p>
            <a:endParaRPr lang="en-US" sz="1500" dirty="0"/>
          </a:p>
          <a:p>
            <a:r>
              <a:rPr lang="en-US" sz="1500" b="1" dirty="0"/>
              <a:t>- get selection options:</a:t>
            </a:r>
          </a:p>
          <a:p>
            <a:r>
              <a:rPr lang="en-US" sz="1500" dirty="0" err="1"/>
              <a:t>global_SH_list</a:t>
            </a:r>
            <a:r>
              <a:rPr lang="en-US" sz="1500" dirty="0"/>
              <a:t> &lt;- </a:t>
            </a:r>
            <a:r>
              <a:rPr lang="en-US" sz="1500" dirty="0" err="1"/>
              <a:t>global_SH$SH</a:t>
            </a:r>
            <a:endParaRPr lang="en-US" sz="1500" dirty="0"/>
          </a:p>
          <a:p>
            <a:r>
              <a:rPr lang="en-US" sz="1500" dirty="0" err="1"/>
              <a:t>global_species_list</a:t>
            </a:r>
            <a:r>
              <a:rPr lang="en-US" sz="1500" dirty="0"/>
              <a:t> &lt;- sort(unique(</a:t>
            </a:r>
            <a:r>
              <a:rPr lang="en-US" sz="1500" dirty="0" err="1"/>
              <a:t>global_SH$Species</a:t>
            </a:r>
            <a:r>
              <a:rPr lang="en-US" sz="1500" dirty="0"/>
              <a:t>))</a:t>
            </a:r>
          </a:p>
          <a:p>
            <a:r>
              <a:rPr lang="en-US" sz="1500" dirty="0" err="1"/>
              <a:t>global_species_list</a:t>
            </a:r>
            <a:r>
              <a:rPr lang="en-US" sz="1500" dirty="0"/>
              <a:t> &lt;- </a:t>
            </a:r>
            <a:r>
              <a:rPr lang="en-US" sz="1500" dirty="0" err="1"/>
              <a:t>global_species_list</a:t>
            </a:r>
            <a:r>
              <a:rPr lang="en-US" sz="1500" dirty="0"/>
              <a:t>[!</a:t>
            </a:r>
            <a:r>
              <a:rPr lang="en-US" sz="1500" dirty="0" err="1"/>
              <a:t>global_species_list</a:t>
            </a:r>
            <a:r>
              <a:rPr lang="en-US" sz="1500" dirty="0"/>
              <a:t> %in% grep(" sp.", </a:t>
            </a:r>
            <a:r>
              <a:rPr lang="en-US" sz="1500" dirty="0" err="1"/>
              <a:t>global_species_list</a:t>
            </a:r>
            <a:r>
              <a:rPr lang="en-US" sz="1500" dirty="0"/>
              <a:t>, value = T)]</a:t>
            </a:r>
          </a:p>
          <a:p>
            <a:r>
              <a:rPr lang="en-US" sz="1500" dirty="0" err="1"/>
              <a:t>global_genus_list</a:t>
            </a:r>
            <a:r>
              <a:rPr lang="en-US" sz="1500" dirty="0"/>
              <a:t> &lt;- sort(unique(</a:t>
            </a:r>
            <a:r>
              <a:rPr lang="en-US" sz="1500" dirty="0" err="1"/>
              <a:t>global_SH$Genus</a:t>
            </a:r>
            <a:r>
              <a:rPr lang="en-US" sz="15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528993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06A1FF-132C-A7DB-8063-1CE562BF77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1798" b="54667"/>
          <a:stretch/>
        </p:blipFill>
        <p:spPr>
          <a:xfrm>
            <a:off x="0" y="0"/>
            <a:ext cx="3182112" cy="3108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FB777C-9F20-DDBB-6E12-965B5F39F09A}"/>
              </a:ext>
            </a:extLst>
          </p:cNvPr>
          <p:cNvSpPr txBox="1"/>
          <p:nvPr/>
        </p:nvSpPr>
        <p:spPr>
          <a:xfrm>
            <a:off x="4627382" y="708303"/>
            <a:ext cx="69623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output of this tool is send to “</a:t>
            </a:r>
            <a:r>
              <a:rPr lang="en-US" b="1" dirty="0" err="1"/>
              <a:t>module_results.R</a:t>
            </a:r>
            <a:r>
              <a:rPr lang="en-US" dirty="0"/>
              <a:t>” as query…</a:t>
            </a:r>
          </a:p>
          <a:p>
            <a:endParaRPr lang="en-US" b="1" dirty="0"/>
          </a:p>
          <a:p>
            <a:r>
              <a:rPr lang="en-US" b="1" u="sng" dirty="0"/>
              <a:t>SH</a:t>
            </a:r>
          </a:p>
          <a:p>
            <a:r>
              <a:rPr lang="en-US" dirty="0"/>
              <a:t>A search of the desired Species Hypothesis in the database…</a:t>
            </a:r>
          </a:p>
          <a:p>
            <a:r>
              <a:rPr lang="en-US" b="1" dirty="0"/>
              <a:t>The query is a name of SH </a:t>
            </a:r>
            <a:r>
              <a:rPr lang="en-US" b="1" dirty="0" err="1"/>
              <a:t>e.g</a:t>
            </a:r>
            <a:r>
              <a:rPr lang="en-US" b="1" dirty="0"/>
              <a:t>: “SH1165964.09FU”</a:t>
            </a:r>
          </a:p>
          <a:p>
            <a:endParaRPr lang="en-US" b="1" dirty="0"/>
          </a:p>
          <a:p>
            <a:r>
              <a:rPr lang="cs-CZ" b="1" u="sng" dirty="0"/>
              <a:t>Species</a:t>
            </a:r>
            <a:endParaRPr lang="en-US" b="1" u="sng" dirty="0"/>
          </a:p>
          <a:p>
            <a:r>
              <a:rPr lang="en-US" dirty="0"/>
              <a:t>Search for the desired Species name in the database…</a:t>
            </a:r>
          </a:p>
          <a:p>
            <a:r>
              <a:rPr lang="en-US" b="1" dirty="0"/>
              <a:t>The query is the name of species </a:t>
            </a:r>
            <a:r>
              <a:rPr lang="en-US" b="1" dirty="0" err="1"/>
              <a:t>e.g</a:t>
            </a:r>
            <a:r>
              <a:rPr lang="en-US" b="1" dirty="0"/>
              <a:t>: “</a:t>
            </a:r>
            <a:r>
              <a:rPr lang="cs-CZ" b="1" dirty="0"/>
              <a:t>Russula ochroleuca</a:t>
            </a:r>
            <a:r>
              <a:rPr lang="en-US" b="1" dirty="0"/>
              <a:t>”</a:t>
            </a:r>
          </a:p>
          <a:p>
            <a:endParaRPr lang="en-US" b="1" dirty="0"/>
          </a:p>
          <a:p>
            <a:r>
              <a:rPr lang="en-US" b="1" u="sng" dirty="0"/>
              <a:t>genus</a:t>
            </a:r>
          </a:p>
          <a:p>
            <a:r>
              <a:rPr lang="en-US" dirty="0"/>
              <a:t>Search for the desired Genus name in the database…</a:t>
            </a:r>
          </a:p>
          <a:p>
            <a:r>
              <a:rPr lang="en-US" b="1" dirty="0"/>
              <a:t>The query is a name of genus </a:t>
            </a:r>
            <a:r>
              <a:rPr lang="en-US" b="1" dirty="0" err="1"/>
              <a:t>e.g</a:t>
            </a:r>
            <a:r>
              <a:rPr lang="en-US" b="1" dirty="0"/>
              <a:t>: “</a:t>
            </a:r>
            <a:r>
              <a:rPr lang="cs-CZ" b="1" dirty="0"/>
              <a:t>Russul</a:t>
            </a:r>
            <a:r>
              <a:rPr lang="en-US" b="1" dirty="0"/>
              <a:t>a”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cs-CZ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A0EFF5-FCE3-B518-E613-51F85756B79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93204" y="2637752"/>
            <a:ext cx="2534178" cy="4712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927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136CB5-DD37-3882-3DB5-49CA511793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9943"/>
          <a:stretch/>
        </p:blipFill>
        <p:spPr>
          <a:xfrm>
            <a:off x="66102" y="55085"/>
            <a:ext cx="4113612" cy="525853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EFA43C-C00E-9CC9-B254-DB71A630C789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360144" y="3290500"/>
            <a:ext cx="1046603" cy="6645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B9D6CC0-04B8-649C-8E3A-A865C8B6DEFA}"/>
              </a:ext>
            </a:extLst>
          </p:cNvPr>
          <p:cNvSpPr txBox="1"/>
          <p:nvPr/>
        </p:nvSpPr>
        <p:spPr>
          <a:xfrm>
            <a:off x="4406747" y="335845"/>
            <a:ext cx="757593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output of this tool is send to “</a:t>
            </a:r>
            <a:r>
              <a:rPr lang="en-US" b="1" dirty="0" err="1"/>
              <a:t>module_results.R</a:t>
            </a:r>
            <a:r>
              <a:rPr lang="en-US" dirty="0"/>
              <a:t>” as query…</a:t>
            </a:r>
          </a:p>
          <a:p>
            <a:endParaRPr lang="en-US" b="1" dirty="0"/>
          </a:p>
          <a:p>
            <a:r>
              <a:rPr lang="en-US" b="1" u="sng" dirty="0"/>
              <a:t>E</a:t>
            </a:r>
            <a:r>
              <a:rPr lang="cs-CZ" b="1" u="sng" dirty="0"/>
              <a:t>xact</a:t>
            </a:r>
            <a:r>
              <a:rPr lang="en-US" b="1" u="sng" dirty="0"/>
              <a:t> hit (exact)</a:t>
            </a:r>
          </a:p>
          <a:p>
            <a:r>
              <a:rPr lang="en-US" dirty="0"/>
              <a:t>Search if the sequence variant is presented in the database. Firstly check if the sequence is in the </a:t>
            </a:r>
            <a:r>
              <a:rPr lang="en-US" b="1" dirty="0"/>
              <a:t>variants</a:t>
            </a:r>
            <a:r>
              <a:rPr lang="en-US" dirty="0"/>
              <a:t> table by sequence md5…</a:t>
            </a:r>
          </a:p>
          <a:p>
            <a:r>
              <a:rPr lang="cs-CZ" sz="1800" i="1" dirty="0"/>
              <a:t>query &lt;- paste0("SELECT * from </a:t>
            </a:r>
            <a:r>
              <a:rPr lang="cs-CZ" sz="1800" b="1" i="1" dirty="0"/>
              <a:t>variants</a:t>
            </a:r>
            <a:r>
              <a:rPr lang="cs-CZ" sz="1800" i="1" dirty="0"/>
              <a:t> WHERE `hash` IN ",key_string)</a:t>
            </a:r>
            <a:endParaRPr lang="en-US" sz="1800" i="1" dirty="0"/>
          </a:p>
          <a:p>
            <a:r>
              <a:rPr lang="en-US" dirty="0"/>
              <a:t>If it is presented then you can continue to the results…</a:t>
            </a:r>
          </a:p>
          <a:p>
            <a:r>
              <a:rPr lang="en-US" b="1" dirty="0"/>
              <a:t>The query is md5 of sequence e.g.: “b8a0144a2884cf50350eccd56bcde66d”</a:t>
            </a:r>
          </a:p>
          <a:p>
            <a:endParaRPr lang="en-US" b="1" dirty="0"/>
          </a:p>
          <a:p>
            <a:r>
              <a:rPr lang="cs-CZ" b="1" u="sng" dirty="0"/>
              <a:t>Blast – best hit</a:t>
            </a:r>
            <a:r>
              <a:rPr lang="en-US" b="1" u="sng" dirty="0"/>
              <a:t> (single-blast)</a:t>
            </a:r>
          </a:p>
          <a:p>
            <a:r>
              <a:rPr lang="en-US" dirty="0"/>
              <a:t>Blast input sequence against variants dataset (using </a:t>
            </a:r>
            <a:r>
              <a:rPr lang="en-US" dirty="0" err="1"/>
              <a:t>BLASTn</a:t>
            </a:r>
            <a:r>
              <a:rPr lang="en-US" dirty="0"/>
              <a:t>) and return name of the best hit from blast results (md5 code). Then you can continue to the results…</a:t>
            </a:r>
          </a:p>
          <a:p>
            <a:r>
              <a:rPr lang="en-US" b="1" dirty="0"/>
              <a:t>The query is md5 of sequence derived from the blast output </a:t>
            </a:r>
            <a:r>
              <a:rPr lang="en-US" b="1" dirty="0" err="1"/>
              <a:t>e.g</a:t>
            </a:r>
            <a:r>
              <a:rPr lang="en-US" b="1" dirty="0"/>
              <a:t>: “b8a0144a2884cf50350eccd56bcde66d”</a:t>
            </a:r>
          </a:p>
          <a:p>
            <a:endParaRPr lang="en-US" b="1" dirty="0"/>
          </a:p>
          <a:p>
            <a:r>
              <a:rPr lang="cs-CZ" b="1" u="sng" dirty="0"/>
              <a:t>Blast – group results</a:t>
            </a:r>
            <a:r>
              <a:rPr lang="en-US" b="1" u="sng" dirty="0"/>
              <a:t> (multi-blast)</a:t>
            </a:r>
          </a:p>
          <a:p>
            <a:r>
              <a:rPr lang="en-US" dirty="0"/>
              <a:t>Blast input sequence against variants dataset (using </a:t>
            </a:r>
            <a:r>
              <a:rPr lang="en-US" dirty="0" err="1"/>
              <a:t>BLASTn</a:t>
            </a:r>
            <a:r>
              <a:rPr lang="en-US" dirty="0"/>
              <a:t>) and return titles of “n” closest hits (md5 codes)</a:t>
            </a:r>
          </a:p>
          <a:p>
            <a:r>
              <a:rPr lang="en-US" b="1" dirty="0"/>
              <a:t>The query are md5s of sequences derived from the blast output </a:t>
            </a:r>
            <a:r>
              <a:rPr lang="en-US" b="1" dirty="0" err="1"/>
              <a:t>e.g</a:t>
            </a:r>
            <a:r>
              <a:rPr lang="en-US" b="1" dirty="0"/>
              <a:t>: “b8a0144a2884cf50350eccd56bcde66d, </a:t>
            </a:r>
            <a:r>
              <a:rPr lang="cs-CZ" b="1" dirty="0"/>
              <a:t>90f8663ccf99fd8c5b3537f8c530e355</a:t>
            </a:r>
            <a:r>
              <a:rPr lang="en-US" b="1" dirty="0"/>
              <a:t>”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255650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5D895D-976A-8E54-0DDA-3A2D2998F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88735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71A463-DF90-58A4-AA1F-379E313EE5FE}"/>
              </a:ext>
            </a:extLst>
          </p:cNvPr>
          <p:cNvCxnSpPr>
            <a:cxnSpLocks/>
          </p:cNvCxnSpPr>
          <p:nvPr/>
        </p:nvCxnSpPr>
        <p:spPr>
          <a:xfrm flipH="1">
            <a:off x="5607586" y="2115239"/>
            <a:ext cx="5728771" cy="12338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960016-3589-C958-65B9-E141533AA373}"/>
              </a:ext>
            </a:extLst>
          </p:cNvPr>
          <p:cNvSpPr txBox="1"/>
          <p:nvPr/>
        </p:nvSpPr>
        <p:spPr>
          <a:xfrm>
            <a:off x="605928" y="3508873"/>
            <a:ext cx="7575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output of this tool is send to “</a:t>
            </a:r>
            <a:r>
              <a:rPr lang="en-US" b="1" dirty="0" err="1"/>
              <a:t>module_results.R</a:t>
            </a:r>
            <a:r>
              <a:rPr lang="en-US" dirty="0"/>
              <a:t>” as query…</a:t>
            </a:r>
          </a:p>
          <a:p>
            <a:endParaRPr lang="en-US" b="1" dirty="0"/>
          </a:p>
          <a:p>
            <a:r>
              <a:rPr lang="en-US" b="1" u="sng" dirty="0"/>
              <a:t>Show samples of the study (study)</a:t>
            </a:r>
          </a:p>
          <a:p>
            <a:r>
              <a:rPr lang="en-US" b="1" dirty="0"/>
              <a:t>The query is ID of the study e.g.: 834</a:t>
            </a:r>
          </a:p>
        </p:txBody>
      </p:sp>
    </p:spTree>
    <p:extLst>
      <p:ext uri="{BB962C8B-B14F-4D97-AF65-F5344CB8AC3E}">
        <p14:creationId xmlns:p14="http://schemas.microsoft.com/office/powerpoint/2010/main" val="2100153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15DBE5-FF4E-C679-7870-EB2173CE4130}"/>
              </a:ext>
            </a:extLst>
          </p:cNvPr>
          <p:cNvSpPr txBox="1"/>
          <p:nvPr/>
        </p:nvSpPr>
        <p:spPr>
          <a:xfrm>
            <a:off x="141681" y="55085"/>
            <a:ext cx="11666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module_results.R</a:t>
            </a:r>
            <a:r>
              <a:rPr lang="en-US" sz="2400" b="1" dirty="0"/>
              <a:t> (main module where the output results are generated)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D5B71-194E-59BF-1534-05E09E73595C}"/>
              </a:ext>
            </a:extLst>
          </p:cNvPr>
          <p:cNvSpPr txBox="1"/>
          <p:nvPr/>
        </p:nvSpPr>
        <p:spPr>
          <a:xfrm>
            <a:off x="203961" y="766732"/>
            <a:ext cx="1178407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Here are processed the query from “search by taxonomy” and “search by sequence”…samples IDs (</a:t>
            </a:r>
            <a:r>
              <a:rPr lang="en-US" sz="1800" dirty="0"/>
              <a:t>“;” separated</a:t>
            </a:r>
            <a:r>
              <a:rPr lang="en-US" dirty="0"/>
              <a:t>) are retrieved from the database table by this SQL queries:</a:t>
            </a:r>
          </a:p>
          <a:p>
            <a:endParaRPr lang="en-US" dirty="0"/>
          </a:p>
          <a:p>
            <a:r>
              <a:rPr lang="cs-CZ" b="1" u="sng" dirty="0"/>
              <a:t>„SH“</a:t>
            </a:r>
            <a:r>
              <a:rPr lang="en-US" b="1" u="sng" dirty="0"/>
              <a:t> (text is SH name e.g.: </a:t>
            </a:r>
            <a:r>
              <a:rPr lang="en-US" b="1" u="sng" dirty="0" err="1"/>
              <a:t>e.g</a:t>
            </a:r>
            <a:r>
              <a:rPr lang="en-US" b="1" u="sng" dirty="0"/>
              <a:t>: “SH1165964.09FU”)</a:t>
            </a:r>
          </a:p>
          <a:p>
            <a:r>
              <a:rPr lang="en-US" i="1" dirty="0"/>
              <a:t>query &lt;- paste0("SELECT * from </a:t>
            </a:r>
            <a:r>
              <a:rPr lang="en-US" b="1" i="1" dirty="0" err="1"/>
              <a:t>sh</a:t>
            </a:r>
            <a:r>
              <a:rPr lang="cs-CZ" i="1" dirty="0"/>
              <a:t> </a:t>
            </a:r>
            <a:r>
              <a:rPr lang="en-US" i="1" dirty="0"/>
              <a:t>WHERE `</a:t>
            </a:r>
            <a:r>
              <a:rPr lang="en-US" i="1" dirty="0" err="1"/>
              <a:t>sh</a:t>
            </a:r>
            <a:r>
              <a:rPr lang="en-US" i="1" dirty="0"/>
              <a:t>` = '",</a:t>
            </a:r>
            <a:r>
              <a:rPr lang="en-US" b="1" i="1" dirty="0"/>
              <a:t>text</a:t>
            </a:r>
            <a:r>
              <a:rPr lang="en-US" i="1" dirty="0"/>
              <a:t>,"'")</a:t>
            </a:r>
            <a:endParaRPr lang="cs-CZ" i="1" dirty="0"/>
          </a:p>
          <a:p>
            <a:endParaRPr lang="cs-CZ" b="1" u="sng" dirty="0"/>
          </a:p>
          <a:p>
            <a:r>
              <a:rPr lang="cs-CZ" b="1" u="sng" dirty="0"/>
              <a:t>"species„</a:t>
            </a:r>
            <a:r>
              <a:rPr lang="en-US" b="1" u="sng" dirty="0"/>
              <a:t> (text is name of species </a:t>
            </a:r>
            <a:r>
              <a:rPr lang="en-US" b="1" u="sng" dirty="0" err="1"/>
              <a:t>e.g</a:t>
            </a:r>
            <a:r>
              <a:rPr lang="en-US" b="1" u="sng" dirty="0"/>
              <a:t>: “</a:t>
            </a:r>
            <a:r>
              <a:rPr lang="cs-CZ" b="1" u="sng" dirty="0"/>
              <a:t>Russula ochroleuca</a:t>
            </a:r>
            <a:r>
              <a:rPr lang="en-US" b="1" u="sng" dirty="0"/>
              <a:t>”)</a:t>
            </a:r>
            <a:endParaRPr lang="cs-CZ" b="1" u="sng" dirty="0"/>
          </a:p>
          <a:p>
            <a:r>
              <a:rPr lang="en-US" i="1" dirty="0"/>
              <a:t>query &lt;- paste0("SELECT * from </a:t>
            </a:r>
            <a:r>
              <a:rPr lang="en-US" b="1" i="1" dirty="0"/>
              <a:t>species</a:t>
            </a:r>
            <a:r>
              <a:rPr lang="cs-CZ" i="1" dirty="0"/>
              <a:t> </a:t>
            </a:r>
            <a:r>
              <a:rPr lang="en-US" i="1" dirty="0"/>
              <a:t>WHERE `species` = '",</a:t>
            </a:r>
            <a:r>
              <a:rPr lang="en-US" b="1" i="1" dirty="0"/>
              <a:t>text</a:t>
            </a:r>
            <a:r>
              <a:rPr lang="en-US" i="1" dirty="0"/>
              <a:t>,„‘“)</a:t>
            </a:r>
            <a:endParaRPr lang="cs-CZ" i="1" dirty="0"/>
          </a:p>
          <a:p>
            <a:endParaRPr lang="cs-CZ" dirty="0"/>
          </a:p>
          <a:p>
            <a:r>
              <a:rPr lang="cs-CZ" b="1" u="sng" dirty="0"/>
              <a:t>"genus„</a:t>
            </a:r>
            <a:r>
              <a:rPr lang="en-US" b="1" u="sng" dirty="0"/>
              <a:t> (text is name of genus </a:t>
            </a:r>
            <a:r>
              <a:rPr lang="en-US" b="1" u="sng" dirty="0" err="1"/>
              <a:t>e.g</a:t>
            </a:r>
            <a:r>
              <a:rPr lang="en-US" b="1" u="sng" dirty="0"/>
              <a:t>: “</a:t>
            </a:r>
            <a:r>
              <a:rPr lang="cs-CZ" b="1" u="sng" dirty="0"/>
              <a:t>Russula</a:t>
            </a:r>
            <a:r>
              <a:rPr lang="en-US" b="1" u="sng" dirty="0"/>
              <a:t>”)</a:t>
            </a:r>
            <a:endParaRPr lang="cs-CZ" b="1" u="sng" dirty="0"/>
          </a:p>
          <a:p>
            <a:r>
              <a:rPr lang="en-US" i="1" dirty="0"/>
              <a:t>query &lt;- paste0("SELECT * from </a:t>
            </a:r>
            <a:r>
              <a:rPr lang="en-US" b="1" i="1" dirty="0"/>
              <a:t>genus</a:t>
            </a:r>
            <a:r>
              <a:rPr lang="cs-CZ" i="1" dirty="0"/>
              <a:t> </a:t>
            </a:r>
            <a:r>
              <a:rPr lang="en-US" i="1" dirty="0"/>
              <a:t>WHERE `genus` = '",</a:t>
            </a:r>
            <a:r>
              <a:rPr lang="en-US" b="1" i="1" dirty="0"/>
              <a:t>text</a:t>
            </a:r>
            <a:r>
              <a:rPr lang="en-US" i="1" dirty="0"/>
              <a:t>,"'")</a:t>
            </a:r>
            <a:endParaRPr lang="cs-CZ" i="1" dirty="0"/>
          </a:p>
          <a:p>
            <a:endParaRPr lang="cs-CZ" b="1" u="sng" dirty="0"/>
          </a:p>
          <a:p>
            <a:r>
              <a:rPr lang="cs-CZ" b="1" u="sng" dirty="0"/>
              <a:t>"study“</a:t>
            </a:r>
            <a:endParaRPr lang="en-US" b="1" u="sng" dirty="0"/>
          </a:p>
          <a:p>
            <a:r>
              <a:rPr lang="en-US" dirty="0"/>
              <a:t>This will get the info about the study from “</a:t>
            </a:r>
            <a:r>
              <a:rPr lang="en-US" b="1" dirty="0" err="1"/>
              <a:t>global_papers</a:t>
            </a:r>
            <a:r>
              <a:rPr lang="en-US" dirty="0"/>
              <a:t>” table and all the samples belonging to that study from “</a:t>
            </a:r>
            <a:r>
              <a:rPr lang="en-US" sz="1800" b="1" dirty="0" err="1"/>
              <a:t>global_samples</a:t>
            </a:r>
            <a:r>
              <a:rPr lang="en-US" dirty="0"/>
              <a:t>” table  based on “</a:t>
            </a:r>
            <a:r>
              <a:rPr lang="en-US" b="1" dirty="0"/>
              <a:t>study ID</a:t>
            </a:r>
            <a:r>
              <a:rPr lang="en-US" dirty="0"/>
              <a:t>”.</a:t>
            </a:r>
          </a:p>
          <a:p>
            <a:endParaRPr lang="en-US" dirty="0"/>
          </a:p>
          <a:p>
            <a:r>
              <a:rPr lang="en-US" b="1" u="sng" dirty="0"/>
              <a:t>"sequence“ </a:t>
            </a:r>
            <a:r>
              <a:rPr lang="en-US" u="sng" dirty="0"/>
              <a:t>or </a:t>
            </a:r>
            <a:r>
              <a:rPr lang="en-US" b="1" u="sng" dirty="0"/>
              <a:t>"single-blast“</a:t>
            </a:r>
            <a:r>
              <a:rPr lang="cs-CZ" b="1" u="sng" dirty="0"/>
              <a:t> </a:t>
            </a:r>
            <a:r>
              <a:rPr lang="en-US" u="sng" dirty="0"/>
              <a:t>or </a:t>
            </a:r>
            <a:r>
              <a:rPr lang="en-US" b="1" u="sng" dirty="0"/>
              <a:t>"multi-blast“ (</a:t>
            </a:r>
            <a:r>
              <a:rPr lang="en-US" sz="1800" b="1" u="sng" dirty="0"/>
              <a:t>key</a:t>
            </a:r>
            <a:r>
              <a:rPr lang="en-US" b="1" u="sng" dirty="0"/>
              <a:t> is</a:t>
            </a:r>
            <a:r>
              <a:rPr lang="en-US" sz="1800" b="1" u="sng" dirty="0"/>
              <a:t> </a:t>
            </a:r>
            <a:r>
              <a:rPr lang="en-US" b="1" u="sng" dirty="0"/>
              <a:t>md5 of sequence e.g.: “b8a0144a2884cf50350eccd56bcde66d”)</a:t>
            </a:r>
            <a:endParaRPr lang="cs-CZ" b="1" u="sng" dirty="0"/>
          </a:p>
          <a:p>
            <a:r>
              <a:rPr lang="en-US" sz="1800" i="1" dirty="0"/>
              <a:t>query &lt;- paste0("SELECT `</a:t>
            </a:r>
            <a:r>
              <a:rPr lang="en-US" sz="1800" i="1" dirty="0" err="1"/>
              <a:t>hash`,`samples`,`abundances`,`SH`,`marker`,`sequence</a:t>
            </a:r>
            <a:r>
              <a:rPr lang="en-US" sz="1800" i="1" dirty="0"/>
              <a:t>` from </a:t>
            </a:r>
            <a:r>
              <a:rPr lang="en-US" sz="1800" b="1" i="1" dirty="0"/>
              <a:t>variants</a:t>
            </a:r>
            <a:r>
              <a:rPr lang="en-US" sz="1800" i="1" dirty="0"/>
              <a:t> WHERE `hash` IN ",key)</a:t>
            </a:r>
            <a:endParaRPr lang="cs-CZ" sz="1800" i="1" dirty="0"/>
          </a:p>
          <a:p>
            <a:endParaRPr lang="cs-CZ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678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15DBE5-FF4E-C679-7870-EB2173CE4130}"/>
              </a:ext>
            </a:extLst>
          </p:cNvPr>
          <p:cNvSpPr txBox="1"/>
          <p:nvPr/>
        </p:nvSpPr>
        <p:spPr>
          <a:xfrm>
            <a:off x="141681" y="55085"/>
            <a:ext cx="5432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module_results.R</a:t>
            </a:r>
            <a:endParaRPr lang="en-US" sz="2400" b="1" dirty="0"/>
          </a:p>
          <a:p>
            <a:r>
              <a:rPr lang="en-US" sz="2400" b="1" dirty="0"/>
              <a:t>(main module where the output results are generated)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D5B71-194E-59BF-1534-05E09E73595C}"/>
              </a:ext>
            </a:extLst>
          </p:cNvPr>
          <p:cNvSpPr txBox="1"/>
          <p:nvPr/>
        </p:nvSpPr>
        <p:spPr>
          <a:xfrm>
            <a:off x="141681" y="1362026"/>
            <a:ext cx="5545777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Then the IDs are used to get the samples metadata for final results…</a:t>
            </a:r>
          </a:p>
          <a:p>
            <a:endParaRPr lang="en-US" sz="1400" dirty="0"/>
          </a:p>
          <a:p>
            <a:r>
              <a:rPr lang="en-US" sz="1400" dirty="0"/>
              <a:t>samples &lt;- </a:t>
            </a:r>
            <a:r>
              <a:rPr lang="en-US" sz="1400" dirty="0" err="1"/>
              <a:t>strsplit</a:t>
            </a:r>
            <a:r>
              <a:rPr lang="en-US" sz="1400" dirty="0"/>
              <a:t>(</a:t>
            </a:r>
            <a:r>
              <a:rPr lang="en-US" sz="1400" dirty="0" err="1"/>
              <a:t>variants$samples</a:t>
            </a:r>
            <a:r>
              <a:rPr lang="en-US" sz="1400" dirty="0"/>
              <a:t>, ';', fixed=TRUE)    </a:t>
            </a:r>
          </a:p>
          <a:p>
            <a:r>
              <a:rPr lang="en-US" sz="1400" dirty="0"/>
              <a:t>abundances &lt;- </a:t>
            </a:r>
            <a:r>
              <a:rPr lang="en-US" sz="1400" dirty="0" err="1"/>
              <a:t>strsplit</a:t>
            </a:r>
            <a:r>
              <a:rPr lang="en-US" sz="1400" dirty="0"/>
              <a:t>(</a:t>
            </a:r>
            <a:r>
              <a:rPr lang="en-US" sz="1400" dirty="0" err="1"/>
              <a:t>variants$abundances</a:t>
            </a:r>
            <a:r>
              <a:rPr lang="en-US" sz="1400" dirty="0"/>
              <a:t>, ';', fixed=TRUE)</a:t>
            </a:r>
          </a:p>
          <a:p>
            <a:endParaRPr lang="en-US" sz="1400" dirty="0"/>
          </a:p>
          <a:p>
            <a:r>
              <a:rPr lang="en-US" sz="1400" dirty="0" err="1"/>
              <a:t>sample_tab</a:t>
            </a:r>
            <a:r>
              <a:rPr lang="en-US" sz="1400" dirty="0"/>
              <a:t> &lt;- </a:t>
            </a:r>
            <a:r>
              <a:rPr lang="en-US" sz="1400" dirty="0" err="1"/>
              <a:t>global_samples</a:t>
            </a:r>
            <a:r>
              <a:rPr lang="en-US" sz="1400" dirty="0"/>
              <a:t>[which(</a:t>
            </a:r>
            <a:r>
              <a:rPr lang="en-US" sz="1400" dirty="0" err="1"/>
              <a:t>global_samples$id</a:t>
            </a:r>
            <a:r>
              <a:rPr lang="en-US" sz="1400" dirty="0"/>
              <a:t> %in% samples),]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This is an example of the result</a:t>
            </a:r>
            <a:endParaRPr lang="cs-CZ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EDF73A-D527-906A-8328-E52ADEF4B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814" y="55085"/>
            <a:ext cx="6307157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C453DA0-226F-0275-71D9-9CD0BFA95601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633031" y="3484085"/>
            <a:ext cx="3341783" cy="853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512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ED66E0-70D5-82B3-EC41-8CED6049E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6045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E7A3C1-644D-8C1B-84BF-2D080F69E932}"/>
              </a:ext>
            </a:extLst>
          </p:cNvPr>
          <p:cNvSpPr txBox="1"/>
          <p:nvPr/>
        </p:nvSpPr>
        <p:spPr>
          <a:xfrm>
            <a:off x="3919250" y="535362"/>
            <a:ext cx="789083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tool selects list of SHs (taxa) from selected samples based on this query:</a:t>
            </a:r>
          </a:p>
          <a:p>
            <a:endParaRPr lang="en-US" dirty="0"/>
          </a:p>
          <a:p>
            <a:r>
              <a:rPr lang="en-US" dirty="0" err="1"/>
              <a:t>key_string</a:t>
            </a:r>
            <a:r>
              <a:rPr lang="en-US" dirty="0"/>
              <a:t> – is list of sample IDs based on the selected area on the map</a:t>
            </a:r>
          </a:p>
          <a:p>
            <a:endParaRPr lang="en-US" dirty="0"/>
          </a:p>
          <a:p>
            <a:r>
              <a:rPr lang="cs-CZ" i="1" dirty="0"/>
              <a:t>query &lt;- paste0("SELECT * from </a:t>
            </a:r>
            <a:r>
              <a:rPr lang="cs-CZ" b="1" i="1" dirty="0"/>
              <a:t>samples_to_sh </a:t>
            </a:r>
            <a:r>
              <a:rPr lang="cs-CZ" i="1" dirty="0"/>
              <a:t>WHERE `sample` IN ",key_string)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Then the taxonomy and samples metadata are selected from the memory tables </a:t>
            </a:r>
            <a:r>
              <a:rPr lang="en-US" b="1" dirty="0" err="1"/>
              <a:t>global_SH</a:t>
            </a:r>
            <a:r>
              <a:rPr lang="en-US" dirty="0"/>
              <a:t> and </a:t>
            </a:r>
            <a:r>
              <a:rPr lang="en-US" b="1" dirty="0" err="1"/>
              <a:t>global_samples</a:t>
            </a:r>
            <a:r>
              <a:rPr lang="en-US" dirty="0"/>
              <a:t>.</a:t>
            </a:r>
            <a:endParaRPr lang="en-US" b="1" dirty="0"/>
          </a:p>
          <a:p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4993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FAD561-8A70-3794-12EA-B81F098235B8}"/>
              </a:ext>
            </a:extLst>
          </p:cNvPr>
          <p:cNvSpPr/>
          <p:nvPr/>
        </p:nvSpPr>
        <p:spPr>
          <a:xfrm>
            <a:off x="221874" y="2160197"/>
            <a:ext cx="1450116" cy="8273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Taxonomy search</a:t>
            </a:r>
            <a:endParaRPr lang="cs-CZ" sz="1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2F364A-76BE-F9A1-255E-75A871378095}"/>
              </a:ext>
            </a:extLst>
          </p:cNvPr>
          <p:cNvSpPr/>
          <p:nvPr/>
        </p:nvSpPr>
        <p:spPr>
          <a:xfrm>
            <a:off x="220939" y="3163230"/>
            <a:ext cx="1450115" cy="8273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Sequence</a:t>
            </a:r>
          </a:p>
          <a:p>
            <a:pPr algn="ctr"/>
            <a:r>
              <a:rPr lang="en-US" sz="1600" dirty="0"/>
              <a:t>search</a:t>
            </a:r>
            <a:endParaRPr lang="cs-CZ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7AADE0-3236-0485-C9B7-63B01100AFD8}"/>
              </a:ext>
            </a:extLst>
          </p:cNvPr>
          <p:cNvSpPr/>
          <p:nvPr/>
        </p:nvSpPr>
        <p:spPr>
          <a:xfrm>
            <a:off x="216309" y="4158494"/>
            <a:ext cx="1450115" cy="8273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Geosearch</a:t>
            </a:r>
            <a:endParaRPr lang="cs-CZ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ED9ACA-7F12-7ECD-91CF-CEF18E0681CE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1666424" y="4572193"/>
            <a:ext cx="995027" cy="6822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744A93-7568-2F56-A5E3-EA7994DDAC5E}"/>
              </a:ext>
            </a:extLst>
          </p:cNvPr>
          <p:cNvSpPr/>
          <p:nvPr/>
        </p:nvSpPr>
        <p:spPr>
          <a:xfrm>
            <a:off x="2661451" y="4977674"/>
            <a:ext cx="1640579" cy="55354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Samples IDs</a:t>
            </a:r>
            <a:endParaRPr lang="cs-CZ" sz="16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3B7453-860E-CBAA-6D5C-72958400E0CD}"/>
              </a:ext>
            </a:extLst>
          </p:cNvPr>
          <p:cNvSpPr/>
          <p:nvPr/>
        </p:nvSpPr>
        <p:spPr>
          <a:xfrm>
            <a:off x="4785353" y="5424750"/>
            <a:ext cx="1916414" cy="48089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/>
              <a:t>samples_to_sh</a:t>
            </a:r>
            <a:endParaRPr lang="en-US" sz="16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FF4436-F4F4-2E9A-AB9C-3A87F474143A}"/>
              </a:ext>
            </a:extLst>
          </p:cNvPr>
          <p:cNvCxnSpPr>
            <a:cxnSpLocks/>
            <a:stCxn id="19" idx="3"/>
            <a:endCxn id="69" idx="1"/>
          </p:cNvCxnSpPr>
          <p:nvPr/>
        </p:nvCxnSpPr>
        <p:spPr>
          <a:xfrm>
            <a:off x="6701767" y="5665196"/>
            <a:ext cx="41565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DCC6627-E515-0A03-810D-19718BA3BAA5}"/>
              </a:ext>
            </a:extLst>
          </p:cNvPr>
          <p:cNvSpPr/>
          <p:nvPr/>
        </p:nvSpPr>
        <p:spPr>
          <a:xfrm>
            <a:off x="2515857" y="1624023"/>
            <a:ext cx="1828611" cy="83113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 name</a:t>
            </a:r>
          </a:p>
          <a:p>
            <a:pPr algn="ctr"/>
            <a:r>
              <a:rPr lang="en-US" sz="1600" dirty="0"/>
              <a:t>(Species Hypothesis)</a:t>
            </a:r>
            <a:endParaRPr lang="cs-CZ" sz="16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920EC3E-68CE-3C3E-085D-92F8BF100D8F}"/>
              </a:ext>
            </a:extLst>
          </p:cNvPr>
          <p:cNvSpPr/>
          <p:nvPr/>
        </p:nvSpPr>
        <p:spPr>
          <a:xfrm>
            <a:off x="2539357" y="2676643"/>
            <a:ext cx="1828610" cy="35873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Species name</a:t>
            </a:r>
            <a:endParaRPr lang="cs-CZ" sz="16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A470734-C401-AA3F-5273-262536A397A8}"/>
              </a:ext>
            </a:extLst>
          </p:cNvPr>
          <p:cNvSpPr/>
          <p:nvPr/>
        </p:nvSpPr>
        <p:spPr>
          <a:xfrm>
            <a:off x="220939" y="923527"/>
            <a:ext cx="1450115" cy="8273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Studies</a:t>
            </a:r>
            <a:endParaRPr lang="cs-CZ" sz="16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61CC258-4300-3C11-63DF-17FFEDF8EC95}"/>
              </a:ext>
            </a:extLst>
          </p:cNvPr>
          <p:cNvSpPr/>
          <p:nvPr/>
        </p:nvSpPr>
        <p:spPr>
          <a:xfrm>
            <a:off x="2533630" y="895020"/>
            <a:ext cx="1828553" cy="41593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Study ID</a:t>
            </a:r>
            <a:endParaRPr lang="cs-CZ" sz="16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2A5493-0757-A52E-8C23-868826BF19C0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1671054" y="1102987"/>
            <a:ext cx="862576" cy="2342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6905F40-9EA3-F700-B5B3-0C94C7BE6499}"/>
              </a:ext>
            </a:extLst>
          </p:cNvPr>
          <p:cNvSpPr/>
          <p:nvPr/>
        </p:nvSpPr>
        <p:spPr>
          <a:xfrm>
            <a:off x="2619555" y="3937145"/>
            <a:ext cx="1621217" cy="66667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Sequence md5</a:t>
            </a:r>
          </a:p>
          <a:p>
            <a:pPr algn="ctr"/>
            <a:r>
              <a:rPr lang="en-US" sz="1600" dirty="0"/>
              <a:t> (or multiple)</a:t>
            </a:r>
            <a:endParaRPr lang="cs-CZ" sz="16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D0A366E-1F1B-C677-608D-EABCDBCA335C}"/>
              </a:ext>
            </a:extLst>
          </p:cNvPr>
          <p:cNvSpPr/>
          <p:nvPr/>
        </p:nvSpPr>
        <p:spPr>
          <a:xfrm>
            <a:off x="4721779" y="4075835"/>
            <a:ext cx="1513690" cy="31021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variants</a:t>
            </a:r>
            <a:endParaRPr lang="en-US" sz="1600" b="1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D80D304-91DE-8F79-6F5B-91315848198B}"/>
              </a:ext>
            </a:extLst>
          </p:cNvPr>
          <p:cNvSpPr/>
          <p:nvPr/>
        </p:nvSpPr>
        <p:spPr>
          <a:xfrm>
            <a:off x="2539357" y="3396570"/>
            <a:ext cx="1828610" cy="35873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Genus name</a:t>
            </a:r>
            <a:endParaRPr lang="cs-CZ" sz="16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71A6CD-31E3-5DA8-3B2A-5053FAFCCFD5}"/>
              </a:ext>
            </a:extLst>
          </p:cNvPr>
          <p:cNvCxnSpPr>
            <a:cxnSpLocks/>
            <a:stCxn id="6" idx="3"/>
            <a:endCxn id="39" idx="1"/>
          </p:cNvCxnSpPr>
          <p:nvPr/>
        </p:nvCxnSpPr>
        <p:spPr>
          <a:xfrm>
            <a:off x="1671054" y="3576929"/>
            <a:ext cx="948501" cy="6935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B739A8-A5F0-2D78-7185-3AE023660464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4240772" y="4230941"/>
            <a:ext cx="481007" cy="395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0DD6040-6DA9-24B6-AFE5-E66A93F5225B}"/>
              </a:ext>
            </a:extLst>
          </p:cNvPr>
          <p:cNvSpPr/>
          <p:nvPr/>
        </p:nvSpPr>
        <p:spPr>
          <a:xfrm>
            <a:off x="4805704" y="229881"/>
            <a:ext cx="1964420" cy="441547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samples_papers</a:t>
            </a:r>
            <a:endParaRPr lang="en-US" sz="1600" b="1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8E560C4-F82B-55F5-D74A-E6A8DB6A06D7}"/>
              </a:ext>
            </a:extLst>
          </p:cNvPr>
          <p:cNvCxnSpPr>
            <a:cxnSpLocks/>
            <a:stCxn id="72" idx="0"/>
            <a:endCxn id="69" idx="2"/>
          </p:cNvCxnSpPr>
          <p:nvPr/>
        </p:nvCxnSpPr>
        <p:spPr>
          <a:xfrm flipV="1">
            <a:off x="7842483" y="5905642"/>
            <a:ext cx="0" cy="2644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1A842DC-38FD-B5D2-2D1F-2CA8B75273AD}"/>
              </a:ext>
            </a:extLst>
          </p:cNvPr>
          <p:cNvSpPr/>
          <p:nvPr/>
        </p:nvSpPr>
        <p:spPr>
          <a:xfrm>
            <a:off x="7400687" y="235728"/>
            <a:ext cx="1450115" cy="43645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samples_basic</a:t>
            </a:r>
            <a:endParaRPr lang="en-US" sz="1600" b="1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0424360C-011F-E047-C0E3-EEBF7FD8AFEA}"/>
              </a:ext>
            </a:extLst>
          </p:cNvPr>
          <p:cNvSpPr/>
          <p:nvPr/>
        </p:nvSpPr>
        <p:spPr>
          <a:xfrm>
            <a:off x="7117425" y="5424751"/>
            <a:ext cx="1450115" cy="48089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global_SH</a:t>
            </a:r>
            <a:endParaRPr lang="en-US" sz="1600" b="1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A498910D-7944-6A99-64FE-59431FF549C4}"/>
              </a:ext>
            </a:extLst>
          </p:cNvPr>
          <p:cNvSpPr/>
          <p:nvPr/>
        </p:nvSpPr>
        <p:spPr>
          <a:xfrm>
            <a:off x="7117425" y="6170044"/>
            <a:ext cx="1450115" cy="44187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taxonomy</a:t>
            </a:r>
            <a:endParaRPr lang="en-US" sz="1600" b="1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2934BC1-A7B6-7476-C903-9D27987B7E85}"/>
              </a:ext>
            </a:extLst>
          </p:cNvPr>
          <p:cNvSpPr/>
          <p:nvPr/>
        </p:nvSpPr>
        <p:spPr>
          <a:xfrm>
            <a:off x="4984792" y="1048807"/>
            <a:ext cx="1606244" cy="48089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global_papers</a:t>
            </a:r>
            <a:endParaRPr lang="en-US" sz="1600" b="1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847A7E4-184E-9AD1-52C3-204B616B6BB0}"/>
              </a:ext>
            </a:extLst>
          </p:cNvPr>
          <p:cNvSpPr/>
          <p:nvPr/>
        </p:nvSpPr>
        <p:spPr>
          <a:xfrm>
            <a:off x="7248490" y="2741011"/>
            <a:ext cx="1754511" cy="114445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global_samples</a:t>
            </a:r>
            <a:endParaRPr lang="en-US" sz="1600" b="1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CE48E91-8BAE-8287-7478-F468B4FB412E}"/>
              </a:ext>
            </a:extLst>
          </p:cNvPr>
          <p:cNvCxnSpPr>
            <a:cxnSpLocks/>
            <a:stCxn id="49" idx="2"/>
            <a:endCxn id="75" idx="0"/>
          </p:cNvCxnSpPr>
          <p:nvPr/>
        </p:nvCxnSpPr>
        <p:spPr>
          <a:xfrm>
            <a:off x="5787914" y="671428"/>
            <a:ext cx="0" cy="3773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A6D5FCC-210B-FFB6-A372-605308C94CB5}"/>
              </a:ext>
            </a:extLst>
          </p:cNvPr>
          <p:cNvCxnSpPr>
            <a:cxnSpLocks/>
            <a:stCxn id="56" idx="2"/>
            <a:endCxn id="76" idx="0"/>
          </p:cNvCxnSpPr>
          <p:nvPr/>
        </p:nvCxnSpPr>
        <p:spPr>
          <a:xfrm>
            <a:off x="8125745" y="672180"/>
            <a:ext cx="1" cy="20688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196D1BA-2DCD-9B79-39A0-4704713C500D}"/>
              </a:ext>
            </a:extLst>
          </p:cNvPr>
          <p:cNvCxnSpPr>
            <a:cxnSpLocks/>
            <a:stCxn id="34" idx="3"/>
            <a:endCxn id="75" idx="1"/>
          </p:cNvCxnSpPr>
          <p:nvPr/>
        </p:nvCxnSpPr>
        <p:spPr>
          <a:xfrm>
            <a:off x="4362183" y="1102987"/>
            <a:ext cx="622609" cy="186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C735315-E97D-71F4-7F01-610082B0D380}"/>
              </a:ext>
            </a:extLst>
          </p:cNvPr>
          <p:cNvCxnSpPr>
            <a:cxnSpLocks/>
            <a:stCxn id="75" idx="3"/>
            <a:endCxn id="76" idx="1"/>
          </p:cNvCxnSpPr>
          <p:nvPr/>
        </p:nvCxnSpPr>
        <p:spPr>
          <a:xfrm>
            <a:off x="6591036" y="1289253"/>
            <a:ext cx="657454" cy="20239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0D0EF2A3-89C0-EB15-C533-1441FC5C731D}"/>
              </a:ext>
            </a:extLst>
          </p:cNvPr>
          <p:cNvSpPr/>
          <p:nvPr/>
        </p:nvSpPr>
        <p:spPr>
          <a:xfrm>
            <a:off x="4785353" y="2664520"/>
            <a:ext cx="1450116" cy="38379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species</a:t>
            </a:r>
            <a:endParaRPr lang="en-US" sz="1600" b="1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E4144372-B6F4-E73B-7F83-099768A5DA73}"/>
              </a:ext>
            </a:extLst>
          </p:cNvPr>
          <p:cNvSpPr/>
          <p:nvPr/>
        </p:nvSpPr>
        <p:spPr>
          <a:xfrm>
            <a:off x="4785354" y="1847696"/>
            <a:ext cx="1450115" cy="38379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sh</a:t>
            </a:r>
            <a:endParaRPr lang="en-US" sz="1600" dirty="0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51E84D11-DA63-41E9-86B2-654C5343084D}"/>
              </a:ext>
            </a:extLst>
          </p:cNvPr>
          <p:cNvSpPr/>
          <p:nvPr/>
        </p:nvSpPr>
        <p:spPr>
          <a:xfrm>
            <a:off x="4785353" y="3375946"/>
            <a:ext cx="1450116" cy="38379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genus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71FB0E9-CFA2-E76A-66FA-322F6B8B44A2}"/>
              </a:ext>
            </a:extLst>
          </p:cNvPr>
          <p:cNvCxnSpPr>
            <a:cxnSpLocks/>
            <a:stCxn id="109" idx="3"/>
            <a:endCxn id="76" idx="1"/>
          </p:cNvCxnSpPr>
          <p:nvPr/>
        </p:nvCxnSpPr>
        <p:spPr>
          <a:xfrm>
            <a:off x="6235469" y="2039592"/>
            <a:ext cx="1013021" cy="12736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B4604F1-CEF6-55BE-75EE-3D1F1727A341}"/>
              </a:ext>
            </a:extLst>
          </p:cNvPr>
          <p:cNvCxnSpPr>
            <a:cxnSpLocks/>
            <a:stCxn id="107" idx="3"/>
            <a:endCxn id="76" idx="1"/>
          </p:cNvCxnSpPr>
          <p:nvPr/>
        </p:nvCxnSpPr>
        <p:spPr>
          <a:xfrm>
            <a:off x="6235469" y="2856416"/>
            <a:ext cx="1013021" cy="456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CAED2EC-BC92-B5B5-6E5D-26B368D372A8}"/>
              </a:ext>
            </a:extLst>
          </p:cNvPr>
          <p:cNvCxnSpPr>
            <a:cxnSpLocks/>
            <a:stCxn id="110" idx="3"/>
            <a:endCxn id="76" idx="1"/>
          </p:cNvCxnSpPr>
          <p:nvPr/>
        </p:nvCxnSpPr>
        <p:spPr>
          <a:xfrm flipV="1">
            <a:off x="6235469" y="3313236"/>
            <a:ext cx="1013021" cy="2546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B728BBE-5146-27BF-EA93-4404AB1DAC1D}"/>
              </a:ext>
            </a:extLst>
          </p:cNvPr>
          <p:cNvCxnSpPr>
            <a:cxnSpLocks/>
            <a:stCxn id="28" idx="3"/>
            <a:endCxn id="109" idx="1"/>
          </p:cNvCxnSpPr>
          <p:nvPr/>
        </p:nvCxnSpPr>
        <p:spPr>
          <a:xfrm flipV="1">
            <a:off x="4344468" y="2039592"/>
            <a:ext cx="44088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F591243-0EAF-5270-E0E8-459FDB0B63B8}"/>
              </a:ext>
            </a:extLst>
          </p:cNvPr>
          <p:cNvCxnSpPr>
            <a:cxnSpLocks/>
            <a:stCxn id="40" idx="3"/>
            <a:endCxn id="76" idx="1"/>
          </p:cNvCxnSpPr>
          <p:nvPr/>
        </p:nvCxnSpPr>
        <p:spPr>
          <a:xfrm flipV="1">
            <a:off x="6235469" y="3313236"/>
            <a:ext cx="1013021" cy="917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55CD5AC-7D81-7276-9538-EB3511146A29}"/>
              </a:ext>
            </a:extLst>
          </p:cNvPr>
          <p:cNvCxnSpPr>
            <a:cxnSpLocks/>
            <a:stCxn id="5" idx="3"/>
            <a:endCxn id="28" idx="1"/>
          </p:cNvCxnSpPr>
          <p:nvPr/>
        </p:nvCxnSpPr>
        <p:spPr>
          <a:xfrm flipV="1">
            <a:off x="1671990" y="2039593"/>
            <a:ext cx="843867" cy="5343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EF5CB533-D462-C9DC-3882-DB0214173088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671990" y="2573896"/>
            <a:ext cx="867367" cy="2821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BF748C9-1CEB-BEA6-904A-3D2B65DC6CC4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1671990" y="2573896"/>
            <a:ext cx="867367" cy="10020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425DD1D-0AB4-F42B-775A-06447A81D337}"/>
              </a:ext>
            </a:extLst>
          </p:cNvPr>
          <p:cNvCxnSpPr>
            <a:cxnSpLocks/>
            <a:stCxn id="29" idx="3"/>
            <a:endCxn id="107" idx="1"/>
          </p:cNvCxnSpPr>
          <p:nvPr/>
        </p:nvCxnSpPr>
        <p:spPr>
          <a:xfrm>
            <a:off x="4367967" y="2856013"/>
            <a:ext cx="417386" cy="4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995D2C8-63DA-F3B9-F61F-9D3B01A431C6}"/>
              </a:ext>
            </a:extLst>
          </p:cNvPr>
          <p:cNvCxnSpPr>
            <a:cxnSpLocks/>
            <a:stCxn id="42" idx="3"/>
            <a:endCxn id="110" idx="1"/>
          </p:cNvCxnSpPr>
          <p:nvPr/>
        </p:nvCxnSpPr>
        <p:spPr>
          <a:xfrm flipV="1">
            <a:off x="4367967" y="3567842"/>
            <a:ext cx="417386" cy="8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F39326F0-3E31-C259-619E-2255D5E132A1}"/>
              </a:ext>
            </a:extLst>
          </p:cNvPr>
          <p:cNvSpPr/>
          <p:nvPr/>
        </p:nvSpPr>
        <p:spPr>
          <a:xfrm>
            <a:off x="9735395" y="4871202"/>
            <a:ext cx="1964420" cy="95141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Samples metadata</a:t>
            </a:r>
          </a:p>
          <a:p>
            <a:pPr algn="ctr"/>
            <a:r>
              <a:rPr lang="en-US" sz="1600" b="1" dirty="0"/>
              <a:t>SH list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2B352A0F-8D63-8068-E65F-7143DA4FED36}"/>
              </a:ext>
            </a:extLst>
          </p:cNvPr>
          <p:cNvCxnSpPr>
            <a:cxnSpLocks/>
            <a:stCxn id="69" idx="3"/>
            <a:endCxn id="201" idx="1"/>
          </p:cNvCxnSpPr>
          <p:nvPr/>
        </p:nvCxnSpPr>
        <p:spPr>
          <a:xfrm flipV="1">
            <a:off x="8567540" y="5346911"/>
            <a:ext cx="1167855" cy="318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96620-2399-1FF1-E5B3-DC438978AA93}"/>
              </a:ext>
            </a:extLst>
          </p:cNvPr>
          <p:cNvCxnSpPr>
            <a:cxnSpLocks/>
            <a:stCxn id="11" idx="3"/>
            <a:endCxn id="76" idx="2"/>
          </p:cNvCxnSpPr>
          <p:nvPr/>
        </p:nvCxnSpPr>
        <p:spPr>
          <a:xfrm flipV="1">
            <a:off x="4302030" y="3885461"/>
            <a:ext cx="3823716" cy="1368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9C8613A6-CBE6-13B1-F9BA-DB8D0689A268}"/>
              </a:ext>
            </a:extLst>
          </p:cNvPr>
          <p:cNvCxnSpPr>
            <a:cxnSpLocks/>
            <a:stCxn id="76" idx="2"/>
            <a:endCxn id="201" idx="1"/>
          </p:cNvCxnSpPr>
          <p:nvPr/>
        </p:nvCxnSpPr>
        <p:spPr>
          <a:xfrm>
            <a:off x="8125746" y="3885461"/>
            <a:ext cx="1609649" cy="1461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996859AB-A56F-9EC3-1D06-562B5A3DFB90}"/>
              </a:ext>
            </a:extLst>
          </p:cNvPr>
          <p:cNvSpPr/>
          <p:nvPr/>
        </p:nvSpPr>
        <p:spPr>
          <a:xfrm>
            <a:off x="9635915" y="235728"/>
            <a:ext cx="2163380" cy="43645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samples_</a:t>
            </a:r>
            <a:r>
              <a:rPr lang="cs-CZ" sz="1600" dirty="0"/>
              <a:t> advanced</a:t>
            </a:r>
            <a:endParaRPr lang="en-US" sz="1600" b="1" dirty="0"/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131A48B2-8844-A531-44A2-B39AC612F341}"/>
              </a:ext>
            </a:extLst>
          </p:cNvPr>
          <p:cNvSpPr/>
          <p:nvPr/>
        </p:nvSpPr>
        <p:spPr>
          <a:xfrm>
            <a:off x="9735395" y="1956631"/>
            <a:ext cx="1964420" cy="236102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MAIN OUTPUT</a:t>
            </a:r>
          </a:p>
          <a:p>
            <a:pPr algn="ctr"/>
            <a:r>
              <a:rPr lang="en-US" sz="1600" b="1" dirty="0"/>
              <a:t>(sample type, biome, MAT, MAP, pH, Geography, Map, Metadata)</a:t>
            </a:r>
          </a:p>
          <a:p>
            <a:pPr algn="ctr"/>
            <a:r>
              <a:rPr lang="en-US" sz="1600" b="1" dirty="0"/>
              <a:t>+</a:t>
            </a:r>
          </a:p>
          <a:p>
            <a:pPr algn="ctr"/>
            <a:r>
              <a:rPr lang="en-US" sz="1600" b="1" dirty="0"/>
              <a:t>TAXONOMY (not for study)</a:t>
            </a:r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D2F1E240-ED98-02A1-E93A-DCE87CDCE9F7}"/>
              </a:ext>
            </a:extLst>
          </p:cNvPr>
          <p:cNvCxnSpPr>
            <a:cxnSpLocks/>
            <a:stCxn id="226" idx="2"/>
            <a:endCxn id="227" idx="0"/>
          </p:cNvCxnSpPr>
          <p:nvPr/>
        </p:nvCxnSpPr>
        <p:spPr>
          <a:xfrm>
            <a:off x="10717605" y="672180"/>
            <a:ext cx="0" cy="1284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39A7848F-9DA4-09D2-20DA-1EA8A804504D}"/>
              </a:ext>
            </a:extLst>
          </p:cNvPr>
          <p:cNvCxnSpPr>
            <a:cxnSpLocks/>
            <a:stCxn id="76" idx="3"/>
            <a:endCxn id="227" idx="1"/>
          </p:cNvCxnSpPr>
          <p:nvPr/>
        </p:nvCxnSpPr>
        <p:spPr>
          <a:xfrm flipV="1">
            <a:off x="9003001" y="3137142"/>
            <a:ext cx="732394" cy="1760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98916FDB-F573-2F26-07F1-7F7C06855DAD}"/>
              </a:ext>
            </a:extLst>
          </p:cNvPr>
          <p:cNvCxnSpPr>
            <a:cxnSpLocks/>
            <a:stCxn id="109" idx="3"/>
            <a:endCxn id="69" idx="1"/>
          </p:cNvCxnSpPr>
          <p:nvPr/>
        </p:nvCxnSpPr>
        <p:spPr>
          <a:xfrm>
            <a:off x="6235469" y="2039592"/>
            <a:ext cx="881956" cy="362560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73ED84FE-35C4-C19C-B941-FE002810BC9B}"/>
              </a:ext>
            </a:extLst>
          </p:cNvPr>
          <p:cNvCxnSpPr>
            <a:cxnSpLocks/>
            <a:stCxn id="107" idx="3"/>
            <a:endCxn id="69" idx="1"/>
          </p:cNvCxnSpPr>
          <p:nvPr/>
        </p:nvCxnSpPr>
        <p:spPr>
          <a:xfrm>
            <a:off x="6235469" y="2856416"/>
            <a:ext cx="881956" cy="280878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9A979D44-76ED-8DBB-9A6F-FA407012789E}"/>
              </a:ext>
            </a:extLst>
          </p:cNvPr>
          <p:cNvCxnSpPr>
            <a:cxnSpLocks/>
            <a:stCxn id="110" idx="3"/>
            <a:endCxn id="69" idx="1"/>
          </p:cNvCxnSpPr>
          <p:nvPr/>
        </p:nvCxnSpPr>
        <p:spPr>
          <a:xfrm>
            <a:off x="6235469" y="3567842"/>
            <a:ext cx="881956" cy="209735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2BBCFEDA-D32A-3D19-C04A-B48D168312CB}"/>
              </a:ext>
            </a:extLst>
          </p:cNvPr>
          <p:cNvCxnSpPr>
            <a:cxnSpLocks/>
            <a:stCxn id="40" idx="3"/>
            <a:endCxn id="69" idx="1"/>
          </p:cNvCxnSpPr>
          <p:nvPr/>
        </p:nvCxnSpPr>
        <p:spPr>
          <a:xfrm>
            <a:off x="6235469" y="4230941"/>
            <a:ext cx="881956" cy="143425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C1EE0014-76DB-3036-997B-E67E9617D0BF}"/>
              </a:ext>
            </a:extLst>
          </p:cNvPr>
          <p:cNvCxnSpPr>
            <a:cxnSpLocks/>
            <a:stCxn id="69" idx="0"/>
            <a:endCxn id="227" idx="2"/>
          </p:cNvCxnSpPr>
          <p:nvPr/>
        </p:nvCxnSpPr>
        <p:spPr>
          <a:xfrm flipV="1">
            <a:off x="7842483" y="4317653"/>
            <a:ext cx="2875122" cy="110709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>
            <a:extLst>
              <a:ext uri="{FF2B5EF4-FFF2-40B4-BE49-F238E27FC236}">
                <a16:creationId xmlns:a16="http://schemas.microsoft.com/office/drawing/2014/main" id="{61415000-98D6-B544-AFB9-A91429021BD8}"/>
              </a:ext>
            </a:extLst>
          </p:cNvPr>
          <p:cNvSpPr txBox="1"/>
          <p:nvPr/>
        </p:nvSpPr>
        <p:spPr>
          <a:xfrm>
            <a:off x="51820" y="5083183"/>
            <a:ext cx="41744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Legend</a:t>
            </a:r>
          </a:p>
          <a:p>
            <a:r>
              <a:rPr lang="en-US" b="1" dirty="0">
                <a:solidFill>
                  <a:schemeClr val="accent1"/>
                </a:solidFill>
              </a:rPr>
              <a:t>BLUE – DATABASE TOOL</a:t>
            </a:r>
          </a:p>
          <a:p>
            <a:r>
              <a:rPr lang="en-US" b="1" dirty="0">
                <a:solidFill>
                  <a:srgbClr val="C00000"/>
                </a:solidFill>
              </a:rPr>
              <a:t>RED – PRIMARY QUERY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GREEN – MySQL tables</a:t>
            </a:r>
          </a:p>
          <a:p>
            <a:r>
              <a:rPr lang="en-US" b="1" dirty="0">
                <a:solidFill>
                  <a:srgbClr val="FFC000"/>
                </a:solidFill>
              </a:rPr>
              <a:t>YELLOW – MEMORY VERSIONS OF TABLES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GRAY – OUTPUT RESULTS</a:t>
            </a:r>
          </a:p>
        </p:txBody>
      </p: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4DAF6A51-D01A-B533-3B20-4AAAB8873195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>
            <a:off x="4302030" y="5254448"/>
            <a:ext cx="483323" cy="410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TextBox 382">
            <a:extLst>
              <a:ext uri="{FF2B5EF4-FFF2-40B4-BE49-F238E27FC236}">
                <a16:creationId xmlns:a16="http://schemas.microsoft.com/office/drawing/2014/main" id="{8C5F2BF9-18BB-4338-D34D-3FD8BD409852}"/>
              </a:ext>
            </a:extLst>
          </p:cNvPr>
          <p:cNvSpPr txBox="1"/>
          <p:nvPr/>
        </p:nvSpPr>
        <p:spPr>
          <a:xfrm>
            <a:off x="216309" y="134251"/>
            <a:ext cx="4230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INTERACTION SCHEME</a:t>
            </a:r>
            <a:endParaRPr lang="cs-CZ" sz="2400" b="1" dirty="0"/>
          </a:p>
        </p:txBody>
      </p:sp>
    </p:spTree>
    <p:extLst>
      <p:ext uri="{BB962C8B-B14F-4D97-AF65-F5344CB8AC3E}">
        <p14:creationId xmlns:p14="http://schemas.microsoft.com/office/powerpoint/2010/main" val="1132926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6449DA-C66A-36BB-0517-EB3EF31D593A}"/>
              </a:ext>
            </a:extLst>
          </p:cNvPr>
          <p:cNvSpPr txBox="1"/>
          <p:nvPr/>
        </p:nvSpPr>
        <p:spPr>
          <a:xfrm>
            <a:off x="84582" y="58846"/>
            <a:ext cx="304723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900" dirty="0"/>
              <a:t>####################</a:t>
            </a:r>
          </a:p>
          <a:p>
            <a:r>
              <a:rPr lang="cs-CZ" sz="900" dirty="0"/>
              <a:t># SAMPLES ADVANCED #</a:t>
            </a:r>
          </a:p>
          <a:p>
            <a:r>
              <a:rPr lang="cs-CZ" sz="900" dirty="0"/>
              <a:t>####################</a:t>
            </a:r>
          </a:p>
          <a:p>
            <a:endParaRPr lang="cs-CZ" sz="900" dirty="0"/>
          </a:p>
          <a:p>
            <a:r>
              <a:rPr lang="cs-CZ" sz="900" dirty="0"/>
              <a:t>CREATE TABLE IF NOT EXISTS `samples_advanced` (</a:t>
            </a:r>
          </a:p>
          <a:p>
            <a:r>
              <a:rPr lang="cs-CZ" sz="900" dirty="0"/>
              <a:t>  `id` int NOT NULL PRIMARY KEY,</a:t>
            </a:r>
          </a:p>
          <a:p>
            <a:r>
              <a:rPr lang="cs-CZ" sz="900" dirty="0"/>
              <a:t>  `sample_name` VARCHAR(128) NOT NULL,</a:t>
            </a:r>
          </a:p>
          <a:p>
            <a:r>
              <a:rPr lang="cs-CZ" sz="900" dirty="0"/>
              <a:t>  `sample_description` TEXT NOT NULL,</a:t>
            </a:r>
          </a:p>
          <a:p>
            <a:r>
              <a:rPr lang="cs-CZ" sz="900" dirty="0"/>
              <a:t>  `sequencing_platform` VARCHAR(16) NOT NULL,</a:t>
            </a:r>
          </a:p>
          <a:p>
            <a:r>
              <a:rPr lang="cs-CZ" sz="900" dirty="0"/>
              <a:t>  `target_gene` VARCHAR(7) NOT NULL,</a:t>
            </a:r>
          </a:p>
          <a:p>
            <a:r>
              <a:rPr lang="cs-CZ" sz="900" dirty="0"/>
              <a:t>  `primers_sequence` VARCHAR(256) NOT NULL,</a:t>
            </a:r>
          </a:p>
          <a:p>
            <a:r>
              <a:rPr lang="cs-CZ" sz="900" dirty="0"/>
              <a:t>  `sample_seqid` VARCHAR(256) NOT NULL,</a:t>
            </a:r>
          </a:p>
          <a:p>
            <a:r>
              <a:rPr lang="cs-CZ" sz="900" dirty="0"/>
              <a:t>  `sample_barcode` VARCHAR(128) NOT NULL,</a:t>
            </a:r>
          </a:p>
          <a:p>
            <a:r>
              <a:rPr lang="cs-CZ" sz="900" dirty="0"/>
              <a:t>  `elevation` INT,</a:t>
            </a:r>
          </a:p>
          <a:p>
            <a:r>
              <a:rPr lang="cs-CZ" sz="900" dirty="0"/>
              <a:t>  `MAT_study` FLOAT,</a:t>
            </a:r>
          </a:p>
          <a:p>
            <a:r>
              <a:rPr lang="cs-CZ" sz="900" dirty="0"/>
              <a:t>  `MAP_study` FLOAT,</a:t>
            </a:r>
          </a:p>
          <a:p>
            <a:r>
              <a:rPr lang="cs-CZ" sz="900" dirty="0"/>
              <a:t>  `Biome_detail` VARCHAR(64) NOT NULL,</a:t>
            </a:r>
          </a:p>
          <a:p>
            <a:r>
              <a:rPr lang="cs-CZ" sz="900" dirty="0"/>
              <a:t>  `country` VARCHAR(64) NOT NULL,</a:t>
            </a:r>
          </a:p>
          <a:p>
            <a:r>
              <a:rPr lang="cs-CZ" sz="900" dirty="0"/>
              <a:t>  `month_of_sampling` VARCHAR(32) NOT NULL,</a:t>
            </a:r>
          </a:p>
          <a:p>
            <a:r>
              <a:rPr lang="cs-CZ" sz="900" dirty="0"/>
              <a:t>  `day_of_sampling` VARCHAR(16) NOT NULL,</a:t>
            </a:r>
          </a:p>
          <a:p>
            <a:r>
              <a:rPr lang="cs-CZ" sz="900" dirty="0"/>
              <a:t>  `plants_dominant` TEXT NOT NULL,</a:t>
            </a:r>
          </a:p>
          <a:p>
            <a:r>
              <a:rPr lang="cs-CZ" sz="900" dirty="0"/>
              <a:t>  `plants_all` TEXT NOT NULL,</a:t>
            </a:r>
          </a:p>
          <a:p>
            <a:r>
              <a:rPr lang="cs-CZ" sz="900" dirty="0"/>
              <a:t>  `area_sampled` FLOAT,</a:t>
            </a:r>
          </a:p>
          <a:p>
            <a:r>
              <a:rPr lang="cs-CZ" sz="900" dirty="0"/>
              <a:t>  `number_of_subsamples_from` INT,</a:t>
            </a:r>
          </a:p>
          <a:p>
            <a:r>
              <a:rPr lang="cs-CZ" sz="900" dirty="0"/>
              <a:t>  `number_of_subsamples_to` INT,</a:t>
            </a:r>
          </a:p>
          <a:p>
            <a:r>
              <a:rPr lang="cs-CZ" sz="900" dirty="0"/>
              <a:t>  `sampling_info` TEXT NOT NULL,</a:t>
            </a:r>
          </a:p>
          <a:p>
            <a:r>
              <a:rPr lang="cs-CZ" sz="900" dirty="0"/>
              <a:t>  `sample_depth_from` FLOAT,</a:t>
            </a:r>
          </a:p>
          <a:p>
            <a:r>
              <a:rPr lang="cs-CZ" sz="900" dirty="0"/>
              <a:t>  `sample_depth_to` FLOAT,</a:t>
            </a:r>
          </a:p>
          <a:p>
            <a:r>
              <a:rPr lang="cs-CZ" sz="900" dirty="0"/>
              <a:t>  `extraction_DNA_mass_from` FLOAT,</a:t>
            </a:r>
          </a:p>
          <a:p>
            <a:r>
              <a:rPr lang="cs-CZ" sz="900" dirty="0"/>
              <a:t>  `extraction_DNA_mass_to` FLOAT,</a:t>
            </a:r>
          </a:p>
          <a:p>
            <a:r>
              <a:rPr lang="cs-CZ" sz="900" dirty="0"/>
              <a:t>  `extraction_DNA_size` VARCHAR(256) NOT NULL,</a:t>
            </a:r>
          </a:p>
          <a:p>
            <a:r>
              <a:rPr lang="cs-CZ" sz="900" dirty="0"/>
              <a:t>  `extraction_DNA_method` VARCHAR(256) NOT NULL,</a:t>
            </a:r>
          </a:p>
          <a:p>
            <a:r>
              <a:rPr lang="cs-CZ" sz="900" dirty="0"/>
              <a:t>  `total_C_content` FLOAT,</a:t>
            </a:r>
          </a:p>
          <a:p>
            <a:r>
              <a:rPr lang="cs-CZ" sz="900" dirty="0"/>
              <a:t>  `total_N_content` FLOAT,</a:t>
            </a:r>
          </a:p>
          <a:p>
            <a:r>
              <a:rPr lang="cs-CZ" sz="900" dirty="0"/>
              <a:t>  `organic_matter_content` FLOAT,</a:t>
            </a:r>
          </a:p>
          <a:p>
            <a:r>
              <a:rPr lang="cs-CZ" sz="900" dirty="0"/>
              <a:t>  `pH_study` FLOAT,</a:t>
            </a:r>
          </a:p>
          <a:p>
            <a:r>
              <a:rPr lang="cs-CZ" sz="900" dirty="0"/>
              <a:t>  `pH_method` VARCHAR(12) NOT NULL,</a:t>
            </a:r>
          </a:p>
          <a:p>
            <a:r>
              <a:rPr lang="cs-CZ" sz="900" dirty="0"/>
              <a:t>  `total_Ca` FLOAT,</a:t>
            </a:r>
          </a:p>
          <a:p>
            <a:r>
              <a:rPr lang="cs-CZ" sz="900" dirty="0"/>
              <a:t>  `total_P` FLOAT,</a:t>
            </a:r>
          </a:p>
          <a:p>
            <a:r>
              <a:rPr lang="cs-CZ" sz="900" dirty="0"/>
              <a:t>  `total_K` FLOAT,</a:t>
            </a:r>
          </a:p>
          <a:p>
            <a:r>
              <a:rPr lang="cs-CZ" sz="900" dirty="0"/>
              <a:t>  `sample_info` TEXT NOT NULL,</a:t>
            </a:r>
          </a:p>
          <a:p>
            <a:r>
              <a:rPr lang="cs-CZ" sz="900" dirty="0"/>
              <a:t>  `location` VARCHAR(256) NOT NULL,</a:t>
            </a:r>
          </a:p>
          <a:p>
            <a:r>
              <a:rPr lang="cs-CZ" sz="900" dirty="0"/>
              <a:t>  `area_GPS_from` FLOAT,</a:t>
            </a:r>
          </a:p>
          <a:p>
            <a:r>
              <a:rPr lang="cs-CZ" sz="900" dirty="0"/>
              <a:t>  `area_GPS_to` FLOAT,</a:t>
            </a:r>
          </a:p>
          <a:p>
            <a:r>
              <a:rPr lang="cs-CZ" sz="900" dirty="0"/>
              <a:t>  `ITS1_extracted` INT NOT NULL,</a:t>
            </a:r>
          </a:p>
          <a:p>
            <a:r>
              <a:rPr lang="cs-CZ" sz="900" dirty="0"/>
              <a:t>  `ITS2_extracted` INT NOT NULL</a:t>
            </a:r>
          </a:p>
          <a:p>
            <a:r>
              <a:rPr lang="cs-CZ" sz="900" dirty="0"/>
              <a:t>);</a:t>
            </a:r>
          </a:p>
          <a:p>
            <a:r>
              <a:rPr lang="cs-CZ" sz="900" dirty="0"/>
              <a:t>ALTER TABLE samples_advanced ADD INDEX(id);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856C9-311D-E4E7-E4B6-9C875519DD59}"/>
              </a:ext>
            </a:extLst>
          </p:cNvPr>
          <p:cNvSpPr txBox="1"/>
          <p:nvPr/>
        </p:nvSpPr>
        <p:spPr>
          <a:xfrm>
            <a:off x="3131820" y="58846"/>
            <a:ext cx="2802636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900" dirty="0"/>
              <a:t>#################</a:t>
            </a:r>
          </a:p>
          <a:p>
            <a:r>
              <a:rPr lang="cs-CZ" sz="900" dirty="0"/>
              <a:t># SAMPLES BASIC #</a:t>
            </a:r>
          </a:p>
          <a:p>
            <a:r>
              <a:rPr lang="cs-CZ" sz="900" dirty="0"/>
              <a:t>#################</a:t>
            </a:r>
          </a:p>
          <a:p>
            <a:endParaRPr lang="cs-CZ" sz="900" dirty="0"/>
          </a:p>
          <a:p>
            <a:r>
              <a:rPr lang="cs-CZ" sz="900" dirty="0"/>
              <a:t>CREATE TABLE IF NOT EXISTS `samples_basic` (</a:t>
            </a:r>
          </a:p>
          <a:p>
            <a:r>
              <a:rPr lang="cs-CZ" sz="900" dirty="0"/>
              <a:t>  `id` int NOT NULL PRIMARY KEY,</a:t>
            </a:r>
          </a:p>
          <a:p>
            <a:r>
              <a:rPr lang="cs-CZ" sz="900" dirty="0"/>
              <a:t>  `paper` int NOT NULL,</a:t>
            </a:r>
          </a:p>
          <a:p>
            <a:r>
              <a:rPr lang="cs-CZ" sz="900" dirty="0"/>
              <a:t>  `permanent_id` VARCHAR(16) NOT NULL,</a:t>
            </a:r>
          </a:p>
          <a:p>
            <a:r>
              <a:rPr lang="cs-CZ" sz="900" dirty="0"/>
              <a:t>  `sample_type` VARCHAR(32) NOT NULL,</a:t>
            </a:r>
          </a:p>
          <a:p>
            <a:r>
              <a:rPr lang="cs-CZ" sz="900" dirty="0"/>
              <a:t>  `latitude` float NOT NULL,</a:t>
            </a:r>
          </a:p>
          <a:p>
            <a:r>
              <a:rPr lang="cs-CZ" sz="900" dirty="0"/>
              <a:t>  `longitude` float NOT NULL,</a:t>
            </a:r>
          </a:p>
          <a:p>
            <a:r>
              <a:rPr lang="cs-CZ" sz="900" dirty="0"/>
              <a:t>  `continent` VARCHAR(14) NOT NULL,</a:t>
            </a:r>
          </a:p>
          <a:p>
            <a:r>
              <a:rPr lang="cs-CZ" sz="900" dirty="0"/>
              <a:t>  `year_of_sampling_from` int,</a:t>
            </a:r>
          </a:p>
          <a:p>
            <a:r>
              <a:rPr lang="cs-CZ" sz="900" dirty="0"/>
              <a:t>  `year_of_sampling_to` int,</a:t>
            </a:r>
          </a:p>
          <a:p>
            <a:r>
              <a:rPr lang="cs-CZ" sz="900" dirty="0"/>
              <a:t>  `Biome` VARCHAR(32) NOT NULL,</a:t>
            </a:r>
          </a:p>
          <a:p>
            <a:r>
              <a:rPr lang="cs-CZ" sz="900" dirty="0"/>
              <a:t>  `primers` VARCHAR(128) NOT NULL,</a:t>
            </a:r>
          </a:p>
          <a:p>
            <a:r>
              <a:rPr lang="cs-CZ" sz="900" dirty="0"/>
              <a:t>  `MAT` FLOAT,</a:t>
            </a:r>
          </a:p>
          <a:p>
            <a:r>
              <a:rPr lang="cs-CZ" sz="900" dirty="0"/>
              <a:t>  `MAP` FLOAT,</a:t>
            </a:r>
          </a:p>
          <a:p>
            <a:r>
              <a:rPr lang="cs-CZ" sz="900" dirty="0"/>
              <a:t>  `pH` FLOAT,</a:t>
            </a:r>
          </a:p>
          <a:p>
            <a:r>
              <a:rPr lang="cs-CZ" sz="900" dirty="0"/>
              <a:t>  `SOC` FLOAT,</a:t>
            </a:r>
          </a:p>
          <a:p>
            <a:r>
              <a:rPr lang="cs-CZ" sz="900" dirty="0"/>
              <a:t>  `ITS_total` int NOT NULL,</a:t>
            </a:r>
          </a:p>
          <a:p>
            <a:r>
              <a:rPr lang="cs-CZ" sz="900" dirty="0"/>
              <a:t>  `manipulated` TINYINT(1) NOT NULL</a:t>
            </a:r>
          </a:p>
          <a:p>
            <a:r>
              <a:rPr lang="cs-CZ" sz="900" dirty="0"/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6449DA-C66A-36BB-0517-EB3EF31D593A}"/>
              </a:ext>
            </a:extLst>
          </p:cNvPr>
          <p:cNvSpPr txBox="1"/>
          <p:nvPr/>
        </p:nvSpPr>
        <p:spPr>
          <a:xfrm>
            <a:off x="5934456" y="58846"/>
            <a:ext cx="2722626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900" dirty="0"/>
              <a:t>################</a:t>
            </a:r>
          </a:p>
          <a:p>
            <a:r>
              <a:rPr lang="cs-CZ" sz="900" dirty="0"/>
              <a:t># PAPERS TABLE #</a:t>
            </a:r>
          </a:p>
          <a:p>
            <a:r>
              <a:rPr lang="cs-CZ" sz="900" dirty="0"/>
              <a:t>################</a:t>
            </a:r>
          </a:p>
          <a:p>
            <a:endParaRPr lang="cs-CZ" sz="900" dirty="0"/>
          </a:p>
          <a:p>
            <a:r>
              <a:rPr lang="en-US" sz="900" dirty="0"/>
              <a:t>CREATE TABLE IF NOT EXISTS `</a:t>
            </a:r>
            <a:r>
              <a:rPr lang="en-US" sz="900" dirty="0" err="1"/>
              <a:t>samples_papers</a:t>
            </a:r>
            <a:r>
              <a:rPr lang="en-US" sz="900" dirty="0"/>
              <a:t>` (</a:t>
            </a:r>
          </a:p>
          <a:p>
            <a:r>
              <a:rPr lang="en-US" sz="900" dirty="0"/>
              <a:t>  `id` int NOT NULL PRIMARY KEY,</a:t>
            </a:r>
          </a:p>
          <a:p>
            <a:r>
              <a:rPr lang="en-US" sz="900" dirty="0"/>
              <a:t>  `</a:t>
            </a:r>
            <a:r>
              <a:rPr lang="en-US" sz="900" dirty="0" err="1"/>
              <a:t>add_date</a:t>
            </a:r>
            <a:r>
              <a:rPr lang="en-US" sz="900" dirty="0"/>
              <a:t>` VARCHAR(10) NOT NULL,</a:t>
            </a:r>
          </a:p>
          <a:p>
            <a:r>
              <a:rPr lang="en-US" sz="900" dirty="0"/>
              <a:t>  `year` int NOT NULL,</a:t>
            </a:r>
          </a:p>
          <a:p>
            <a:r>
              <a:rPr lang="en-US" sz="900" dirty="0"/>
              <a:t>  `title` TEXT NOT NULL,</a:t>
            </a:r>
          </a:p>
          <a:p>
            <a:r>
              <a:rPr lang="en-US" sz="900" dirty="0"/>
              <a:t>  `authors` TEXT NOT NULL,</a:t>
            </a:r>
          </a:p>
          <a:p>
            <a:r>
              <a:rPr lang="en-US" sz="900" dirty="0"/>
              <a:t>  `journal` VARCHAR(128) NOT NULL,</a:t>
            </a:r>
          </a:p>
          <a:p>
            <a:r>
              <a:rPr lang="en-US" sz="900" dirty="0"/>
              <a:t>  `</a:t>
            </a:r>
            <a:r>
              <a:rPr lang="en-US" sz="900" dirty="0" err="1"/>
              <a:t>doi</a:t>
            </a:r>
            <a:r>
              <a:rPr lang="en-US" sz="900" dirty="0"/>
              <a:t>` VARCHAR(64) NOT NULL,</a:t>
            </a:r>
          </a:p>
          <a:p>
            <a:r>
              <a:rPr lang="en-US" sz="900" dirty="0"/>
              <a:t>  `contact` TEXT NOT NULL,</a:t>
            </a:r>
          </a:p>
          <a:p>
            <a:r>
              <a:rPr lang="en-US" sz="900" dirty="0"/>
              <a:t>  `manipulated` TINYINT(1) NOT NULL</a:t>
            </a:r>
          </a:p>
          <a:p>
            <a:r>
              <a:rPr lang="en-US" sz="900" dirty="0"/>
              <a:t>); </a:t>
            </a:r>
            <a:endParaRPr lang="cs-CZ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6C512D-A5A3-6099-B551-5195F95D7E48}"/>
              </a:ext>
            </a:extLst>
          </p:cNvPr>
          <p:cNvSpPr txBox="1"/>
          <p:nvPr/>
        </p:nvSpPr>
        <p:spPr>
          <a:xfrm>
            <a:off x="3258086" y="3503102"/>
            <a:ext cx="82957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SAMPLES METADATA TABLES</a:t>
            </a:r>
          </a:p>
          <a:p>
            <a:endParaRPr lang="en-US" sz="2400" b="1" dirty="0"/>
          </a:p>
          <a:p>
            <a:r>
              <a:rPr lang="en-US" sz="2400" dirty="0"/>
              <a:t>Tables describing all the metadata used in the database.</a:t>
            </a:r>
          </a:p>
          <a:p>
            <a:r>
              <a:rPr lang="en-US" sz="2400" dirty="0"/>
              <a:t>The </a:t>
            </a:r>
            <a:r>
              <a:rPr lang="en-US" sz="2400" b="1" dirty="0" err="1"/>
              <a:t>samples_basic</a:t>
            </a:r>
            <a:r>
              <a:rPr lang="en-US" sz="2400" dirty="0"/>
              <a:t> and </a:t>
            </a:r>
            <a:r>
              <a:rPr lang="en-US" sz="2400" b="1" dirty="0" err="1"/>
              <a:t>samples_papers</a:t>
            </a:r>
            <a:r>
              <a:rPr lang="en-US" sz="2400" dirty="0"/>
              <a:t> tables are loaded directly to the database's memory for quick access. I thought accessing this metadata through R would be faster than using an SQL query. However, this is causing some delays when the database webpage is accessed for the first time.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3437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6449DA-C66A-36BB-0517-EB3EF31D593A}"/>
              </a:ext>
            </a:extLst>
          </p:cNvPr>
          <p:cNvSpPr txBox="1"/>
          <p:nvPr/>
        </p:nvSpPr>
        <p:spPr>
          <a:xfrm>
            <a:off x="84582" y="58846"/>
            <a:ext cx="609447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600" dirty="0"/>
              <a:t>##################</a:t>
            </a:r>
          </a:p>
          <a:p>
            <a:r>
              <a:rPr lang="cs-CZ" sz="1600" dirty="0"/>
              <a:t># TAXONOMY TABLE #</a:t>
            </a:r>
          </a:p>
          <a:p>
            <a:r>
              <a:rPr lang="cs-CZ" sz="1600" dirty="0"/>
              <a:t>##################</a:t>
            </a:r>
          </a:p>
          <a:p>
            <a:endParaRPr lang="cs-CZ" sz="1600" dirty="0"/>
          </a:p>
          <a:p>
            <a:r>
              <a:rPr lang="cs-CZ" sz="1600" dirty="0"/>
              <a:t>CREATE TABLE IF NOT EXISTS `taxonomy` (</a:t>
            </a:r>
          </a:p>
          <a:p>
            <a:r>
              <a:rPr lang="cs-CZ" sz="1600" dirty="0"/>
              <a:t>  `SH` varchar(32) NOT NULL,</a:t>
            </a:r>
          </a:p>
          <a:p>
            <a:r>
              <a:rPr lang="cs-CZ" sz="1600" dirty="0"/>
              <a:t>  `Kingdom` varchar(64) NOT NULL,</a:t>
            </a:r>
          </a:p>
          <a:p>
            <a:r>
              <a:rPr lang="cs-CZ" sz="1600" dirty="0"/>
              <a:t>  `Phylum` varchar(64) NOT NULL,</a:t>
            </a:r>
          </a:p>
          <a:p>
            <a:r>
              <a:rPr lang="cs-CZ" sz="1600" dirty="0"/>
              <a:t>  `Class` varchar(64) NOT NULL,</a:t>
            </a:r>
          </a:p>
          <a:p>
            <a:r>
              <a:rPr lang="cs-CZ" sz="1600" dirty="0"/>
              <a:t>  `Order` varchar(64) NOT NULL,</a:t>
            </a:r>
          </a:p>
          <a:p>
            <a:r>
              <a:rPr lang="cs-CZ" sz="1600" dirty="0"/>
              <a:t>  `Family` varchar(64) NOT NULL,</a:t>
            </a:r>
          </a:p>
          <a:p>
            <a:r>
              <a:rPr lang="cs-CZ" sz="1600" dirty="0"/>
              <a:t>  `Genus` varchar(64) NOT NULL,</a:t>
            </a:r>
          </a:p>
          <a:p>
            <a:r>
              <a:rPr lang="cs-CZ" sz="1600" dirty="0"/>
              <a:t>  `Species` varchar(64) NOT NULL,</a:t>
            </a:r>
          </a:p>
          <a:p>
            <a:r>
              <a:rPr lang="cs-CZ" sz="1600" dirty="0"/>
              <a:t>  `SH_id` int NOT NULL</a:t>
            </a:r>
          </a:p>
          <a:p>
            <a:r>
              <a:rPr lang="cs-CZ" sz="1600" dirty="0"/>
              <a:t>);</a:t>
            </a:r>
          </a:p>
          <a:p>
            <a:endParaRPr lang="cs-CZ" sz="1600" dirty="0"/>
          </a:p>
          <a:p>
            <a:r>
              <a:rPr lang="cs-CZ" sz="1600" dirty="0"/>
              <a:t>ALTER TABLE taxonomy ADD INDEX(SH);</a:t>
            </a:r>
          </a:p>
          <a:p>
            <a:r>
              <a:rPr lang="cs-CZ" sz="1600" dirty="0"/>
              <a:t>ALTER TABLE taxonomy ADD INDEX(SH_id);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4429C6-EF9F-F2F4-4FB7-7BD54BD9857E}"/>
              </a:ext>
            </a:extLst>
          </p:cNvPr>
          <p:cNvSpPr txBox="1"/>
          <p:nvPr/>
        </p:nvSpPr>
        <p:spPr>
          <a:xfrm>
            <a:off x="5120088" y="598309"/>
            <a:ext cx="60978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TAXONOMY TABLE</a:t>
            </a:r>
          </a:p>
          <a:p>
            <a:endParaRPr lang="en-US" sz="2400" b="1" dirty="0"/>
          </a:p>
          <a:p>
            <a:r>
              <a:rPr lang="en-US" sz="2400" dirty="0"/>
              <a:t>The </a:t>
            </a:r>
            <a:r>
              <a:rPr lang="en-US" sz="2400" b="1" dirty="0"/>
              <a:t>taxonomy</a:t>
            </a:r>
            <a:r>
              <a:rPr lang="en-US" sz="2400" dirty="0"/>
              <a:t> table is also loaded directly into the database's memory for quick access. This helps generate a list of options on the form, which suggests predefined terms to help you find the correct word.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91770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6449DA-C66A-36BB-0517-EB3EF31D593A}"/>
              </a:ext>
            </a:extLst>
          </p:cNvPr>
          <p:cNvSpPr txBox="1"/>
          <p:nvPr/>
        </p:nvSpPr>
        <p:spPr>
          <a:xfrm>
            <a:off x="84582" y="58846"/>
            <a:ext cx="609447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/>
              <a:t>##################</a:t>
            </a:r>
          </a:p>
          <a:p>
            <a:r>
              <a:rPr lang="cs-CZ" dirty="0"/>
              <a:t># VARIANTS TABLE #</a:t>
            </a:r>
          </a:p>
          <a:p>
            <a:r>
              <a:rPr lang="cs-CZ" dirty="0"/>
              <a:t>##################</a:t>
            </a:r>
          </a:p>
          <a:p>
            <a:endParaRPr lang="cs-CZ" dirty="0"/>
          </a:p>
          <a:p>
            <a:r>
              <a:rPr lang="en-US" dirty="0"/>
              <a:t>CREATE TABLE IF NOT EXISTS `variants` (</a:t>
            </a:r>
          </a:p>
          <a:p>
            <a:r>
              <a:rPr lang="en-US" dirty="0"/>
              <a:t>  `hash` varchar(32) NOT NULL,</a:t>
            </a:r>
          </a:p>
          <a:p>
            <a:r>
              <a:rPr lang="en-US" dirty="0"/>
              <a:t>  `samples` MEDIUMTEXT NOT NULL,</a:t>
            </a:r>
          </a:p>
          <a:p>
            <a:r>
              <a:rPr lang="en-US" dirty="0"/>
              <a:t>  `abundances` MEDIUMTEXT NOT NULL,</a:t>
            </a:r>
          </a:p>
          <a:p>
            <a:r>
              <a:rPr lang="en-US" dirty="0"/>
              <a:t>  `marker` varchar(4) NOT NULL,</a:t>
            </a:r>
          </a:p>
          <a:p>
            <a:r>
              <a:rPr lang="en-US" dirty="0"/>
              <a:t>  `SH` int NOT NULL,</a:t>
            </a:r>
          </a:p>
          <a:p>
            <a:r>
              <a:rPr lang="en-US" dirty="0"/>
              <a:t>  `sequence` TEXT NOT NULL</a:t>
            </a:r>
          </a:p>
          <a:p>
            <a:r>
              <a:rPr lang="en-US" dirty="0"/>
              <a:t>);</a:t>
            </a:r>
            <a:endParaRPr lang="cs-CZ" dirty="0"/>
          </a:p>
          <a:p>
            <a:endParaRPr lang="cs-CZ" dirty="0"/>
          </a:p>
          <a:p>
            <a:r>
              <a:rPr lang="en-US" dirty="0"/>
              <a:t>ALTER TABLE variants ADD INDEX(hash);</a:t>
            </a:r>
          </a:p>
          <a:p>
            <a:r>
              <a:rPr lang="en-US" dirty="0"/>
              <a:t>ALTER TABLE variants ADD INDEX(SH);</a:t>
            </a:r>
            <a:endParaRPr lang="cs-CZ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A23D1A-08EC-84D7-1E7C-E2E3E0EEFF29}"/>
              </a:ext>
            </a:extLst>
          </p:cNvPr>
          <p:cNvSpPr txBox="1"/>
          <p:nvPr/>
        </p:nvSpPr>
        <p:spPr>
          <a:xfrm>
            <a:off x="4494882" y="392507"/>
            <a:ext cx="761253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VARIANTS TABLE</a:t>
            </a:r>
          </a:p>
          <a:p>
            <a:r>
              <a:rPr lang="en-US" sz="2400" b="1" dirty="0"/>
              <a:t>(currently ~600 000 000 records)</a:t>
            </a:r>
          </a:p>
          <a:p>
            <a:endParaRPr lang="en-US" sz="2400" b="1" dirty="0"/>
          </a:p>
          <a:p>
            <a:r>
              <a:rPr lang="en-US" sz="2400" dirty="0"/>
              <a:t>This table holds all unique sequence variants</a:t>
            </a:r>
          </a:p>
          <a:p>
            <a:r>
              <a:rPr lang="en-US" sz="2400" b="1" dirty="0"/>
              <a:t>hash</a:t>
            </a:r>
            <a:r>
              <a:rPr lang="en-US" sz="2400" dirty="0"/>
              <a:t> – md5 generated from nucleotide sequence</a:t>
            </a:r>
          </a:p>
          <a:p>
            <a:r>
              <a:rPr lang="en-US" sz="2400" b="1" dirty="0"/>
              <a:t>samples</a:t>
            </a:r>
            <a:r>
              <a:rPr lang="en-US" sz="2400" dirty="0"/>
              <a:t> – “;” separated IDs of samples</a:t>
            </a:r>
          </a:p>
          <a:p>
            <a:r>
              <a:rPr lang="en-US" sz="2400" b="1" dirty="0"/>
              <a:t>abundances</a:t>
            </a:r>
            <a:r>
              <a:rPr lang="en-US" sz="2400" dirty="0"/>
              <a:t> - “;” separated abundances of sequences according to samples</a:t>
            </a:r>
          </a:p>
          <a:p>
            <a:r>
              <a:rPr lang="en-US" sz="2400" b="1" dirty="0"/>
              <a:t>marker</a:t>
            </a:r>
            <a:r>
              <a:rPr lang="en-US" sz="2400" dirty="0"/>
              <a:t> – ITS1 or ITS2</a:t>
            </a:r>
          </a:p>
          <a:p>
            <a:r>
              <a:rPr lang="en-US" sz="2400" b="1" dirty="0"/>
              <a:t>SH</a:t>
            </a:r>
            <a:r>
              <a:rPr lang="en-US" sz="2400" dirty="0"/>
              <a:t> – ID of taxonomical classification to Species Hypotheses of UNITE database if any</a:t>
            </a:r>
          </a:p>
          <a:p>
            <a:r>
              <a:rPr lang="en-US" sz="2400" b="1" dirty="0"/>
              <a:t>sequence</a:t>
            </a:r>
            <a:r>
              <a:rPr lang="en-US" sz="2400" dirty="0"/>
              <a:t> – nucleotide sequence</a:t>
            </a:r>
          </a:p>
        </p:txBody>
      </p:sp>
    </p:spTree>
    <p:extLst>
      <p:ext uri="{BB962C8B-B14F-4D97-AF65-F5344CB8AC3E}">
        <p14:creationId xmlns:p14="http://schemas.microsoft.com/office/powerpoint/2010/main" val="783130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6449DA-C66A-36BB-0517-EB3EF31D593A}"/>
              </a:ext>
            </a:extLst>
          </p:cNvPr>
          <p:cNvSpPr txBox="1"/>
          <p:nvPr/>
        </p:nvSpPr>
        <p:spPr>
          <a:xfrm>
            <a:off x="84582" y="58846"/>
            <a:ext cx="609447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600" dirty="0"/>
              <a:t>############</a:t>
            </a:r>
          </a:p>
          <a:p>
            <a:r>
              <a:rPr lang="cs-CZ" sz="1600" dirty="0"/>
              <a:t># SH TABLE #</a:t>
            </a:r>
          </a:p>
          <a:p>
            <a:r>
              <a:rPr lang="cs-CZ" sz="1600" dirty="0"/>
              <a:t>###########</a:t>
            </a:r>
          </a:p>
          <a:p>
            <a:endParaRPr lang="cs-CZ" sz="1600" dirty="0"/>
          </a:p>
          <a:p>
            <a:r>
              <a:rPr lang="cs-CZ" sz="1600" dirty="0"/>
              <a:t>CREATE TABLE IF NOT EXISTS `sh` (</a:t>
            </a:r>
          </a:p>
          <a:p>
            <a:r>
              <a:rPr lang="cs-CZ" sz="1600" dirty="0"/>
              <a:t>  `sh` varchar(32) NOT NULL,</a:t>
            </a:r>
          </a:p>
          <a:p>
            <a:r>
              <a:rPr lang="cs-CZ" sz="1600" dirty="0"/>
              <a:t>  `samples` MEDIUMTEXT NOT NULL,</a:t>
            </a:r>
          </a:p>
          <a:p>
            <a:r>
              <a:rPr lang="cs-CZ" sz="1600" dirty="0"/>
              <a:t>  `abundances` MEDIUMTEXT NOT NULL,</a:t>
            </a:r>
          </a:p>
          <a:p>
            <a:r>
              <a:rPr lang="cs-CZ" sz="1600" dirty="0"/>
              <a:t>  `vars` int NOT NULL</a:t>
            </a:r>
          </a:p>
          <a:p>
            <a:r>
              <a:rPr lang="cs-CZ" sz="1600" dirty="0"/>
              <a:t>);</a:t>
            </a:r>
          </a:p>
          <a:p>
            <a:endParaRPr lang="cs-CZ" sz="1600" dirty="0"/>
          </a:p>
          <a:p>
            <a:r>
              <a:rPr lang="cs-CZ" sz="1600" dirty="0"/>
              <a:t>ALTER TABLE sh ADD INDEX(sh);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63E105-EDCF-3655-D416-DC1E675C908F}"/>
              </a:ext>
            </a:extLst>
          </p:cNvPr>
          <p:cNvSpPr txBox="1"/>
          <p:nvPr/>
        </p:nvSpPr>
        <p:spPr>
          <a:xfrm>
            <a:off x="3920508" y="58846"/>
            <a:ext cx="387943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##############</a:t>
            </a:r>
          </a:p>
          <a:p>
            <a:r>
              <a:rPr lang="en-US" sz="1600" dirty="0"/>
              <a:t># GENUS TABLE #</a:t>
            </a:r>
          </a:p>
          <a:p>
            <a:r>
              <a:rPr lang="en-US" sz="1600" dirty="0"/>
              <a:t>##############</a:t>
            </a:r>
          </a:p>
          <a:p>
            <a:endParaRPr lang="en-US" sz="1600" dirty="0"/>
          </a:p>
          <a:p>
            <a:r>
              <a:rPr lang="en-US" sz="1600" dirty="0"/>
              <a:t>CREATE TABLE IF NOT EXISTS `genus` (</a:t>
            </a:r>
          </a:p>
          <a:p>
            <a:r>
              <a:rPr lang="en-US" sz="1600" dirty="0"/>
              <a:t>  `genus` varchar(32) NOT NULL,</a:t>
            </a:r>
          </a:p>
          <a:p>
            <a:r>
              <a:rPr lang="en-US" sz="1600" dirty="0"/>
              <a:t>  `samples` MEDIUMTEXT NOT NULL,</a:t>
            </a:r>
          </a:p>
          <a:p>
            <a:r>
              <a:rPr lang="en-US" sz="1600" dirty="0"/>
              <a:t>  `abundances` MEDIUMTEXT NOT NULL,</a:t>
            </a:r>
          </a:p>
          <a:p>
            <a:r>
              <a:rPr lang="en-US" sz="1600" dirty="0"/>
              <a:t>  `vars` int NOT NULL</a:t>
            </a:r>
          </a:p>
          <a:p>
            <a:r>
              <a:rPr lang="en-US" sz="1600" dirty="0"/>
              <a:t>);</a:t>
            </a:r>
            <a:endParaRPr lang="cs-CZ" sz="1600" dirty="0"/>
          </a:p>
          <a:p>
            <a:endParaRPr lang="cs-CZ" sz="1600" dirty="0"/>
          </a:p>
          <a:p>
            <a:r>
              <a:rPr lang="cs-CZ" sz="1600" dirty="0"/>
              <a:t>ALTER TABLE genus ADD INDEX(genus);</a:t>
            </a:r>
          </a:p>
          <a:p>
            <a:endParaRPr lang="cs-CZ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C907C3-5DB8-8463-A620-7833A468E106}"/>
              </a:ext>
            </a:extLst>
          </p:cNvPr>
          <p:cNvSpPr txBox="1"/>
          <p:nvPr/>
        </p:nvSpPr>
        <p:spPr>
          <a:xfrm>
            <a:off x="8075266" y="58846"/>
            <a:ext cx="387943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600" dirty="0"/>
              <a:t>################</a:t>
            </a:r>
          </a:p>
          <a:p>
            <a:r>
              <a:rPr lang="cs-CZ" sz="1600" dirty="0"/>
              <a:t># SPECIES TABLE #</a:t>
            </a:r>
          </a:p>
          <a:p>
            <a:r>
              <a:rPr lang="cs-CZ" sz="1600" dirty="0"/>
              <a:t>################</a:t>
            </a:r>
          </a:p>
          <a:p>
            <a:endParaRPr lang="cs-CZ" sz="1600" dirty="0"/>
          </a:p>
          <a:p>
            <a:r>
              <a:rPr lang="cs-CZ" sz="1600" dirty="0"/>
              <a:t>CREATE TABLE IF NOT EXISTS `species` (</a:t>
            </a:r>
          </a:p>
          <a:p>
            <a:r>
              <a:rPr lang="cs-CZ" sz="1600" dirty="0"/>
              <a:t>  `species` varchar(64) NOT NULL,</a:t>
            </a:r>
          </a:p>
          <a:p>
            <a:r>
              <a:rPr lang="cs-CZ" sz="1600" dirty="0"/>
              <a:t>  `samples` MEDIUMTEXT NOT NULL,</a:t>
            </a:r>
          </a:p>
          <a:p>
            <a:r>
              <a:rPr lang="cs-CZ" sz="1600" dirty="0"/>
              <a:t>  `abundances` MEDIUMTEXT NOT NULL,</a:t>
            </a:r>
          </a:p>
          <a:p>
            <a:r>
              <a:rPr lang="cs-CZ" sz="1600" dirty="0"/>
              <a:t>  `vars` int NOT NULL</a:t>
            </a:r>
          </a:p>
          <a:p>
            <a:r>
              <a:rPr lang="cs-CZ" sz="1600" dirty="0"/>
              <a:t>);</a:t>
            </a:r>
          </a:p>
          <a:p>
            <a:endParaRPr lang="cs-CZ" sz="1600" dirty="0"/>
          </a:p>
          <a:p>
            <a:r>
              <a:rPr lang="cs-CZ" sz="1600" dirty="0"/>
              <a:t>ALTER TABLE species ADD INDEX(species);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B75893-49BD-CAEC-0A71-CF7D98F5716B}"/>
              </a:ext>
            </a:extLst>
          </p:cNvPr>
          <p:cNvSpPr txBox="1"/>
          <p:nvPr/>
        </p:nvSpPr>
        <p:spPr>
          <a:xfrm>
            <a:off x="338767" y="3402555"/>
            <a:ext cx="1146029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TAXONOMICAL GROUPS SUB-TABLES</a:t>
            </a:r>
          </a:p>
          <a:p>
            <a:endParaRPr lang="en-US" sz="2400" b="1" dirty="0"/>
          </a:p>
          <a:p>
            <a:r>
              <a:rPr lang="en-US" sz="2400" dirty="0"/>
              <a:t>All those tables could be derived from the largest variants table. This will help to speed up the samples retrieval…</a:t>
            </a:r>
          </a:p>
          <a:p>
            <a:r>
              <a:rPr lang="en-US" sz="2400" dirty="0"/>
              <a:t>First variable is taxon name (</a:t>
            </a:r>
            <a:r>
              <a:rPr lang="en-US" sz="2400" dirty="0" err="1"/>
              <a:t>sh</a:t>
            </a:r>
            <a:r>
              <a:rPr lang="en-US" sz="2400" dirty="0"/>
              <a:t>, genus, species)</a:t>
            </a:r>
          </a:p>
          <a:p>
            <a:r>
              <a:rPr lang="en-US" sz="2400" b="1" dirty="0"/>
              <a:t>samples</a:t>
            </a:r>
            <a:r>
              <a:rPr lang="en-US" sz="2400" dirty="0"/>
              <a:t> – “;” separated IDs of samples</a:t>
            </a:r>
          </a:p>
          <a:p>
            <a:r>
              <a:rPr lang="en-US" sz="2400" b="1" dirty="0"/>
              <a:t>abundances</a:t>
            </a:r>
            <a:r>
              <a:rPr lang="en-US" sz="2400" dirty="0"/>
              <a:t> - “;” separated abundances of sequences according to samples</a:t>
            </a:r>
          </a:p>
          <a:p>
            <a:r>
              <a:rPr lang="en-US" sz="2400" b="1" dirty="0"/>
              <a:t>vars</a:t>
            </a:r>
            <a:r>
              <a:rPr lang="en-US" sz="2400" dirty="0"/>
              <a:t> – number of different sequence variants classified as this taxon</a:t>
            </a:r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8992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6449DA-C66A-36BB-0517-EB3EF31D593A}"/>
              </a:ext>
            </a:extLst>
          </p:cNvPr>
          <p:cNvSpPr txBox="1"/>
          <p:nvPr/>
        </p:nvSpPr>
        <p:spPr>
          <a:xfrm>
            <a:off x="84582" y="58846"/>
            <a:ext cx="609447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#######################</a:t>
            </a:r>
          </a:p>
          <a:p>
            <a:r>
              <a:rPr lang="en-US" dirty="0"/>
              <a:t># SAMPLES TO SH TABLE #</a:t>
            </a:r>
          </a:p>
          <a:p>
            <a:r>
              <a:rPr lang="en-US" dirty="0"/>
              <a:t>#######################</a:t>
            </a:r>
          </a:p>
          <a:p>
            <a:endParaRPr lang="en-US" dirty="0"/>
          </a:p>
          <a:p>
            <a:r>
              <a:rPr lang="en-US" dirty="0"/>
              <a:t>CREATE TABLE IF NOT EXISTS `</a:t>
            </a:r>
            <a:r>
              <a:rPr lang="en-US" dirty="0" err="1"/>
              <a:t>samples_to_sh</a:t>
            </a:r>
            <a:r>
              <a:rPr lang="en-US" dirty="0"/>
              <a:t>` (</a:t>
            </a:r>
          </a:p>
          <a:p>
            <a:r>
              <a:rPr lang="en-US" dirty="0"/>
              <a:t>  `sample` int NOT NULL,</a:t>
            </a:r>
          </a:p>
          <a:p>
            <a:r>
              <a:rPr lang="en-US" dirty="0"/>
              <a:t>  `</a:t>
            </a:r>
            <a:r>
              <a:rPr lang="en-US" dirty="0" err="1"/>
              <a:t>SHs`</a:t>
            </a:r>
            <a:r>
              <a:rPr lang="en-US" dirty="0"/>
              <a:t> MEDIUMTEXT NOT NULL</a:t>
            </a:r>
          </a:p>
          <a:p>
            <a:r>
              <a:rPr lang="en-US" dirty="0"/>
              <a:t>);</a:t>
            </a:r>
            <a:endParaRPr lang="cs-CZ" dirty="0"/>
          </a:p>
          <a:p>
            <a:endParaRPr lang="cs-CZ" dirty="0"/>
          </a:p>
          <a:p>
            <a:r>
              <a:rPr lang="en-US" dirty="0"/>
              <a:t>ALTER TABLE </a:t>
            </a:r>
            <a:r>
              <a:rPr lang="en-US" dirty="0" err="1"/>
              <a:t>samples_to_sh</a:t>
            </a:r>
            <a:r>
              <a:rPr lang="en-US" dirty="0"/>
              <a:t> ADD INDEX(sample);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35E8B0-6907-3C13-508F-7B6B55567412}"/>
              </a:ext>
            </a:extLst>
          </p:cNvPr>
          <p:cNvSpPr txBox="1"/>
          <p:nvPr/>
        </p:nvSpPr>
        <p:spPr>
          <a:xfrm>
            <a:off x="5461611" y="477123"/>
            <a:ext cx="60978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SAMPLES TO SH TABLE</a:t>
            </a:r>
          </a:p>
          <a:p>
            <a:endParaRPr lang="en-US" sz="2400" b="1" dirty="0"/>
          </a:p>
          <a:p>
            <a:r>
              <a:rPr lang="en-US" sz="2400" dirty="0"/>
              <a:t>Table summarizing all the species hypotheses found in each sample. This table is used for </a:t>
            </a:r>
            <a:r>
              <a:rPr lang="en-US" sz="2400" dirty="0" err="1"/>
              <a:t>Geosearch</a:t>
            </a:r>
            <a:r>
              <a:rPr lang="en-US" sz="2400" dirty="0"/>
              <a:t> tool of the database.</a:t>
            </a:r>
          </a:p>
          <a:p>
            <a:r>
              <a:rPr lang="en-US" sz="2400" b="1" dirty="0"/>
              <a:t>sample </a:t>
            </a:r>
            <a:r>
              <a:rPr lang="en-US" sz="2400" dirty="0"/>
              <a:t>– ID of sample</a:t>
            </a:r>
          </a:p>
          <a:p>
            <a:r>
              <a:rPr lang="en-US" sz="2400" b="1" dirty="0"/>
              <a:t>SHs</a:t>
            </a:r>
            <a:r>
              <a:rPr lang="en-US" sz="2400" dirty="0"/>
              <a:t> - “;” separated IDs of Species Hypotheses</a:t>
            </a:r>
          </a:p>
        </p:txBody>
      </p:sp>
    </p:spTree>
    <p:extLst>
      <p:ext uri="{BB962C8B-B14F-4D97-AF65-F5344CB8AC3E}">
        <p14:creationId xmlns:p14="http://schemas.microsoft.com/office/powerpoint/2010/main" val="407340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6449DA-C66A-36BB-0517-EB3EF31D593A}"/>
              </a:ext>
            </a:extLst>
          </p:cNvPr>
          <p:cNvSpPr txBox="1"/>
          <p:nvPr/>
        </p:nvSpPr>
        <p:spPr>
          <a:xfrm>
            <a:off x="84582" y="58846"/>
            <a:ext cx="408508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##################</a:t>
            </a:r>
          </a:p>
          <a:p>
            <a:r>
              <a:rPr lang="en-US" sz="900" dirty="0"/>
              <a:t># TRACKING TABLE #</a:t>
            </a:r>
          </a:p>
          <a:p>
            <a:r>
              <a:rPr lang="en-US" sz="900" dirty="0"/>
              <a:t>##################</a:t>
            </a:r>
          </a:p>
          <a:p>
            <a:endParaRPr lang="en-US" sz="900" dirty="0"/>
          </a:p>
          <a:p>
            <a:r>
              <a:rPr lang="en-US" sz="900" dirty="0"/>
              <a:t>CREATE TABLE IF NOT EXISTS `traffic` (</a:t>
            </a:r>
          </a:p>
          <a:p>
            <a:r>
              <a:rPr lang="en-US" sz="900" dirty="0"/>
              <a:t>  `id` int unsigned NOT NULL </a:t>
            </a:r>
            <a:r>
              <a:rPr lang="en-US" sz="900" dirty="0" err="1"/>
              <a:t>auto_increment</a:t>
            </a:r>
            <a:r>
              <a:rPr lang="en-US" sz="900" dirty="0"/>
              <a:t> PRIMARY KEY,</a:t>
            </a:r>
          </a:p>
          <a:p>
            <a:r>
              <a:rPr lang="en-US" sz="900" dirty="0"/>
              <a:t>  `session` int NOT NULL,</a:t>
            </a:r>
          </a:p>
          <a:p>
            <a:r>
              <a:rPr lang="en-US" sz="900" dirty="0"/>
              <a:t>  `category` varchar(32),</a:t>
            </a:r>
          </a:p>
          <a:p>
            <a:r>
              <a:rPr lang="en-US" sz="900" dirty="0"/>
              <a:t>  `value` varchar(64),</a:t>
            </a:r>
          </a:p>
          <a:p>
            <a:r>
              <a:rPr lang="en-US" sz="900" dirty="0"/>
              <a:t>  `date` TIMESTAMP NOT NULL DEFAULT CURRENT_TIMESTAMP</a:t>
            </a:r>
          </a:p>
          <a:p>
            <a:r>
              <a:rPr lang="en-US" sz="900" dirty="0"/>
              <a:t>);</a:t>
            </a:r>
            <a:endParaRPr lang="cs-CZ" sz="900" dirty="0"/>
          </a:p>
          <a:p>
            <a:endParaRPr lang="cs-CZ" sz="900" dirty="0"/>
          </a:p>
          <a:p>
            <a:r>
              <a:rPr lang="en-US" sz="900" dirty="0"/>
              <a:t>######################</a:t>
            </a:r>
          </a:p>
          <a:p>
            <a:r>
              <a:rPr lang="en-US" sz="900" dirty="0"/>
              <a:t># MAILING LIST TABLE #</a:t>
            </a:r>
          </a:p>
          <a:p>
            <a:r>
              <a:rPr lang="en-US" sz="900" dirty="0"/>
              <a:t>######################</a:t>
            </a:r>
          </a:p>
          <a:p>
            <a:endParaRPr lang="en-US" sz="900" dirty="0"/>
          </a:p>
          <a:p>
            <a:r>
              <a:rPr lang="en-US" sz="900" dirty="0"/>
              <a:t>CREATE TABLE IF NOT EXISTS `</a:t>
            </a:r>
            <a:r>
              <a:rPr lang="en-US" sz="900" dirty="0" err="1"/>
              <a:t>maillist</a:t>
            </a:r>
            <a:r>
              <a:rPr lang="en-US" sz="900" dirty="0"/>
              <a:t>` (</a:t>
            </a:r>
          </a:p>
          <a:p>
            <a:r>
              <a:rPr lang="en-US" sz="900" dirty="0"/>
              <a:t>  `id` int unsigned NOT NULL </a:t>
            </a:r>
            <a:r>
              <a:rPr lang="en-US" sz="900" dirty="0" err="1"/>
              <a:t>auto_increment</a:t>
            </a:r>
            <a:r>
              <a:rPr lang="en-US" sz="900" dirty="0"/>
              <a:t> PRIMARY KEY,</a:t>
            </a:r>
          </a:p>
          <a:p>
            <a:r>
              <a:rPr lang="en-US" sz="900" dirty="0"/>
              <a:t>  `name` TEXT NOT NULL,</a:t>
            </a:r>
          </a:p>
          <a:p>
            <a:r>
              <a:rPr lang="en-US" sz="900" dirty="0"/>
              <a:t>  `email` TEXT NOT NULL,</a:t>
            </a:r>
          </a:p>
          <a:p>
            <a:r>
              <a:rPr lang="en-US" sz="900" dirty="0"/>
              <a:t>  `date` TIMESTAMP NOT NULL DEFAULT CURRENT_TIMESTAMP</a:t>
            </a:r>
          </a:p>
          <a:p>
            <a:r>
              <a:rPr lang="en-US" sz="900" dirty="0"/>
              <a:t>);</a:t>
            </a:r>
          </a:p>
          <a:p>
            <a:endParaRPr lang="en-US" sz="900" dirty="0"/>
          </a:p>
          <a:p>
            <a:r>
              <a:rPr lang="en-US" sz="900" dirty="0"/>
              <a:t>SELECT * FROM </a:t>
            </a:r>
            <a:r>
              <a:rPr lang="en-US" sz="900" dirty="0" err="1"/>
              <a:t>maillist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/>
              <a:t>##################</a:t>
            </a:r>
          </a:p>
          <a:p>
            <a:r>
              <a:rPr lang="en-US" sz="900" dirty="0"/>
              <a:t># MESSAGES TABLE #</a:t>
            </a:r>
          </a:p>
          <a:p>
            <a:r>
              <a:rPr lang="en-US" sz="900" dirty="0"/>
              <a:t>##################</a:t>
            </a:r>
          </a:p>
          <a:p>
            <a:endParaRPr lang="en-US" sz="900" dirty="0"/>
          </a:p>
          <a:p>
            <a:r>
              <a:rPr lang="en-US" sz="900" dirty="0"/>
              <a:t>CREATE TABLE IF NOT EXISTS `messages` (</a:t>
            </a:r>
          </a:p>
          <a:p>
            <a:r>
              <a:rPr lang="en-US" sz="900" dirty="0"/>
              <a:t>  `id` int unsigned NOT NULL </a:t>
            </a:r>
            <a:r>
              <a:rPr lang="en-US" sz="900" dirty="0" err="1"/>
              <a:t>auto_increment</a:t>
            </a:r>
            <a:r>
              <a:rPr lang="en-US" sz="900" dirty="0"/>
              <a:t> PRIMARY KEY,</a:t>
            </a:r>
          </a:p>
          <a:p>
            <a:r>
              <a:rPr lang="en-US" sz="900" dirty="0"/>
              <a:t>  `email` TEXT NOT NULL,</a:t>
            </a:r>
          </a:p>
          <a:p>
            <a:r>
              <a:rPr lang="en-US" sz="900" dirty="0"/>
              <a:t>  `subject` TEXT NOT NULL,</a:t>
            </a:r>
          </a:p>
          <a:p>
            <a:r>
              <a:rPr lang="en-US" sz="900" dirty="0"/>
              <a:t>  `message` TEXT NOT NULL,</a:t>
            </a:r>
          </a:p>
          <a:p>
            <a:r>
              <a:rPr lang="en-US" sz="900" dirty="0"/>
              <a:t>  `processed` </a:t>
            </a:r>
            <a:r>
              <a:rPr lang="en-US" sz="900" dirty="0" err="1"/>
              <a:t>boolean</a:t>
            </a:r>
            <a:r>
              <a:rPr lang="en-US" sz="900" dirty="0"/>
              <a:t> not null default 0,</a:t>
            </a:r>
          </a:p>
          <a:p>
            <a:r>
              <a:rPr lang="en-US" sz="900" dirty="0"/>
              <a:t>  `date` TIMESTAMP NOT NULL DEFAULT CURRENT_TIMESTAMP</a:t>
            </a:r>
          </a:p>
          <a:p>
            <a:r>
              <a:rPr lang="en-US" sz="900" dirty="0"/>
              <a:t>);</a:t>
            </a:r>
            <a:endParaRPr lang="cs-CZ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AE6E0-E979-FBC0-E1E6-11D87C2F3A21}"/>
              </a:ext>
            </a:extLst>
          </p:cNvPr>
          <p:cNvSpPr txBox="1"/>
          <p:nvPr/>
        </p:nvSpPr>
        <p:spPr>
          <a:xfrm>
            <a:off x="4169664" y="58846"/>
            <a:ext cx="3145536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900" dirty="0"/>
              <a:t>##################</a:t>
            </a:r>
          </a:p>
          <a:p>
            <a:r>
              <a:rPr lang="cs-CZ" sz="900" dirty="0"/>
              <a:t># INFO TABLE #</a:t>
            </a:r>
          </a:p>
          <a:p>
            <a:r>
              <a:rPr lang="cs-CZ" sz="900" dirty="0"/>
              <a:t>##################</a:t>
            </a:r>
          </a:p>
          <a:p>
            <a:endParaRPr lang="cs-CZ" sz="900" dirty="0"/>
          </a:p>
          <a:p>
            <a:r>
              <a:rPr lang="en-US" sz="900" dirty="0"/>
              <a:t>CREATE TABLE IF NOT EXISTS `info` (</a:t>
            </a:r>
          </a:p>
          <a:p>
            <a:r>
              <a:rPr lang="en-US" sz="900" dirty="0"/>
              <a:t>  `id` int unsigned NOT NULL </a:t>
            </a:r>
            <a:r>
              <a:rPr lang="en-US" sz="900" dirty="0" err="1"/>
              <a:t>auto_increment</a:t>
            </a:r>
            <a:r>
              <a:rPr lang="en-US" sz="900" dirty="0"/>
              <a:t> PRIMARY KEY,</a:t>
            </a:r>
          </a:p>
          <a:p>
            <a:r>
              <a:rPr lang="en-US" sz="900" dirty="0"/>
              <a:t>  `name` VARCHAR(24) NOT NULL,</a:t>
            </a:r>
          </a:p>
          <a:p>
            <a:r>
              <a:rPr lang="en-US" sz="900" dirty="0"/>
              <a:t>  `version` VARCHAR(6) NOT NULL,</a:t>
            </a:r>
          </a:p>
          <a:p>
            <a:r>
              <a:rPr lang="en-US" sz="900" dirty="0"/>
              <a:t>  `release` VARCHAR(4) NOT NULL,</a:t>
            </a:r>
          </a:p>
          <a:p>
            <a:r>
              <a:rPr lang="en-US" sz="900" dirty="0"/>
              <a:t>  `</a:t>
            </a:r>
            <a:r>
              <a:rPr lang="en-US" sz="900" dirty="0" err="1"/>
              <a:t>unite_version</a:t>
            </a:r>
            <a:r>
              <a:rPr lang="en-US" sz="900" dirty="0"/>
              <a:t>` VARCHAR(24) NOT NULL,</a:t>
            </a:r>
          </a:p>
          <a:p>
            <a:r>
              <a:rPr lang="en-US" sz="900" dirty="0"/>
              <a:t>  `</a:t>
            </a:r>
            <a:r>
              <a:rPr lang="en-US" sz="900" dirty="0" err="1"/>
              <a:t>its_variants_count</a:t>
            </a:r>
            <a:r>
              <a:rPr lang="en-US" sz="900" dirty="0"/>
              <a:t>` BIGINT NOT NULL,</a:t>
            </a:r>
          </a:p>
          <a:p>
            <a:r>
              <a:rPr lang="en-US" sz="900" dirty="0"/>
              <a:t>  `its1_raw_count` BIGINT NOT NULL,</a:t>
            </a:r>
          </a:p>
          <a:p>
            <a:r>
              <a:rPr lang="en-US" sz="900" dirty="0"/>
              <a:t>  `its2_raw_count` BIGINT NOT NULL,</a:t>
            </a:r>
          </a:p>
          <a:p>
            <a:r>
              <a:rPr lang="en-US" sz="900" dirty="0"/>
              <a:t>  `info` TEXT CHARACTER SET utf8,</a:t>
            </a:r>
          </a:p>
          <a:p>
            <a:r>
              <a:rPr lang="en-US" sz="900" dirty="0"/>
              <a:t>  `citation` VARCHAR(128) CHARACTER SET utf8,</a:t>
            </a:r>
          </a:p>
          <a:p>
            <a:r>
              <a:rPr lang="en-US" sz="900" dirty="0"/>
              <a:t>  `date` VARCHAR(10) NOT NULL</a:t>
            </a:r>
          </a:p>
          <a:p>
            <a:r>
              <a:rPr lang="en-US" sz="900" dirty="0"/>
              <a:t>);</a:t>
            </a:r>
            <a:endParaRPr lang="cs-CZ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0A26BB-D28F-5D9E-A43E-79305E22D82C}"/>
              </a:ext>
            </a:extLst>
          </p:cNvPr>
          <p:cNvSpPr txBox="1"/>
          <p:nvPr/>
        </p:nvSpPr>
        <p:spPr>
          <a:xfrm>
            <a:off x="4381958" y="3110155"/>
            <a:ext cx="60978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INFORMATIVE TABLES (NOT IMPORTANT)</a:t>
            </a:r>
          </a:p>
          <a:p>
            <a:endParaRPr lang="en-US" sz="2400" b="1" dirty="0"/>
          </a:p>
          <a:p>
            <a:r>
              <a:rPr lang="en-US" sz="2400" dirty="0"/>
              <a:t>These tables are used for leaving messages to administrators, adding users to the mailing list, monitoring traffic, and summarizing the release of the database.</a:t>
            </a:r>
          </a:p>
        </p:txBody>
      </p:sp>
    </p:spTree>
    <p:extLst>
      <p:ext uri="{BB962C8B-B14F-4D97-AF65-F5344CB8AC3E}">
        <p14:creationId xmlns:p14="http://schemas.microsoft.com/office/powerpoint/2010/main" val="919733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6449DA-C66A-36BB-0517-EB3EF31D593A}"/>
              </a:ext>
            </a:extLst>
          </p:cNvPr>
          <p:cNvSpPr txBox="1"/>
          <p:nvPr/>
        </p:nvSpPr>
        <p:spPr>
          <a:xfrm>
            <a:off x="84582" y="58846"/>
            <a:ext cx="6094476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#################</a:t>
            </a:r>
          </a:p>
          <a:p>
            <a:r>
              <a:rPr lang="en-US" sz="900" dirty="0"/>
              <a:t># INSERT TABLES #</a:t>
            </a:r>
          </a:p>
          <a:p>
            <a:r>
              <a:rPr lang="en-US" sz="900" dirty="0"/>
              <a:t>#################</a:t>
            </a:r>
          </a:p>
          <a:p>
            <a:endParaRPr lang="en-US" sz="900" dirty="0"/>
          </a:p>
          <a:p>
            <a:r>
              <a:rPr lang="en-US" sz="900" dirty="0"/>
              <a:t>CREATE TABLE IF NOT EXISTS `study` (</a:t>
            </a:r>
          </a:p>
          <a:p>
            <a:r>
              <a:rPr lang="en-US" sz="900" dirty="0"/>
              <a:t>  `hash` varchar(32) NOT NULL PRIMARY KEY,</a:t>
            </a:r>
          </a:p>
          <a:p>
            <a:r>
              <a:rPr lang="en-US" sz="900" dirty="0"/>
              <a:t>  `contributor` TEXT NOT NULL,</a:t>
            </a:r>
          </a:p>
          <a:p>
            <a:r>
              <a:rPr lang="en-US" sz="900" dirty="0"/>
              <a:t>  `email` TEXT NOT NULL,</a:t>
            </a:r>
          </a:p>
          <a:p>
            <a:r>
              <a:rPr lang="en-US" sz="900" dirty="0"/>
              <a:t>  `</a:t>
            </a:r>
            <a:r>
              <a:rPr lang="en-US" sz="900" dirty="0" err="1"/>
              <a:t>affiliation_institute</a:t>
            </a:r>
            <a:r>
              <a:rPr lang="en-US" sz="900" dirty="0"/>
              <a:t>` TEXT NOT NULL,</a:t>
            </a:r>
          </a:p>
          <a:p>
            <a:r>
              <a:rPr lang="en-US" sz="900" dirty="0"/>
              <a:t>  `</a:t>
            </a:r>
            <a:r>
              <a:rPr lang="en-US" sz="900" dirty="0" err="1"/>
              <a:t>affiliation_country</a:t>
            </a:r>
            <a:r>
              <a:rPr lang="en-US" sz="900" dirty="0"/>
              <a:t>` TEXT NOT NULL,</a:t>
            </a:r>
          </a:p>
          <a:p>
            <a:r>
              <a:rPr lang="en-US" sz="900" dirty="0"/>
              <a:t>  `ORCID` TEXT NOT NULL,</a:t>
            </a:r>
          </a:p>
          <a:p>
            <a:r>
              <a:rPr lang="en-US" sz="900" dirty="0"/>
              <a:t>  `title` TEXT NOT NULL,</a:t>
            </a:r>
          </a:p>
          <a:p>
            <a:r>
              <a:rPr lang="en-US" sz="900" dirty="0"/>
              <a:t>  `authors` TEXT NOT NULL,</a:t>
            </a:r>
          </a:p>
          <a:p>
            <a:r>
              <a:rPr lang="en-US" sz="900" dirty="0"/>
              <a:t>  `year` TEXT NOT NULL,</a:t>
            </a:r>
          </a:p>
          <a:p>
            <a:r>
              <a:rPr lang="en-US" sz="900" dirty="0"/>
              <a:t>  `journal` TEXT NOT NULL,</a:t>
            </a:r>
          </a:p>
          <a:p>
            <a:r>
              <a:rPr lang="en-US" sz="900" dirty="0"/>
              <a:t>  `volume` TEXT NOT NULL,</a:t>
            </a:r>
          </a:p>
          <a:p>
            <a:r>
              <a:rPr lang="en-US" sz="900" dirty="0"/>
              <a:t>  `pages` TEXT NOT NULL,</a:t>
            </a:r>
          </a:p>
          <a:p>
            <a:r>
              <a:rPr lang="en-US" sz="900" dirty="0"/>
              <a:t>  `</a:t>
            </a:r>
            <a:r>
              <a:rPr lang="en-US" sz="900" dirty="0" err="1"/>
              <a:t>doi</a:t>
            </a:r>
            <a:r>
              <a:rPr lang="en-US" sz="900" dirty="0"/>
              <a:t>` TEXT NOT NULL,</a:t>
            </a:r>
          </a:p>
          <a:p>
            <a:r>
              <a:rPr lang="en-US" sz="900" dirty="0"/>
              <a:t>  `repository` TEXT NOT NULL,</a:t>
            </a:r>
          </a:p>
          <a:p>
            <a:r>
              <a:rPr lang="en-US" sz="900" dirty="0"/>
              <a:t>  `include` TEXT NOT NULL,</a:t>
            </a:r>
          </a:p>
          <a:p>
            <a:r>
              <a:rPr lang="en-US" sz="900" dirty="0"/>
              <a:t>  `coauthor` TEXT NOT NULL,</a:t>
            </a:r>
          </a:p>
          <a:p>
            <a:r>
              <a:rPr lang="en-US" sz="900" dirty="0"/>
              <a:t>  `</a:t>
            </a:r>
            <a:r>
              <a:rPr lang="en-US" sz="900" dirty="0" err="1"/>
              <a:t>email_confirmed</a:t>
            </a:r>
            <a:r>
              <a:rPr lang="en-US" sz="900" dirty="0"/>
              <a:t>` int NOT NULL,</a:t>
            </a:r>
          </a:p>
          <a:p>
            <a:r>
              <a:rPr lang="en-US" sz="900" dirty="0"/>
              <a:t>  `</a:t>
            </a:r>
            <a:r>
              <a:rPr lang="en-US" sz="900" dirty="0" err="1"/>
              <a:t>submission_finished</a:t>
            </a:r>
            <a:r>
              <a:rPr lang="en-US" sz="900" dirty="0"/>
              <a:t>` int NOT NULL,</a:t>
            </a:r>
          </a:p>
          <a:p>
            <a:r>
              <a:rPr lang="en-US" sz="900" dirty="0"/>
              <a:t>  `date` varchar(32) NOT NULL</a:t>
            </a:r>
          </a:p>
          <a:p>
            <a:r>
              <a:rPr lang="en-US" sz="900" dirty="0"/>
              <a:t>);</a:t>
            </a:r>
            <a:endParaRPr lang="cs-CZ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E8AD1-6E57-8112-6095-F07CBDD9C953}"/>
              </a:ext>
            </a:extLst>
          </p:cNvPr>
          <p:cNvSpPr txBox="1"/>
          <p:nvPr/>
        </p:nvSpPr>
        <p:spPr>
          <a:xfrm>
            <a:off x="2681038" y="266596"/>
            <a:ext cx="3212987" cy="6324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900" dirty="0"/>
              <a:t>CREATE TABLE IF NOT EXISTS `metadata` (</a:t>
            </a:r>
          </a:p>
          <a:p>
            <a:r>
              <a:rPr lang="cs-CZ" sz="900" dirty="0"/>
              <a:t>  `id` int unsigned NOT NULL auto_increment PRIMARY KEY,</a:t>
            </a:r>
          </a:p>
          <a:p>
            <a:r>
              <a:rPr lang="cs-CZ" sz="900" dirty="0"/>
              <a:t>  `paper_study` varchar(32) NOT NULL,</a:t>
            </a:r>
          </a:p>
          <a:p>
            <a:r>
              <a:rPr lang="cs-CZ" sz="900" dirty="0"/>
              <a:t>  `longitude` float NOT NULL,</a:t>
            </a:r>
          </a:p>
          <a:p>
            <a:r>
              <a:rPr lang="cs-CZ" sz="900" dirty="0"/>
              <a:t>  `latitude` float NOT NULL,</a:t>
            </a:r>
          </a:p>
          <a:p>
            <a:r>
              <a:rPr lang="cs-CZ" sz="900" dirty="0"/>
              <a:t>  `elevation` varchar(32) NOT NULL,</a:t>
            </a:r>
          </a:p>
          <a:p>
            <a:r>
              <a:rPr lang="cs-CZ" sz="900" dirty="0"/>
              <a:t>  `continent` varchar(32) NOT NULL,</a:t>
            </a:r>
          </a:p>
          <a:p>
            <a:r>
              <a:rPr lang="cs-CZ" sz="900" dirty="0"/>
              <a:t>  `country` TEXT NOT NULL,</a:t>
            </a:r>
          </a:p>
          <a:p>
            <a:r>
              <a:rPr lang="cs-CZ" sz="900" dirty="0"/>
              <a:t>  `location` TEXT NOT NULL,</a:t>
            </a:r>
          </a:p>
          <a:p>
            <a:r>
              <a:rPr lang="cs-CZ" sz="900" dirty="0"/>
              <a:t>  `sample_type` TEXT NOT NULL,</a:t>
            </a:r>
          </a:p>
          <a:p>
            <a:r>
              <a:rPr lang="cs-CZ" sz="900" dirty="0"/>
              <a:t>  `Biome` TEXT NOT NULL,</a:t>
            </a:r>
          </a:p>
          <a:p>
            <a:r>
              <a:rPr lang="cs-CZ" sz="900" dirty="0"/>
              <a:t>  `Biome_detail` TEXT NOT NULL,</a:t>
            </a:r>
          </a:p>
          <a:p>
            <a:r>
              <a:rPr lang="cs-CZ" sz="900" dirty="0"/>
              <a:t>  `MAT_study` varchar(32) NOT NULL,</a:t>
            </a:r>
          </a:p>
          <a:p>
            <a:r>
              <a:rPr lang="cs-CZ" sz="900" dirty="0"/>
              <a:t>  `MAP_study` varchar(32) NOT NULL,</a:t>
            </a:r>
          </a:p>
          <a:p>
            <a:r>
              <a:rPr lang="cs-CZ" sz="900" dirty="0"/>
              <a:t>  `sample_name` TEXT NOT NULL,</a:t>
            </a:r>
          </a:p>
          <a:p>
            <a:r>
              <a:rPr lang="cs-CZ" sz="900" dirty="0"/>
              <a:t>  `area_sampled` varchar(32) NOT NULL,</a:t>
            </a:r>
          </a:p>
          <a:p>
            <a:r>
              <a:rPr lang="cs-CZ" sz="900" dirty="0"/>
              <a:t>  `area_GPS` varchar(32) NOT NULL,</a:t>
            </a:r>
          </a:p>
          <a:p>
            <a:r>
              <a:rPr lang="cs-CZ" sz="900" dirty="0"/>
              <a:t>  `number_of_subsamples` varchar(32) NOT NULL,</a:t>
            </a:r>
          </a:p>
          <a:p>
            <a:r>
              <a:rPr lang="cs-CZ" sz="900" dirty="0"/>
              <a:t>  `sample_depth` varchar(32) NOT NULL,</a:t>
            </a:r>
          </a:p>
          <a:p>
            <a:r>
              <a:rPr lang="cs-CZ" sz="900" dirty="0"/>
              <a:t>  `year_of_sampling` varchar(32) NOT NULL,</a:t>
            </a:r>
          </a:p>
          <a:p>
            <a:r>
              <a:rPr lang="cs-CZ" sz="900" dirty="0"/>
              <a:t>  `month_of_sampling` varchar(32) NOT NULL,</a:t>
            </a:r>
          </a:p>
          <a:p>
            <a:r>
              <a:rPr lang="cs-CZ" sz="900" dirty="0"/>
              <a:t>  `day_of_sampling` varchar(32) NOT NULL,</a:t>
            </a:r>
          </a:p>
          <a:p>
            <a:r>
              <a:rPr lang="cs-CZ" sz="900" dirty="0"/>
              <a:t>  `sampling_info` TEXT NOT NULL,</a:t>
            </a:r>
          </a:p>
          <a:p>
            <a:r>
              <a:rPr lang="cs-CZ" sz="900" dirty="0"/>
              <a:t>  `sample_description` TEXT NOT NULL,</a:t>
            </a:r>
          </a:p>
          <a:p>
            <a:r>
              <a:rPr lang="cs-CZ" sz="900" dirty="0"/>
              <a:t>  `sequencing_platform` varchar(32) NOT NULL,</a:t>
            </a:r>
          </a:p>
          <a:p>
            <a:r>
              <a:rPr lang="cs-CZ" sz="900" dirty="0"/>
              <a:t>  `target_gene` varchar(32) NOT NULL,</a:t>
            </a:r>
          </a:p>
          <a:p>
            <a:r>
              <a:rPr lang="cs-CZ" sz="900" dirty="0"/>
              <a:t>  `extraction_DNA_mass` varchar(32) NOT NULL,</a:t>
            </a:r>
          </a:p>
          <a:p>
            <a:r>
              <a:rPr lang="cs-CZ" sz="900" dirty="0"/>
              <a:t>  `extraction_DNA_size` TEXT NOT NULL,</a:t>
            </a:r>
          </a:p>
          <a:p>
            <a:r>
              <a:rPr lang="cs-CZ" sz="900" dirty="0"/>
              <a:t>  `extraction_DNA_method` TEXT NOT NULL,</a:t>
            </a:r>
          </a:p>
          <a:p>
            <a:r>
              <a:rPr lang="cs-CZ" sz="900" dirty="0"/>
              <a:t>  `primers` TEXT NOT NULL,</a:t>
            </a:r>
          </a:p>
          <a:p>
            <a:r>
              <a:rPr lang="cs-CZ" sz="900" dirty="0"/>
              <a:t>  `primers_sequence` TEXT NOT NULL,</a:t>
            </a:r>
          </a:p>
          <a:p>
            <a:r>
              <a:rPr lang="cs-CZ" sz="900" dirty="0"/>
              <a:t>  `pH` varchar(32) NOT NULL,</a:t>
            </a:r>
          </a:p>
          <a:p>
            <a:r>
              <a:rPr lang="cs-CZ" sz="900" dirty="0"/>
              <a:t>  `pH_method` varchar(64) NOT NULL,</a:t>
            </a:r>
          </a:p>
          <a:p>
            <a:r>
              <a:rPr lang="cs-CZ" sz="900" dirty="0"/>
              <a:t>  `organic_matter_content` varchar(32) NOT NULL,</a:t>
            </a:r>
          </a:p>
          <a:p>
            <a:r>
              <a:rPr lang="cs-CZ" sz="900" dirty="0"/>
              <a:t>  `total_C_content` varchar(32) NOT NULL,</a:t>
            </a:r>
          </a:p>
          <a:p>
            <a:r>
              <a:rPr lang="cs-CZ" sz="900" dirty="0"/>
              <a:t>  `total_N_content` varchar(32) NOT NULL,</a:t>
            </a:r>
          </a:p>
          <a:p>
            <a:r>
              <a:rPr lang="cs-CZ" sz="900" dirty="0"/>
              <a:t>  `total_P` varchar(32) NOT NULL,</a:t>
            </a:r>
          </a:p>
          <a:p>
            <a:r>
              <a:rPr lang="cs-CZ" sz="900" dirty="0"/>
              <a:t>  `total_Ca` varchar(32) NOT NULL,</a:t>
            </a:r>
          </a:p>
          <a:p>
            <a:r>
              <a:rPr lang="cs-CZ" sz="900" dirty="0"/>
              <a:t>  `total_K` varchar(32) NOT NULL,</a:t>
            </a:r>
          </a:p>
          <a:p>
            <a:r>
              <a:rPr lang="cs-CZ" sz="900" dirty="0"/>
              <a:t>  `plants_dominant` TEXT NOT NULL,</a:t>
            </a:r>
          </a:p>
          <a:p>
            <a:r>
              <a:rPr lang="cs-CZ" sz="900" dirty="0"/>
              <a:t>  `plants_all` TEXT NOT NULL,</a:t>
            </a:r>
          </a:p>
          <a:p>
            <a:r>
              <a:rPr lang="cs-CZ" sz="900" dirty="0"/>
              <a:t>  `sample_info` TEXT NOT NULL,</a:t>
            </a:r>
          </a:p>
          <a:p>
            <a:r>
              <a:rPr lang="cs-CZ" sz="900" dirty="0"/>
              <a:t>  `sample_seqid` TEXT NOT NULL,</a:t>
            </a:r>
          </a:p>
          <a:p>
            <a:r>
              <a:rPr lang="cs-CZ" sz="900" dirty="0"/>
              <a:t>  `sample_barcode` TEXT NOT NULL</a:t>
            </a:r>
          </a:p>
          <a:p>
            <a:r>
              <a:rPr lang="cs-CZ" sz="900" dirty="0"/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928C81-5CD5-8ADA-6A97-2D7D084C206C}"/>
              </a:ext>
            </a:extLst>
          </p:cNvPr>
          <p:cNvSpPr txBox="1"/>
          <p:nvPr/>
        </p:nvSpPr>
        <p:spPr>
          <a:xfrm>
            <a:off x="6433851" y="1062390"/>
            <a:ext cx="55525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TABLES FOR NEW STUDY SUBMISSION</a:t>
            </a:r>
          </a:p>
          <a:p>
            <a:r>
              <a:rPr lang="en-US" sz="2400" b="1" dirty="0"/>
              <a:t>(NOT IMPORTANT)</a:t>
            </a:r>
          </a:p>
          <a:p>
            <a:endParaRPr lang="en-US" sz="2400" b="1" dirty="0"/>
          </a:p>
          <a:p>
            <a:r>
              <a:rPr lang="en-US" sz="2400" dirty="0"/>
              <a:t>These tables are used to describe the new study. The records are not directly incorporated into the database; they are added to the waiting list and manually curated for the next release.</a:t>
            </a:r>
          </a:p>
        </p:txBody>
      </p:sp>
    </p:spTree>
    <p:extLst>
      <p:ext uri="{BB962C8B-B14F-4D97-AF65-F5344CB8AC3E}">
        <p14:creationId xmlns:p14="http://schemas.microsoft.com/office/powerpoint/2010/main" val="286814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3699</Words>
  <Application>Microsoft Office PowerPoint</Application>
  <PresentationFormat>Widescreen</PresentationFormat>
  <Paragraphs>473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K</dc:creator>
  <cp:lastModifiedBy>K K</cp:lastModifiedBy>
  <cp:revision>26</cp:revision>
  <dcterms:created xsi:type="dcterms:W3CDTF">2024-07-11T12:33:45Z</dcterms:created>
  <dcterms:modified xsi:type="dcterms:W3CDTF">2024-07-15T18:39:24Z</dcterms:modified>
</cp:coreProperties>
</file>