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75" r:id="rId2"/>
    <p:sldId id="258" r:id="rId3"/>
    <p:sldId id="295" r:id="rId4"/>
    <p:sldId id="296" r:id="rId5"/>
    <p:sldId id="283" r:id="rId6"/>
    <p:sldId id="256" r:id="rId7"/>
    <p:sldId id="277" r:id="rId8"/>
    <p:sldId id="261" r:id="rId9"/>
    <p:sldId id="282" r:id="rId10"/>
    <p:sldId id="279" r:id="rId11"/>
    <p:sldId id="297" r:id="rId12"/>
    <p:sldId id="266" r:id="rId13"/>
    <p:sldId id="265" r:id="rId14"/>
    <p:sldId id="284" r:id="rId15"/>
    <p:sldId id="286" r:id="rId16"/>
    <p:sldId id="290" r:id="rId17"/>
    <p:sldId id="287" r:id="rId18"/>
    <p:sldId id="292" r:id="rId19"/>
    <p:sldId id="294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08F3-2A36-7580-374E-CD899B80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C9313-AC51-FABC-E24E-CBD89943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7DBE-0F3F-11B5-E719-195C1FBC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08E4-DD21-9253-70CC-323E4856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8EDD-6C18-52C8-14E1-3978BCCD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8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8E61-7959-773C-C6E4-56B512F2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A29F7-C15A-A6D9-5414-3C9057D7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0F55-387C-4605-75AB-FA2AED3C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4883-5446-5F78-397E-BA7B84AC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AB5A-F5A8-22F6-BC7E-F4401694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BD19A-27C1-0CBE-27BE-ADFDC74E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58E43-4EE5-770C-239D-413587905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7111-F4E0-9140-70A0-DFD527B9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6FDE-D7E7-5751-C74B-5A6AD346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3CB7-C1E7-1741-80D9-F8DD2E39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7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6FB5-56D7-1F54-527D-7042829A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F78C-3581-0C23-92AF-778F8F4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CE50-AA70-4182-67E6-5FD04F08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D97F-2598-6EA2-B0D4-EAF01A7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1F88-AAA2-1C70-5879-DEC15CF4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3A8C-DC79-E04C-150F-C35A71ED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D152A-B3AE-45EE-2FAA-E8658EA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C822-8287-24C3-09D7-BE1EE789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0E0A-830D-49BB-F560-EB9B39A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30B2-BD2B-5BAD-21AB-28DEB5AF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5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6141-09C6-45A3-2F84-4893D9AA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D55F-8077-7913-7289-A131836EC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209DA-53C4-3BD1-0B8B-B7D928757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F04B5-F435-2727-2DA2-53F5EFEA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8142-FFDC-FD79-655F-CD00FC28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C7CB-4E4D-83FF-DA43-550C476D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6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12E0-B0B3-4F19-AA3A-D18E569A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B9749-A00D-97F8-EF84-C5F7519F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DEF7E-C959-AD02-8627-0BD1D133E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DE1FA-0785-3123-10E5-54FCD7580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D8EDF-722B-734C-5D7B-BA17C8DEB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CCB1B-26DC-CC8D-69E2-3A18E4CC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9A4EE-8289-3387-26E6-30432D73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89312-2DB7-DA44-3041-20971A47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9214-6375-72BD-E937-C54666F7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84CBE-DE13-A89F-80B9-19B2D8B0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0F04-01C6-E822-4235-1A81F6EC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ED7A-E9CC-3147-7A7F-C1357B74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B6036-867F-E71F-F7AA-7C8F5BD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04488-724A-9F9F-4538-3DE82A75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17358-C156-8330-12D8-3239AB47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B5B1-243A-D2C0-5E9C-0BD82624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721C-D4C8-6EBC-52E6-51DE2E6F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28881-630F-DEA5-E655-ED134129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F3C-B456-DC83-D9E0-0FF25CF2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CDDF-FD62-FAE7-BC22-00626E21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5D9F-787E-FB29-B3BE-C5ADBA78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9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002-05C3-45A3-F60D-15E2D9B6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A2DC7-6AFE-3E01-DB24-080A23FE4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456CD-2942-5C50-00AD-2C6EAB34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D667-A3FD-0E68-C10A-E912F997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4B6F5-2ED5-6535-F28B-4AECF67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033D-2745-FF46-57FD-31CEE192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4C67C-1BFA-FB55-2307-DDF8DE8B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9FACC-5DE6-B1DF-2C96-86AC6FE4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0C1A-25F0-DA89-914B-5934BDCBA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783B-0D00-46F5-A57F-D717B22D039F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FCB2-2EDC-9746-2388-07596FA8E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8264-36A3-A74D-6EA7-ED4D4C94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A84914-6188-F27A-FFD7-ED876B615D03}"/>
              </a:ext>
            </a:extLst>
          </p:cNvPr>
          <p:cNvSpPr txBox="1"/>
          <p:nvPr/>
        </p:nvSpPr>
        <p:spPr>
          <a:xfrm>
            <a:off x="2595954" y="578342"/>
            <a:ext cx="7481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RESUME CLASSIFICA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TION 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E9207-2AA3-5EF8-C3FD-8496B48B31FD}"/>
              </a:ext>
            </a:extLst>
          </p:cNvPr>
          <p:cNvSpPr txBox="1"/>
          <p:nvPr/>
        </p:nvSpPr>
        <p:spPr>
          <a:xfrm>
            <a:off x="504141" y="3947420"/>
            <a:ext cx="6338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Group - 6</a:t>
            </a:r>
          </a:p>
          <a:p>
            <a:endParaRPr lang="en-US" sz="36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Mentor Name: Mr. Advaith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pic>
        <p:nvPicPr>
          <p:cNvPr id="4104" name="Picture 8" descr="What is Resume Parsing? HireAbility Resume and Job Parsing Solutions.">
            <a:extLst>
              <a:ext uri="{FF2B5EF4-FFF2-40B4-BE49-F238E27FC236}">
                <a16:creationId xmlns:a16="http://schemas.microsoft.com/office/drawing/2014/main" id="{874B3939-2BEE-5C07-432C-774DB668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19" y="1286228"/>
            <a:ext cx="56673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68DF5-1ACA-4D36-9E55-30EB439D4128}"/>
              </a:ext>
            </a:extLst>
          </p:cNvPr>
          <p:cNvSpPr txBox="1"/>
          <p:nvPr/>
        </p:nvSpPr>
        <p:spPr>
          <a:xfrm>
            <a:off x="6842296" y="3947420"/>
            <a:ext cx="518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hnschrift SemiBold" panose="020B0502040204020203" pitchFamily="34" charset="0"/>
              </a:rPr>
              <a:t>Group Members:</a:t>
            </a:r>
            <a:endParaRPr lang="en-IN" dirty="0">
              <a:latin typeface="Bahnschrift SemiBold" panose="020B0502040204020203" pitchFamily="34" charset="0"/>
            </a:endParaRPr>
          </a:p>
          <a:p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2C1754-BA8B-4FA6-A566-B2DA3B16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7086"/>
              </p:ext>
            </p:extLst>
          </p:nvPr>
        </p:nvGraphicFramePr>
        <p:xfrm>
          <a:off x="7700682" y="4598894"/>
          <a:ext cx="3514165" cy="2160492"/>
        </p:xfrm>
        <a:graphic>
          <a:graphicData uri="http://schemas.openxmlformats.org/drawingml/2006/table">
            <a:tbl>
              <a:tblPr/>
              <a:tblGrid>
                <a:gridCol w="3514165">
                  <a:extLst>
                    <a:ext uri="{9D8B030D-6E8A-4147-A177-3AD203B41FA5}">
                      <a16:colId xmlns:a16="http://schemas.microsoft.com/office/drawing/2014/main" val="2659750414"/>
                    </a:ext>
                  </a:extLst>
                </a:gridCol>
              </a:tblGrid>
              <a:tr h="36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Mr. Syed Kaiser Mehmood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10081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Neha Hussain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6908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Ms. Fariha Hussain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6660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Mr. </a:t>
                      </a:r>
                      <a:r>
                        <a:rPr lang="en-IN" sz="1200" b="0" dirty="0" err="1">
                          <a:effectLst/>
                          <a:latin typeface="Calibri" panose="020F0502020204030204" pitchFamily="34" charset="0"/>
                        </a:rPr>
                        <a:t>Mueezur</a:t>
                      </a:r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0" dirty="0" err="1">
                          <a:effectLst/>
                          <a:latin typeface="Calibri" panose="020F0502020204030204" pitchFamily="34" charset="0"/>
                        </a:rPr>
                        <a:t>Rahmaan</a:t>
                      </a:r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 Shariff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85941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Ms. Tazeen Rafique Khan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17483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Mr. Kothapally Vevek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9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295835" y="160228"/>
            <a:ext cx="714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+mj-lt"/>
                <a:cs typeface="Calibri Light" panose="020F0302020204030204" pitchFamily="34" charset="0"/>
              </a:rPr>
              <a:t>Text –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E2204-F418-DFB3-BF27-CAAF7473D241}"/>
              </a:ext>
            </a:extLst>
          </p:cNvPr>
          <p:cNvSpPr txBox="1"/>
          <p:nvPr/>
        </p:nvSpPr>
        <p:spPr>
          <a:xfrm>
            <a:off x="2461979" y="1000606"/>
            <a:ext cx="9359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D050"/>
                </a:solidFill>
                <a:latin typeface="+mj-lt"/>
                <a:cs typeface="Calibri Light" panose="020F0302020204030204" pitchFamily="34" charset="0"/>
              </a:rPr>
              <a:t>          Before Text – Preprocessing       </a:t>
            </a:r>
            <a:r>
              <a:rPr lang="en-US" sz="2200" dirty="0">
                <a:latin typeface="+mj-lt"/>
                <a:cs typeface="Calibri Light" panose="020F0302020204030204" pitchFamily="34" charset="0"/>
              </a:rPr>
              <a:t>After Text – Preprocessing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AAD6DA-6D30-F184-4FE5-E5348771C502}"/>
              </a:ext>
            </a:extLst>
          </p:cNvPr>
          <p:cNvSpPr txBox="1"/>
          <p:nvPr/>
        </p:nvSpPr>
        <p:spPr>
          <a:xfrm>
            <a:off x="98124" y="5750004"/>
            <a:ext cx="10230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>
                <a:latin typeface="Century Schoolbook" panose="02040604050505020304" pitchFamily="18" charset="0"/>
              </a:rPr>
              <a:t>The Dataset contains 74 rows and 4Column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There are total four Classes – Peoplesoft, Workday, React JS Developer and SQL Developer.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BC409-3D07-A9AD-3C39-F01D5F11B092}"/>
              </a:ext>
            </a:extLst>
          </p:cNvPr>
          <p:cNvSpPr txBox="1"/>
          <p:nvPr/>
        </p:nvSpPr>
        <p:spPr>
          <a:xfrm>
            <a:off x="-161365" y="1000606"/>
            <a:ext cx="252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In natural language processing, text preprocessing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the practice of cleaning and preparing text data</a:t>
            </a: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. NLTK and re are common Python libraries used to handle many text preprocessing tasks.</a:t>
            </a:r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5114E-FF46-A137-F9BC-96143F9D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29" y="1766655"/>
            <a:ext cx="886894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9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ED7-1B3F-D2E5-99D7-9B86C65C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2"/>
                </a:solidFill>
              </a:rPr>
              <a:t>Joining the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70B99-7AC0-948B-55CB-3B0602FE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4" y="2100831"/>
            <a:ext cx="11642651" cy="37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3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956AB-8D69-ABBE-6056-2F3B48DB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50" y="1021325"/>
            <a:ext cx="10631384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228" y="110984"/>
            <a:ext cx="3131709" cy="70647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2"/>
                </a:solidFill>
              </a:rPr>
              <a:t>Word cloud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EBBD-2B01-B01F-387E-E71F09E2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00" y="1521028"/>
            <a:ext cx="93453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131709" cy="70647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TF-IDF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1719-2E7B-9E58-705D-EAFE4EEEC073}"/>
              </a:ext>
            </a:extLst>
          </p:cNvPr>
          <p:cNvSpPr txBox="1"/>
          <p:nvPr/>
        </p:nvSpPr>
        <p:spPr>
          <a:xfrm>
            <a:off x="147783" y="48266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TF-IDF is better than Count Vectorizers because it not only focuses on the frequency of words present in the corpus but also provides the importance of the words</a:t>
            </a: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We can then remove the words that are less important for analysis, hence making the model building less complex by reducing the input dimensions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5EA90-CF44-E5FF-3D12-57EA27ECF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78"/>
          <a:stretch/>
        </p:blipFill>
        <p:spPr>
          <a:xfrm>
            <a:off x="147783" y="1657759"/>
            <a:ext cx="11896434" cy="260510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1E20772-BC44-D542-0716-D721BDD5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976591"/>
            <a:ext cx="5634182" cy="37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3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83CAD-ED0A-1761-A53C-B5AA2B0A5EAE}"/>
              </a:ext>
            </a:extLst>
          </p:cNvPr>
          <p:cNvSpPr txBox="1"/>
          <p:nvPr/>
        </p:nvSpPr>
        <p:spPr>
          <a:xfrm>
            <a:off x="4641594" y="101163"/>
            <a:ext cx="4459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Model 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05A04-B9CC-03C3-B038-B2ABA15D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0" y="790575"/>
            <a:ext cx="112871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3405"/>
            <a:ext cx="11493794" cy="413418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accent2"/>
                </a:solidFill>
              </a:rPr>
              <a:t>Model-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E5FDC-6509-F942-2002-BBCF90BC0CDC}"/>
              </a:ext>
            </a:extLst>
          </p:cNvPr>
          <p:cNvSpPr txBox="1"/>
          <p:nvPr/>
        </p:nvSpPr>
        <p:spPr>
          <a:xfrm>
            <a:off x="-21266" y="5288340"/>
            <a:ext cx="12046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Among these algorithms, 100% Accuracy, Precision, Recall and F1-score have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Maximum accuracy is achieved by using the model  Logistic Regression, Gradient Boosting Classifier and K nearest </a:t>
            </a:r>
            <a:r>
              <a:rPr lang="en-US" sz="1600" dirty="0" err="1">
                <a:latin typeface="Century Schoolbook" panose="02040604050505020304" pitchFamily="18" charset="0"/>
              </a:rPr>
              <a:t>neighbours</a:t>
            </a:r>
            <a:r>
              <a:rPr lang="en-US" sz="1600" dirty="0">
                <a:latin typeface="Century Schoolbook" panose="02040604050505020304" pitchFamily="18" charset="0"/>
              </a:rPr>
              <a:t>.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9BB645-05E7-A665-40F0-3120E38DB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041991"/>
            <a:ext cx="11487150" cy="42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4655127" cy="7064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Model-Evaluation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AC481-3027-12A5-D910-F34315CAE7B2}"/>
              </a:ext>
            </a:extLst>
          </p:cNvPr>
          <p:cNvSpPr txBox="1"/>
          <p:nvPr/>
        </p:nvSpPr>
        <p:spPr>
          <a:xfrm>
            <a:off x="358882" y="1008439"/>
            <a:ext cx="349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E3064-58E7-2DF8-5EA3-838E4B731F42}"/>
              </a:ext>
            </a:extLst>
          </p:cNvPr>
          <p:cNvSpPr txBox="1"/>
          <p:nvPr/>
        </p:nvSpPr>
        <p:spPr>
          <a:xfrm>
            <a:off x="72887" y="5459780"/>
            <a:ext cx="12046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Here, we have taken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100% Accuracy, Precision, Recall and F1-score have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No overfitting or underfitting has been found. All classes are classified correctly and no misclassification.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A4301-C1E3-B322-5E4B-C1167EC4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2" y="1728168"/>
            <a:ext cx="3590855" cy="3596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82429B-D9D6-AB87-2CDD-9AED4ED6F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57" y="2143125"/>
            <a:ext cx="5676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0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55127" cy="526138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BB339-5A86-B581-6E49-7AE3588AE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1" y="871870"/>
            <a:ext cx="11004698" cy="56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4655127" cy="706472"/>
          </a:xfrm>
        </p:spPr>
        <p:txBody>
          <a:bodyPr>
            <a:norm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708CD-C504-B58E-1C49-55121AB8B9BC}"/>
              </a:ext>
            </a:extLst>
          </p:cNvPr>
          <p:cNvSpPr txBox="1"/>
          <p:nvPr/>
        </p:nvSpPr>
        <p:spPr>
          <a:xfrm>
            <a:off x="369669" y="1251189"/>
            <a:ext cx="3251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Here, we have taken  Logistic Regression as our Final Model algorithms for the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The algorithm has achieved 100% Accuracy, Precision, Recall and F1-score on testing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100% accuracy is achieved by using the model Logistic Regression no misclassification on validation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We have deployed the Resume Classification using Stream-lit as the platform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8E96-80B9-7843-062D-41A507BF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12" y="558899"/>
            <a:ext cx="6645348" cy="57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1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88A752-F43E-0369-8B56-E11B2AC4254C}"/>
              </a:ext>
            </a:extLst>
          </p:cNvPr>
          <p:cNvSpPr/>
          <p:nvPr/>
        </p:nvSpPr>
        <p:spPr>
          <a:xfrm>
            <a:off x="8261171" y="2377605"/>
            <a:ext cx="2908853" cy="210279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Business Objective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6658-8984-FAB3-6C57-41FD24752FC1}"/>
              </a:ext>
            </a:extLst>
          </p:cNvPr>
          <p:cNvSpPr txBox="1"/>
          <p:nvPr/>
        </p:nvSpPr>
        <p:spPr>
          <a:xfrm>
            <a:off x="268941" y="1443841"/>
            <a:ext cx="7892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The document classification solution should significantly reduce the manual human effort in the HRM. It should achieve a higher level of accuracy and automation with minimal human intervention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2B-2054-489A-9BC6-A12AFC7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1" y="2711511"/>
            <a:ext cx="8596668" cy="143497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72060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0505-12B4-5214-43B2-5751D16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Unzipping the file</a:t>
            </a:r>
            <a:endParaRPr lang="en-IN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C225D-8573-36A0-D342-6E5B0C98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16" y="1499191"/>
            <a:ext cx="5252484" cy="4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451C-1651-2C72-F39A-7666247A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Categorizing the resumes</a:t>
            </a:r>
            <a:endParaRPr lang="en-IN" sz="36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A2C52-01CD-ECF0-205E-665D5DC4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55" y="1690688"/>
            <a:ext cx="5003032" cy="1571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511F6-C3DC-7414-E44D-CC9CB944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5" y="3951835"/>
            <a:ext cx="5003032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05B3D-2B8D-0263-C6C7-9A3FA6DC1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3530"/>
            <a:ext cx="5376745" cy="1686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16D777-91DE-9597-63BF-B7391095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51835"/>
            <a:ext cx="525780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FE-5FFC-4754-A77D-5094044B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609600"/>
            <a:ext cx="7391936" cy="1320800"/>
          </a:xfrm>
        </p:spPr>
        <p:txBody>
          <a:bodyPr/>
          <a:lstStyle/>
          <a:p>
            <a:r>
              <a:rPr lang="en-IN" dirty="0"/>
              <a:t>Merging all category files.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6EB9D-B519-4CDD-932D-8DDD5B05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5" y="2541181"/>
            <a:ext cx="11705150" cy="3859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0A932-1FA5-FE7F-5F5E-149B0C38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7" y="2030974"/>
            <a:ext cx="511563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1435223" y="585926"/>
            <a:ext cx="932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Converting text to .csv (Process)</a:t>
            </a:r>
            <a:endParaRPr lang="en-IN" sz="36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B9622-F888-4130-B4C8-345D1562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2158408"/>
            <a:ext cx="11585359" cy="4624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425B9-C045-7CCF-0AE7-38F82172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46" y="1580562"/>
            <a:ext cx="437120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4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DD2C39-3028-45F9-89A0-0D38BF89FBF3}"/>
              </a:ext>
            </a:extLst>
          </p:cNvPr>
          <p:cNvSpPr/>
          <p:nvPr/>
        </p:nvSpPr>
        <p:spPr>
          <a:xfrm>
            <a:off x="3132992" y="105751"/>
            <a:ext cx="513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Set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82221-E7A2-8B51-58CE-A1328EA4E7DE}"/>
              </a:ext>
            </a:extLst>
          </p:cNvPr>
          <p:cNvSpPr txBox="1"/>
          <p:nvPr/>
        </p:nvSpPr>
        <p:spPr>
          <a:xfrm>
            <a:off x="277907" y="1078387"/>
            <a:ext cx="741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After Extracting and Modifying the Dataset, given data contains a total of 4 Classes and 74 rows . </a:t>
            </a:r>
            <a:endParaRPr lang="en-IN" sz="30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1836C-279B-8E53-1488-BA6FE6C7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5" y="2555716"/>
            <a:ext cx="6506483" cy="3791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F4AB2-BA29-0432-86D1-D2290E3D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40" y="2724777"/>
            <a:ext cx="322942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356761" y="210326"/>
            <a:ext cx="96030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Removing All Unwanted Character’s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Unwanted Character’s like - \n \t, http links, tags, hashtags, HTML tags, converting to lowercase, removing white spaces etc.</a:t>
            </a:r>
            <a:endParaRPr lang="en-US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Word Tokenization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Tokenization is essentially splitting a phrase, sentence, paragraph, or an entire text document into smaller units, such as individual words or terms. Each of these smaller units are called tokens.</a:t>
            </a:r>
            <a:endParaRPr lang="en-IN" sz="22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r>
              <a:rPr lang="en-IN" sz="2200" dirty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Removing Stop-words - </a:t>
            </a:r>
            <a:r>
              <a:rPr lang="en-US" sz="1400" dirty="0"/>
              <a:t>A stop word is a commonly used word (such as “the”, “a”, “an”, “in”) that a search engine has been programmed to ignore, both when indexing entries for searching and when retrieving them as the result of a search query.</a:t>
            </a:r>
            <a:endParaRPr lang="en-US" sz="14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pPr algn="ctr"/>
            <a:endParaRPr lang="en-US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pPr algn="ctr"/>
            <a:endParaRPr lang="en-IN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BFA35-5D78-D0F0-98F4-9F9BB3A3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1" y="2687637"/>
            <a:ext cx="3353268" cy="105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3DBFE-865B-B8B4-6AAB-98859E19C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1" y="4149866"/>
            <a:ext cx="6068272" cy="1771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E9BF8E-65C7-23AF-E105-0C409DF2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69" y="2847125"/>
            <a:ext cx="5000970" cy="33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2879546" y="138963"/>
            <a:ext cx="714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+mj-lt"/>
                <a:cs typeface="Calibri Light" panose="020F0302020204030204" pitchFamily="34" charset="0"/>
              </a:rPr>
              <a:t>Stemming and Lemmatizing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26A99-48A9-500F-0A7F-41B88616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35" y="3915979"/>
            <a:ext cx="8497486" cy="2372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4D502-AA84-0CF3-C278-D705CE25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35" y="846849"/>
            <a:ext cx="8497486" cy="30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517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arial</vt:lpstr>
      <vt:lpstr>Arial Rounded MT Bold</vt:lpstr>
      <vt:lpstr>Bahnschrift SemiBold</vt:lpstr>
      <vt:lpstr>Calibri</vt:lpstr>
      <vt:lpstr>Calibri Light</vt:lpstr>
      <vt:lpstr>Century Schoolbook</vt:lpstr>
      <vt:lpstr>Wingdings</vt:lpstr>
      <vt:lpstr>Office Theme</vt:lpstr>
      <vt:lpstr>PowerPoint Presentation</vt:lpstr>
      <vt:lpstr>PowerPoint Presentation</vt:lpstr>
      <vt:lpstr>Unzipping the file</vt:lpstr>
      <vt:lpstr>Categorizing the resumes</vt:lpstr>
      <vt:lpstr>Merging all category files.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Joining the tokens</vt:lpstr>
      <vt:lpstr>PowerPoint Presentation</vt:lpstr>
      <vt:lpstr>Word cloud </vt:lpstr>
      <vt:lpstr>TF-IDF</vt:lpstr>
      <vt:lpstr>PowerPoint Presentation</vt:lpstr>
      <vt:lpstr>Model- Evaluation</vt:lpstr>
      <vt:lpstr>Model-Evaluation Report</vt:lpstr>
      <vt:lpstr>Deployment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Details and Cleaning</dc:title>
  <dc:creator>Venkat Satya sai</dc:creator>
  <cp:lastModifiedBy>Kothapally Vevek</cp:lastModifiedBy>
  <cp:revision>60</cp:revision>
  <dcterms:created xsi:type="dcterms:W3CDTF">2021-11-03T10:03:37Z</dcterms:created>
  <dcterms:modified xsi:type="dcterms:W3CDTF">2024-06-09T04:22:29Z</dcterms:modified>
</cp:coreProperties>
</file>