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751cb88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751cb88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297264705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d297264705_3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297264705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d297264705_3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297264705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2d297264705_3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297264705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2d297264705_3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297264705_3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d297264705_3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297264705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d297264705_3_1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26ca4355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26ca4355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51cb88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51cb88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297264705_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d297264705_3_1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6d8bd6abf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6d8bd6abf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51cb88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751cb88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297264705_3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2d297264705_3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26ca4355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d26ca43553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26ca4355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2d26ca43553_0_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26ca435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2d26ca43553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26ca4355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2d26ca43553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26ca435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2d26ca4355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26ca4355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2d26ca43553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26ca4355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g2d26ca43553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26ca4355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2d26ca43553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26ca4355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g2d26ca43553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297264705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d297264705_3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26ca4355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2d26ca43553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26ca4355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2d26ca43553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26ca435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2d26ca43553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26ca435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d26ca435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297264705_3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d297264705_3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297264705_3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g2d297264705_3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26ca4355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26ca4355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26ca435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26ca435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26ca435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26ca435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26ca435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26ca435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297264705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d297264705_3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26ca435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26ca435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26ca4355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26ca435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26ca4355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d26ca4355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26ca4355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d26ca4355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26ca4355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d26ca4355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c1ce2a95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3c1ce2a95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297264705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g2d297264705_3_2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26ca4355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d26ca4355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297264705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d297264705_3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297264705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d297264705_3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29726470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d297264705_3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297264705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d297264705_3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297264705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d297264705_3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4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87" name="Google Shape;87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2"/>
            <a:ext cx="8222175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088" y="2715913"/>
            <a:ext cx="8222175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0" type="dt"/>
          </p:nvPr>
        </p:nvSpPr>
        <p:spPr>
          <a:xfrm>
            <a:off x="6286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1" type="ftr"/>
          </p:nvPr>
        </p:nvSpPr>
        <p:spPr>
          <a:xfrm>
            <a:off x="302895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105" name="Google Shape;105;p1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7"/>
          <p:cNvSpPr txBox="1"/>
          <p:nvPr>
            <p:ph type="title"/>
          </p:nvPr>
        </p:nvSpPr>
        <p:spPr>
          <a:xfrm>
            <a:off x="598100" y="2152347"/>
            <a:ext cx="8222175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0" y="3903572"/>
            <a:ext cx="9143771" cy="1239894"/>
            <a:chOff x="0" y="3903669"/>
            <a:chExt cx="9144000" cy="1239925"/>
          </a:xfrm>
        </p:grpSpPr>
        <p:sp>
          <p:nvSpPr>
            <p:cNvPr id="114" name="Google Shape;114;p1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5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975"/>
            <a:ext cx="39998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32400" y="1229975"/>
            <a:ext cx="39998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555600"/>
            <a:ext cx="2808000" cy="755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2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136" name="Google Shape;136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 txBox="1"/>
          <p:nvPr>
            <p:ph type="title"/>
          </p:nvPr>
        </p:nvSpPr>
        <p:spPr>
          <a:xfrm>
            <a:off x="490250" y="526350"/>
            <a:ext cx="5618700" cy="409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5029675" y="4495500"/>
            <a:ext cx="468225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3"/>
          <p:cNvSpPr txBox="1"/>
          <p:nvPr>
            <p:ph type="title"/>
          </p:nvPr>
        </p:nvSpPr>
        <p:spPr>
          <a:xfrm>
            <a:off x="265500" y="1151100"/>
            <a:ext cx="4045275" cy="1564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65500" y="2769002"/>
            <a:ext cx="4045275" cy="1269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939500" y="724200"/>
            <a:ext cx="3836925" cy="369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9500" y="4230575"/>
            <a:ext cx="5998725" cy="598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5"/>
          <p:cNvGrpSpPr/>
          <p:nvPr/>
        </p:nvGrpSpPr>
        <p:grpSpPr>
          <a:xfrm>
            <a:off x="6098226" y="5"/>
            <a:ext cx="3045549" cy="2030519"/>
            <a:chOff x="6098378" y="5"/>
            <a:chExt cx="3045625" cy="2030570"/>
          </a:xfrm>
        </p:grpSpPr>
        <p:sp>
          <p:nvSpPr>
            <p:cNvPr id="155" name="Google Shape;155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25"/>
          <p:cNvSpPr txBox="1"/>
          <p:nvPr>
            <p:ph hasCustomPrompt="1" type="title"/>
          </p:nvPr>
        </p:nvSpPr>
        <p:spPr>
          <a:xfrm>
            <a:off x="311700" y="1256050"/>
            <a:ext cx="8520525" cy="203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3369225"/>
            <a:ext cx="8520525" cy="128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10000"/>
            <a:ext cx="8520525" cy="607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229875"/>
            <a:ext cx="8520525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60431" y="4651190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Relationship Id="rId5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367400" y="2323650"/>
            <a:ext cx="8520600" cy="20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Solving Customer Churn with Predictive Modeling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i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 :    </a:t>
            </a:r>
            <a:r>
              <a:rPr lang="en-GB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- 2</a:t>
            </a:r>
            <a:endParaRPr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             </a:t>
            </a:r>
            <a:r>
              <a:rPr lang="en-GB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:     06 - 05 -2024</a:t>
            </a:r>
            <a:endParaRPr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6"/>
          <p:cNvSpPr txBox="1"/>
          <p:nvPr>
            <p:ph type="ctrTitle"/>
          </p:nvPr>
        </p:nvSpPr>
        <p:spPr>
          <a:xfrm>
            <a:off x="367400" y="452325"/>
            <a:ext cx="8520600" cy="22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850">
                <a:latin typeface="Times New Roman"/>
                <a:ea typeface="Times New Roman"/>
                <a:cs typeface="Times New Roman"/>
                <a:sym typeface="Times New Roman"/>
              </a:rPr>
              <a:t>TELECOM CHURN DATA SCIENCE PROJECT</a:t>
            </a:r>
            <a:endParaRPr b="1" sz="3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178904" y="178904"/>
            <a:ext cx="8706678" cy="30700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Detection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outliers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dataset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outlier_dict = {}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Q1=dataset[ft].quantile(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Q3=dataset[ft].quantile(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IQR= Q3-Q1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LOWER_BOUND=Q1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-1.5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*IQR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UPPER_BOUND=Q3+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*IQR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ls=dataset.index[ (dataset[ft]&lt; LOWER_BOUND) | (dataset[ft]&gt; UPPER_BOUND) 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outlier_dict[ft]=ls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outlier_dict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your_dict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GB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feature_name, indices_list 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your_dict.items():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 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fetaure  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{feature_name}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has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(indices_list)}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outliers"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outlier_dict </a:t>
            </a:r>
            <a:r>
              <a:rPr b="0" i="0" lang="en-GB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index_list: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info(outlier_dict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542" y="3248975"/>
            <a:ext cx="3572374" cy="176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/>
        </p:nvSpPr>
        <p:spPr>
          <a:xfrm>
            <a:off x="178904" y="178904"/>
            <a:ext cx="87066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6" y="697448"/>
            <a:ext cx="2604052" cy="2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9365" y="769459"/>
            <a:ext cx="2633984" cy="2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1511" y="769459"/>
            <a:ext cx="2614863" cy="204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3515" y="2816034"/>
            <a:ext cx="2799767" cy="232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149087" y="209369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Bivariate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442" y="293588"/>
            <a:ext cx="4737290" cy="474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188842" y="209370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Analysis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01" y="574681"/>
            <a:ext cx="4797390" cy="44713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6211956" y="671540"/>
            <a:ext cx="2713275" cy="2008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this heatmap we come to knew that intl.mins, int.charge and day.mins , day.charge and eve.mins, eve.charge, and night.mins, night.charge have a very strong relation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188842" y="209370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new feature to reduce large number of variables.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298175" y="845475"/>
            <a:ext cx="78174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Assuming 'df' is your DataFrame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columns_to_drop = [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"eve.charge"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"day.charge"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"night.charge"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"intl.charge"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"intl.mins"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Drop the specified columns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dataset_filtered = dataset.drop(columns_to_drop, axis=</a:t>
            </a:r>
            <a:r>
              <a:rPr b="0" i="0" lang="en-GB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dataset=dataset_filtered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Generate descriptive statistics for the remaining columns</a:t>
            </a:r>
            <a:endParaRPr b="0" i="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dataset.describe().T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/>
        </p:nvSpPr>
        <p:spPr>
          <a:xfrm>
            <a:off x="298175" y="139148"/>
            <a:ext cx="7881878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Model Building</a:t>
            </a:r>
            <a:b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and Test split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Splitting data into features and target variable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dataset.drop(</a:t>
            </a:r>
            <a:r>
              <a:rPr b="0" i="0" lang="en-GB" sz="18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axis=</a:t>
            </a:r>
            <a:r>
              <a:rPr b="0" i="0" lang="en-GB" sz="18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= dataset[</a:t>
            </a:r>
            <a:r>
              <a:rPr b="0" i="0" lang="en-GB" sz="18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'churn’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Model Training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sklearn.model_selection </a:t>
            </a:r>
            <a:r>
              <a:rPr b="0" i="0" lang="en-GB" sz="18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train_test_split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train_test_split(X, y, test_size=</a:t>
            </a:r>
            <a:r>
              <a:rPr b="0" i="0" lang="en-GB" sz="18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b="0" i="0" lang="en-GB" sz="18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#Feature Engineering (Feature Scaling)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X_train_scaled = scaler.fit_transform(X_train)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X_test_scaled = scaler.transform(X_test)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X_train=X_train_scaled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X_test=X_test_scaled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6470" lvl="0" marL="457200" rtl="0" algn="l">
              <a:spcBef>
                <a:spcPts val="0"/>
              </a:spcBef>
              <a:spcAft>
                <a:spcPts val="0"/>
              </a:spcAft>
              <a:buSzPts val="1384"/>
              <a:buChar char="●"/>
            </a:pPr>
            <a:r>
              <a:rPr lang="en-GB" sz="1383"/>
              <a:t>A simple standard scaler transforms features by subtracting the mean and dividing by the standard deviation, ensuring that the transformed features have a mean of 0 and a standard deviation of 1.</a:t>
            </a:r>
            <a:endParaRPr sz="1383"/>
          </a:p>
          <a:p>
            <a:pPr indent="-316470" lvl="0" marL="457200" rtl="0" algn="l">
              <a:spcBef>
                <a:spcPts val="0"/>
              </a:spcBef>
              <a:spcAft>
                <a:spcPts val="0"/>
              </a:spcAft>
              <a:buSzPts val="1384"/>
              <a:buChar char="●"/>
            </a:pPr>
            <a:r>
              <a:rPr lang="en-GB" sz="1383"/>
              <a:t>It is commonly used in machine learning pipelines to standardize numerical features, making them comparable and preventing certain features from dominating the model training process. </a:t>
            </a:r>
            <a:endParaRPr sz="138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" y="216975"/>
            <a:ext cx="3438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13" y="1531225"/>
            <a:ext cx="4168400" cy="31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4969575" y="47355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     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“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THE CLASSIFICATION NATURE OF THE  PROJECT </a:t>
            </a:r>
            <a:r>
              <a:rPr lang="en-GB" sz="1300"/>
              <a:t>”</a:t>
            </a:r>
            <a:endParaRPr sz="1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“IMBALANCED DATA”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Imbalanced data poses challenges in accurately predicting minority class instances, leading to biased models.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Red flags include skewed class distributions and difficulty in generalizing predictive patterns for the minority class.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876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The imbalance in data to work around data leaks ,We resample the data using average  sampling - “UPSample”.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208721" y="226117"/>
            <a:ext cx="81897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 u="sng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Handling the Imbalanced data with Over sampling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u="sng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imblearn.over_sampling </a:t>
            </a:r>
            <a:r>
              <a:rPr lang="en-GB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SMOTE</a:t>
            </a:r>
            <a:endParaRPr sz="1200">
              <a:solidFill>
                <a:srgbClr val="795E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"Before OverSampling, counts of label '1': {}"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"Before OverSampling, counts of label '0': {} \n"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sm = SMOTE(random_state=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X_train_res, y_train_res = sm.fit_resample(X_train, y_train.ravel())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'After OverSampling, the shape of train_X: {}'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(X_train_res.shape))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'After OverSampling, the shape of train_y: {} \n'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(y_train_res.shape))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"After OverSampling, counts of label '1': {}"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(y_train_res==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"After OverSampling, counts of label '0': {}"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(y_train_res==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21" y="2396640"/>
            <a:ext cx="3350887" cy="1264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22"/>
              <a:t>Evaluation Metrics</a:t>
            </a:r>
            <a:endParaRPr sz="3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850" y="1366324"/>
            <a:ext cx="3233357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25" y="1356800"/>
            <a:ext cx="3388700" cy="11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3975" y="2592675"/>
            <a:ext cx="2686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0" y="3259425"/>
            <a:ext cx="7239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548100" y="571375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00"/>
              <a:t> BUSINESS OBJECTIVE</a:t>
            </a:r>
            <a:endParaRPr b="1" sz="31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4245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3C4245"/>
                </a:solidFill>
              </a:rPr>
              <a:t>Addressing Customer Churn In The </a:t>
            </a:r>
            <a:r>
              <a:rPr b="1" lang="en-GB" sz="1400" u="sng">
                <a:solidFill>
                  <a:srgbClr val="3C4245"/>
                </a:solidFill>
              </a:rPr>
              <a:t>Telecommunications</a:t>
            </a:r>
            <a:r>
              <a:rPr b="1" lang="en-GB" sz="1400" u="sng">
                <a:solidFill>
                  <a:srgbClr val="3C4245"/>
                </a:solidFill>
              </a:rPr>
              <a:t> Industry</a:t>
            </a:r>
            <a:endParaRPr b="1" sz="1400" u="sng">
              <a:solidFill>
                <a:srgbClr val="3C42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C4245"/>
              </a:buClr>
              <a:buSzPts val="1700"/>
              <a:buChar char="●"/>
            </a:pPr>
            <a:r>
              <a:rPr b="1" lang="en-GB" sz="1400">
                <a:solidFill>
                  <a:srgbClr val="3C4245"/>
                </a:solidFill>
              </a:rPr>
              <a:t>Telecom companies face annual churn rates exceeding 10%, posing a significant challenge.</a:t>
            </a:r>
            <a:endParaRPr b="1" sz="1400">
              <a:solidFill>
                <a:srgbClr val="3C42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700"/>
              <a:buChar char="●"/>
            </a:pPr>
            <a:r>
              <a:rPr b="1" lang="en-GB" sz="1400">
                <a:solidFill>
                  <a:srgbClr val="3C4245"/>
                </a:solidFill>
              </a:rPr>
              <a:t>Project goal: Develop a classification model to predict customer churn based on individual features.</a:t>
            </a:r>
            <a:endParaRPr b="1" sz="1400">
              <a:solidFill>
                <a:srgbClr val="3C4245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4245"/>
              </a:buClr>
              <a:buSzPts val="1700"/>
              <a:buChar char="●"/>
            </a:pPr>
            <a:r>
              <a:rPr b="1" lang="en-GB" sz="1400">
                <a:solidFill>
                  <a:srgbClr val="3C4245"/>
                </a:solidFill>
              </a:rPr>
              <a:t>Aim to create a predictive model to identify at-risk customers and implement effective retention strategies.</a:t>
            </a:r>
            <a:endParaRPr b="1" sz="1400">
              <a:solidFill>
                <a:srgbClr val="3C424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(1) Logistic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0" y="0"/>
            <a:ext cx="9144000" cy="11906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870250"/>
            <a:ext cx="4465975" cy="396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75" y="870248"/>
            <a:ext cx="3810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3037" y="2328448"/>
            <a:ext cx="3320481" cy="258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648"/>
            <a:ext cx="4713476" cy="355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23" y="370175"/>
            <a:ext cx="38328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1688" y="2201075"/>
            <a:ext cx="3497743" cy="272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245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KNeighbors Classifiers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870250"/>
            <a:ext cx="4494550" cy="33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350" y="320713"/>
            <a:ext cx="35814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349" y="2023213"/>
            <a:ext cx="3781255" cy="294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250" y="4320999"/>
            <a:ext cx="2357019" cy="6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650" y="1788000"/>
            <a:ext cx="5416700" cy="14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0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0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0" y="947325"/>
            <a:ext cx="4230751" cy="38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676" y="484623"/>
            <a:ext cx="35433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676" y="2111798"/>
            <a:ext cx="3570898" cy="2782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2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741125"/>
            <a:ext cx="6110742" cy="42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200" y="469988"/>
            <a:ext cx="36195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1204" y="2236181"/>
            <a:ext cx="3619500" cy="282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X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4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75" y="818200"/>
            <a:ext cx="4643024" cy="42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025" y="2033200"/>
            <a:ext cx="3879975" cy="30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2100" y="251025"/>
            <a:ext cx="35814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990625" y="1351085"/>
            <a:ext cx="70497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Set Details: </a:t>
            </a:r>
            <a:r>
              <a:rPr b="0" i="0" lang="en-GB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Each row corresponds to a client of a telecommunications company for whom it has collected information about the type of plan they have contracted, the minutes they have talked, or the charge they pay every month.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data set includes the following variables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/>
        </p:nvSpPr>
        <p:spPr>
          <a:xfrm>
            <a:off x="298175" y="139148"/>
            <a:ext cx="788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GB" sz="18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b="1" lang="en-GB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6"/>
          <p:cNvSpPr/>
          <p:nvPr/>
        </p:nvSpPr>
        <p:spPr>
          <a:xfrm>
            <a:off x="0" y="0"/>
            <a:ext cx="9144000" cy="12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6"/>
          <p:cNvSpPr/>
          <p:nvPr/>
        </p:nvSpPr>
        <p:spPr>
          <a:xfrm>
            <a:off x="0" y="11906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800"/>
              <a:buFont typeface="Roboto"/>
              <a:buNone/>
            </a:pPr>
            <a:br>
              <a:rPr b="0" i="0" lang="en-GB" sz="800" u="none" cap="none" strike="noStrik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0" y="870248"/>
            <a:ext cx="4813938" cy="396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488" y="269423"/>
            <a:ext cx="35052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5488" y="1971898"/>
            <a:ext cx="3679163" cy="286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620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95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14300"/>
            <a:ext cx="8915401" cy="465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598100" y="721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</p:txBody>
      </p:sp>
      <p:sp>
        <p:nvSpPr>
          <p:cNvPr id="400" name="Google Shape;400;p60"/>
          <p:cNvSpPr txBox="1"/>
          <p:nvPr>
            <p:ph type="title"/>
          </p:nvPr>
        </p:nvSpPr>
        <p:spPr>
          <a:xfrm>
            <a:off x="598100" y="1919849"/>
            <a:ext cx="8222100" cy="20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 Data Pre-Processing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Deployment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522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1"/>
          <p:cNvSpPr txBox="1"/>
          <p:nvPr/>
        </p:nvSpPr>
        <p:spPr>
          <a:xfrm>
            <a:off x="6684400" y="1392400"/>
            <a:ext cx="22167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Matrix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deployment model.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Consistency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Check Whether the data types  are Consistent using the info() function in Pandas.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12" name="Google Shape;41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225"/>
            <a:ext cx="8839200" cy="22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2"/>
          <p:cNvSpPr txBox="1"/>
          <p:nvPr>
            <p:ph type="title"/>
          </p:nvPr>
        </p:nvSpPr>
        <p:spPr>
          <a:xfrm>
            <a:off x="460950" y="34531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We are not looking for the null values and duplicate values at this testing stage .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</a:t>
            </a:r>
            <a:r>
              <a:rPr lang="en-GB"/>
              <a:t>Unnecessary</a:t>
            </a:r>
            <a:r>
              <a:rPr lang="en-GB"/>
              <a:t> Columns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“Unnamed: 0 “ does not contribute in positively inside the model.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19" name="Google Shape;419;p63"/>
          <p:cNvSpPr txBox="1"/>
          <p:nvPr>
            <p:ph type="title"/>
          </p:nvPr>
        </p:nvSpPr>
        <p:spPr>
          <a:xfrm>
            <a:off x="460950" y="3340050"/>
            <a:ext cx="8222100" cy="17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Dimensionality Reduction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“Day.mins”,”eve.mins”,”intl.mins”,”night.mins” have high </a:t>
            </a:r>
            <a:r>
              <a:rPr lang="en-GB" sz="1300"/>
              <a:t>correlation</a:t>
            </a:r>
            <a:r>
              <a:rPr lang="en-GB" sz="1300"/>
              <a:t> value and are dependent values.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“voice.plan” and ‘“voice.messages” are dependent variables.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352025"/>
            <a:ext cx="8684074" cy="19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Encoding</a:t>
            </a:r>
            <a:endParaRPr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It is powerful feature encoding techniques converts the categorical variables into numerical variables.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26" name="Google Shape;4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1558225"/>
            <a:ext cx="5090075" cy="23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666" y="1558225"/>
            <a:ext cx="3015384" cy="23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713" y="4029825"/>
            <a:ext cx="7224578" cy="9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475600" y="79625"/>
            <a:ext cx="76401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state: Categorical, for the 51 states and the District of Columbia.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Area.code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account.length: how long the account has been active.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voice.plan: yes or no, voicemail plan.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voice.messages: number of voicemail messages.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intl.plan: yes or no, international plan.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intl.mins: minutes customer used service to make international calls.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intl.calls: total number of international calls.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intl.charge: total international charge.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day.mins: minutes customer used service during the day.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day.calls: total number of calls during the day.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day.charge: total charge during the day.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eve.mins: minutes customer used service during the evening.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eve.calls: total number of calls during the evening.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eve.charge: total charge during the evening.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night.mins: minutes customer used service during the night.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night.calls: total number of calls during the night.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night.charge: total charge during the night.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customer.calls: number of calls to customer service.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-GB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churn: Categorical, yes or no. Indicator of whether the customer has left the company (yes or no).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460950" y="72625"/>
            <a:ext cx="82221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Hot</a:t>
            </a:r>
            <a:r>
              <a:rPr lang="en-GB"/>
              <a:t> Encoding</a:t>
            </a:r>
            <a:endParaRPr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is  a feature encoding techniques converts</a:t>
            </a:r>
            <a:r>
              <a:rPr lang="en-GB" sz="1300"/>
              <a:t> the categorical variables into numerical variables.</a:t>
            </a:r>
            <a:endParaRPr sz="1300"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creates a new features as many as unique types in categorical features</a:t>
            </a:r>
            <a:r>
              <a:rPr lang="en-GB" sz="1300"/>
              <a:t>.</a:t>
            </a:r>
            <a:endParaRPr sz="1300"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is being used for nominal categorical features .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34" name="Google Shape;4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400" y="1603025"/>
            <a:ext cx="4941551" cy="28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00" y="1603025"/>
            <a:ext cx="3712973" cy="28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460950" y="72625"/>
            <a:ext cx="8222100" cy="17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Standard Scaler </a:t>
            </a:r>
            <a:endParaRPr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A simple standard scaler transforms features by subtracting the mean and dividing by the standard deviation, ensuring that the transformed features have a mean of 0 and a standard deviation of 1.</a:t>
            </a:r>
            <a:endParaRPr sz="1300"/>
          </a:p>
          <a:p>
            <a:pPr indent="-30289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It is commonly used in machine learning pipelines to standardize numerical features, making them comparable and preventing certain features from dominating the model training process. </a:t>
            </a:r>
            <a:endParaRPr sz="13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41" name="Google Shape;4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49" y="1656800"/>
            <a:ext cx="6740501" cy="31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522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7"/>
          <p:cNvSpPr txBox="1"/>
          <p:nvPr/>
        </p:nvSpPr>
        <p:spPr>
          <a:xfrm>
            <a:off x="6684400" y="1392400"/>
            <a:ext cx="22167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Correlation Matrix in deployment model.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/>
        </p:nvSpPr>
        <p:spPr>
          <a:xfrm>
            <a:off x="4236500" y="1948350"/>
            <a:ext cx="26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Streamlit code 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3" name="Google Shape;45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875" y="-66675"/>
            <a:ext cx="9356875" cy="5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00" y="290325"/>
            <a:ext cx="500062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9"/>
          <p:cNvSpPr txBox="1"/>
          <p:nvPr/>
        </p:nvSpPr>
        <p:spPr>
          <a:xfrm>
            <a:off x="534900" y="290325"/>
            <a:ext cx="2641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CONFUSION MATRIX FOR GB_MODEL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300" y="249250"/>
            <a:ext cx="708713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70"/>
          <p:cNvSpPr txBox="1"/>
          <p:nvPr/>
        </p:nvSpPr>
        <p:spPr>
          <a:xfrm>
            <a:off x="4720725" y="344125"/>
            <a:ext cx="264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Streamlit code </a:t>
            </a:r>
            <a:endParaRPr b="0" i="0" sz="18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1"/>
          <p:cNvSpPr txBox="1"/>
          <p:nvPr/>
        </p:nvSpPr>
        <p:spPr>
          <a:xfrm>
            <a:off x="825450" y="128398"/>
            <a:ext cx="7881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</a:t>
            </a: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nference and actionable insights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1" name="Google Shape;47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435" y="687244"/>
            <a:ext cx="7377132" cy="432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ctrTitle"/>
          </p:nvPr>
        </p:nvSpPr>
        <p:spPr>
          <a:xfrm>
            <a:off x="598100" y="466975"/>
            <a:ext cx="8222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68571"/>
              <a:buFont typeface="Arial"/>
              <a:buNone/>
            </a:pPr>
            <a:r>
              <a:rPr b="1" i="0" lang="en-GB" sz="3500">
                <a:latin typeface="Arial"/>
                <a:ea typeface="Arial"/>
                <a:cs typeface="Arial"/>
                <a:sym typeface="Arial"/>
              </a:rPr>
              <a:t>Let's break down the key components and steps involved to solved this project.</a:t>
            </a:r>
            <a:endParaRPr b="1" sz="3500"/>
          </a:p>
        </p:txBody>
      </p:sp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598100" y="1682875"/>
            <a:ext cx="82221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14144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1 importing the libraries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2 Data description (descriptive statistics)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3 EDA (</a:t>
            </a:r>
            <a:r>
              <a:rPr lang="en-GB" sz="1800"/>
              <a:t>Data preprocessing, convert categorical data, missing values, duplicates, encoding, outlier detection, univariate analysis, Bivariate analysis, multivariate analysis, Feature engineering</a:t>
            </a:r>
            <a:r>
              <a:rPr lang="en-GB"/>
              <a:t>)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6 Model building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7 Model Training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8 Model Evaluation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9 Feature importance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10 inference and actionable insights</a:t>
            </a:r>
            <a:endParaRPr/>
          </a:p>
          <a:p>
            <a:pPr indent="-141446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GB"/>
              <a:t>11 Deployment.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566529" y="487016"/>
            <a:ext cx="72555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Importing Libraries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Importmatplotlib.pyplot as plt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streamlit as st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category_encoders as ce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imblearn.over_sampling import SMOTE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sklearn.linear_model import LogisticRegression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sklearn.tree import DecisionTreeClassifier, plot_tree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sklearn.neighbors import KNeighborsClassifier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sklearn.svm import SVC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sklearn.ensemble import RandomForestClassifier</a:t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387628" y="139148"/>
            <a:ext cx="7881878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Data description (descriptive statistics)</a:t>
            </a:r>
            <a:b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Descriptive statistics provide a summary of the main characteristics of a dataset. These statistics help to understand the distribution, central tendency, and variability of the data. Typically, descriptive statistics include the following steps: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Load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" y="1694236"/>
            <a:ext cx="5923720" cy="148628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462172" y="3274948"/>
            <a:ext cx="788187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Removing unnecessory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 =dataset.drop([</a:t>
            </a:r>
            <a:r>
              <a:rPr b="0" i="0" lang="en-GB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'Unnamed: 0'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],axis =</a:t>
            </a:r>
            <a:r>
              <a:rPr b="0" i="0" lang="en-GB" sz="14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dataset.describe(include =</a:t>
            </a:r>
            <a:r>
              <a:rPr b="0" i="0" lang="en-GB" sz="14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"all"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).T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111" y="4030321"/>
            <a:ext cx="6013256" cy="107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/>
        </p:nvSpPr>
        <p:spPr>
          <a:xfrm>
            <a:off x="387628" y="139148"/>
            <a:ext cx="78819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EDA</a:t>
            </a:r>
            <a:br>
              <a:rPr b="0" i="0" lang="en-GB" sz="1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Exploratory Data Analysis (EDA) involves a series of steps to understand and summarize the main characteristics of a dataset. These steps help in uncovering patterns, trends, relationships, and anomalies in the data. Here are the typical steps involved in EDA: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categorical data to float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'day.charge' column to float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'day.charge'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pd.to_numeric(dataset[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'day.charge'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errors=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'coerce'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'eve.mins' column to float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'eve.mins'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pd.to_numeric(dataset[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'eve.mins'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errors=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'coerce'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'churn' column to numeric using label encoding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dataset.info()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dataset.isna().</a:t>
            </a: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" y="3394057"/>
            <a:ext cx="1700450" cy="114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178904" y="178904"/>
            <a:ext cx="870667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dataset[dataset.duplicated()]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no duplicates values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 for categorical variables.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TargetEncoder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target_encoder = ce.TargetEncoder()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Apply target encoding to the 'state' column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target_encoder.fit_transform(dataset[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Display the first few rows to verify the encoding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(dataset[[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'state'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]].head())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04" y="2284196"/>
            <a:ext cx="1629002" cy="9288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144119" y="3195432"/>
            <a:ext cx="8706678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Encode categorical variables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b="0" i="0" lang="en-GB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LabelEncoder, StandardScaler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label_encoder = LabelEncoder()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'voice.plan'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label_encoder.fit_transform(dataset[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'voice.plan'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'intl.plan'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label_encoder.fit_transform(dataset[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'intl.plan'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label_encoder.fit_transform(dataset[</a:t>
            </a:r>
            <a:r>
              <a:rPr b="0" i="0" lang="en-GB" sz="12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'churn'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dataset.head(</a:t>
            </a:r>
            <a:r>
              <a:rPr b="0" i="0" lang="en-GB" sz="1200" u="none" cap="none" strike="noStrike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GB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