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25E"/>
    <a:srgbClr val="262626"/>
    <a:srgbClr val="176591"/>
    <a:srgbClr val="15607E"/>
    <a:srgbClr val="2FE3DB"/>
    <a:srgbClr val="0D2C63"/>
    <a:srgbClr val="39C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CD90-638E-4B6E-9235-DF26778C0E1F}" type="datetimeFigureOut">
              <a:rPr lang="ro-RO" smtClean="0"/>
              <a:t>15.04.2024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DCF4C90-9C02-401A-9847-FDB8C8DC97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74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CD90-638E-4B6E-9235-DF26778C0E1F}" type="datetimeFigureOut">
              <a:rPr lang="ro-RO" smtClean="0"/>
              <a:t>15.04.2024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DCF4C90-9C02-401A-9847-FDB8C8DC97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29225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CD90-638E-4B6E-9235-DF26778C0E1F}" type="datetimeFigureOut">
              <a:rPr lang="ro-RO" smtClean="0"/>
              <a:t>15.04.2024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DCF4C90-9C02-401A-9847-FDB8C8DC97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2927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CD90-638E-4B6E-9235-DF26778C0E1F}" type="datetimeFigureOut">
              <a:rPr lang="ro-RO" smtClean="0"/>
              <a:t>15.04.2024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CF4C90-9C02-401A-9847-FDB8C8DC97D8}" type="slidenum">
              <a:rPr lang="ro-RO" smtClean="0"/>
              <a:t>‹#›</a:t>
            </a:fld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04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CD90-638E-4B6E-9235-DF26778C0E1F}" type="datetimeFigureOut">
              <a:rPr lang="ro-RO" smtClean="0"/>
              <a:t>15.04.2024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DCF4C90-9C02-401A-9847-FDB8C8DC97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32337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CD90-638E-4B6E-9235-DF26778C0E1F}" type="datetimeFigureOut">
              <a:rPr lang="ro-RO" smtClean="0"/>
              <a:t>15.04.2024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4C90-9C02-401A-9847-FDB8C8DC97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47477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CD90-638E-4B6E-9235-DF26778C0E1F}" type="datetimeFigureOut">
              <a:rPr lang="ro-RO" smtClean="0"/>
              <a:t>15.04.2024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4C90-9C02-401A-9847-FDB8C8DC97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18607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CD90-638E-4B6E-9235-DF26778C0E1F}" type="datetimeFigureOut">
              <a:rPr lang="ro-RO" smtClean="0"/>
              <a:t>15.04.2024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4C90-9C02-401A-9847-FDB8C8DC97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262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E9FCD90-638E-4B6E-9235-DF26778C0E1F}" type="datetimeFigureOut">
              <a:rPr lang="ro-RO" smtClean="0"/>
              <a:t>15.04.2024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DCF4C90-9C02-401A-9847-FDB8C8DC97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734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CD90-638E-4B6E-9235-DF26778C0E1F}" type="datetimeFigureOut">
              <a:rPr lang="ro-RO" smtClean="0"/>
              <a:t>15.04.2024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4C90-9C02-401A-9847-FDB8C8DC97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2278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CD90-638E-4B6E-9235-DF26778C0E1F}" type="datetimeFigureOut">
              <a:rPr lang="ro-RO" smtClean="0"/>
              <a:t>15.04.2024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DCF4C90-9C02-401A-9847-FDB8C8DC97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142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CD90-638E-4B6E-9235-DF26778C0E1F}" type="datetimeFigureOut">
              <a:rPr lang="ro-RO" smtClean="0"/>
              <a:t>15.04.2024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4C90-9C02-401A-9847-FDB8C8DC97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889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CD90-638E-4B6E-9235-DF26778C0E1F}" type="datetimeFigureOut">
              <a:rPr lang="ro-RO" smtClean="0"/>
              <a:t>15.04.2024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4C90-9C02-401A-9847-FDB8C8DC97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5390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CD90-638E-4B6E-9235-DF26778C0E1F}" type="datetimeFigureOut">
              <a:rPr lang="ro-RO" smtClean="0"/>
              <a:t>15.04.2024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4C90-9C02-401A-9847-FDB8C8DC97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1065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CD90-638E-4B6E-9235-DF26778C0E1F}" type="datetimeFigureOut">
              <a:rPr lang="ro-RO" smtClean="0"/>
              <a:t>15.04.2024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4C90-9C02-401A-9847-FDB8C8DC97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0956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CD90-638E-4B6E-9235-DF26778C0E1F}" type="datetimeFigureOut">
              <a:rPr lang="ro-RO" smtClean="0"/>
              <a:t>15.04.2024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4C90-9C02-401A-9847-FDB8C8DC97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003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CD90-638E-4B6E-9235-DF26778C0E1F}" type="datetimeFigureOut">
              <a:rPr lang="ro-RO" smtClean="0"/>
              <a:t>15.04.2024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4C90-9C02-401A-9847-FDB8C8DC97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6126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FCD90-638E-4B6E-9235-DF26778C0E1F}" type="datetimeFigureOut">
              <a:rPr lang="ro-RO" smtClean="0"/>
              <a:t>15.04.2024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4C90-9C02-401A-9847-FDB8C8DC97D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3715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06D1-C120-A21D-62F4-20EBFCE15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592280"/>
            <a:ext cx="8957570" cy="1651245"/>
          </a:xfrm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ro-RO" sz="3200" dirty="0"/>
              <a:t>SISTEM DE CONTROL TERMIC AL UNEI CLĂDIRI ÎN SCOPUL MINIMIZĂRII CONSUMULUI ENERGETIC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A770A-7D7E-FBCE-86C1-28227EE8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4394038"/>
            <a:ext cx="8277247" cy="1554001"/>
          </a:xfrm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r>
              <a:rPr lang="ro-RO" sz="1600" b="1" dirty="0"/>
              <a:t>ANALIZA SISTEMELOR INFORMAȚIONALE ȘI PROIECTAREA SISTEMELOR INFORMATICE</a:t>
            </a:r>
          </a:p>
          <a:p>
            <a:r>
              <a:rPr lang="ro-RO" sz="1600" b="1" dirty="0"/>
              <a:t>STUDENT</a:t>
            </a:r>
            <a:r>
              <a:rPr lang="en-US" sz="1600" b="1" dirty="0"/>
              <a:t>: ANDREI MARINESCU</a:t>
            </a:r>
          </a:p>
          <a:p>
            <a:r>
              <a:rPr lang="en-US" sz="1600" b="1" dirty="0"/>
              <a:t>FACULTATEA: HIDROTEHNIC</a:t>
            </a:r>
            <a:r>
              <a:rPr lang="ro-RO" sz="1600" b="1" dirty="0"/>
              <a:t>Ă, SPECIALIZARE</a:t>
            </a:r>
            <a:r>
              <a:rPr lang="en-US" sz="1600" b="1" dirty="0"/>
              <a:t>: AIA</a:t>
            </a:r>
          </a:p>
          <a:p>
            <a:r>
              <a:rPr lang="en-US" sz="1600" b="1" dirty="0"/>
              <a:t>ANUL: IV, GRUPA 1</a:t>
            </a:r>
            <a:endParaRPr lang="ro-RO" sz="1600" b="1" dirty="0"/>
          </a:p>
        </p:txBody>
      </p:sp>
    </p:spTree>
    <p:extLst>
      <p:ext uri="{BB962C8B-B14F-4D97-AF65-F5344CB8AC3E}">
        <p14:creationId xmlns:p14="http://schemas.microsoft.com/office/powerpoint/2010/main" val="356645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2170-D16A-CBF7-00FB-1AE1EF1E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71" y="753228"/>
            <a:ext cx="9863091" cy="108093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o-RO" b="1" dirty="0"/>
              <a:t>Implementarea proiectului prin metode Agile</a:t>
            </a:r>
          </a:p>
        </p:txBody>
      </p:sp>
      <p:pic>
        <p:nvPicPr>
          <p:cNvPr id="5" name="Substituent conținut 4" descr="Repeat with solid fill">
            <a:extLst>
              <a:ext uri="{FF2B5EF4-FFF2-40B4-BE49-F238E27FC236}">
                <a16:creationId xmlns:a16="http://schemas.microsoft.com/office/drawing/2014/main" id="{67C5C5F6-5A3D-D12F-A8DB-7F183A430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8106" y="622999"/>
            <a:ext cx="1367656" cy="13676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Dreptunghi: colțuri rotunjite 12">
            <a:extLst>
              <a:ext uri="{FF2B5EF4-FFF2-40B4-BE49-F238E27FC236}">
                <a16:creationId xmlns:a16="http://schemas.microsoft.com/office/drawing/2014/main" id="{55B436D7-EC19-2927-F32B-1A622D8C3C3B}"/>
              </a:ext>
            </a:extLst>
          </p:cNvPr>
          <p:cNvSpPr/>
          <p:nvPr/>
        </p:nvSpPr>
        <p:spPr>
          <a:xfrm>
            <a:off x="4277710" y="2093676"/>
            <a:ext cx="3657600" cy="382555"/>
          </a:xfrm>
          <a:prstGeom prst="roundRect">
            <a:avLst/>
          </a:prstGeom>
          <a:solidFill>
            <a:srgbClr val="262626"/>
          </a:solidFill>
          <a:ln w="28575">
            <a:solidFill>
              <a:schemeClr val="bg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Epice</a:t>
            </a:r>
          </a:p>
        </p:txBody>
      </p: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53867A67-F861-9A82-0E15-D8E2382D935D}"/>
              </a:ext>
            </a:extLst>
          </p:cNvPr>
          <p:cNvSpPr/>
          <p:nvPr/>
        </p:nvSpPr>
        <p:spPr>
          <a:xfrm>
            <a:off x="4277710" y="3410774"/>
            <a:ext cx="3657600" cy="382555"/>
          </a:xfrm>
          <a:prstGeom prst="roundRect">
            <a:avLst/>
          </a:prstGeom>
          <a:solidFill>
            <a:srgbClr val="262626"/>
          </a:solidFill>
          <a:ln w="28575">
            <a:solidFill>
              <a:schemeClr val="bg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Story</a:t>
            </a:r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FCCEF19B-367A-F74A-A83A-8BCE0157C615}"/>
              </a:ext>
            </a:extLst>
          </p:cNvPr>
          <p:cNvSpPr/>
          <p:nvPr/>
        </p:nvSpPr>
        <p:spPr>
          <a:xfrm>
            <a:off x="7119987" y="2613474"/>
            <a:ext cx="1614244" cy="642558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Controlul temperaturii</a:t>
            </a:r>
          </a:p>
        </p:txBody>
      </p:sp>
      <p:sp>
        <p:nvSpPr>
          <p:cNvPr id="19" name="Dreptunghi: colțuri rotunjite 18">
            <a:extLst>
              <a:ext uri="{FF2B5EF4-FFF2-40B4-BE49-F238E27FC236}">
                <a16:creationId xmlns:a16="http://schemas.microsoft.com/office/drawing/2014/main" id="{D4F6AEC6-F10A-264D-C8ED-58B757F2239D}"/>
              </a:ext>
            </a:extLst>
          </p:cNvPr>
          <p:cNvSpPr/>
          <p:nvPr/>
        </p:nvSpPr>
        <p:spPr>
          <a:xfrm>
            <a:off x="8951097" y="2613474"/>
            <a:ext cx="1614244" cy="642558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Aplicație</a:t>
            </a:r>
          </a:p>
        </p:txBody>
      </p:sp>
      <p:sp>
        <p:nvSpPr>
          <p:cNvPr id="20" name="Dreptunghi: colțuri rotunjite 19">
            <a:extLst>
              <a:ext uri="{FF2B5EF4-FFF2-40B4-BE49-F238E27FC236}">
                <a16:creationId xmlns:a16="http://schemas.microsoft.com/office/drawing/2014/main" id="{F9819195-0EDB-B0BD-EB93-B4CEE6080154}"/>
              </a:ext>
            </a:extLst>
          </p:cNvPr>
          <p:cNvSpPr/>
          <p:nvPr/>
        </p:nvSpPr>
        <p:spPr>
          <a:xfrm>
            <a:off x="1638223" y="3974497"/>
            <a:ext cx="1620000" cy="68400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Proiectare machetă</a:t>
            </a:r>
          </a:p>
        </p:txBody>
      </p:sp>
      <p:sp>
        <p:nvSpPr>
          <p:cNvPr id="21" name="Dreptunghi: colțuri rotunjite 20">
            <a:extLst>
              <a:ext uri="{FF2B5EF4-FFF2-40B4-BE49-F238E27FC236}">
                <a16:creationId xmlns:a16="http://schemas.microsoft.com/office/drawing/2014/main" id="{B2F665D9-51A8-1690-DA69-CEA287387CFA}"/>
              </a:ext>
            </a:extLst>
          </p:cNvPr>
          <p:cNvSpPr/>
          <p:nvPr/>
        </p:nvSpPr>
        <p:spPr>
          <a:xfrm>
            <a:off x="1638223" y="4707397"/>
            <a:ext cx="1620000" cy="68400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Realizare machetă</a:t>
            </a:r>
          </a:p>
        </p:txBody>
      </p: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35C3493D-CF09-A5CC-8117-29C93E34AD1B}"/>
              </a:ext>
            </a:extLst>
          </p:cNvPr>
          <p:cNvSpPr/>
          <p:nvPr/>
        </p:nvSpPr>
        <p:spPr>
          <a:xfrm>
            <a:off x="3463548" y="6155729"/>
            <a:ext cx="1620000" cy="68400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Testare senzori</a:t>
            </a:r>
          </a:p>
        </p:txBody>
      </p:sp>
      <p:sp>
        <p:nvSpPr>
          <p:cNvPr id="23" name="Dreptunghi: colțuri rotunjite 22">
            <a:extLst>
              <a:ext uri="{FF2B5EF4-FFF2-40B4-BE49-F238E27FC236}">
                <a16:creationId xmlns:a16="http://schemas.microsoft.com/office/drawing/2014/main" id="{BDA436A1-C6DF-9B89-DB9B-C917A3B29D05}"/>
              </a:ext>
            </a:extLst>
          </p:cNvPr>
          <p:cNvSpPr/>
          <p:nvPr/>
        </p:nvSpPr>
        <p:spPr>
          <a:xfrm>
            <a:off x="3463548" y="3974497"/>
            <a:ext cx="1620000" cy="68400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Asamblare montaj</a:t>
            </a:r>
          </a:p>
        </p:txBody>
      </p:sp>
      <p:sp>
        <p:nvSpPr>
          <p:cNvPr id="24" name="Dreptunghi: colțuri rotunjite 23">
            <a:extLst>
              <a:ext uri="{FF2B5EF4-FFF2-40B4-BE49-F238E27FC236}">
                <a16:creationId xmlns:a16="http://schemas.microsoft.com/office/drawing/2014/main" id="{D35D8B26-7E2E-0688-4309-E730ED78F385}"/>
              </a:ext>
            </a:extLst>
          </p:cNvPr>
          <p:cNvSpPr/>
          <p:nvPr/>
        </p:nvSpPr>
        <p:spPr>
          <a:xfrm>
            <a:off x="3463548" y="5430615"/>
            <a:ext cx="1620000" cy="68400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Configurare </a:t>
            </a:r>
            <a:r>
              <a:rPr lang="ro-RO" sz="1500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Raspberry</a:t>
            </a:r>
            <a:r>
              <a:rPr lang="ro-RO" sz="1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PI 4</a:t>
            </a:r>
          </a:p>
        </p:txBody>
      </p:sp>
      <p:sp>
        <p:nvSpPr>
          <p:cNvPr id="25" name="Dreptunghi: colțuri rotunjite 24">
            <a:extLst>
              <a:ext uri="{FF2B5EF4-FFF2-40B4-BE49-F238E27FC236}">
                <a16:creationId xmlns:a16="http://schemas.microsoft.com/office/drawing/2014/main" id="{B2173864-E83C-A0A8-4614-9639DD0A5A2B}"/>
              </a:ext>
            </a:extLst>
          </p:cNvPr>
          <p:cNvSpPr/>
          <p:nvPr/>
        </p:nvSpPr>
        <p:spPr>
          <a:xfrm>
            <a:off x="3457765" y="4702556"/>
            <a:ext cx="1620000" cy="68400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Montaj electric experimental</a:t>
            </a:r>
          </a:p>
        </p:txBody>
      </p:sp>
      <p:sp>
        <p:nvSpPr>
          <p:cNvPr id="26" name="Dreptunghi: colțuri rotunjite 25">
            <a:extLst>
              <a:ext uri="{FF2B5EF4-FFF2-40B4-BE49-F238E27FC236}">
                <a16:creationId xmlns:a16="http://schemas.microsoft.com/office/drawing/2014/main" id="{9FC26079-ADED-40F1-37A6-3B15AFD3A792}"/>
              </a:ext>
            </a:extLst>
          </p:cNvPr>
          <p:cNvSpPr/>
          <p:nvPr/>
        </p:nvSpPr>
        <p:spPr>
          <a:xfrm>
            <a:off x="5283091" y="3948072"/>
            <a:ext cx="1620000" cy="68400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Conectare la </a:t>
            </a:r>
            <a:r>
              <a:rPr lang="en-US" sz="1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BD</a:t>
            </a:r>
            <a:endParaRPr lang="ro-RO" sz="15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8" name="Dreptunghi: colțuri rotunjite 27">
            <a:extLst>
              <a:ext uri="{FF2B5EF4-FFF2-40B4-BE49-F238E27FC236}">
                <a16:creationId xmlns:a16="http://schemas.microsoft.com/office/drawing/2014/main" id="{0E3B4EFF-4F24-9166-AB00-112071ACDB5D}"/>
              </a:ext>
            </a:extLst>
          </p:cNvPr>
          <p:cNvSpPr/>
          <p:nvPr/>
        </p:nvSpPr>
        <p:spPr>
          <a:xfrm>
            <a:off x="5288787" y="4681835"/>
            <a:ext cx="1620000" cy="68400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Extragere informații din </a:t>
            </a:r>
            <a:r>
              <a:rPr lang="en-US" sz="1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BD</a:t>
            </a:r>
            <a:endParaRPr lang="ro-RO" sz="15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9" name="Dreptunghi: colțuri rotunjite 28">
            <a:extLst>
              <a:ext uri="{FF2B5EF4-FFF2-40B4-BE49-F238E27FC236}">
                <a16:creationId xmlns:a16="http://schemas.microsoft.com/office/drawing/2014/main" id="{D454861C-FBFA-8114-4C76-D5122E386957}"/>
              </a:ext>
            </a:extLst>
          </p:cNvPr>
          <p:cNvSpPr/>
          <p:nvPr/>
        </p:nvSpPr>
        <p:spPr>
          <a:xfrm>
            <a:off x="7114231" y="3948072"/>
            <a:ext cx="1620000" cy="68400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Control manual</a:t>
            </a:r>
          </a:p>
        </p:txBody>
      </p:sp>
      <p:sp>
        <p:nvSpPr>
          <p:cNvPr id="30" name="Dreptunghi: colțuri rotunjite 29">
            <a:extLst>
              <a:ext uri="{FF2B5EF4-FFF2-40B4-BE49-F238E27FC236}">
                <a16:creationId xmlns:a16="http://schemas.microsoft.com/office/drawing/2014/main" id="{10DACCEC-5727-3A96-0ABF-E6E7A0481CA5}"/>
              </a:ext>
            </a:extLst>
          </p:cNvPr>
          <p:cNvSpPr/>
          <p:nvPr/>
        </p:nvSpPr>
        <p:spPr>
          <a:xfrm>
            <a:off x="7120590" y="4681835"/>
            <a:ext cx="1620000" cy="68400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Control automat</a:t>
            </a:r>
          </a:p>
        </p:txBody>
      </p:sp>
      <p:sp>
        <p:nvSpPr>
          <p:cNvPr id="31" name="Dreptunghi: colțuri rotunjite 30">
            <a:extLst>
              <a:ext uri="{FF2B5EF4-FFF2-40B4-BE49-F238E27FC236}">
                <a16:creationId xmlns:a16="http://schemas.microsoft.com/office/drawing/2014/main" id="{C02167B0-D32F-5268-914F-46DAAB4F9A66}"/>
              </a:ext>
            </a:extLst>
          </p:cNvPr>
          <p:cNvSpPr/>
          <p:nvPr/>
        </p:nvSpPr>
        <p:spPr>
          <a:xfrm>
            <a:off x="7120590" y="5415598"/>
            <a:ext cx="1620000" cy="68400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Algoritm de predicție</a:t>
            </a:r>
          </a:p>
        </p:txBody>
      </p:sp>
      <p:sp>
        <p:nvSpPr>
          <p:cNvPr id="32" name="Dreptunghi: colțuri rotunjite 31">
            <a:extLst>
              <a:ext uri="{FF2B5EF4-FFF2-40B4-BE49-F238E27FC236}">
                <a16:creationId xmlns:a16="http://schemas.microsoft.com/office/drawing/2014/main" id="{D1A90844-E3B9-D969-B2AC-36DF5F578719}"/>
              </a:ext>
            </a:extLst>
          </p:cNvPr>
          <p:cNvSpPr/>
          <p:nvPr/>
        </p:nvSpPr>
        <p:spPr>
          <a:xfrm>
            <a:off x="8948219" y="3948072"/>
            <a:ext cx="1620000" cy="68400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Vizualizare date</a:t>
            </a:r>
          </a:p>
        </p:txBody>
      </p:sp>
      <p:sp>
        <p:nvSpPr>
          <p:cNvPr id="33" name="Dreptunghi: colțuri rotunjite 32">
            <a:extLst>
              <a:ext uri="{FF2B5EF4-FFF2-40B4-BE49-F238E27FC236}">
                <a16:creationId xmlns:a16="http://schemas.microsoft.com/office/drawing/2014/main" id="{EDE9CEE6-5DF7-4D96-449B-1B076D12758D}"/>
              </a:ext>
            </a:extLst>
          </p:cNvPr>
          <p:cNvSpPr/>
          <p:nvPr/>
        </p:nvSpPr>
        <p:spPr>
          <a:xfrm>
            <a:off x="8948219" y="4679274"/>
            <a:ext cx="1620000" cy="68400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Interfață aplicație</a:t>
            </a:r>
          </a:p>
        </p:txBody>
      </p:sp>
      <p:sp>
        <p:nvSpPr>
          <p:cNvPr id="27" name="Dreptunghi: colțuri rotunjite 26">
            <a:extLst>
              <a:ext uri="{FF2B5EF4-FFF2-40B4-BE49-F238E27FC236}">
                <a16:creationId xmlns:a16="http://schemas.microsoft.com/office/drawing/2014/main" id="{C3FFCAF4-D01B-EA88-054E-C7A3E02819DE}"/>
              </a:ext>
            </a:extLst>
          </p:cNvPr>
          <p:cNvSpPr/>
          <p:nvPr/>
        </p:nvSpPr>
        <p:spPr>
          <a:xfrm>
            <a:off x="5291465" y="5415598"/>
            <a:ext cx="1620000" cy="684000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Introducere informații în </a:t>
            </a:r>
            <a:r>
              <a:rPr lang="en-US" sz="15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BD</a:t>
            </a:r>
            <a:endParaRPr lang="ro-RO" sz="15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Dreptunghi: colțuri rotunjite 14">
            <a:extLst>
              <a:ext uri="{FF2B5EF4-FFF2-40B4-BE49-F238E27FC236}">
                <a16:creationId xmlns:a16="http://schemas.microsoft.com/office/drawing/2014/main" id="{F0DDC145-A7C7-27DD-A023-753CB3C4B1B8}"/>
              </a:ext>
            </a:extLst>
          </p:cNvPr>
          <p:cNvSpPr/>
          <p:nvPr/>
        </p:nvSpPr>
        <p:spPr>
          <a:xfrm>
            <a:off x="1626657" y="2613474"/>
            <a:ext cx="1614243" cy="642558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Machetă</a:t>
            </a:r>
          </a:p>
        </p:txBody>
      </p:sp>
      <p:sp>
        <p:nvSpPr>
          <p:cNvPr id="16" name="Dreptunghi: colțuri rotunjite 15">
            <a:extLst>
              <a:ext uri="{FF2B5EF4-FFF2-40B4-BE49-F238E27FC236}">
                <a16:creationId xmlns:a16="http://schemas.microsoft.com/office/drawing/2014/main" id="{9419F3D7-E765-ECF1-C330-6BF85E2BE40C}"/>
              </a:ext>
            </a:extLst>
          </p:cNvPr>
          <p:cNvSpPr/>
          <p:nvPr/>
        </p:nvSpPr>
        <p:spPr>
          <a:xfrm>
            <a:off x="3457767" y="2624910"/>
            <a:ext cx="1614243" cy="624473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Montaj electric</a:t>
            </a:r>
          </a:p>
        </p:txBody>
      </p:sp>
      <p:sp>
        <p:nvSpPr>
          <p:cNvPr id="17" name="Dreptunghi: colțuri rotunjite 16">
            <a:extLst>
              <a:ext uri="{FF2B5EF4-FFF2-40B4-BE49-F238E27FC236}">
                <a16:creationId xmlns:a16="http://schemas.microsoft.com/office/drawing/2014/main" id="{4EB02331-0C23-CE80-3E52-13A3AB7805E5}"/>
              </a:ext>
            </a:extLst>
          </p:cNvPr>
          <p:cNvSpPr/>
          <p:nvPr/>
        </p:nvSpPr>
        <p:spPr>
          <a:xfrm>
            <a:off x="5288877" y="2624910"/>
            <a:ext cx="1614243" cy="631122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Baza de date</a:t>
            </a:r>
          </a:p>
        </p:txBody>
      </p:sp>
    </p:spTree>
    <p:extLst>
      <p:ext uri="{BB962C8B-B14F-4D97-AF65-F5344CB8AC3E}">
        <p14:creationId xmlns:p14="http://schemas.microsoft.com/office/powerpoint/2010/main" val="234674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5478-966C-1C91-4E32-B39846C1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/>
              <a:t>Demo produs</a:t>
            </a:r>
          </a:p>
        </p:txBody>
      </p:sp>
      <p:pic>
        <p:nvPicPr>
          <p:cNvPr id="5" name="Substituent conținut 4" descr="Double Tap Gesture with solid fill">
            <a:extLst>
              <a:ext uri="{FF2B5EF4-FFF2-40B4-BE49-F238E27FC236}">
                <a16:creationId xmlns:a16="http://schemas.microsoft.com/office/drawing/2014/main" id="{79CF5E46-994E-CEC0-03C3-6269B0D42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8252" y="622999"/>
            <a:ext cx="1356526" cy="135652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1" descr="A white rectangular sign with black numbers&#10;&#10;Description automatically generated">
            <a:extLst>
              <a:ext uri="{FF2B5EF4-FFF2-40B4-BE49-F238E27FC236}">
                <a16:creationId xmlns:a16="http://schemas.microsoft.com/office/drawing/2014/main" id="{C0FEA501-FB2A-3F05-A199-74DAFD40F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751" y="2482732"/>
            <a:ext cx="7544498" cy="3622040"/>
          </a:xfrm>
          <a:prstGeom prst="rect">
            <a:avLst/>
          </a:prstGeom>
        </p:spPr>
      </p:pic>
      <p:pic>
        <p:nvPicPr>
          <p:cNvPr id="4" name="Picture 1" descr="A blue circles with white text&#10;&#10;Description automatically generated">
            <a:extLst>
              <a:ext uri="{FF2B5EF4-FFF2-40B4-BE49-F238E27FC236}">
                <a16:creationId xmlns:a16="http://schemas.microsoft.com/office/drawing/2014/main" id="{EEDB6FC3-A860-D323-C576-0EF1E749F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751" y="2477626"/>
            <a:ext cx="7544498" cy="3627146"/>
          </a:xfrm>
          <a:prstGeom prst="rect">
            <a:avLst/>
          </a:prstGeom>
        </p:spPr>
      </p:pic>
      <p:pic>
        <p:nvPicPr>
          <p:cNvPr id="6" name="Picture 1" descr="A screenshot of a screen&#10;&#10;Description automatically generated">
            <a:extLst>
              <a:ext uri="{FF2B5EF4-FFF2-40B4-BE49-F238E27FC236}">
                <a16:creationId xmlns:a16="http://schemas.microsoft.com/office/drawing/2014/main" id="{CAC7584E-4F8D-569D-E7AF-D9BFB539D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3751" y="2477626"/>
            <a:ext cx="7544498" cy="3633818"/>
          </a:xfrm>
          <a:prstGeom prst="rect">
            <a:avLst/>
          </a:prstGeom>
        </p:spPr>
      </p:pic>
      <p:pic>
        <p:nvPicPr>
          <p:cNvPr id="7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85B87D0-6D8A-C8F5-C1F7-85F36F6252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3751" y="2486164"/>
            <a:ext cx="7544498" cy="36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4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56EB-BA8A-4429-7D98-3AF08B6F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/>
              <a:t>Concluzii și dezvoltări ulterioare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11518-15E8-0BF4-4351-B3EA3D10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8198"/>
            <a:ext cx="9745941" cy="3599316"/>
          </a:xfrm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just"/>
            <a:r>
              <a:rPr lang="ro-RO" sz="1800" dirty="0">
                <a:latin typeface="+mj-lt"/>
              </a:rPr>
              <a:t>Sistemul reprezintă o soluție sustenabilă pentru optimizarea consumului energetic în clădiri</a:t>
            </a:r>
            <a:r>
              <a:rPr lang="en-US" sz="1800" dirty="0">
                <a:latin typeface="+mj-lt"/>
              </a:rPr>
              <a:t>, p</a:t>
            </a:r>
            <a:r>
              <a:rPr lang="ro-RO" sz="1800" dirty="0" err="1">
                <a:latin typeface="+mj-lt"/>
              </a:rPr>
              <a:t>rin</a:t>
            </a:r>
            <a:r>
              <a:rPr lang="ro-RO" sz="1800" dirty="0">
                <a:latin typeface="+mj-lt"/>
              </a:rPr>
              <a:t> integrarea tehnologiilor hardware avansate, precum senzorii termici, acest sistem a demonstrat eficiență în reglarea și menținerea temperaturii interioare într-un mod precis și personalizat.</a:t>
            </a:r>
          </a:p>
          <a:p>
            <a:pPr algn="just"/>
            <a:r>
              <a:rPr lang="ro-RO" sz="1800" dirty="0">
                <a:latin typeface="+mj-lt"/>
              </a:rPr>
              <a:t>Integrarea mai profundă în Internet of Things (IoT) ar facilita comunicarea între diversele dispozitive din clădire și sistemul de control termic.</a:t>
            </a:r>
            <a:endParaRPr lang="en-US" sz="1800" dirty="0">
              <a:latin typeface="+mj-lt"/>
            </a:endParaRPr>
          </a:p>
          <a:p>
            <a:pPr algn="just"/>
            <a:r>
              <a:rPr lang="ro-RO" sz="1800" dirty="0">
                <a:latin typeface="+mj-lt"/>
              </a:rPr>
              <a:t>Dezvoltarea unor platforme de gestionare și monitorizare centralizate, accesibile de la distanță, ar oferi utilizatorilor și administratorilor posibilitatea de a urmări și ajusta parametrii sistemului în timp real.</a:t>
            </a:r>
          </a:p>
        </p:txBody>
      </p:sp>
      <p:pic>
        <p:nvPicPr>
          <p:cNvPr id="5" name="Grafic 4" descr="Exponential Graph with solid fill">
            <a:extLst>
              <a:ext uri="{FF2B5EF4-FFF2-40B4-BE49-F238E27FC236}">
                <a16:creationId xmlns:a16="http://schemas.microsoft.com/office/drawing/2014/main" id="{DFE5D7AF-A361-5ED2-5453-9F31A8FCD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3266" y="612948"/>
            <a:ext cx="1367658" cy="1367658"/>
          </a:xfrm>
          <a:prstGeom prst="rect">
            <a:avLst/>
          </a:prstGeom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48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tăText 3">
            <a:extLst>
              <a:ext uri="{FF2B5EF4-FFF2-40B4-BE49-F238E27FC236}">
                <a16:creationId xmlns:a16="http://schemas.microsoft.com/office/drawing/2014/main" id="{6151AD16-3E2E-6226-A6A4-79A3442902EF}"/>
              </a:ext>
            </a:extLst>
          </p:cNvPr>
          <p:cNvSpPr txBox="1"/>
          <p:nvPr/>
        </p:nvSpPr>
        <p:spPr>
          <a:xfrm>
            <a:off x="2565838" y="2459504"/>
            <a:ext cx="7060324" cy="19389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6000" dirty="0"/>
              <a:t>Vă mulțumesc pentru atenție!</a:t>
            </a:r>
          </a:p>
        </p:txBody>
      </p:sp>
      <p:pic>
        <p:nvPicPr>
          <p:cNvPr id="6" name="Grafic 5" descr="Chat with solid fill">
            <a:extLst>
              <a:ext uri="{FF2B5EF4-FFF2-40B4-BE49-F238E27FC236}">
                <a16:creationId xmlns:a16="http://schemas.microsoft.com/office/drawing/2014/main" id="{D8CC0859-133F-40B8-B3D7-2EF738128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5294" y="609601"/>
            <a:ext cx="1368972" cy="136897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375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3FDA-FD39-F1ED-48CC-981839DE445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/>
              <a:t>CUPRINS</a:t>
            </a:r>
            <a:endParaRPr lang="ro-R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50C9-B216-207F-95EB-B77583103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767899"/>
          </a:xfrm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Introducere</a:t>
            </a:r>
            <a:endParaRPr lang="en-US" b="1" dirty="0"/>
          </a:p>
          <a:p>
            <a:r>
              <a:rPr lang="en-US" b="1" dirty="0"/>
              <a:t>State-of-the-art</a:t>
            </a:r>
          </a:p>
          <a:p>
            <a:r>
              <a:rPr lang="en-US" b="1" dirty="0" err="1"/>
              <a:t>Tehnologii</a:t>
            </a:r>
            <a:r>
              <a:rPr lang="en-US" b="1" dirty="0"/>
              <a:t> </a:t>
            </a:r>
            <a:r>
              <a:rPr lang="en-US" b="1" dirty="0" err="1"/>
              <a:t>folosite</a:t>
            </a:r>
            <a:endParaRPr lang="en-US" b="1" dirty="0"/>
          </a:p>
          <a:p>
            <a:r>
              <a:rPr lang="en-US" b="1" dirty="0" err="1"/>
              <a:t>Func</a:t>
            </a:r>
            <a:r>
              <a:rPr lang="ro-RO" b="1" dirty="0"/>
              <a:t>ționalități proiectate</a:t>
            </a:r>
          </a:p>
          <a:p>
            <a:r>
              <a:rPr lang="ro-RO" b="1" dirty="0"/>
              <a:t>Arhitectura sistemului</a:t>
            </a:r>
          </a:p>
          <a:p>
            <a:r>
              <a:rPr lang="ro-RO" b="1" dirty="0"/>
              <a:t>Scenarii de utilizare</a:t>
            </a:r>
          </a:p>
          <a:p>
            <a:r>
              <a:rPr lang="ro-RO" b="1" dirty="0"/>
              <a:t>Implementarea proiectului prin metode Agile</a:t>
            </a:r>
          </a:p>
          <a:p>
            <a:r>
              <a:rPr lang="ro-RO" b="1" dirty="0"/>
              <a:t>Demo produs</a:t>
            </a:r>
          </a:p>
          <a:p>
            <a:r>
              <a:rPr lang="ro-RO" b="1" dirty="0"/>
              <a:t>Concluzii și dezvoltări ulterioare</a:t>
            </a:r>
          </a:p>
        </p:txBody>
      </p:sp>
      <p:pic>
        <p:nvPicPr>
          <p:cNvPr id="26" name="Graphic 25" descr="Remote learning language with solid fill">
            <a:extLst>
              <a:ext uri="{FF2B5EF4-FFF2-40B4-BE49-F238E27FC236}">
                <a16:creationId xmlns:a16="http://schemas.microsoft.com/office/drawing/2014/main" id="{18902A91-44AC-BC59-9514-372B7D33C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6469" y="607635"/>
            <a:ext cx="1372124" cy="13721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585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4711-8615-0DD9-A290-74441424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B2C3F-CF1C-F523-0E80-F8FA23876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96971"/>
            <a:ext cx="9613861" cy="3299428"/>
          </a:xfrm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just"/>
            <a:r>
              <a:rPr lang="ro-RO" sz="2000" dirty="0">
                <a:effectLst/>
                <a:latin typeface="+mj-lt"/>
                <a:ea typeface="system-ui"/>
                <a:cs typeface="system-ui"/>
              </a:rPr>
              <a:t>În prezent, eficiența energetică în clădiri este crucială pentru combaterea schimbărilor climatice și reducerea costurilor energetice. Astfel, există o cerere crescută pentru soluții de control termic care să optimizeze consumul de energie electrică și să reducă impactul asupra mediului. </a:t>
            </a:r>
            <a:r>
              <a:rPr lang="ro-RO" sz="2000" dirty="0">
                <a:latin typeface="+mj-lt"/>
              </a:rPr>
              <a:t>Proiectul vizează dezvoltarea unei soluții eficiente pentru monitorizarea și controlul sistemului termic al unei clădiri, cu accent pe reducerea consumului de energie electrică. </a:t>
            </a:r>
          </a:p>
          <a:p>
            <a:pPr algn="just"/>
            <a:r>
              <a:rPr lang="ro-RO" sz="2000" dirty="0">
                <a:latin typeface="+mj-lt"/>
              </a:rPr>
              <a:t>Prin implementarea unui sistem automat de control,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prin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predic</a:t>
            </a:r>
            <a:r>
              <a:rPr lang="ro-RO" sz="2000" dirty="0">
                <a:latin typeface="+mj-lt"/>
              </a:rPr>
              <a:t>ție, și a unei interfețe intuitive, se urmărește optimizarea funcționării în timp real, reducând consumul de energie fără a afecta confortul termic al ocupanților.</a:t>
            </a:r>
          </a:p>
        </p:txBody>
      </p:sp>
      <p:pic>
        <p:nvPicPr>
          <p:cNvPr id="5" name="Graphic 4" descr="Lightbulb and gear with solid fill">
            <a:extLst>
              <a:ext uri="{FF2B5EF4-FFF2-40B4-BE49-F238E27FC236}">
                <a16:creationId xmlns:a16="http://schemas.microsoft.com/office/drawing/2014/main" id="{BF9E7396-1020-33FF-5C2D-A0CC310A6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6001" y="603682"/>
            <a:ext cx="1369571" cy="13695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567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461A-BFAE-54B3-72AB-698B5A73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/>
              <a:t>State-of-the-art</a:t>
            </a:r>
          </a:p>
        </p:txBody>
      </p:sp>
      <p:pic>
        <p:nvPicPr>
          <p:cNvPr id="7" name="Grafikk 146" descr="Artist">
            <a:extLst>
              <a:ext uri="{FF2B5EF4-FFF2-40B4-BE49-F238E27FC236}">
                <a16:creationId xmlns:a16="http://schemas.microsoft.com/office/drawing/2014/main" id="{DD23AB4E-7617-24EA-AD1A-736487E6D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770" y="612559"/>
            <a:ext cx="1358493" cy="13584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A1C60A-76E3-FF43-7FF3-C56F8C0B2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407895"/>
            <a:ext cx="6794677" cy="3599316"/>
          </a:xfrm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just"/>
            <a:r>
              <a:rPr lang="ro-RO" sz="1800" b="1" dirty="0">
                <a:latin typeface="+mj-lt"/>
              </a:rPr>
              <a:t>Nest Learning Thermostat</a:t>
            </a:r>
            <a:r>
              <a:rPr lang="en-US" sz="1800" dirty="0">
                <a:latin typeface="+mj-lt"/>
              </a:rPr>
              <a:t>: </a:t>
            </a:r>
            <a:r>
              <a:rPr lang="ro-RO" sz="1800" dirty="0">
                <a:latin typeface="+mj-lt"/>
              </a:rPr>
              <a:t>termostat inteligent care învață preferințele utilizatorului și își ajustează automat programul pentru a economisi energie. Utilizatorul poate programa temperaturi specifice pentru diferite momente ale zilei și săptămânii, iar termostatul poate ajusta automat temperatura în funcție de aceste preferințe</a:t>
            </a:r>
            <a:endParaRPr lang="en-US" sz="1800" dirty="0">
              <a:latin typeface="+mj-lt"/>
            </a:endParaRPr>
          </a:p>
          <a:p>
            <a:pPr algn="just"/>
            <a:endParaRPr lang="en-US" sz="1800" dirty="0">
              <a:latin typeface="+mj-lt"/>
            </a:endParaRPr>
          </a:p>
          <a:p>
            <a:pPr algn="just"/>
            <a:r>
              <a:rPr lang="en-US" sz="1800" b="1" dirty="0">
                <a:latin typeface="+mj-lt"/>
              </a:rPr>
              <a:t>Honeywell Lyric T6 Pro Wi-Fi Thermostat</a:t>
            </a:r>
            <a:r>
              <a:rPr lang="en-US" sz="1800" dirty="0">
                <a:latin typeface="+mj-lt"/>
              </a:rPr>
              <a:t>: a</a:t>
            </a:r>
            <a:r>
              <a:rPr lang="ro-RO" sz="1800" dirty="0">
                <a:latin typeface="+mj-lt"/>
              </a:rPr>
              <a:t>cest termostat oferă programare personalizată a temperaturii, control de la distanță prin Wi-Fi și integrare cu asistenți vocali. Poate ajusta temperatura în funcție de prezența sau absența utilizatorului pentru a economisi energie.</a:t>
            </a:r>
          </a:p>
        </p:txBody>
      </p:sp>
      <p:pic>
        <p:nvPicPr>
          <p:cNvPr id="1026" name="Picture 2" descr="Honeywell TH6220WF2006/U Lyric T6 Pro Wi-Fi Programmable Thermostat with  Stages Up to 2 Heat/1 Cool Heat Pump or 2 Heat/2 Cool Conventional -  Amazon.com">
            <a:extLst>
              <a:ext uri="{FF2B5EF4-FFF2-40B4-BE49-F238E27FC236}">
                <a16:creationId xmlns:a16="http://schemas.microsoft.com/office/drawing/2014/main" id="{B8AC9827-A47F-8A1E-BC89-F5EFEE3EC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122" y="4421712"/>
            <a:ext cx="1683060" cy="16830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rmostat inteligent, Nest, 3rd Generation Learning T3007ES, Stainless  Steel, Silver - eMAG.ro">
            <a:extLst>
              <a:ext uri="{FF2B5EF4-FFF2-40B4-BE49-F238E27FC236}">
                <a16:creationId xmlns:a16="http://schemas.microsoft.com/office/drawing/2014/main" id="{EC7E6075-A8B2-52D1-39E2-3C7CD2438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122" y="2381460"/>
            <a:ext cx="1683060" cy="16830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82C8EFB0-C8DC-EC1E-37D5-0BF304E60976}"/>
              </a:ext>
            </a:extLst>
          </p:cNvPr>
          <p:cNvSpPr txBox="1"/>
          <p:nvPr/>
        </p:nvSpPr>
        <p:spPr>
          <a:xfrm>
            <a:off x="8374971" y="4112311"/>
            <a:ext cx="2155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b="1" dirty="0"/>
              <a:t>Fig. </a:t>
            </a:r>
            <a:r>
              <a:rPr lang="en-US" sz="1100" b="1" dirty="0"/>
              <a:t>1</a:t>
            </a:r>
            <a:r>
              <a:rPr lang="ro-RO" sz="1100" b="1" dirty="0"/>
              <a:t> – </a:t>
            </a:r>
            <a:r>
              <a:rPr lang="en-US" sz="1100" b="1" dirty="0" err="1"/>
              <a:t>Termostat</a:t>
            </a:r>
            <a:r>
              <a:rPr lang="en-US" sz="1100" b="1" dirty="0"/>
              <a:t> Nest</a:t>
            </a:r>
            <a:endParaRPr lang="ro-RO" sz="1100" b="1" dirty="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B19BEBDC-5EA2-EBAD-6009-1AA7DF82CD6B}"/>
              </a:ext>
            </a:extLst>
          </p:cNvPr>
          <p:cNvSpPr txBox="1"/>
          <p:nvPr/>
        </p:nvSpPr>
        <p:spPr>
          <a:xfrm>
            <a:off x="8288720" y="6152563"/>
            <a:ext cx="2327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b="1" dirty="0"/>
              <a:t>Fig. </a:t>
            </a:r>
            <a:r>
              <a:rPr lang="en-US" sz="1100" b="1" dirty="0"/>
              <a:t>2</a:t>
            </a:r>
            <a:r>
              <a:rPr lang="ro-RO" sz="1100" b="1" dirty="0"/>
              <a:t> – </a:t>
            </a:r>
            <a:r>
              <a:rPr lang="en-US" sz="1100" b="1" dirty="0" err="1"/>
              <a:t>Termostat</a:t>
            </a:r>
            <a:r>
              <a:rPr lang="en-US" sz="1100" b="1" dirty="0"/>
              <a:t> Honeywell</a:t>
            </a:r>
            <a:endParaRPr lang="ro-RO" sz="1100" b="1" dirty="0"/>
          </a:p>
        </p:txBody>
      </p:sp>
    </p:spTree>
    <p:extLst>
      <p:ext uri="{BB962C8B-B14F-4D97-AF65-F5344CB8AC3E}">
        <p14:creationId xmlns:p14="http://schemas.microsoft.com/office/powerpoint/2010/main" val="10932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BBA60DD-B9A8-CAF6-59D7-44238143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745941" cy="1080938"/>
          </a:xfrm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b="1" dirty="0" err="1"/>
              <a:t>Tehnologii</a:t>
            </a:r>
            <a:r>
              <a:rPr lang="en-US" b="1" dirty="0"/>
              <a:t> </a:t>
            </a:r>
            <a:r>
              <a:rPr lang="en-US" b="1" dirty="0" err="1"/>
              <a:t>folosite</a:t>
            </a:r>
            <a:endParaRPr lang="ro-RO" b="1" dirty="0"/>
          </a:p>
        </p:txBody>
      </p:sp>
      <p:pic>
        <p:nvPicPr>
          <p:cNvPr id="4" name="Graphic 6" descr="Web design with solid fill">
            <a:extLst>
              <a:ext uri="{FF2B5EF4-FFF2-40B4-BE49-F238E27FC236}">
                <a16:creationId xmlns:a16="http://schemas.microsoft.com/office/drawing/2014/main" id="{1DDE8977-DF90-C14B-CCE5-305563BDA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1428" y="621437"/>
            <a:ext cx="1349406" cy="1349406"/>
          </a:xfrm>
          <a:prstGeom prst="rect">
            <a:avLst/>
          </a:prstGeom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732EDD-ACFB-7E05-0ED7-B2FCE2E58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282" y="2667044"/>
            <a:ext cx="9613900" cy="3598863"/>
          </a:xfrm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ro-RO" sz="1800" dirty="0">
                <a:latin typeface="+mj-lt"/>
              </a:rPr>
              <a:t>Geany, ca editor de text cu interfață grafică (GUI), reprezintă o alegere populară pentru mulți dezvoltatori datorită naturii sale gratuite și open-source. Utilizând bibliotecile Scintilla și GTK, acesta oferă un set de funcționalități de bază care să acopere necesitățile esențiale ale unui mediu de dezvoltare integrat (IDE). </a:t>
            </a:r>
          </a:p>
          <a:p>
            <a:pPr algn="just">
              <a:spcAft>
                <a:spcPts val="1200"/>
              </a:spcAft>
            </a:pPr>
            <a:r>
              <a:rPr lang="ro-RO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Firebase este o suită extinsă de servicii cloud dezvoltată de Google, oferind un set cuprinzător de instrumente și servicii pentru dezvoltarea, gestionarea și scalarea aplicațiilor web și mobile.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o-RO" sz="1800" dirty="0">
                <a:latin typeface="+mj-lt"/>
              </a:rPr>
              <a:t>Python, este un limbaj de programare dinamic care este larg utilizat datorită simplității sintaxei, versatilității și puterii sale, servind diverse domenii precum dezvoltarea web, științifică și de divertisment.</a:t>
            </a:r>
          </a:p>
        </p:txBody>
      </p:sp>
      <p:pic>
        <p:nvPicPr>
          <p:cNvPr id="6" name="Picture 2" descr="undefined">
            <a:extLst>
              <a:ext uri="{FF2B5EF4-FFF2-40B4-BE49-F238E27FC236}">
                <a16:creationId xmlns:a16="http://schemas.microsoft.com/office/drawing/2014/main" id="{1CB5CF9F-DFFE-5AEB-AE4C-C6B31A76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628" y="2542465"/>
            <a:ext cx="861410" cy="861410"/>
          </a:xfrm>
          <a:prstGeom prst="rect">
            <a:avLst/>
          </a:prstGeom>
          <a:noFill/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B7E75415-DE1C-1068-AA4A-7DB8487B28FC}"/>
              </a:ext>
            </a:extLst>
          </p:cNvPr>
          <p:cNvSpPr txBox="1"/>
          <p:nvPr/>
        </p:nvSpPr>
        <p:spPr>
          <a:xfrm>
            <a:off x="10725667" y="3378808"/>
            <a:ext cx="1147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b="1" dirty="0"/>
              <a:t>Fig. </a:t>
            </a:r>
            <a:r>
              <a:rPr lang="en-US" sz="1100" b="1" dirty="0"/>
              <a:t>3</a:t>
            </a:r>
            <a:r>
              <a:rPr lang="ro-RO" sz="1100" b="1" dirty="0"/>
              <a:t> - Geany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DE8633D-B204-E5F8-EB6B-A42FD2515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774" y="3722694"/>
            <a:ext cx="733115" cy="73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DBE2874F-F6FD-6FBE-07DE-2A7F8220F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569" y="4953111"/>
            <a:ext cx="661523" cy="72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3">
            <a:extLst>
              <a:ext uri="{FF2B5EF4-FFF2-40B4-BE49-F238E27FC236}">
                <a16:creationId xmlns:a16="http://schemas.microsoft.com/office/drawing/2014/main" id="{8135094B-ED15-BDE6-1D16-02E9DDE9D518}"/>
              </a:ext>
            </a:extLst>
          </p:cNvPr>
          <p:cNvSpPr txBox="1"/>
          <p:nvPr/>
        </p:nvSpPr>
        <p:spPr>
          <a:xfrm>
            <a:off x="10703444" y="5615774"/>
            <a:ext cx="1169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b="1" dirty="0"/>
              <a:t>Fig. </a:t>
            </a:r>
            <a:r>
              <a:rPr lang="en-US" sz="1100" b="1" dirty="0"/>
              <a:t>5</a:t>
            </a:r>
            <a:r>
              <a:rPr lang="ro-RO" sz="1100" b="1" dirty="0"/>
              <a:t> – Python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8BA7E2DD-2E83-A659-DC00-BF68D06F2DD3}"/>
              </a:ext>
            </a:extLst>
          </p:cNvPr>
          <p:cNvSpPr txBox="1"/>
          <p:nvPr/>
        </p:nvSpPr>
        <p:spPr>
          <a:xfrm>
            <a:off x="10675148" y="4455809"/>
            <a:ext cx="1248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b="1" dirty="0"/>
              <a:t>Fig. </a:t>
            </a:r>
            <a:r>
              <a:rPr lang="en-US" sz="1100" b="1" dirty="0"/>
              <a:t>4</a:t>
            </a:r>
            <a:r>
              <a:rPr lang="ro-RO" sz="1100" b="1" dirty="0"/>
              <a:t> - Firebase</a:t>
            </a: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2C774E55-09E5-FBC1-4DA0-69572DC2576F}"/>
              </a:ext>
            </a:extLst>
          </p:cNvPr>
          <p:cNvSpPr txBox="1"/>
          <p:nvPr/>
        </p:nvSpPr>
        <p:spPr>
          <a:xfrm>
            <a:off x="4414429" y="2173133"/>
            <a:ext cx="2292296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b="1" dirty="0">
                <a:latin typeface="+mj-lt"/>
              </a:rPr>
              <a:t>PARTEA </a:t>
            </a:r>
            <a:r>
              <a:rPr lang="en-US" b="1" dirty="0">
                <a:latin typeface="+mj-lt"/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06691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4EC7-FA53-0D51-1CBB-DB2DDF11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759819" cy="1080938"/>
          </a:xfrm>
        </p:spPr>
        <p:txBody>
          <a:bodyPr/>
          <a:lstStyle/>
          <a:p>
            <a:pPr algn="ctr"/>
            <a:r>
              <a:rPr lang="ro-RO" b="1" dirty="0"/>
              <a:t>Tehnologii folosite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A3C7-9B5E-ECB5-D336-E8909DC06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33" y="2579897"/>
            <a:ext cx="11825659" cy="1320883"/>
          </a:xfrm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algn="just"/>
            <a:r>
              <a:rPr lang="ro-RO" sz="2000" dirty="0">
                <a:latin typeface="+mj-lt"/>
              </a:rPr>
              <a:t>Seria Raspberry Pi a revoluționat calculatoarele mici, inițial pentru educație, dar rapid adoptate și în robotică și automatizare. Lansarea Raspberry Pi 4 a consolidat această poziție, oferind performanță îmbunătățită și opțiuni extinse de memorie RAM, menținând angajamentul față de calitate și producție locală.</a:t>
            </a:r>
          </a:p>
          <a:p>
            <a:pPr algn="just"/>
            <a:endParaRPr lang="ro-RO" sz="1800" dirty="0">
              <a:latin typeface="+mj-lt"/>
            </a:endParaRPr>
          </a:p>
        </p:txBody>
      </p:sp>
      <p:pic>
        <p:nvPicPr>
          <p:cNvPr id="10" name="Graphic 9" descr="Processor with solid fill">
            <a:extLst>
              <a:ext uri="{FF2B5EF4-FFF2-40B4-BE49-F238E27FC236}">
                <a16:creationId xmlns:a16="http://schemas.microsoft.com/office/drawing/2014/main" id="{0814F00E-355D-7315-623D-F2F8BAD93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06" y="623433"/>
            <a:ext cx="1356287" cy="1356287"/>
          </a:xfrm>
          <a:prstGeom prst="rect">
            <a:avLst/>
          </a:prstGeom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green circuit board with many ports&#10;&#10;Description automatically generated">
            <a:extLst>
              <a:ext uri="{FF2B5EF4-FFF2-40B4-BE49-F238E27FC236}">
                <a16:creationId xmlns:a16="http://schemas.microsoft.com/office/drawing/2014/main" id="{2B57BD25-452E-3244-CDFA-35613AF444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6" t="13978" r="2116" b="3934"/>
          <a:stretch/>
        </p:blipFill>
        <p:spPr bwMode="auto">
          <a:xfrm>
            <a:off x="389921" y="4146673"/>
            <a:ext cx="2623848" cy="16881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Imagine 1">
            <a:extLst>
              <a:ext uri="{FF2B5EF4-FFF2-40B4-BE49-F238E27FC236}">
                <a16:creationId xmlns:a16="http://schemas.microsoft.com/office/drawing/2014/main" id="{23691196-6EF1-B99C-4957-9941A9151E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78" t="4269" r="5271" b="1105"/>
          <a:stretch/>
        </p:blipFill>
        <p:spPr bwMode="auto">
          <a:xfrm>
            <a:off x="3556045" y="4364570"/>
            <a:ext cx="793919" cy="125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ine 1">
            <a:extLst>
              <a:ext uri="{FF2B5EF4-FFF2-40B4-BE49-F238E27FC236}">
                <a16:creationId xmlns:a16="http://schemas.microsoft.com/office/drawing/2014/main" id="{E256A86D-8B8B-AE60-07CC-83F0E527F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4849" y="4351255"/>
            <a:ext cx="890092" cy="125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A blue circuit board with a blue square and a blue square&#10;&#10;Description automatically generated">
            <a:extLst>
              <a:ext uri="{FF2B5EF4-FFF2-40B4-BE49-F238E27FC236}">
                <a16:creationId xmlns:a16="http://schemas.microsoft.com/office/drawing/2014/main" id="{1692F439-24AE-5845-5CE6-68DA3AD0A3B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625" t="16099" r="11589" b="3626"/>
          <a:stretch/>
        </p:blipFill>
        <p:spPr bwMode="auto">
          <a:xfrm>
            <a:off x="4892240" y="4342263"/>
            <a:ext cx="1507331" cy="125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Senzor de praf GP2Y1010AU0F (213) compatibil Arduino – Robo România">
            <a:extLst>
              <a:ext uri="{FF2B5EF4-FFF2-40B4-BE49-F238E27FC236}">
                <a16:creationId xmlns:a16="http://schemas.microsoft.com/office/drawing/2014/main" id="{62043B7A-C8EB-9205-E0C2-B70A9FC5DE0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0" t="1629" r="3095" b="5212"/>
          <a:stretch/>
        </p:blipFill>
        <p:spPr bwMode="auto">
          <a:xfrm>
            <a:off x="6940866" y="4351255"/>
            <a:ext cx="1642688" cy="125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5" descr="ML8511 UV Sensor Hookup Guide - SparkFun Learn">
            <a:extLst>
              <a:ext uri="{FF2B5EF4-FFF2-40B4-BE49-F238E27FC236}">
                <a16:creationId xmlns:a16="http://schemas.microsoft.com/office/drawing/2014/main" id="{1791BE9A-6F4E-ACF2-507F-0BF39359D92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8" t="9569" r="9569" b="10048"/>
          <a:stretch/>
        </p:blipFill>
        <p:spPr bwMode="auto">
          <a:xfrm>
            <a:off x="10556236" y="4348330"/>
            <a:ext cx="1230093" cy="12300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C27AC8-A85A-B68C-E9F6-82CC4AFC3139}"/>
              </a:ext>
            </a:extLst>
          </p:cNvPr>
          <p:cNvSpPr txBox="1"/>
          <p:nvPr/>
        </p:nvSpPr>
        <p:spPr>
          <a:xfrm>
            <a:off x="4414429" y="2173133"/>
            <a:ext cx="2292296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b="1" dirty="0">
                <a:latin typeface="+mj-lt"/>
              </a:rPr>
              <a:t>PARTEA HARDWARE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553816-DB70-EBE6-AB3F-659570EF9F33}"/>
              </a:ext>
            </a:extLst>
          </p:cNvPr>
          <p:cNvSpPr txBox="1"/>
          <p:nvPr/>
        </p:nvSpPr>
        <p:spPr>
          <a:xfrm>
            <a:off x="740022" y="5837323"/>
            <a:ext cx="1923646" cy="2616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1100" b="1" dirty="0">
                <a:latin typeface="+mj-lt"/>
              </a:rPr>
              <a:t>Fig.</a:t>
            </a:r>
            <a:r>
              <a:rPr lang="en-US" sz="1100" b="1" dirty="0">
                <a:latin typeface="+mj-lt"/>
              </a:rPr>
              <a:t> 6</a:t>
            </a:r>
            <a:r>
              <a:rPr lang="ro-RO" sz="1100" b="1" dirty="0">
                <a:latin typeface="+mj-lt"/>
              </a:rPr>
              <a:t> – Raspberry PI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F521D9-9D55-331B-9557-68E555BEC398}"/>
              </a:ext>
            </a:extLst>
          </p:cNvPr>
          <p:cNvSpPr txBox="1"/>
          <p:nvPr/>
        </p:nvSpPr>
        <p:spPr>
          <a:xfrm>
            <a:off x="6728718" y="5668045"/>
            <a:ext cx="2066984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1100" b="1" dirty="0">
                <a:latin typeface="+mj-lt"/>
              </a:rPr>
              <a:t>Fig.</a:t>
            </a:r>
            <a:r>
              <a:rPr lang="en-US" sz="1100" b="1" dirty="0">
                <a:latin typeface="+mj-lt"/>
              </a:rPr>
              <a:t> 9</a:t>
            </a:r>
            <a:r>
              <a:rPr lang="ro-RO" sz="1100" b="1" dirty="0">
                <a:latin typeface="+mj-lt"/>
              </a:rPr>
              <a:t> – Senzor de particule PM 2,5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6ED76A-6582-A0F5-832F-6F6209DF4F04}"/>
              </a:ext>
            </a:extLst>
          </p:cNvPr>
          <p:cNvSpPr txBox="1"/>
          <p:nvPr/>
        </p:nvSpPr>
        <p:spPr>
          <a:xfrm>
            <a:off x="10374790" y="5668044"/>
            <a:ext cx="1642688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1100" b="1" dirty="0">
                <a:latin typeface="+mj-lt"/>
              </a:rPr>
              <a:t>Fig.</a:t>
            </a:r>
            <a:r>
              <a:rPr lang="en-US" sz="1100" b="1" dirty="0">
                <a:latin typeface="+mj-lt"/>
              </a:rPr>
              <a:t> 11</a:t>
            </a:r>
            <a:r>
              <a:rPr lang="ro-RO" sz="1100" b="1" dirty="0">
                <a:latin typeface="+mj-lt"/>
              </a:rPr>
              <a:t> – Senzor UV ML8511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AEEB44-215F-FD07-463C-5C2CF68010A7}"/>
              </a:ext>
            </a:extLst>
          </p:cNvPr>
          <p:cNvSpPr txBox="1"/>
          <p:nvPr/>
        </p:nvSpPr>
        <p:spPr>
          <a:xfrm>
            <a:off x="2991182" y="5668046"/>
            <a:ext cx="1923646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1100" b="1" dirty="0">
                <a:latin typeface="+mj-lt"/>
              </a:rPr>
              <a:t>Fig.</a:t>
            </a:r>
            <a:r>
              <a:rPr lang="en-US" sz="1100" b="1" dirty="0">
                <a:latin typeface="+mj-lt"/>
              </a:rPr>
              <a:t> 7</a:t>
            </a:r>
            <a:r>
              <a:rPr lang="ro-RO" sz="1100" b="1" dirty="0">
                <a:latin typeface="+mj-lt"/>
              </a:rPr>
              <a:t> – Senzor de temperatură DHT22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572A8E-790F-A736-1372-1F6E3CEFAAB2}"/>
              </a:ext>
            </a:extLst>
          </p:cNvPr>
          <p:cNvSpPr txBox="1"/>
          <p:nvPr/>
        </p:nvSpPr>
        <p:spPr>
          <a:xfrm>
            <a:off x="4684082" y="5668046"/>
            <a:ext cx="1923646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1100" b="1" dirty="0">
                <a:latin typeface="+mj-lt"/>
              </a:rPr>
              <a:t>Fig.</a:t>
            </a:r>
            <a:r>
              <a:rPr lang="en-US" sz="1100" b="1" dirty="0">
                <a:latin typeface="+mj-lt"/>
              </a:rPr>
              <a:t> 8</a:t>
            </a:r>
            <a:r>
              <a:rPr lang="ro-RO" sz="1100" b="1" dirty="0">
                <a:latin typeface="+mj-lt"/>
              </a:rPr>
              <a:t> – Senzor de lumină cu fotorezistor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09BB90-BE60-C0AC-12CC-5A2F158F3B85}"/>
              </a:ext>
            </a:extLst>
          </p:cNvPr>
          <p:cNvSpPr txBox="1"/>
          <p:nvPr/>
        </p:nvSpPr>
        <p:spPr>
          <a:xfrm>
            <a:off x="8732102" y="5668045"/>
            <a:ext cx="1642688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1100" b="1" dirty="0">
                <a:latin typeface="+mj-lt"/>
              </a:rPr>
              <a:t>Fig.</a:t>
            </a:r>
            <a:r>
              <a:rPr lang="en-US" sz="1100" b="1" dirty="0">
                <a:latin typeface="+mj-lt"/>
              </a:rPr>
              <a:t> 10</a:t>
            </a:r>
            <a:r>
              <a:rPr lang="ro-RO" sz="1100" b="1" dirty="0">
                <a:latin typeface="+mj-lt"/>
              </a:rPr>
              <a:t> – Senzor de gaz MQ-135</a:t>
            </a:r>
          </a:p>
        </p:txBody>
      </p:sp>
    </p:spTree>
    <p:extLst>
      <p:ext uri="{BB962C8B-B14F-4D97-AF65-F5344CB8AC3E}">
        <p14:creationId xmlns:p14="http://schemas.microsoft.com/office/powerpoint/2010/main" val="311182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17F5-CE66-00EA-8367-F333AC4BCA7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o-RO" b="1" dirty="0"/>
              <a:t>Funcționalități proiectate</a:t>
            </a:r>
          </a:p>
        </p:txBody>
      </p:sp>
      <p:pic>
        <p:nvPicPr>
          <p:cNvPr id="5" name="Substituent conținut 4" descr="Clipboard with solid fill">
            <a:extLst>
              <a:ext uri="{FF2B5EF4-FFF2-40B4-BE49-F238E27FC236}">
                <a16:creationId xmlns:a16="http://schemas.microsoft.com/office/drawing/2014/main" id="{B65C5966-B0D6-C5CD-3EF7-8E6BE2D4D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8201" y="613668"/>
            <a:ext cx="1364272" cy="136427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276EECBF-4CB2-1664-9838-988C97C444E3}"/>
              </a:ext>
            </a:extLst>
          </p:cNvPr>
          <p:cNvSpPr txBox="1"/>
          <p:nvPr/>
        </p:nvSpPr>
        <p:spPr>
          <a:xfrm>
            <a:off x="546691" y="2323322"/>
            <a:ext cx="9881119" cy="646331"/>
          </a:xfrm>
          <a:prstGeom prst="rect">
            <a:avLst/>
          </a:prstGeom>
          <a:noFill/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o-RO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Pentru sistemul de control termic al clădirii, componentele software sunt concepute pentru a asigura o interacțiune eficientă între aplicație și hardware-</a:t>
            </a:r>
            <a:r>
              <a:rPr lang="ro-RO" sz="1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ro-RO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sistemului.</a:t>
            </a:r>
            <a:endParaRPr lang="ro-RO" dirty="0">
              <a:latin typeface="+mj-lt"/>
            </a:endParaRPr>
          </a:p>
        </p:txBody>
      </p:sp>
      <p:sp>
        <p:nvSpPr>
          <p:cNvPr id="4" name="Dreptunghi: colțuri rotunjite 3">
            <a:extLst>
              <a:ext uri="{FF2B5EF4-FFF2-40B4-BE49-F238E27FC236}">
                <a16:creationId xmlns:a16="http://schemas.microsoft.com/office/drawing/2014/main" id="{FBF70718-A6B0-B426-1BB4-FF0106B3ED12}"/>
              </a:ext>
            </a:extLst>
          </p:cNvPr>
          <p:cNvSpPr/>
          <p:nvPr/>
        </p:nvSpPr>
        <p:spPr>
          <a:xfrm>
            <a:off x="851261" y="3429000"/>
            <a:ext cx="2196539" cy="647979"/>
          </a:xfrm>
          <a:prstGeom prst="roundRect">
            <a:avLst/>
          </a:prstGeom>
          <a:solidFill>
            <a:srgbClr val="262626"/>
          </a:solidFill>
          <a:ln w="15875">
            <a:solidFill>
              <a:schemeClr val="tx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effectLst>
                  <a:outerShdw blurRad="381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Aplica</a:t>
            </a:r>
            <a:r>
              <a:rPr lang="ro-RO" b="1" dirty="0">
                <a:effectLst>
                  <a:outerShdw blurRad="381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ție</a:t>
            </a:r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25D9C70F-1E8D-6A32-6AF2-7F7AA6B2CB1A}"/>
              </a:ext>
            </a:extLst>
          </p:cNvPr>
          <p:cNvSpPr/>
          <p:nvPr/>
        </p:nvSpPr>
        <p:spPr>
          <a:xfrm>
            <a:off x="4985296" y="3429000"/>
            <a:ext cx="2196539" cy="647979"/>
          </a:xfrm>
          <a:prstGeom prst="roundRect">
            <a:avLst/>
          </a:prstGeom>
          <a:solidFill>
            <a:srgbClr val="262626"/>
          </a:solidFill>
          <a:ln w="15875">
            <a:solidFill>
              <a:schemeClr val="tx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effectLst>
                  <a:outerShdw blurRad="381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Baza de date</a:t>
            </a:r>
          </a:p>
        </p:txBody>
      </p:sp>
      <p:sp>
        <p:nvSpPr>
          <p:cNvPr id="7" name="Dreptunghi: colțuri rotunjite 6">
            <a:extLst>
              <a:ext uri="{FF2B5EF4-FFF2-40B4-BE49-F238E27FC236}">
                <a16:creationId xmlns:a16="http://schemas.microsoft.com/office/drawing/2014/main" id="{358771E5-447F-1A38-13BC-31FE927D60B7}"/>
              </a:ext>
            </a:extLst>
          </p:cNvPr>
          <p:cNvSpPr/>
          <p:nvPr/>
        </p:nvSpPr>
        <p:spPr>
          <a:xfrm>
            <a:off x="9119332" y="3429000"/>
            <a:ext cx="2196539" cy="647979"/>
          </a:xfrm>
          <a:prstGeom prst="roundRect">
            <a:avLst/>
          </a:prstGeom>
          <a:solidFill>
            <a:srgbClr val="262626"/>
          </a:solidFill>
          <a:ln w="15875">
            <a:solidFill>
              <a:schemeClr val="tx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>
                <a:effectLst>
                  <a:outerShdw blurRad="381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Montaj</a:t>
            </a:r>
          </a:p>
        </p:txBody>
      </p:sp>
      <p:sp>
        <p:nvSpPr>
          <p:cNvPr id="9" name="Dreptunghi: colțuri rotunjite 8">
            <a:extLst>
              <a:ext uri="{FF2B5EF4-FFF2-40B4-BE49-F238E27FC236}">
                <a16:creationId xmlns:a16="http://schemas.microsoft.com/office/drawing/2014/main" id="{7ED61502-3822-06A5-7193-503B6B137507}"/>
              </a:ext>
            </a:extLst>
          </p:cNvPr>
          <p:cNvSpPr/>
          <p:nvPr/>
        </p:nvSpPr>
        <p:spPr>
          <a:xfrm>
            <a:off x="470114" y="4185374"/>
            <a:ext cx="2958835" cy="1167128"/>
          </a:xfrm>
          <a:prstGeom prst="roundRect">
            <a:avLst/>
          </a:prstGeom>
          <a:solidFill>
            <a:srgbClr val="262626"/>
          </a:solidFill>
          <a:ln w="15875">
            <a:solidFill>
              <a:schemeClr val="tx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effectLst>
                  <a:outerShdw blurRad="381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Vizualizare date</a:t>
            </a:r>
          </a:p>
          <a:p>
            <a:pPr algn="ctr"/>
            <a:r>
              <a:rPr lang="ro-RO" dirty="0">
                <a:effectLst>
                  <a:outerShdw blurRad="381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Control temperatură</a:t>
            </a:r>
          </a:p>
          <a:p>
            <a:pPr algn="ctr"/>
            <a:r>
              <a:rPr lang="ro-RO" dirty="0">
                <a:effectLst>
                  <a:outerShdw blurRad="381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Predicție</a:t>
            </a:r>
          </a:p>
        </p:txBody>
      </p: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289CA3E8-FA20-338E-42F7-CDED175BF5CA}"/>
              </a:ext>
            </a:extLst>
          </p:cNvPr>
          <p:cNvSpPr/>
          <p:nvPr/>
        </p:nvSpPr>
        <p:spPr>
          <a:xfrm>
            <a:off x="4628918" y="4185374"/>
            <a:ext cx="2958835" cy="1167128"/>
          </a:xfrm>
          <a:prstGeom prst="roundRect">
            <a:avLst/>
          </a:prstGeom>
          <a:solidFill>
            <a:srgbClr val="262626"/>
          </a:solidFill>
          <a:ln w="15875">
            <a:solidFill>
              <a:schemeClr val="tx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effectLst>
                  <a:outerShdw blurRad="381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Conectare la BD</a:t>
            </a:r>
          </a:p>
          <a:p>
            <a:pPr algn="ctr"/>
            <a:r>
              <a:rPr lang="ro-RO" dirty="0">
                <a:effectLst>
                  <a:outerShdw blurRad="381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Introducere/extragere date din BD</a:t>
            </a:r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D1DD646F-3E2D-0D98-F819-56001CDBC3C5}"/>
              </a:ext>
            </a:extLst>
          </p:cNvPr>
          <p:cNvSpPr/>
          <p:nvPr/>
        </p:nvSpPr>
        <p:spPr>
          <a:xfrm>
            <a:off x="8738185" y="4185374"/>
            <a:ext cx="2958835" cy="1167128"/>
          </a:xfrm>
          <a:prstGeom prst="roundRect">
            <a:avLst/>
          </a:prstGeom>
          <a:solidFill>
            <a:srgbClr val="262626"/>
          </a:solidFill>
          <a:ln w="15875">
            <a:solidFill>
              <a:schemeClr val="tx1"/>
            </a:solidFill>
          </a:ln>
          <a:effectLst>
            <a:outerShdw blurRad="381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>
                <a:effectLst>
                  <a:outerShdw blurRad="38100" dist="25400" dir="5400000" algn="t" rotWithShape="0">
                    <a:prstClr val="black">
                      <a:alpha val="40000"/>
                    </a:prstClr>
                  </a:outerShdw>
                </a:effectLst>
              </a:rPr>
              <a:t>Preluarea datelor de la senzori</a:t>
            </a:r>
          </a:p>
        </p:txBody>
      </p:sp>
    </p:spTree>
    <p:extLst>
      <p:ext uri="{BB962C8B-B14F-4D97-AF65-F5344CB8AC3E}">
        <p14:creationId xmlns:p14="http://schemas.microsoft.com/office/powerpoint/2010/main" val="174364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3AB7-30FB-EA2B-CBD7-E559FFA5F35A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o-RO" b="1" dirty="0"/>
              <a:t>Arhitectura sistemului</a:t>
            </a:r>
          </a:p>
        </p:txBody>
      </p:sp>
      <p:pic>
        <p:nvPicPr>
          <p:cNvPr id="5" name="Substituent conținut 4" descr="Blueprint with solid fill">
            <a:extLst>
              <a:ext uri="{FF2B5EF4-FFF2-40B4-BE49-F238E27FC236}">
                <a16:creationId xmlns:a16="http://schemas.microsoft.com/office/drawing/2014/main" id="{F5D34879-8F46-EFEE-CF67-40F77E213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8154" y="622999"/>
            <a:ext cx="1346478" cy="134647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4" descr="A diagram of a circuit board&#10;&#10;Description automatically generated">
            <a:extLst>
              <a:ext uri="{FF2B5EF4-FFF2-40B4-BE49-F238E27FC236}">
                <a16:creationId xmlns:a16="http://schemas.microsoft.com/office/drawing/2014/main" id="{5C83F1A3-426A-971A-4A0B-0987A9D838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973" y="2156832"/>
            <a:ext cx="4729705" cy="4110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17">
            <a:extLst>
              <a:ext uri="{FF2B5EF4-FFF2-40B4-BE49-F238E27FC236}">
                <a16:creationId xmlns:a16="http://schemas.microsoft.com/office/drawing/2014/main" id="{AEA57466-2CCD-3F73-8634-202635826D09}"/>
              </a:ext>
            </a:extLst>
          </p:cNvPr>
          <p:cNvSpPr txBox="1"/>
          <p:nvPr/>
        </p:nvSpPr>
        <p:spPr>
          <a:xfrm>
            <a:off x="1584105" y="6404290"/>
            <a:ext cx="3407137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latin typeface="+mj-lt"/>
              </a:rPr>
              <a:t>Fig.</a:t>
            </a:r>
            <a:r>
              <a:rPr lang="en-US" sz="1600" b="1" dirty="0">
                <a:latin typeface="+mj-lt"/>
              </a:rPr>
              <a:t> 12</a:t>
            </a:r>
            <a:r>
              <a:rPr lang="ro-RO" sz="1600" b="1" dirty="0">
                <a:latin typeface="+mj-lt"/>
              </a:rPr>
              <a:t> – </a:t>
            </a:r>
            <a:r>
              <a:rPr lang="en-US" sz="1600" b="1" dirty="0" err="1">
                <a:latin typeface="+mj-lt"/>
              </a:rPr>
              <a:t>Arhitectura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dirty="0" err="1">
                <a:latin typeface="+mj-lt"/>
              </a:rPr>
              <a:t>sistemului</a:t>
            </a:r>
            <a:endParaRPr lang="ro-RO" sz="1600" b="1" dirty="0">
              <a:latin typeface="+mj-lt"/>
            </a:endParaRPr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E9A68477-25C7-BB9D-23E2-F3009A22C01F}"/>
              </a:ext>
            </a:extLst>
          </p:cNvPr>
          <p:cNvSpPr txBox="1"/>
          <p:nvPr/>
        </p:nvSpPr>
        <p:spPr>
          <a:xfrm>
            <a:off x="7063108" y="6404290"/>
            <a:ext cx="3197434" cy="33855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latin typeface="+mj-lt"/>
              </a:rPr>
              <a:t>Fig.</a:t>
            </a:r>
            <a:r>
              <a:rPr lang="en-US" sz="1600" b="1" dirty="0">
                <a:latin typeface="+mj-lt"/>
              </a:rPr>
              <a:t> 13</a:t>
            </a:r>
            <a:r>
              <a:rPr lang="ro-RO" sz="1600" b="1" dirty="0">
                <a:latin typeface="+mj-lt"/>
              </a:rPr>
              <a:t> – </a:t>
            </a:r>
            <a:r>
              <a:rPr lang="en-US" sz="1600" b="1" dirty="0" err="1">
                <a:latin typeface="+mj-lt"/>
              </a:rPr>
              <a:t>Arhitectura</a:t>
            </a:r>
            <a:r>
              <a:rPr lang="en-US" sz="1600" b="1" dirty="0">
                <a:latin typeface="+mj-lt"/>
              </a:rPr>
              <a:t> hardware</a:t>
            </a:r>
            <a:endParaRPr lang="ro-RO" sz="1600" b="1" dirty="0">
              <a:latin typeface="+mj-lt"/>
            </a:endParaRPr>
          </a:p>
        </p:txBody>
      </p:sp>
      <p:pic>
        <p:nvPicPr>
          <p:cNvPr id="9" name="Picture 8" descr="A diagram of a server&#10;&#10;Description automatically generated">
            <a:extLst>
              <a:ext uri="{FF2B5EF4-FFF2-40B4-BE49-F238E27FC236}">
                <a16:creationId xmlns:a16="http://schemas.microsoft.com/office/drawing/2014/main" id="{A224E198-C627-5958-1299-AEF5B2864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9" y="2156833"/>
            <a:ext cx="5493290" cy="4110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13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A1AB-8C70-68AD-402E-6428EA6F302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o-RO" b="1" dirty="0"/>
              <a:t>Scenarii de utilizare</a:t>
            </a:r>
          </a:p>
        </p:txBody>
      </p:sp>
      <p:pic>
        <p:nvPicPr>
          <p:cNvPr id="5" name="Substituent conținut 4" descr="Decision chart with solid fill">
            <a:extLst>
              <a:ext uri="{FF2B5EF4-FFF2-40B4-BE49-F238E27FC236}">
                <a16:creationId xmlns:a16="http://schemas.microsoft.com/office/drawing/2014/main" id="{7A188703-6947-596E-20D0-BE58B36A5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8157" y="622998"/>
            <a:ext cx="1356527" cy="135652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17">
            <a:extLst>
              <a:ext uri="{FF2B5EF4-FFF2-40B4-BE49-F238E27FC236}">
                <a16:creationId xmlns:a16="http://schemas.microsoft.com/office/drawing/2014/main" id="{BBC0E503-A1B6-418F-6BBE-3ABCD7C92B98}"/>
              </a:ext>
            </a:extLst>
          </p:cNvPr>
          <p:cNvSpPr txBox="1"/>
          <p:nvPr/>
        </p:nvSpPr>
        <p:spPr>
          <a:xfrm>
            <a:off x="4222595" y="6466114"/>
            <a:ext cx="2529311" cy="30777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1400" b="1" dirty="0">
                <a:latin typeface="+mj-lt"/>
              </a:rPr>
              <a:t>Fig.</a:t>
            </a:r>
            <a:r>
              <a:rPr lang="en-US" sz="1400" b="1" dirty="0">
                <a:latin typeface="+mj-lt"/>
              </a:rPr>
              <a:t> </a:t>
            </a:r>
            <a:r>
              <a:rPr lang="ro-RO" sz="1400" b="1" dirty="0">
                <a:latin typeface="+mj-lt"/>
              </a:rPr>
              <a:t>1</a:t>
            </a:r>
            <a:r>
              <a:rPr lang="en-US" sz="1400" b="1" dirty="0">
                <a:latin typeface="+mj-lt"/>
              </a:rPr>
              <a:t>4</a:t>
            </a:r>
            <a:r>
              <a:rPr lang="ro-RO" sz="1400" b="1" dirty="0">
                <a:latin typeface="+mj-lt"/>
              </a:rPr>
              <a:t> – </a:t>
            </a:r>
            <a:r>
              <a:rPr lang="en-US" sz="1400" b="1" dirty="0">
                <a:latin typeface="+mj-lt"/>
              </a:rPr>
              <a:t>Diagram</a:t>
            </a:r>
            <a:r>
              <a:rPr lang="ro-RO" sz="1400" b="1" dirty="0">
                <a:latin typeface="+mj-lt"/>
              </a:rPr>
              <a:t>ă de stare</a:t>
            </a:r>
          </a:p>
        </p:txBody>
      </p:sp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4A1DCFBC-C6D9-F01B-E5CD-EFEE453B0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956" y="1979525"/>
            <a:ext cx="2720588" cy="45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2500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343</TotalTime>
  <Words>742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Trebuchet MS</vt:lpstr>
      <vt:lpstr>Berlin</vt:lpstr>
      <vt:lpstr>SISTEM DE CONTROL TERMIC AL UNEI CLĂDIRI ÎN SCOPUL MINIMIZĂRII CONSUMULUI ENERGETIC</vt:lpstr>
      <vt:lpstr>CUPRINS</vt:lpstr>
      <vt:lpstr>Introducere</vt:lpstr>
      <vt:lpstr>State-of-the-art</vt:lpstr>
      <vt:lpstr>Tehnologii folosite</vt:lpstr>
      <vt:lpstr>Tehnologii folosite</vt:lpstr>
      <vt:lpstr>Funcționalități proiectate</vt:lpstr>
      <vt:lpstr>Arhitectura sistemului</vt:lpstr>
      <vt:lpstr>Scenarii de utilizare</vt:lpstr>
      <vt:lpstr>Implementarea proiectului prin metode Agile</vt:lpstr>
      <vt:lpstr>Demo produs</vt:lpstr>
      <vt:lpstr>Concluzii și dezvoltări ulterioare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CONTROL TERMIC AL UNEI CLĂDIRI ÎN SCOPUL MINIMIZĂRII CONSUMULUI ENERGETIC</dc:title>
  <dc:creator>Andrei MARINESCU</dc:creator>
  <cp:lastModifiedBy>Andrei MARINESCU</cp:lastModifiedBy>
  <cp:revision>17</cp:revision>
  <dcterms:created xsi:type="dcterms:W3CDTF">2024-04-14T18:42:14Z</dcterms:created>
  <dcterms:modified xsi:type="dcterms:W3CDTF">2024-04-15T19:46:01Z</dcterms:modified>
</cp:coreProperties>
</file>