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60" r:id="rId4"/>
    <p:sldId id="261"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2/29/2020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2/29/2020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pPr lvl="0" eaLnBrk="0" fontAlgn="base" hangingPunct="0">
              <a:lnSpc>
                <a:spcPct val="100000"/>
              </a:lnSpc>
              <a:spcAft>
                <a:spcPct val="0"/>
              </a:spcAft>
            </a:pPr>
            <a:r>
              <a:rPr lang="en-US" altLang="en-US" sz="4400" b="1" cap="none" dirty="0">
                <a:solidFill>
                  <a:schemeClr val="tx1"/>
                </a:solidFill>
                <a:latin typeface="Arial" panose="020B0604020202020204" pitchFamily="34" charset="0"/>
              </a:rPr>
              <a:t>Coursera Capstone Project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Battle of Chinese Restaurants</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b="1" dirty="0"/>
              <a:t>Introduction</a:t>
            </a:r>
          </a:p>
        </p:txBody>
      </p:sp>
      <p:sp>
        <p:nvSpPr>
          <p:cNvPr id="3" name="TextBox 2">
            <a:extLst>
              <a:ext uri="{FF2B5EF4-FFF2-40B4-BE49-F238E27FC236}">
                <a16:creationId xmlns:a16="http://schemas.microsoft.com/office/drawing/2014/main" id="{EE95E9E0-BEFD-4958-93A5-CFEA7D93AC1E}"/>
              </a:ext>
            </a:extLst>
          </p:cNvPr>
          <p:cNvSpPr txBox="1"/>
          <p:nvPr/>
        </p:nvSpPr>
        <p:spPr>
          <a:xfrm>
            <a:off x="4740751" y="2112885"/>
            <a:ext cx="6718433" cy="3416320"/>
          </a:xfrm>
          <a:prstGeom prst="rect">
            <a:avLst/>
          </a:prstGeom>
          <a:noFill/>
        </p:spPr>
        <p:txBody>
          <a:bodyPr wrap="square" rtlCol="0">
            <a:spAutoFit/>
          </a:bodyPr>
          <a:lstStyle/>
          <a:p>
            <a:r>
              <a:rPr lang="en-US" dirty="0"/>
              <a:t>New York City is one of the most ethnically diverse cities in the work, with expats being around 40% of the population in it.</a:t>
            </a:r>
          </a:p>
          <a:p>
            <a:r>
              <a:rPr lang="en-US" dirty="0"/>
              <a:t>With a huge percentage of expats, there are a lot of restaurants with international cuisines. Middle eastern food, Indian food, Chinese food. It is always nice to find your own home country’s food in a foreign country to remind you of where you grew up. </a:t>
            </a:r>
          </a:p>
          <a:p>
            <a:endParaRPr lang="en-US" dirty="0"/>
          </a:p>
          <a:p>
            <a:r>
              <a:rPr lang="en-US" dirty="0"/>
              <a:t>With that being said, our project will be to help people who want to open their own international restaurant to attract expats or others who like to try new cuisines.</a:t>
            </a:r>
          </a:p>
          <a:p>
            <a:endParaRPr lang="en-US"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667DE-247C-4D2A-B09D-A6A7012380D9}"/>
              </a:ext>
            </a:extLst>
          </p:cNvPr>
          <p:cNvSpPr>
            <a:spLocks noGrp="1"/>
          </p:cNvSpPr>
          <p:nvPr>
            <p:ph type="subTitle" idx="1"/>
          </p:nvPr>
        </p:nvSpPr>
        <p:spPr>
          <a:xfrm>
            <a:off x="1627577" y="2308316"/>
            <a:ext cx="8936846" cy="457201"/>
          </a:xfrm>
        </p:spPr>
        <p:txBody>
          <a:bodyPr/>
          <a:lstStyle/>
          <a:p>
            <a:r>
              <a:rPr lang="en-US" b="1" dirty="0"/>
              <a:t>Problem</a:t>
            </a:r>
          </a:p>
          <a:p>
            <a:endParaRPr lang="en-US" dirty="0"/>
          </a:p>
        </p:txBody>
      </p:sp>
      <p:sp>
        <p:nvSpPr>
          <p:cNvPr id="7" name="Rectangle 6">
            <a:extLst>
              <a:ext uri="{FF2B5EF4-FFF2-40B4-BE49-F238E27FC236}">
                <a16:creationId xmlns:a16="http://schemas.microsoft.com/office/drawing/2014/main" id="{D4FA5122-E1A5-4F7D-B6A5-23512F3E1CC4}"/>
              </a:ext>
            </a:extLst>
          </p:cNvPr>
          <p:cNvSpPr/>
          <p:nvPr/>
        </p:nvSpPr>
        <p:spPr>
          <a:xfrm>
            <a:off x="1627577" y="2765517"/>
            <a:ext cx="8936845" cy="1200329"/>
          </a:xfrm>
          <a:prstGeom prst="rect">
            <a:avLst/>
          </a:prstGeom>
        </p:spPr>
        <p:txBody>
          <a:bodyPr wrap="square">
            <a:spAutoFit/>
          </a:bodyPr>
          <a:lstStyle/>
          <a:p>
            <a:r>
              <a:rPr lang="en-US" dirty="0"/>
              <a:t>You have the money and the means to open your own business, you decide to open a Chinese restaurant in New York city. The question is, if you were to open a Chinese restaurant, where should it be? you probably don’t want any competition. Let’s find out</a:t>
            </a:r>
          </a:p>
        </p:txBody>
      </p:sp>
    </p:spTree>
    <p:extLst>
      <p:ext uri="{BB962C8B-B14F-4D97-AF65-F5344CB8AC3E}">
        <p14:creationId xmlns:p14="http://schemas.microsoft.com/office/powerpoint/2010/main" val="43781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667DE-247C-4D2A-B09D-A6A7012380D9}"/>
              </a:ext>
            </a:extLst>
          </p:cNvPr>
          <p:cNvSpPr>
            <a:spLocks noGrp="1"/>
          </p:cNvSpPr>
          <p:nvPr>
            <p:ph type="subTitle" idx="1"/>
          </p:nvPr>
        </p:nvSpPr>
        <p:spPr>
          <a:xfrm>
            <a:off x="1627577" y="2308316"/>
            <a:ext cx="8936846" cy="457201"/>
          </a:xfrm>
        </p:spPr>
        <p:txBody>
          <a:bodyPr/>
          <a:lstStyle/>
          <a:p>
            <a:r>
              <a:rPr lang="en-US" b="1" dirty="0"/>
              <a:t>Interest</a:t>
            </a:r>
          </a:p>
          <a:p>
            <a:endParaRPr lang="en-US" dirty="0"/>
          </a:p>
        </p:txBody>
      </p:sp>
      <p:sp>
        <p:nvSpPr>
          <p:cNvPr id="7" name="Rectangle 6">
            <a:extLst>
              <a:ext uri="{FF2B5EF4-FFF2-40B4-BE49-F238E27FC236}">
                <a16:creationId xmlns:a16="http://schemas.microsoft.com/office/drawing/2014/main" id="{D4FA5122-E1A5-4F7D-B6A5-23512F3E1CC4}"/>
              </a:ext>
            </a:extLst>
          </p:cNvPr>
          <p:cNvSpPr/>
          <p:nvPr/>
        </p:nvSpPr>
        <p:spPr>
          <a:xfrm>
            <a:off x="1627577" y="2765517"/>
            <a:ext cx="8936845" cy="646331"/>
          </a:xfrm>
          <a:prstGeom prst="rect">
            <a:avLst/>
          </a:prstGeom>
        </p:spPr>
        <p:txBody>
          <a:bodyPr wrap="square">
            <a:spAutoFit/>
          </a:bodyPr>
          <a:lstStyle/>
          <a:p>
            <a:r>
              <a:rPr lang="en-US" dirty="0"/>
              <a:t>People who would like to have fewer competitions for their restaurants, so that more customers would come to them (taking into account the food is great of course)</a:t>
            </a:r>
          </a:p>
        </p:txBody>
      </p:sp>
    </p:spTree>
    <p:extLst>
      <p:ext uri="{BB962C8B-B14F-4D97-AF65-F5344CB8AC3E}">
        <p14:creationId xmlns:p14="http://schemas.microsoft.com/office/powerpoint/2010/main" val="193108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667DE-247C-4D2A-B09D-A6A7012380D9}"/>
              </a:ext>
            </a:extLst>
          </p:cNvPr>
          <p:cNvSpPr>
            <a:spLocks noGrp="1"/>
          </p:cNvSpPr>
          <p:nvPr>
            <p:ph type="subTitle" idx="1"/>
          </p:nvPr>
        </p:nvSpPr>
        <p:spPr>
          <a:xfrm>
            <a:off x="1627577" y="2308316"/>
            <a:ext cx="8936846" cy="457201"/>
          </a:xfrm>
        </p:spPr>
        <p:txBody>
          <a:bodyPr/>
          <a:lstStyle/>
          <a:p>
            <a:r>
              <a:rPr lang="en-US" b="1" dirty="0"/>
              <a:t>Data</a:t>
            </a:r>
          </a:p>
          <a:p>
            <a:endParaRPr lang="en-US" dirty="0"/>
          </a:p>
        </p:txBody>
      </p:sp>
      <p:sp>
        <p:nvSpPr>
          <p:cNvPr id="7" name="Rectangle 6">
            <a:extLst>
              <a:ext uri="{FF2B5EF4-FFF2-40B4-BE49-F238E27FC236}">
                <a16:creationId xmlns:a16="http://schemas.microsoft.com/office/drawing/2014/main" id="{D4FA5122-E1A5-4F7D-B6A5-23512F3E1CC4}"/>
              </a:ext>
            </a:extLst>
          </p:cNvPr>
          <p:cNvSpPr/>
          <p:nvPr/>
        </p:nvSpPr>
        <p:spPr>
          <a:xfrm>
            <a:off x="1627577" y="2765517"/>
            <a:ext cx="8936845" cy="2862322"/>
          </a:xfrm>
          <a:prstGeom prst="rect">
            <a:avLst/>
          </a:prstGeom>
        </p:spPr>
        <p:txBody>
          <a:bodyPr wrap="square">
            <a:spAutoFit/>
          </a:bodyPr>
          <a:lstStyle/>
          <a:p>
            <a:r>
              <a:rPr lang="en-US" dirty="0"/>
              <a:t>The Data that we will be using for this project consists of two things:</a:t>
            </a:r>
          </a:p>
          <a:p>
            <a:pPr marL="285750" indent="-285750">
              <a:buFontTx/>
              <a:buChar char="-"/>
            </a:pPr>
            <a:r>
              <a:rPr lang="en-US" dirty="0"/>
              <a:t>New York City data that contains list Boroughs, Neighborhoods along with their latitude and longitude. This data set contains the required information. This data set will be used to explore various neighborhoods of new </a:t>
            </a:r>
            <a:r>
              <a:rPr lang="en-US" dirty="0" err="1"/>
              <a:t>york</a:t>
            </a:r>
            <a:r>
              <a:rPr lang="en-US" dirty="0"/>
              <a:t> city. Data source: </a:t>
            </a:r>
            <a:r>
              <a:rPr lang="en-US" dirty="0">
                <a:hlinkClick r:id="rId2"/>
              </a:rPr>
              <a:t>https://cocl.us/new_york_dataset</a:t>
            </a:r>
            <a:r>
              <a:rPr lang="en-US" dirty="0"/>
              <a:t>.</a:t>
            </a:r>
          </a:p>
          <a:p>
            <a:pPr marL="285750" indent="-285750">
              <a:buFontTx/>
              <a:buChar char="-"/>
            </a:pPr>
            <a:r>
              <a:rPr lang="en-US" dirty="0"/>
              <a:t>Chinese restaurants in each neighborhood of new </a:t>
            </a:r>
            <a:r>
              <a:rPr lang="en-US" dirty="0" err="1"/>
              <a:t>york</a:t>
            </a:r>
            <a:r>
              <a:rPr lang="en-US" dirty="0"/>
              <a:t> city. We will get all the Chinese restaurants in the list of neighborhoods of new </a:t>
            </a:r>
            <a:r>
              <a:rPr lang="en-US" dirty="0" err="1"/>
              <a:t>york</a:t>
            </a:r>
            <a:r>
              <a:rPr lang="en-US" dirty="0"/>
              <a:t> city using Foursquare API.</a:t>
            </a:r>
          </a:p>
          <a:p>
            <a:br>
              <a:rPr lang="en-US" b="1" dirty="0"/>
            </a:br>
            <a:endParaRPr lang="en-US" b="1" dirty="0"/>
          </a:p>
        </p:txBody>
      </p:sp>
    </p:spTree>
    <p:extLst>
      <p:ext uri="{BB962C8B-B14F-4D97-AF65-F5344CB8AC3E}">
        <p14:creationId xmlns:p14="http://schemas.microsoft.com/office/powerpoint/2010/main" val="29938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667DE-247C-4D2A-B09D-A6A7012380D9}"/>
              </a:ext>
            </a:extLst>
          </p:cNvPr>
          <p:cNvSpPr>
            <a:spLocks noGrp="1"/>
          </p:cNvSpPr>
          <p:nvPr>
            <p:ph type="subTitle" idx="1"/>
          </p:nvPr>
        </p:nvSpPr>
        <p:spPr>
          <a:xfrm>
            <a:off x="1627577" y="2308316"/>
            <a:ext cx="8936846" cy="457201"/>
          </a:xfrm>
        </p:spPr>
        <p:txBody>
          <a:bodyPr/>
          <a:lstStyle/>
          <a:p>
            <a:r>
              <a:rPr lang="en-US" b="1" dirty="0"/>
              <a:t>Methodology</a:t>
            </a:r>
          </a:p>
          <a:p>
            <a:endParaRPr lang="en-US" dirty="0"/>
          </a:p>
        </p:txBody>
      </p:sp>
      <p:sp>
        <p:nvSpPr>
          <p:cNvPr id="7" name="Rectangle 6">
            <a:extLst>
              <a:ext uri="{FF2B5EF4-FFF2-40B4-BE49-F238E27FC236}">
                <a16:creationId xmlns:a16="http://schemas.microsoft.com/office/drawing/2014/main" id="{D4FA5122-E1A5-4F7D-B6A5-23512F3E1CC4}"/>
              </a:ext>
            </a:extLst>
          </p:cNvPr>
          <p:cNvSpPr/>
          <p:nvPr/>
        </p:nvSpPr>
        <p:spPr>
          <a:xfrm>
            <a:off x="1627577" y="2765517"/>
            <a:ext cx="8936845" cy="1200329"/>
          </a:xfrm>
          <a:prstGeom prst="rect">
            <a:avLst/>
          </a:prstGeom>
        </p:spPr>
        <p:txBody>
          <a:bodyPr wrap="square">
            <a:spAutoFit/>
          </a:bodyPr>
          <a:lstStyle/>
          <a:p>
            <a:pPr marL="285750" indent="-285750">
              <a:buFontTx/>
              <a:buChar char="-"/>
            </a:pPr>
            <a:r>
              <a:rPr lang="en-US" dirty="0"/>
              <a:t>Get New York City data from </a:t>
            </a:r>
            <a:r>
              <a:rPr lang="en-US" dirty="0">
                <a:hlinkClick r:id="rId2"/>
              </a:rPr>
              <a:t>https://cocl.us/new_york_dataset</a:t>
            </a:r>
            <a:endParaRPr lang="en-US" dirty="0"/>
          </a:p>
          <a:p>
            <a:pPr marL="285750" indent="-285750">
              <a:buFontTx/>
              <a:buChar char="-"/>
            </a:pPr>
            <a:r>
              <a:rPr lang="en-US" dirty="0"/>
              <a:t>Find all Chinese Restaurants in each of the neighborhoods using </a:t>
            </a:r>
            <a:r>
              <a:rPr lang="en-US" dirty="0" err="1"/>
              <a:t>FourSquare</a:t>
            </a:r>
            <a:r>
              <a:rPr lang="en-US" dirty="0"/>
              <a:t> API </a:t>
            </a:r>
          </a:p>
          <a:p>
            <a:pPr marL="285750" indent="-285750">
              <a:buFontTx/>
              <a:buChar char="-"/>
            </a:pPr>
            <a:r>
              <a:rPr lang="en-US" dirty="0"/>
              <a:t>Choose the neighborhoods or Boroughs with the least Chinese restaurants as potential candidates</a:t>
            </a:r>
          </a:p>
        </p:txBody>
      </p:sp>
    </p:spTree>
    <p:extLst>
      <p:ext uri="{BB962C8B-B14F-4D97-AF65-F5344CB8AC3E}">
        <p14:creationId xmlns:p14="http://schemas.microsoft.com/office/powerpoint/2010/main" val="331501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8458200" y="607392"/>
            <a:ext cx="3161963" cy="1645920"/>
          </a:xfrm>
          <a:prstGeom prst="rect">
            <a:avLst/>
          </a:prstGeom>
        </p:spPr>
        <p:txBody>
          <a:bodyPr vert="horz" lIns="91440" tIns="45720" rIns="91440" bIns="45720" rtlCol="0" anchor="b">
            <a:normAutofit/>
          </a:bodyPr>
          <a:lstStyle/>
          <a:p>
            <a:r>
              <a:rPr lang="en-US" b="0" i="0" kern="1200" cap="none" spc="0" baseline="0" dirty="0">
                <a:effectLst/>
                <a:latin typeface="+mj-lt"/>
                <a:ea typeface="+mn-ea"/>
                <a:cs typeface="+mn-cs"/>
              </a:rPr>
              <a:t>Analysis</a:t>
            </a:r>
          </a:p>
        </p:txBody>
      </p:sp>
      <p:pic>
        <p:nvPicPr>
          <p:cNvPr id="2050" name="Picture 2">
            <a:extLst>
              <a:ext uri="{FF2B5EF4-FFF2-40B4-BE49-F238E27FC236}">
                <a16:creationId xmlns:a16="http://schemas.microsoft.com/office/drawing/2014/main" id="{E61DC30E-A2A1-41CB-9097-4F8C8597F0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1330642"/>
            <a:ext cx="6858000" cy="389191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95E9E0-BEFD-4958-93A5-CFEA7D93AC1E}"/>
              </a:ext>
            </a:extLst>
          </p:cNvPr>
          <p:cNvSpPr txBox="1"/>
          <p:nvPr/>
        </p:nvSpPr>
        <p:spPr>
          <a:xfrm>
            <a:off x="8458200" y="2336800"/>
            <a:ext cx="3161963" cy="3606800"/>
          </a:xfrm>
          <a:prstGeom prst="rect">
            <a:avLst/>
          </a:prstGeom>
        </p:spPr>
        <p:txBody>
          <a:bodyPr vert="horz" lIns="91440" tIns="45720" rIns="91440" bIns="45720" rtlCol="0">
            <a:normAutofit/>
          </a:bodyPr>
          <a:lstStyle/>
          <a:p>
            <a:pPr>
              <a:lnSpc>
                <a:spcPct val="110000"/>
              </a:lnSpc>
              <a:spcBef>
                <a:spcPts val="800"/>
              </a:spcBef>
              <a:buClr>
                <a:schemeClr val="tx1">
                  <a:lumMod val="85000"/>
                  <a:lumOff val="15000"/>
                </a:schemeClr>
              </a:buClr>
            </a:pPr>
            <a:r>
              <a:rPr lang="en-US" kern="1200" dirty="0">
                <a:latin typeface="+mn-lt"/>
                <a:ea typeface="+mn-ea"/>
                <a:cs typeface="+mn-cs"/>
              </a:rPr>
              <a:t>Using our tools to analyze the data we got to know that the least Borough with Chinese restaurants would be Manhattan as shown </a:t>
            </a:r>
            <a:r>
              <a:rPr lang="en-US" dirty="0"/>
              <a:t>in the chart.</a:t>
            </a:r>
            <a:endParaRPr lang="en-US" kern="1200" dirty="0">
              <a:latin typeface="+mn-lt"/>
              <a:ea typeface="+mn-ea"/>
              <a:cs typeface="+mn-cs"/>
            </a:endParaRPr>
          </a:p>
        </p:txBody>
      </p:sp>
      <p:pic>
        <p:nvPicPr>
          <p:cNvPr id="8" name="Picture 7">
            <a:extLst>
              <a:ext uri="{FF2B5EF4-FFF2-40B4-BE49-F238E27FC236}">
                <a16:creationId xmlns:a16="http://schemas.microsoft.com/office/drawing/2014/main" id="{275BA820-92CB-435A-9405-E94BAB6C32B7}"/>
              </a:ext>
            </a:extLst>
          </p:cNvPr>
          <p:cNvPicPr>
            <a:picLocks noChangeAspect="1"/>
          </p:cNvPicPr>
          <p:nvPr/>
        </p:nvPicPr>
        <p:blipFill>
          <a:blip r:embed="rId3"/>
          <a:stretch>
            <a:fillRect/>
          </a:stretch>
        </p:blipFill>
        <p:spPr>
          <a:xfrm>
            <a:off x="2346807" y="5222557"/>
            <a:ext cx="3535986" cy="1508891"/>
          </a:xfrm>
          <a:prstGeom prst="rect">
            <a:avLst/>
          </a:prstGeom>
        </p:spPr>
      </p:pic>
    </p:spTree>
    <p:extLst>
      <p:ext uri="{BB962C8B-B14F-4D97-AF65-F5344CB8AC3E}">
        <p14:creationId xmlns:p14="http://schemas.microsoft.com/office/powerpoint/2010/main" val="225531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7C667DE-247C-4D2A-B09D-A6A7012380D9}"/>
              </a:ext>
            </a:extLst>
          </p:cNvPr>
          <p:cNvSpPr>
            <a:spLocks noGrp="1"/>
          </p:cNvSpPr>
          <p:nvPr>
            <p:ph type="subTitle" idx="1"/>
          </p:nvPr>
        </p:nvSpPr>
        <p:spPr>
          <a:xfrm>
            <a:off x="1627577" y="2308316"/>
            <a:ext cx="8936846" cy="457201"/>
          </a:xfrm>
        </p:spPr>
        <p:txBody>
          <a:bodyPr/>
          <a:lstStyle/>
          <a:p>
            <a:r>
              <a:rPr lang="en-US" b="1" dirty="0"/>
              <a:t>Conclusion</a:t>
            </a:r>
          </a:p>
          <a:p>
            <a:endParaRPr lang="en-US" dirty="0"/>
          </a:p>
        </p:txBody>
      </p:sp>
      <p:sp>
        <p:nvSpPr>
          <p:cNvPr id="7" name="Rectangle 6">
            <a:extLst>
              <a:ext uri="{FF2B5EF4-FFF2-40B4-BE49-F238E27FC236}">
                <a16:creationId xmlns:a16="http://schemas.microsoft.com/office/drawing/2014/main" id="{D4FA5122-E1A5-4F7D-B6A5-23512F3E1CC4}"/>
              </a:ext>
            </a:extLst>
          </p:cNvPr>
          <p:cNvSpPr/>
          <p:nvPr/>
        </p:nvSpPr>
        <p:spPr>
          <a:xfrm>
            <a:off x="1627577" y="2765517"/>
            <a:ext cx="8936845" cy="646331"/>
          </a:xfrm>
          <a:prstGeom prst="rect">
            <a:avLst/>
          </a:prstGeom>
        </p:spPr>
        <p:txBody>
          <a:bodyPr wrap="square">
            <a:spAutoFit/>
          </a:bodyPr>
          <a:lstStyle/>
          <a:p>
            <a:r>
              <a:rPr lang="en-US" dirty="0"/>
              <a:t>If you are trying to open a Chinese restaurant, our advice is to open it in Manhattan, as you will have less competition there.</a:t>
            </a:r>
          </a:p>
        </p:txBody>
      </p:sp>
    </p:spTree>
    <p:extLst>
      <p:ext uri="{BB962C8B-B14F-4D97-AF65-F5344CB8AC3E}">
        <p14:creationId xmlns:p14="http://schemas.microsoft.com/office/powerpoint/2010/main" val="3820546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Coursera Capstone Project </vt:lpstr>
      <vt:lpstr>Introduction</vt:lpstr>
      <vt:lpstr>PowerPoint Presentation</vt:lpstr>
      <vt:lpstr>PowerPoint Presentation</vt:lpstr>
      <vt:lpstr>PowerPoint Presentation</vt:lpstr>
      <vt:lpstr>PowerPoint Presentation</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2020-02-29T02:11:44Z</dcterms:created>
  <dcterms:modified xsi:type="dcterms:W3CDTF">2020-02-29T02:13:53Z</dcterms:modified>
</cp:coreProperties>
</file>