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61" r:id="rId3"/>
    <p:sldId id="269" r:id="rId4"/>
    <p:sldId id="272" r:id="rId5"/>
    <p:sldId id="266" r:id="rId6"/>
    <p:sldId id="270" r:id="rId7"/>
    <p:sldId id="271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embeddedFontLst>
    <p:embeddedFont>
      <p:font typeface="Century Gothic" pitchFamily="34" charset="0"/>
      <p:regular r:id="rId14"/>
      <p:bold r:id="rId15"/>
      <p:italic r:id="rId16"/>
      <p:boldItalic r:id="rId17"/>
    </p:embeddedFont>
    <p:embeddedFont>
      <p:font typeface="微软雅黑" pitchFamily="34" charset="-122"/>
      <p:regular r:id="rId18"/>
      <p:bold r:id="rId19"/>
    </p:embeddedFont>
  </p:embeddedFontLst>
  <p:defaultTextStyle>
    <a:defPPr>
      <a:defRPr lang="zh-CN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9" autoAdjust="0"/>
    <p:restoredTop sz="92996" autoAdjust="0"/>
  </p:normalViewPr>
  <p:slideViewPr>
    <p:cSldViewPr snapToGrid="0" showGuides="1">
      <p:cViewPr>
        <p:scale>
          <a:sx n="66" d="100"/>
          <a:sy n="66" d="100"/>
        </p:scale>
        <p:origin x="-2002" y="-3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信息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57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29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74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7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59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74" r:id="rId3"/>
    <p:sldLayoutId id="214748367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canvas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hyperlink" Target="js/game.j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tar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twoBal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35795" y="2072386"/>
            <a:ext cx="5314271" cy="132343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</a:rPr>
              <a:t>技术分享</a:t>
            </a:r>
            <a:r>
              <a:rPr lang="zh-CN" altLang="en-US" sz="8000" b="1" dirty="0">
                <a:solidFill>
                  <a:schemeClr val="bg1"/>
                </a:solidFill>
              </a:rPr>
              <a:t>会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87796" y="5272416"/>
            <a:ext cx="915631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唐安民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0676" y="532802"/>
            <a:ext cx="1415768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斗鱼研发二部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73458" y="5180857"/>
            <a:ext cx="414338" cy="552451"/>
            <a:chOff x="1031277" y="5180856"/>
            <a:chExt cx="552450" cy="552450"/>
          </a:xfrm>
        </p:grpSpPr>
        <p:sp>
          <p:nvSpPr>
            <p:cNvPr id="11" name="椭圆 10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34"/>
            <p:cNvSpPr/>
            <p:nvPr/>
          </p:nvSpPr>
          <p:spPr>
            <a:xfrm flipH="1">
              <a:off x="1130571" y="5313444"/>
              <a:ext cx="328603" cy="249173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rtlCol="0" anchor="ctr"/>
            <a:lstStyle/>
            <a:p>
              <a:pPr algn="ctr" defTabSz="685846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53465" y="3395823"/>
            <a:ext cx="419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Canvas</a:t>
            </a:r>
            <a:r>
              <a:rPr lang="zh-CN" altLang="en-US" sz="2400" dirty="0" smtClean="0">
                <a:solidFill>
                  <a:schemeClr val="bg1"/>
                </a:solidFill>
              </a:rPr>
              <a:t>基础简介与兴趣交流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9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9301" y="1006701"/>
            <a:ext cx="8284283" cy="798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2000" dirty="0" smtClean="0"/>
              <a:t>将动画与鼠标、键盘等控制器结合起来，逻辑性地去控制动画。</a:t>
            </a:r>
            <a:endParaRPr lang="zh-CN" altLang="en-US" sz="20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353473" y="231616"/>
            <a:ext cx="2079530" cy="584775"/>
            <a:chOff x="493006" y="224297"/>
            <a:chExt cx="2772706" cy="584776"/>
          </a:xfrm>
        </p:grpSpPr>
        <p:sp>
          <p:nvSpPr>
            <p:cNvPr id="21" name="文本框 20"/>
            <p:cNvSpPr txBox="1"/>
            <p:nvPr/>
          </p:nvSpPr>
          <p:spPr>
            <a:xfrm>
              <a:off x="830858" y="224297"/>
              <a:ext cx="243485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游戏制作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1" y="2236366"/>
            <a:ext cx="4588918" cy="3655148"/>
          </a:xfrm>
          <a:prstGeom prst="rect">
            <a:avLst/>
          </a:prstGeom>
        </p:spPr>
      </p:pic>
      <p:pic>
        <p:nvPicPr>
          <p:cNvPr id="4" name="图片 3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37" y="2025568"/>
            <a:ext cx="3784922" cy="473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53473" y="231616"/>
            <a:ext cx="2372880" cy="584775"/>
            <a:chOff x="493006" y="224297"/>
            <a:chExt cx="3163839" cy="584776"/>
          </a:xfrm>
        </p:grpSpPr>
        <p:sp>
          <p:nvSpPr>
            <p:cNvPr id="21" name="文本框 20"/>
            <p:cNvSpPr txBox="1"/>
            <p:nvPr/>
          </p:nvSpPr>
          <p:spPr>
            <a:xfrm>
              <a:off x="830858" y="224297"/>
              <a:ext cx="282598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Some Tips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剪去单角的矩形 4"/>
          <p:cNvSpPr/>
          <p:nvPr/>
        </p:nvSpPr>
        <p:spPr>
          <a:xfrm>
            <a:off x="498257" y="1088020"/>
            <a:ext cx="3483434" cy="207186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Canvas</a:t>
            </a:r>
            <a:r>
              <a:rPr lang="zh-CN" altLang="en-US" dirty="0" smtClean="0"/>
              <a:t>不能使用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，只能手动用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来编写所有可视化输出代码。</a:t>
            </a:r>
            <a:endParaRPr lang="zh-CN" altLang="en-US" dirty="0"/>
          </a:p>
        </p:txBody>
      </p:sp>
      <p:sp>
        <p:nvSpPr>
          <p:cNvPr id="6" name="同侧圆角矩形 5"/>
          <p:cNvSpPr/>
          <p:nvPr/>
        </p:nvSpPr>
        <p:spPr>
          <a:xfrm>
            <a:off x="5399590" y="635969"/>
            <a:ext cx="3206187" cy="46420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当利用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来进行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绘图是，浏览器会重建所有的可视化资源，因为它使用的是位图技术。创建位图图形就是将图像数据保存在有组织的数组中。当计算机处理这些数据时，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就会将一个个像素再组合成一副图像。这意味着，无论是什么东西，它都会重绘。</a:t>
            </a:r>
            <a:endParaRPr lang="zh-CN" altLang="en-US" dirty="0"/>
          </a:p>
        </p:txBody>
      </p:sp>
      <p:sp>
        <p:nvSpPr>
          <p:cNvPr id="7" name="对角圆角矩形 6"/>
          <p:cNvSpPr/>
          <p:nvPr/>
        </p:nvSpPr>
        <p:spPr>
          <a:xfrm>
            <a:off x="606862" y="4386805"/>
            <a:ext cx="3849391" cy="163203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在用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开发时，一定要使用矢量字体，不要使用位图。采用位图的话，面对字体变形或者文本旋转等情况，就会变得很丑。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71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76570" y="2072386"/>
            <a:ext cx="3632722" cy="132343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</a:rPr>
              <a:t>Over</a:t>
            </a:r>
            <a:r>
              <a:rPr lang="zh-CN" altLang="en-US" sz="8000" b="1" dirty="0" smtClean="0">
                <a:solidFill>
                  <a:schemeClr val="bg1"/>
                </a:solidFill>
              </a:rPr>
              <a:t>！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87796" y="5272416"/>
            <a:ext cx="915631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唐安民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0676" y="532802"/>
            <a:ext cx="1415768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斗鱼研发二部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73458" y="5180857"/>
            <a:ext cx="414338" cy="552451"/>
            <a:chOff x="1031277" y="5180856"/>
            <a:chExt cx="552450" cy="552450"/>
          </a:xfrm>
        </p:grpSpPr>
        <p:sp>
          <p:nvSpPr>
            <p:cNvPr id="11" name="椭圆 10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34"/>
            <p:cNvSpPr/>
            <p:nvPr/>
          </p:nvSpPr>
          <p:spPr>
            <a:xfrm flipH="1">
              <a:off x="1130571" y="5313444"/>
              <a:ext cx="328603" cy="249173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rtlCol="0" anchor="ctr"/>
            <a:lstStyle/>
            <a:p>
              <a:pPr algn="ctr" defTabSz="685846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53465" y="3395823"/>
            <a:ext cx="419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Thank you!!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9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9144000" cy="1380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292798" y="-114033"/>
            <a:ext cx="6399505" cy="156965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zh-CN" altLang="en-US" sz="96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6" name="矩形 15"/>
          <p:cNvSpPr/>
          <p:nvPr/>
        </p:nvSpPr>
        <p:spPr>
          <a:xfrm>
            <a:off x="1174500" y="2447925"/>
            <a:ext cx="54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16717" y="2484761"/>
            <a:ext cx="455570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1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35932" y="2607871"/>
            <a:ext cx="1285925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背景介绍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74500" y="3712085"/>
            <a:ext cx="54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16717" y="3748921"/>
            <a:ext cx="455570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2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35932" y="3872031"/>
            <a:ext cx="1699500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基础</a:t>
            </a:r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API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使用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74500" y="4976245"/>
            <a:ext cx="54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216717" y="5013081"/>
            <a:ext cx="455570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3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735932" y="5136191"/>
            <a:ext cx="2311847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路径使用注意事项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53581" y="2447925"/>
            <a:ext cx="54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95798" y="2484761"/>
            <a:ext cx="455570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4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15014" y="2607871"/>
            <a:ext cx="1285925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动画优化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53581" y="3712085"/>
            <a:ext cx="54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95798" y="3748921"/>
            <a:ext cx="455570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5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15014" y="3872031"/>
            <a:ext cx="1285925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游戏制作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53581" y="4976245"/>
            <a:ext cx="54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295798" y="5013081"/>
            <a:ext cx="455570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6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815014" y="5136191"/>
            <a:ext cx="1531184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Some Tips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45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29014" y="3436371"/>
            <a:ext cx="1891967" cy="308993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+mn-ea"/>
              </a:rPr>
              <a:t>并不是</a:t>
            </a:r>
            <a:endParaRPr lang="zh-CN" altLang="en-US" sz="12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53473" y="231616"/>
            <a:ext cx="2789661" cy="584775"/>
            <a:chOff x="493006" y="224297"/>
            <a:chExt cx="3719547" cy="584776"/>
          </a:xfrm>
        </p:grpSpPr>
        <p:sp>
          <p:nvSpPr>
            <p:cNvPr id="22" name="文本框 21"/>
            <p:cNvSpPr txBox="1"/>
            <p:nvPr/>
          </p:nvSpPr>
          <p:spPr>
            <a:xfrm>
              <a:off x="830858" y="224297"/>
              <a:ext cx="33816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FFFF"/>
                  </a:solidFill>
                </a:rPr>
                <a:t>Canvas</a:t>
              </a:r>
              <a:r>
                <a:rPr lang="zh-CN" altLang="en-US" sz="3200" dirty="0" smtClean="0">
                  <a:solidFill>
                    <a:srgbClr val="FFFFFF"/>
                  </a:solidFill>
                </a:rPr>
                <a:t>背景</a:t>
              </a:r>
              <a:endParaRPr lang="zh-CN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446504" y="3458210"/>
            <a:ext cx="1891967" cy="308993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200" dirty="0" smtClean="0">
                <a:solidFill>
                  <a:srgbClr val="FFFFFF"/>
                </a:solidFill>
                <a:latin typeface="+mn-ea"/>
              </a:rPr>
              <a:t>2004—Mac OS X </a:t>
            </a:r>
            <a:r>
              <a:rPr lang="en-US" altLang="zh-CN" sz="1200" dirty="0" err="1" smtClean="0">
                <a:solidFill>
                  <a:srgbClr val="FFFFFF"/>
                </a:solidFill>
                <a:latin typeface="+mn-ea"/>
              </a:rPr>
              <a:t>Webkit</a:t>
            </a:r>
            <a:endParaRPr lang="zh-CN" altLang="en-US" sz="1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13526" y="3465854"/>
            <a:ext cx="1891967" cy="308993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+mn-ea"/>
              </a:rPr>
              <a:t>官方</a:t>
            </a:r>
            <a:r>
              <a:rPr lang="en-US" altLang="zh-CN" sz="1200" dirty="0" smtClean="0">
                <a:solidFill>
                  <a:srgbClr val="FFFFFF"/>
                </a:solidFill>
                <a:latin typeface="+mn-ea"/>
              </a:rPr>
              <a:t>API</a:t>
            </a:r>
            <a:endParaRPr lang="zh-CN" altLang="en-US" sz="1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6862" y="1856166"/>
            <a:ext cx="17748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W3C</a:t>
            </a:r>
            <a:endParaRPr lang="zh-CN" altLang="en-U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81447" y="1895106"/>
            <a:ext cx="2222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Apple</a:t>
            </a:r>
            <a:endParaRPr lang="zh-CN" alt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39161" y="2044005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HTML5</a:t>
            </a:r>
            <a:endParaRPr lang="zh-CN" alt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87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3473" y="1006701"/>
            <a:ext cx="8284283" cy="7096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2000" dirty="0" smtClean="0"/>
              <a:t>&lt;canvas&gt; </a:t>
            </a:r>
            <a:r>
              <a:rPr lang="zh-CN" altLang="en-US" sz="2000" dirty="0" smtClean="0"/>
              <a:t>标签只是图形容器，必须使用脚本来绘制图形（</a:t>
            </a:r>
            <a:r>
              <a:rPr lang="en-US" altLang="zh-CN" sz="2000" dirty="0" smtClean="0"/>
              <a:t>JavaScript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353473" y="231616"/>
            <a:ext cx="2079530" cy="584775"/>
            <a:chOff x="493006" y="224297"/>
            <a:chExt cx="2772706" cy="584776"/>
          </a:xfrm>
        </p:grpSpPr>
        <p:sp>
          <p:nvSpPr>
            <p:cNvPr id="21" name="文本框 20"/>
            <p:cNvSpPr txBox="1"/>
            <p:nvPr/>
          </p:nvSpPr>
          <p:spPr>
            <a:xfrm>
              <a:off x="830858" y="224297"/>
              <a:ext cx="243485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基础介绍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3473" y="2025569"/>
            <a:ext cx="798598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绘制的对象的对象通常有：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、路径（可以用来绘制各种复杂的图形）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、形状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、图像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、文本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43068" y="3692324"/>
            <a:ext cx="2189935" cy="775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注意坐标系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152" y="3579841"/>
            <a:ext cx="4420150" cy="3194089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2433003" y="4080076"/>
            <a:ext cx="1330149" cy="38775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53473" y="231616"/>
            <a:ext cx="2079530" cy="584775"/>
            <a:chOff x="493006" y="224297"/>
            <a:chExt cx="2772706" cy="584776"/>
          </a:xfrm>
        </p:grpSpPr>
        <p:sp>
          <p:nvSpPr>
            <p:cNvPr id="21" name="文本框 20"/>
            <p:cNvSpPr txBox="1"/>
            <p:nvPr/>
          </p:nvSpPr>
          <p:spPr>
            <a:xfrm>
              <a:off x="830858" y="224297"/>
              <a:ext cx="243485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基础介绍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498257" y="949124"/>
            <a:ext cx="2268092" cy="5903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8257" y="1851949"/>
            <a:ext cx="850684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var</a:t>
            </a:r>
            <a:r>
              <a:rPr lang="en-US" altLang="zh-CN" dirty="0">
                <a:solidFill>
                  <a:schemeClr val="bg1"/>
                </a:solidFill>
              </a:rPr>
              <a:t> canvas = </a:t>
            </a:r>
            <a:r>
              <a:rPr lang="en-US" altLang="zh-CN" dirty="0" err="1">
                <a:solidFill>
                  <a:schemeClr val="bg1"/>
                </a:solidFill>
              </a:rPr>
              <a:t>document</a:t>
            </a:r>
            <a:r>
              <a:rPr lang="en-US" altLang="zh-CN" dirty="0" err="1">
                <a:solidFill>
                  <a:schemeClr val="bg1"/>
                </a:solidFill>
              </a:rPr>
              <a:t>.getElementById</a:t>
            </a:r>
            <a:r>
              <a:rPr lang="en-US" altLang="zh-CN" dirty="0" smtClean="0">
                <a:solidFill>
                  <a:schemeClr val="bg1"/>
                </a:solidFill>
              </a:rPr>
              <a:t>(‘canvas’);</a:t>
            </a:r>
            <a:r>
              <a:rPr lang="en-US" altLang="zh-CN" i="1" dirty="0" smtClean="0">
                <a:solidFill>
                  <a:schemeClr val="bg1"/>
                </a:solidFill>
              </a:rPr>
              <a:t>//</a:t>
            </a:r>
            <a:r>
              <a:rPr lang="zh-CN" altLang="en-US" i="1" dirty="0">
                <a:solidFill>
                  <a:schemeClr val="bg1"/>
                </a:solidFill>
              </a:rPr>
              <a:t>从</a:t>
            </a:r>
            <a:r>
              <a:rPr lang="en-US" altLang="zh-CN" i="1" dirty="0">
                <a:solidFill>
                  <a:schemeClr val="bg1"/>
                </a:solidFill>
              </a:rPr>
              <a:t>DOM</a:t>
            </a:r>
            <a:r>
              <a:rPr lang="zh-CN" altLang="en-US" i="1" dirty="0">
                <a:solidFill>
                  <a:schemeClr val="bg1"/>
                </a:solidFill>
              </a:rPr>
              <a:t>元素中</a:t>
            </a:r>
            <a:r>
              <a:rPr lang="zh-CN" altLang="en-US" i="1" dirty="0" smtClean="0">
                <a:solidFill>
                  <a:schemeClr val="bg1"/>
                </a:solidFill>
              </a:rPr>
              <a:t>获取</a:t>
            </a:r>
            <a:r>
              <a:rPr lang="en-US" altLang="zh-CN" i="1" dirty="0" smtClean="0">
                <a:solidFill>
                  <a:schemeClr val="bg1"/>
                </a:solidFill>
              </a:rPr>
              <a:t>							canvas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元素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ctx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en-US" altLang="zh-CN" dirty="0" err="1">
                <a:solidFill>
                  <a:schemeClr val="bg1"/>
                </a:solidFill>
              </a:rPr>
              <a:t>canvas.getContext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>
                <a:solidFill>
                  <a:schemeClr val="bg1"/>
                </a:solidFill>
              </a:rPr>
              <a:t>'2d'</a:t>
            </a:r>
            <a:r>
              <a:rPr lang="en-US" altLang="zh-CN" dirty="0">
                <a:solidFill>
                  <a:schemeClr val="bg1"/>
                </a:solidFill>
              </a:rPr>
              <a:t>);</a:t>
            </a:r>
            <a:r>
              <a:rPr lang="en-US" altLang="zh-CN" i="1" dirty="0">
                <a:solidFill>
                  <a:schemeClr val="bg1"/>
                </a:solidFill>
              </a:rPr>
              <a:t>//</a:t>
            </a:r>
            <a:r>
              <a:rPr lang="zh-CN" altLang="en-US" i="1" dirty="0">
                <a:solidFill>
                  <a:schemeClr val="bg1"/>
                </a:solidFill>
              </a:rPr>
              <a:t>生成</a:t>
            </a:r>
            <a:r>
              <a:rPr lang="en-US" altLang="zh-CN" i="1" dirty="0">
                <a:solidFill>
                  <a:schemeClr val="bg1"/>
                </a:solidFill>
              </a:rPr>
              <a:t>2D</a:t>
            </a:r>
            <a:r>
              <a:rPr lang="zh-CN" altLang="en-US" i="1" dirty="0">
                <a:solidFill>
                  <a:schemeClr val="bg1"/>
                </a:solidFill>
              </a:rPr>
              <a:t>绘图环境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06862" y="3136739"/>
            <a:ext cx="1916419" cy="5787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绘制基础图形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6862" y="4143737"/>
            <a:ext cx="2992865" cy="393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ctx.fillRect</a:t>
            </a:r>
            <a:r>
              <a:rPr lang="en-US" altLang="zh-CN" dirty="0" smtClean="0">
                <a:solidFill>
                  <a:schemeClr val="bg1"/>
                </a:solidFill>
              </a:rPr>
              <a:t>(0, 0, 100, 100)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86805" y="3634450"/>
            <a:ext cx="1539433" cy="1412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5914663" y="3330616"/>
            <a:ext cx="665544" cy="457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7099" y="3217762"/>
            <a:ext cx="26969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ctx.fillStyle</a:t>
            </a:r>
            <a:r>
              <a:rPr lang="en-US" altLang="zh-CN" dirty="0" smtClean="0">
                <a:solidFill>
                  <a:schemeClr val="bg1"/>
                </a:solidFill>
              </a:rPr>
              <a:t> =  ‘blue’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6862" y="5775767"/>
            <a:ext cx="35253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ctx.drawImage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img</a:t>
            </a:r>
            <a:r>
              <a:rPr lang="en-US" altLang="zh-CN" dirty="0" smtClean="0">
                <a:solidFill>
                  <a:schemeClr val="bg1"/>
                </a:solidFill>
              </a:rPr>
              <a:t>, 0, 0)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99052" y="5775767"/>
            <a:ext cx="23149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绘制图像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1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/>
      <p:bldP spid="24" grpId="0" animBg="1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53473" y="231616"/>
            <a:ext cx="2079530" cy="584775"/>
            <a:chOff x="493006" y="224297"/>
            <a:chExt cx="2772706" cy="584776"/>
          </a:xfrm>
        </p:grpSpPr>
        <p:sp>
          <p:nvSpPr>
            <p:cNvPr id="21" name="文本框 20"/>
            <p:cNvSpPr txBox="1"/>
            <p:nvPr/>
          </p:nvSpPr>
          <p:spPr>
            <a:xfrm>
              <a:off x="830858" y="224297"/>
              <a:ext cx="243485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基础介绍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圆角矩形 1"/>
          <p:cNvSpPr/>
          <p:nvPr/>
        </p:nvSpPr>
        <p:spPr>
          <a:xfrm>
            <a:off x="425865" y="1064871"/>
            <a:ext cx="2884494" cy="5787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使用路径绘制图形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254" y="1967696"/>
            <a:ext cx="524278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ctx.beginPath</a:t>
            </a:r>
            <a:r>
              <a:rPr lang="en-US" altLang="zh-CN" dirty="0">
                <a:solidFill>
                  <a:schemeClr val="bg1"/>
                </a:solidFill>
              </a:rPr>
              <a:t>();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ctx.arc(</a:t>
            </a:r>
            <a:r>
              <a:rPr lang="en-US" altLang="zh-CN" b="1" dirty="0" err="1" smtClean="0">
                <a:solidFill>
                  <a:schemeClr val="bg1"/>
                </a:solidFill>
              </a:rPr>
              <a:t>this</a:t>
            </a:r>
            <a:r>
              <a:rPr lang="en-US" altLang="zh-CN" dirty="0" err="1" smtClean="0">
                <a:solidFill>
                  <a:schemeClr val="bg1"/>
                </a:solidFill>
              </a:rPr>
              <a:t>.x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</a:rPr>
              <a:t>this</a:t>
            </a:r>
            <a:r>
              <a:rPr lang="en-US" altLang="zh-CN" dirty="0" err="1">
                <a:solidFill>
                  <a:schemeClr val="bg1"/>
                </a:solidFill>
              </a:rPr>
              <a:t>.y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</a:rPr>
              <a:t>this</a:t>
            </a:r>
            <a:r>
              <a:rPr lang="en-US" altLang="zh-CN" dirty="0" err="1">
                <a:solidFill>
                  <a:schemeClr val="bg1"/>
                </a:solidFill>
              </a:rPr>
              <a:t>.r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en-US" altLang="zh-CN" dirty="0">
                <a:solidFill>
                  <a:schemeClr val="bg1"/>
                </a:solidFill>
              </a:rPr>
              <a:t>*</a:t>
            </a:r>
            <a:r>
              <a:rPr lang="en-US" altLang="zh-CN" dirty="0" err="1">
                <a:solidFill>
                  <a:schemeClr val="bg1"/>
                </a:solidFill>
              </a:rPr>
              <a:t>Math.PI</a:t>
            </a:r>
            <a:r>
              <a:rPr lang="en-US" altLang="zh-CN" dirty="0">
                <a:solidFill>
                  <a:schemeClr val="bg1"/>
                </a:solidFill>
              </a:rPr>
              <a:t>);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ctx.closePath</a:t>
            </a:r>
            <a:r>
              <a:rPr lang="en-US" altLang="zh-CN" dirty="0">
                <a:solidFill>
                  <a:schemeClr val="bg1"/>
                </a:solidFill>
              </a:rPr>
              <a:t>();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ctx.fillStyle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en-US" altLang="zh-CN" dirty="0" smtClean="0">
                <a:solidFill>
                  <a:schemeClr val="bg1"/>
                </a:solidFill>
              </a:rPr>
              <a:t>‘yellow'; 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ctx.fill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16547" y="1967696"/>
            <a:ext cx="1203767" cy="12616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7784" y="4849794"/>
            <a:ext cx="53932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ctx</a:t>
            </a:r>
            <a:r>
              <a:rPr lang="en-US" altLang="zh-CN" dirty="0" err="1">
                <a:solidFill>
                  <a:schemeClr val="bg1"/>
                </a:solidFill>
              </a:rPr>
              <a:t>.fillStyle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this</a:t>
            </a:r>
            <a:r>
              <a:rPr lang="en-US" altLang="zh-CN" dirty="0" err="1">
                <a:solidFill>
                  <a:schemeClr val="bg1"/>
                </a:solidFill>
              </a:rPr>
              <a:t>.textColor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ctx.textAlign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= 'center';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ctx.font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= "40px </a:t>
            </a:r>
            <a:r>
              <a:rPr lang="en-US" altLang="zh-CN" dirty="0" err="1">
                <a:solidFill>
                  <a:schemeClr val="bg1"/>
                </a:solidFill>
              </a:rPr>
              <a:t>helvetica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arial</a:t>
            </a:r>
            <a:r>
              <a:rPr lang="en-US" altLang="zh-CN" dirty="0">
                <a:solidFill>
                  <a:schemeClr val="bg1"/>
                </a:solidFill>
              </a:rPr>
              <a:t>"; </a:t>
            </a:r>
            <a:r>
              <a:rPr lang="en-US" altLang="zh-CN" dirty="0" err="1">
                <a:solidFill>
                  <a:schemeClr val="bg1"/>
                </a:solidFill>
              </a:rPr>
              <a:t>ctx</a:t>
            </a:r>
            <a:r>
              <a:rPr lang="en-US" altLang="zh-CN" dirty="0" err="1">
                <a:solidFill>
                  <a:schemeClr val="bg1"/>
                </a:solidFill>
              </a:rPr>
              <a:t>.fillText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this.text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smtClean="0">
                <a:solidFill>
                  <a:schemeClr val="bg1"/>
                </a:solidFill>
              </a:rPr>
              <a:t>x,  y);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5865" y="3761772"/>
            <a:ext cx="1842773" cy="72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绘制文本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4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3473" y="1006701"/>
            <a:ext cx="8284283" cy="7096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2000" dirty="0" smtClean="0"/>
              <a:t>更复杂的图形，例如一个五角星</a:t>
            </a:r>
            <a:endParaRPr lang="zh-CN" altLang="en-US" sz="20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353473" y="231616"/>
            <a:ext cx="2079530" cy="584775"/>
            <a:chOff x="493006" y="224297"/>
            <a:chExt cx="2772706" cy="584776"/>
          </a:xfrm>
        </p:grpSpPr>
        <p:sp>
          <p:nvSpPr>
            <p:cNvPr id="21" name="文本框 20"/>
            <p:cNvSpPr txBox="1"/>
            <p:nvPr/>
          </p:nvSpPr>
          <p:spPr>
            <a:xfrm>
              <a:off x="830858" y="224297"/>
              <a:ext cx="243485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基础介绍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2" y="2166683"/>
            <a:ext cx="3130507" cy="25789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01610" y="2303362"/>
            <a:ext cx="405113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ctx.beginPath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ctx.moveTo</a:t>
            </a:r>
            <a:r>
              <a:rPr lang="en-US" altLang="zh-CN" dirty="0" smtClean="0">
                <a:solidFill>
                  <a:schemeClr val="bg1"/>
                </a:solidFill>
              </a:rPr>
              <a:t>(76,197);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ctx.lineTo</a:t>
            </a:r>
            <a:r>
              <a:rPr lang="en-US" altLang="zh-CN" dirty="0" smtClean="0">
                <a:solidFill>
                  <a:schemeClr val="bg1"/>
                </a:solidFill>
              </a:rPr>
              <a:t>(421,197</a:t>
            </a:r>
            <a:r>
              <a:rPr lang="en-US" altLang="zh-CN" dirty="0">
                <a:solidFill>
                  <a:schemeClr val="bg1"/>
                </a:solidFill>
              </a:rPr>
              <a:t>); </a:t>
            </a:r>
            <a:r>
              <a:rPr lang="en-US" altLang="zh-CN" dirty="0" err="1" smtClean="0">
                <a:solidFill>
                  <a:schemeClr val="bg1"/>
                </a:solidFill>
              </a:rPr>
              <a:t>ctx.lineTo</a:t>
            </a:r>
            <a:r>
              <a:rPr lang="en-US" altLang="zh-CN" dirty="0" smtClean="0">
                <a:solidFill>
                  <a:schemeClr val="bg1"/>
                </a:solidFill>
              </a:rPr>
              <a:t>(143,399</a:t>
            </a:r>
            <a:r>
              <a:rPr lang="en-US" altLang="zh-CN" dirty="0">
                <a:solidFill>
                  <a:schemeClr val="bg1"/>
                </a:solidFill>
              </a:rPr>
              <a:t>); </a:t>
            </a:r>
            <a:r>
              <a:rPr lang="en-US" altLang="zh-CN" dirty="0" err="1" smtClean="0">
                <a:solidFill>
                  <a:schemeClr val="bg1"/>
                </a:solidFill>
              </a:rPr>
              <a:t>ctx.lineTo</a:t>
            </a:r>
            <a:r>
              <a:rPr lang="en-US" altLang="zh-CN" dirty="0" smtClean="0">
                <a:solidFill>
                  <a:schemeClr val="bg1"/>
                </a:solidFill>
              </a:rPr>
              <a:t>(248,71</a:t>
            </a:r>
            <a:r>
              <a:rPr lang="en-US" altLang="zh-CN" dirty="0">
                <a:solidFill>
                  <a:schemeClr val="bg1"/>
                </a:solidFill>
              </a:rPr>
              <a:t>); </a:t>
            </a:r>
            <a:r>
              <a:rPr lang="en-US" altLang="zh-CN" dirty="0" err="1" smtClean="0">
                <a:solidFill>
                  <a:schemeClr val="bg1"/>
                </a:solidFill>
              </a:rPr>
              <a:t>ctx.lineTo</a:t>
            </a:r>
            <a:r>
              <a:rPr lang="en-US" altLang="zh-CN" dirty="0" smtClean="0">
                <a:solidFill>
                  <a:schemeClr val="bg1"/>
                </a:solidFill>
              </a:rPr>
              <a:t>(356,399);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ctx.lineTo</a:t>
            </a:r>
            <a:r>
              <a:rPr lang="en-US" altLang="zh-CN" dirty="0" smtClean="0">
                <a:solidFill>
                  <a:schemeClr val="bg1"/>
                </a:solidFill>
              </a:rPr>
              <a:t>(76,197);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ctx.fillStyle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en-US" altLang="zh-CN" dirty="0" err="1">
                <a:solidFill>
                  <a:schemeClr val="bg1"/>
                </a:solidFill>
              </a:rPr>
              <a:t>this.radialGradient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ctx.closePath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ctx.lineWidth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en-US" altLang="zh-CN" dirty="0" smtClean="0">
                <a:solidFill>
                  <a:schemeClr val="bg1"/>
                </a:solidFill>
              </a:rPr>
              <a:t>6;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ctx.stroke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ctx.fill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1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3473" y="1006701"/>
            <a:ext cx="8284283" cy="38546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r>
              <a:rPr lang="en-US" altLang="zh-CN" sz="2000" dirty="0" err="1" smtClean="0"/>
              <a:t>beginPath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是路径绘制命令的开始，即让</a:t>
            </a:r>
            <a:r>
              <a:rPr lang="en-US" altLang="zh-CN" sz="2000" dirty="0" smtClean="0"/>
              <a:t>canvas</a:t>
            </a:r>
            <a:r>
              <a:rPr lang="zh-CN" altLang="en-US" sz="2000" dirty="0" smtClean="0"/>
              <a:t>进入记录路径点描述的状态。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moveTo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和 </a:t>
            </a:r>
            <a:r>
              <a:rPr lang="en-US" altLang="zh-CN" sz="2000" dirty="0" err="1" smtClean="0"/>
              <a:t>lineTo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函数都是用来移动点，绘制路径的函数，绘制完成后，调用 </a:t>
            </a:r>
            <a:r>
              <a:rPr lang="en-US" altLang="zh-CN" sz="2000" dirty="0" err="1" smtClean="0"/>
              <a:t>closePath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函数，它会创建一条由描点的终点通向起点的虚拟路径，闭合整个路径，然后调用</a:t>
            </a:r>
            <a:r>
              <a:rPr lang="en-US" altLang="zh-CN" sz="2000" dirty="0" smtClean="0"/>
              <a:t>stroke()</a:t>
            </a:r>
            <a:r>
              <a:rPr lang="zh-CN" altLang="en-US" sz="2000" dirty="0" smtClean="0"/>
              <a:t>函数进行描边，用</a:t>
            </a:r>
            <a:r>
              <a:rPr lang="en-US" altLang="zh-CN" sz="2000" dirty="0" smtClean="0"/>
              <a:t>fill()</a:t>
            </a:r>
            <a:r>
              <a:rPr lang="zh-CN" altLang="en-US" sz="2000" dirty="0" smtClean="0"/>
              <a:t>函数来填充样式。</a:t>
            </a:r>
            <a:endParaRPr lang="en-US" altLang="zh-CN" sz="2000" dirty="0" smtClean="0"/>
          </a:p>
          <a:p>
            <a:r>
              <a:rPr lang="zh-CN" altLang="en-US" sz="2000" dirty="0" smtClean="0"/>
              <a:t>这样就绘制了一个完整的形状。</a:t>
            </a:r>
            <a:endParaRPr lang="zh-CN" altLang="en-US" sz="20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353473" y="231616"/>
            <a:ext cx="3721005" cy="584775"/>
            <a:chOff x="493006" y="224297"/>
            <a:chExt cx="4961339" cy="584776"/>
          </a:xfrm>
        </p:grpSpPr>
        <p:sp>
          <p:nvSpPr>
            <p:cNvPr id="21" name="文本框 20"/>
            <p:cNvSpPr txBox="1"/>
            <p:nvPr/>
          </p:nvSpPr>
          <p:spPr>
            <a:xfrm>
              <a:off x="830858" y="224297"/>
              <a:ext cx="462348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路径使用注意事项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9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9301" y="1006701"/>
            <a:ext cx="8284283" cy="12156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2000" dirty="0" smtClean="0"/>
              <a:t>Canvas</a:t>
            </a:r>
            <a:r>
              <a:rPr lang="zh-CN" altLang="en-US" sz="2000" dirty="0" smtClean="0"/>
              <a:t>的动画需要依赖</a:t>
            </a:r>
            <a:r>
              <a:rPr lang="en-US" altLang="zh-CN" sz="2000" dirty="0" smtClean="0"/>
              <a:t>JavaScript</a:t>
            </a:r>
            <a:r>
              <a:rPr lang="zh-CN" altLang="en-US" sz="2000" dirty="0" smtClean="0"/>
              <a:t>的计时器，动画并不是它的内建功能。</a:t>
            </a:r>
            <a:endParaRPr lang="en-US" altLang="zh-CN" sz="2000" dirty="0" smtClean="0"/>
          </a:p>
          <a:p>
            <a:r>
              <a:rPr lang="zh-CN" altLang="en-US" sz="2000" dirty="0"/>
              <a:t>想</a:t>
            </a:r>
            <a:r>
              <a:rPr lang="zh-CN" altLang="en-US" sz="2000" dirty="0" smtClean="0"/>
              <a:t>要创建动画，就需要使用计时器来周期性地绘制图形。</a:t>
            </a:r>
            <a:endParaRPr lang="zh-CN" altLang="en-US" sz="20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353473" y="231616"/>
            <a:ext cx="2079530" cy="584775"/>
            <a:chOff x="493006" y="224297"/>
            <a:chExt cx="2772706" cy="584776"/>
          </a:xfrm>
        </p:grpSpPr>
        <p:sp>
          <p:nvSpPr>
            <p:cNvPr id="21" name="文本框 20"/>
            <p:cNvSpPr txBox="1"/>
            <p:nvPr/>
          </p:nvSpPr>
          <p:spPr>
            <a:xfrm>
              <a:off x="830858" y="224297"/>
              <a:ext cx="243485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动画制作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7" y="2590722"/>
            <a:ext cx="3372810" cy="3196619"/>
          </a:xfrm>
          <a:prstGeom prst="rect">
            <a:avLst/>
          </a:prstGeom>
        </p:spPr>
      </p:pic>
      <p:pic>
        <p:nvPicPr>
          <p:cNvPr id="6" name="图片 5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232638"/>
            <a:ext cx="4077053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版权信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524</Words>
  <Application>Microsoft Office PowerPoint</Application>
  <PresentationFormat>全屏显示(4:3)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宋体</vt:lpstr>
      <vt:lpstr>Century Gothic</vt:lpstr>
      <vt:lpstr>微软雅黑</vt:lpstr>
      <vt:lpstr>版权信息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PLUS</dc:creator>
  <cp:lastModifiedBy>唐安民</cp:lastModifiedBy>
  <cp:revision>59</cp:revision>
  <dcterms:created xsi:type="dcterms:W3CDTF">2014-12-24T03:19:07Z</dcterms:created>
  <dcterms:modified xsi:type="dcterms:W3CDTF">2016-09-01T18:02:19Z</dcterms:modified>
</cp:coreProperties>
</file>