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66" r:id="rId4"/>
    <p:sldId id="262" r:id="rId5"/>
    <p:sldId id="263" r:id="rId6"/>
    <p:sldId id="264" r:id="rId7"/>
    <p:sldId id="265"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8/26/2023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8/26/2023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8/26/2023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8/26/2023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8/26/2023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8/26/2023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8/26/2023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792-9278-9139-A827-98C53A23F880}"/>
              </a:ext>
            </a:extLst>
          </p:cNvPr>
          <p:cNvSpPr>
            <a:spLocks noGrp="1"/>
          </p:cNvSpPr>
          <p:nvPr>
            <p:ph type="ctrTitle"/>
          </p:nvPr>
        </p:nvSpPr>
        <p:spPr>
          <a:xfrm>
            <a:off x="1683171" y="912713"/>
            <a:ext cx="8825658" cy="1167907"/>
          </a:xfrm>
        </p:spPr>
        <p:txBody>
          <a:bodyPr/>
          <a:lstStyle/>
          <a:p>
            <a:pPr algn="ctr"/>
            <a:r>
              <a:rPr lang="en-IN" b="1" i="0" u="sng" dirty="0">
                <a:solidFill>
                  <a:srgbClr val="D1D5DB"/>
                </a:solidFill>
                <a:effectLst/>
                <a:latin typeface="Söhne"/>
              </a:rPr>
              <a:t>MEDIPREDICT</a:t>
            </a:r>
            <a:endParaRPr lang="en-IN" b="1" u="sng" dirty="0"/>
          </a:p>
        </p:txBody>
      </p:sp>
      <p:sp>
        <p:nvSpPr>
          <p:cNvPr id="3" name="Subtitle 2">
            <a:extLst>
              <a:ext uri="{FF2B5EF4-FFF2-40B4-BE49-F238E27FC236}">
                <a16:creationId xmlns:a16="http://schemas.microsoft.com/office/drawing/2014/main" id="{11AD7F1D-BB60-DAD0-E2E0-41818F11EC00}"/>
              </a:ext>
            </a:extLst>
          </p:cNvPr>
          <p:cNvSpPr>
            <a:spLocks noGrp="1"/>
          </p:cNvSpPr>
          <p:nvPr>
            <p:ph type="subTitle" idx="1"/>
          </p:nvPr>
        </p:nvSpPr>
        <p:spPr>
          <a:xfrm>
            <a:off x="1154955" y="2630905"/>
            <a:ext cx="8825658" cy="3007895"/>
          </a:xfrm>
        </p:spPr>
        <p:txBody>
          <a:bodyPr/>
          <a:lstStyle/>
          <a:p>
            <a:pPr marL="285750" indent="-285750">
              <a:buFont typeface="Arial" panose="020B0604020202020204" pitchFamily="34" charset="0"/>
              <a:buChar char="•"/>
            </a:pPr>
            <a:r>
              <a:rPr lang="en-IN" b="1" u="sng" dirty="0"/>
              <a:t>Team name :  </a:t>
            </a:r>
            <a:r>
              <a:rPr lang="en-IN" b="1" u="sng" dirty="0" err="1"/>
              <a:t>Codestellars</a:t>
            </a:r>
            <a:endParaRPr lang="en-IN" b="1" u="sng" dirty="0"/>
          </a:p>
          <a:p>
            <a:pPr marL="285750" indent="-285750">
              <a:buFont typeface="Arial" panose="020B0604020202020204" pitchFamily="34" charset="0"/>
              <a:buChar char="•"/>
            </a:pPr>
            <a:endParaRPr lang="en-IN" b="1" u="sng" dirty="0"/>
          </a:p>
          <a:p>
            <a:pPr marL="285750" indent="-285750">
              <a:buFont typeface="Arial" panose="020B0604020202020204" pitchFamily="34" charset="0"/>
              <a:buChar char="•"/>
            </a:pPr>
            <a:r>
              <a:rPr lang="en-IN" b="1" u="sng" dirty="0" err="1"/>
              <a:t>Participents</a:t>
            </a:r>
            <a:r>
              <a:rPr lang="en-IN" b="1" u="sng" dirty="0"/>
              <a:t> : </a:t>
            </a:r>
          </a:p>
          <a:p>
            <a:pPr marL="285750" indent="-285750">
              <a:buFont typeface="Arial" panose="020B0604020202020204" pitchFamily="34" charset="0"/>
              <a:buChar char="•"/>
            </a:pPr>
            <a:r>
              <a:rPr lang="en-IN" cap="none" dirty="0"/>
              <a:t>Manav Shah</a:t>
            </a:r>
          </a:p>
          <a:p>
            <a:pPr marL="285750" indent="-285750">
              <a:buFont typeface="Arial" panose="020B0604020202020204" pitchFamily="34" charset="0"/>
              <a:buChar char="•"/>
            </a:pPr>
            <a:r>
              <a:rPr lang="en-IN" cap="none" dirty="0" err="1"/>
              <a:t>Priyanshu</a:t>
            </a:r>
            <a:r>
              <a:rPr lang="en-IN" cap="none" dirty="0"/>
              <a:t> Jani</a:t>
            </a:r>
          </a:p>
          <a:p>
            <a:pPr marL="285750" indent="-285750">
              <a:buFont typeface="Arial" panose="020B0604020202020204" pitchFamily="34" charset="0"/>
              <a:buChar char="•"/>
            </a:pPr>
            <a:r>
              <a:rPr lang="en-IN" cap="none" dirty="0" err="1"/>
              <a:t>Malhar</a:t>
            </a:r>
            <a:r>
              <a:rPr lang="en-IN" cap="none" dirty="0"/>
              <a:t> Patel</a:t>
            </a:r>
          </a:p>
          <a:p>
            <a:pPr marL="285750" indent="-285750">
              <a:buFont typeface="Arial" panose="020B0604020202020204" pitchFamily="34" charset="0"/>
              <a:buChar char="•"/>
            </a:pPr>
            <a:r>
              <a:rPr lang="en-IN" cap="none" dirty="0"/>
              <a:t>Pratham Vyas</a:t>
            </a:r>
          </a:p>
        </p:txBody>
      </p:sp>
    </p:spTree>
    <p:extLst>
      <p:ext uri="{BB962C8B-B14F-4D97-AF65-F5344CB8AC3E}">
        <p14:creationId xmlns:p14="http://schemas.microsoft.com/office/powerpoint/2010/main" val="364435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792-9278-9139-A827-98C53A23F880}"/>
              </a:ext>
            </a:extLst>
          </p:cNvPr>
          <p:cNvSpPr>
            <a:spLocks noGrp="1"/>
          </p:cNvSpPr>
          <p:nvPr>
            <p:ph type="ctrTitle"/>
          </p:nvPr>
        </p:nvSpPr>
        <p:spPr>
          <a:xfrm>
            <a:off x="1683171" y="912713"/>
            <a:ext cx="8825658" cy="1167907"/>
          </a:xfrm>
        </p:spPr>
        <p:txBody>
          <a:bodyPr/>
          <a:lstStyle/>
          <a:p>
            <a:r>
              <a:rPr lang="en-US" b="1" i="0" u="sng" dirty="0">
                <a:solidFill>
                  <a:schemeClr val="bg1"/>
                </a:solidFill>
                <a:effectLst/>
                <a:latin typeface="Arial" panose="020B0604020202020204" pitchFamily="34" charset="0"/>
              </a:rPr>
              <a:t>Our Mission : </a:t>
            </a:r>
            <a:endParaRPr lang="en-IN" b="1" u="sng" dirty="0">
              <a:solidFill>
                <a:schemeClr val="bg1"/>
              </a:solidFill>
            </a:endParaRPr>
          </a:p>
        </p:txBody>
      </p:sp>
      <p:sp>
        <p:nvSpPr>
          <p:cNvPr id="3" name="Subtitle 2">
            <a:extLst>
              <a:ext uri="{FF2B5EF4-FFF2-40B4-BE49-F238E27FC236}">
                <a16:creationId xmlns:a16="http://schemas.microsoft.com/office/drawing/2014/main" id="{11AD7F1D-BB60-DAD0-E2E0-41818F11EC00}"/>
              </a:ext>
            </a:extLst>
          </p:cNvPr>
          <p:cNvSpPr>
            <a:spLocks noGrp="1"/>
          </p:cNvSpPr>
          <p:nvPr>
            <p:ph type="subTitle" idx="1"/>
          </p:nvPr>
        </p:nvSpPr>
        <p:spPr>
          <a:xfrm>
            <a:off x="1154954" y="2630905"/>
            <a:ext cx="10106603" cy="3818021"/>
          </a:xfrm>
        </p:spPr>
        <p:txBody>
          <a:bodyPr>
            <a:normAutofit/>
          </a:bodyPr>
          <a:lstStyle/>
          <a:p>
            <a:pPr marL="457200" indent="-457200">
              <a:buFont typeface="Arial" panose="020B0604020202020204" pitchFamily="34" charset="0"/>
              <a:buChar char="•"/>
            </a:pPr>
            <a:r>
              <a:rPr lang="en-US" sz="2800" b="0" kern="1200" cap="none" baseline="0" dirty="0">
                <a:solidFill>
                  <a:schemeClr val="bg1"/>
                </a:solidFill>
                <a:effectLst/>
                <a:latin typeface="Gill Sans MT" panose="020B0502020104020203" pitchFamily="34" charset="0"/>
                <a:ea typeface="+mn-ea"/>
                <a:cs typeface="+mn-cs"/>
              </a:rPr>
              <a:t>Our hackathon project focuses on automated medical diagnosis. By inputting patient symptoms, our system predicts potential diseases and recommends suitable medications. Targeted at individuals seeking quick insights into their health, our user-friendly interface and algorithms empower informed healthcare decisions. </a:t>
            </a:r>
          </a:p>
        </p:txBody>
      </p:sp>
    </p:spTree>
    <p:extLst>
      <p:ext uri="{BB962C8B-B14F-4D97-AF65-F5344CB8AC3E}">
        <p14:creationId xmlns:p14="http://schemas.microsoft.com/office/powerpoint/2010/main" val="390483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792-9278-9139-A827-98C53A23F880}"/>
              </a:ext>
            </a:extLst>
          </p:cNvPr>
          <p:cNvSpPr>
            <a:spLocks noGrp="1"/>
          </p:cNvSpPr>
          <p:nvPr>
            <p:ph type="ctrTitle"/>
          </p:nvPr>
        </p:nvSpPr>
        <p:spPr>
          <a:xfrm>
            <a:off x="2706329" y="884476"/>
            <a:ext cx="6779342" cy="916087"/>
          </a:xfrm>
        </p:spPr>
        <p:txBody>
          <a:bodyPr/>
          <a:lstStyle/>
          <a:p>
            <a:pPr algn="ctr"/>
            <a:r>
              <a:rPr lang="en-US" b="1" i="0" u="sng" dirty="0">
                <a:solidFill>
                  <a:schemeClr val="bg1"/>
                </a:solidFill>
                <a:effectLst/>
                <a:latin typeface="Arial" panose="020B0604020202020204" pitchFamily="34" charset="0"/>
              </a:rPr>
              <a:t>Layout : </a:t>
            </a:r>
            <a:endParaRPr lang="en-IN" b="1" u="sng" dirty="0">
              <a:solidFill>
                <a:schemeClr val="bg1"/>
              </a:solidFill>
            </a:endParaRPr>
          </a:p>
        </p:txBody>
      </p:sp>
      <p:pic>
        <p:nvPicPr>
          <p:cNvPr id="4" name="Picture 3">
            <a:extLst>
              <a:ext uri="{FF2B5EF4-FFF2-40B4-BE49-F238E27FC236}">
                <a16:creationId xmlns:a16="http://schemas.microsoft.com/office/drawing/2014/main" id="{BA173103-6B37-7DBE-3F30-8192493C6F88}"/>
              </a:ext>
            </a:extLst>
          </p:cNvPr>
          <p:cNvPicPr>
            <a:picLocks noChangeAspect="1"/>
          </p:cNvPicPr>
          <p:nvPr/>
        </p:nvPicPr>
        <p:blipFill rotWithShape="1">
          <a:blip r:embed="rId2"/>
          <a:srcRect l="8726" t="6674" r="15709" b="16004"/>
          <a:stretch/>
        </p:blipFill>
        <p:spPr>
          <a:xfrm>
            <a:off x="2901804" y="1932317"/>
            <a:ext cx="6388392" cy="4175185"/>
          </a:xfrm>
          <a:prstGeom prst="rect">
            <a:avLst/>
          </a:prstGeom>
        </p:spPr>
      </p:pic>
    </p:spTree>
    <p:extLst>
      <p:ext uri="{BB962C8B-B14F-4D97-AF65-F5344CB8AC3E}">
        <p14:creationId xmlns:p14="http://schemas.microsoft.com/office/powerpoint/2010/main" val="255501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792-9278-9139-A827-98C53A23F880}"/>
              </a:ext>
            </a:extLst>
          </p:cNvPr>
          <p:cNvSpPr>
            <a:spLocks noGrp="1"/>
          </p:cNvSpPr>
          <p:nvPr>
            <p:ph type="ctrTitle"/>
          </p:nvPr>
        </p:nvSpPr>
        <p:spPr>
          <a:xfrm>
            <a:off x="1683170" y="978570"/>
            <a:ext cx="8825658" cy="1058778"/>
          </a:xfrm>
        </p:spPr>
        <p:txBody>
          <a:bodyPr/>
          <a:lstStyle/>
          <a:p>
            <a:br>
              <a:rPr lang="en-IN" b="1" i="0" u="sng" dirty="0">
                <a:solidFill>
                  <a:schemeClr val="bg1"/>
                </a:solidFill>
                <a:effectLst/>
                <a:latin typeface="Arial" panose="020B0604020202020204" pitchFamily="34" charset="0"/>
              </a:rPr>
            </a:br>
            <a:r>
              <a:rPr lang="en-IN" b="1" i="0" u="sng" dirty="0">
                <a:solidFill>
                  <a:schemeClr val="bg1"/>
                </a:solidFill>
                <a:effectLst/>
                <a:latin typeface="Arial" panose="020B0604020202020204" pitchFamily="34" charset="0"/>
              </a:rPr>
              <a:t>Your Target Audience : </a:t>
            </a:r>
            <a:endParaRPr lang="en-IN" b="1" u="sng" dirty="0">
              <a:solidFill>
                <a:schemeClr val="bg1"/>
              </a:solidFill>
            </a:endParaRPr>
          </a:p>
        </p:txBody>
      </p:sp>
      <p:sp>
        <p:nvSpPr>
          <p:cNvPr id="3" name="Subtitle 2">
            <a:extLst>
              <a:ext uri="{FF2B5EF4-FFF2-40B4-BE49-F238E27FC236}">
                <a16:creationId xmlns:a16="http://schemas.microsoft.com/office/drawing/2014/main" id="{11AD7F1D-BB60-DAD0-E2E0-41818F11EC00}"/>
              </a:ext>
            </a:extLst>
          </p:cNvPr>
          <p:cNvSpPr>
            <a:spLocks noGrp="1"/>
          </p:cNvSpPr>
          <p:nvPr>
            <p:ph type="subTitle" idx="1"/>
          </p:nvPr>
        </p:nvSpPr>
        <p:spPr>
          <a:xfrm>
            <a:off x="1026656" y="2598821"/>
            <a:ext cx="10138687" cy="3007895"/>
          </a:xfrm>
        </p:spPr>
        <p:txBody>
          <a:bodyPr>
            <a:noAutofit/>
          </a:bodyPr>
          <a:lstStyle/>
          <a:p>
            <a:pPr marL="285750" indent="-285750">
              <a:buFont typeface="Arial" panose="020B0604020202020204" pitchFamily="34" charset="0"/>
              <a:buChar char="•"/>
            </a:pPr>
            <a:r>
              <a:rPr lang="en-US" sz="2000" b="1" i="0" dirty="0">
                <a:effectLst/>
                <a:latin typeface="Söhne"/>
              </a:rPr>
              <a:t>Patients</a:t>
            </a:r>
            <a:r>
              <a:rPr lang="en-US" sz="2000" b="1" i="0" cap="none" dirty="0">
                <a:effectLst/>
                <a:latin typeface="Söhne"/>
              </a:rPr>
              <a:t>:</a:t>
            </a:r>
            <a:r>
              <a:rPr lang="en-US" sz="2000" b="0" i="0" cap="none" dirty="0">
                <a:solidFill>
                  <a:srgbClr val="D1D5DB"/>
                </a:solidFill>
                <a:effectLst/>
                <a:latin typeface="Söhne"/>
              </a:rPr>
              <a:t> Individuals seeking preliminary insights into their health conditions</a:t>
            </a:r>
            <a:r>
              <a:rPr lang="en-US" sz="2000" b="0" i="0" dirty="0">
                <a:solidFill>
                  <a:srgbClr val="D1D5DB"/>
                </a:solidFill>
                <a:effectLst/>
                <a:latin typeface="Söhne"/>
              </a:rPr>
              <a:t>.</a:t>
            </a:r>
          </a:p>
          <a:p>
            <a:pPr marL="285750" indent="-285750">
              <a:buFont typeface="Arial" panose="020B0604020202020204" pitchFamily="34" charset="0"/>
              <a:buChar char="•"/>
            </a:pPr>
            <a:r>
              <a:rPr lang="en-US" sz="2000" b="1" i="0" dirty="0">
                <a:effectLst/>
                <a:latin typeface="Söhne"/>
              </a:rPr>
              <a:t>Healthcare Professionals</a:t>
            </a:r>
            <a:r>
              <a:rPr lang="en-US" sz="2000" b="1" i="0" cap="none" dirty="0">
                <a:effectLst/>
                <a:latin typeface="Söhne"/>
              </a:rPr>
              <a:t>:</a:t>
            </a:r>
            <a:r>
              <a:rPr lang="en-US" sz="2000" b="0" i="0" cap="none" dirty="0">
                <a:solidFill>
                  <a:srgbClr val="D1D5DB"/>
                </a:solidFill>
                <a:effectLst/>
                <a:latin typeface="Söhne"/>
              </a:rPr>
              <a:t> Doctors and nurses looking for an additional diagnostic tool</a:t>
            </a:r>
            <a:r>
              <a:rPr lang="en-US" sz="2000" b="0" i="0" dirty="0">
                <a:solidFill>
                  <a:srgbClr val="D1D5DB"/>
                </a:solidFill>
                <a:effectLst/>
                <a:latin typeface="Söhne"/>
              </a:rPr>
              <a:t>.</a:t>
            </a:r>
            <a:endParaRPr lang="en-US" sz="2000" dirty="0">
              <a:solidFill>
                <a:srgbClr val="D1D5DB"/>
              </a:solidFill>
              <a:latin typeface="Söhne"/>
            </a:endParaRPr>
          </a:p>
          <a:p>
            <a:pPr marL="285750" indent="-285750">
              <a:buFont typeface="Arial" panose="020B0604020202020204" pitchFamily="34" charset="0"/>
              <a:buChar char="•"/>
            </a:pPr>
            <a:r>
              <a:rPr lang="en-US" sz="2000" b="1" i="0" dirty="0">
                <a:effectLst/>
                <a:latin typeface="Söhne"/>
              </a:rPr>
              <a:t>Remote Areas</a:t>
            </a:r>
            <a:r>
              <a:rPr lang="en-US" sz="2000" b="1" i="0" cap="none" dirty="0">
                <a:effectLst/>
                <a:latin typeface="Söhne"/>
              </a:rPr>
              <a:t>:</a:t>
            </a:r>
            <a:r>
              <a:rPr lang="en-US" sz="2000" b="0" i="0" cap="none" dirty="0">
                <a:solidFill>
                  <a:srgbClr val="D1D5DB"/>
                </a:solidFill>
                <a:effectLst/>
                <a:latin typeface="Söhne"/>
              </a:rPr>
              <a:t> People with limited access to immediate medical assistance</a:t>
            </a:r>
            <a:r>
              <a:rPr lang="en-US" sz="2000" b="0" i="0" dirty="0">
                <a:solidFill>
                  <a:srgbClr val="D1D5DB"/>
                </a:solidFill>
                <a:effectLst/>
                <a:latin typeface="Söhne"/>
              </a:rPr>
              <a:t>.</a:t>
            </a:r>
          </a:p>
          <a:p>
            <a:pPr marL="285750" indent="-285750">
              <a:buFont typeface="Arial" panose="020B0604020202020204" pitchFamily="34" charset="0"/>
              <a:buChar char="•"/>
            </a:pPr>
            <a:r>
              <a:rPr lang="en-US" sz="2000" b="1" i="0" dirty="0">
                <a:effectLst/>
                <a:latin typeface="Söhne"/>
              </a:rPr>
              <a:t>Medical Students:</a:t>
            </a:r>
            <a:r>
              <a:rPr lang="en-US" sz="2000" b="0" i="0" dirty="0">
                <a:solidFill>
                  <a:srgbClr val="D1D5DB"/>
                </a:solidFill>
                <a:effectLst/>
                <a:latin typeface="Söhne"/>
              </a:rPr>
              <a:t> </a:t>
            </a:r>
            <a:r>
              <a:rPr lang="en-US" sz="2000" b="0" i="0" cap="none" dirty="0">
                <a:solidFill>
                  <a:srgbClr val="D1D5DB"/>
                </a:solidFill>
                <a:effectLst/>
                <a:latin typeface="Söhne"/>
              </a:rPr>
              <a:t>Those interested in learning about symptom-disease correlations.</a:t>
            </a:r>
            <a:endParaRPr lang="en-US" sz="2000" dirty="0">
              <a:solidFill>
                <a:srgbClr val="D1D5DB"/>
              </a:solidFill>
              <a:latin typeface="Söhne"/>
            </a:endParaRPr>
          </a:p>
          <a:p>
            <a:pPr marL="285750" indent="-285750">
              <a:buFont typeface="Arial" panose="020B0604020202020204" pitchFamily="34" charset="0"/>
              <a:buChar char="•"/>
            </a:pPr>
            <a:r>
              <a:rPr lang="en-US" sz="2000" b="1" i="0" dirty="0">
                <a:effectLst/>
                <a:latin typeface="Söhne"/>
              </a:rPr>
              <a:t>Healthcare Facilities:</a:t>
            </a:r>
            <a:r>
              <a:rPr lang="en-US" sz="2000" b="0" i="0" dirty="0">
                <a:solidFill>
                  <a:srgbClr val="D1D5DB"/>
                </a:solidFill>
                <a:effectLst/>
                <a:latin typeface="Söhne"/>
              </a:rPr>
              <a:t> </a:t>
            </a:r>
            <a:r>
              <a:rPr lang="en-US" sz="2000" b="0" i="0" cap="none" dirty="0">
                <a:solidFill>
                  <a:srgbClr val="D1D5DB"/>
                </a:solidFill>
                <a:effectLst/>
                <a:latin typeface="Söhne"/>
              </a:rPr>
              <a:t>Clinics and hospitals interested in improving diagnostic accuracy.</a:t>
            </a:r>
            <a:endParaRPr lang="en-IN"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09164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AD7F1D-BB60-DAD0-E2E0-41818F11EC00}"/>
              </a:ext>
            </a:extLst>
          </p:cNvPr>
          <p:cNvSpPr>
            <a:spLocks noGrp="1"/>
          </p:cNvSpPr>
          <p:nvPr>
            <p:ph type="subTitle" idx="1"/>
          </p:nvPr>
        </p:nvSpPr>
        <p:spPr>
          <a:xfrm>
            <a:off x="1122909" y="2598821"/>
            <a:ext cx="9946182" cy="3007895"/>
          </a:xfrm>
        </p:spPr>
        <p:txBody>
          <a:bodyPr>
            <a:normAutofit/>
          </a:bodyPr>
          <a:lstStyle/>
          <a:p>
            <a:pPr marL="342900" indent="-342900">
              <a:buFont typeface="Arial" panose="020B0604020202020204" pitchFamily="34" charset="0"/>
              <a:buChar char="•"/>
            </a:pPr>
            <a:r>
              <a:rPr lang="en-US" sz="2400" cap="none" dirty="0">
                <a:solidFill>
                  <a:schemeClr val="bg1"/>
                </a:solidFill>
              </a:rPr>
              <a:t>The purpose of our project is </a:t>
            </a:r>
            <a:r>
              <a:rPr lang="en-US" sz="2400" b="1" cap="none" dirty="0"/>
              <a:t>to revolutionize healthcare diagnostics through automation</a:t>
            </a:r>
            <a:r>
              <a:rPr lang="en-US" sz="2400" cap="none" dirty="0">
                <a:solidFill>
                  <a:schemeClr val="bg1"/>
                </a:solidFill>
              </a:rPr>
              <a:t>. By leveraging technology to predict diseases based on symptoms, we aim to provide quick and accurate preliminary insights to users. </a:t>
            </a:r>
          </a:p>
          <a:p>
            <a:pPr marL="342900" indent="-342900">
              <a:buFont typeface="Arial" panose="020B0604020202020204" pitchFamily="34" charset="0"/>
              <a:buChar char="•"/>
            </a:pPr>
            <a:r>
              <a:rPr lang="en-US" sz="2400" cap="none" dirty="0">
                <a:solidFill>
                  <a:schemeClr val="bg1"/>
                </a:solidFill>
              </a:rPr>
              <a:t>Our goal is to </a:t>
            </a:r>
            <a:r>
              <a:rPr lang="en-US" sz="2400" b="1" cap="none" dirty="0"/>
              <a:t>empower individuals to make informed decisions about their health</a:t>
            </a:r>
            <a:r>
              <a:rPr lang="en-US" sz="2400" cap="none" dirty="0">
                <a:solidFill>
                  <a:schemeClr val="bg1"/>
                </a:solidFill>
              </a:rPr>
              <a:t> and facilitate healthcare professionals in improving diagnostic precision.</a:t>
            </a:r>
            <a:endParaRPr lang="en-IN" sz="2400" cap="none" dirty="0">
              <a:solidFill>
                <a:schemeClr val="bg1"/>
              </a:solidFill>
            </a:endParaRPr>
          </a:p>
        </p:txBody>
      </p:sp>
      <p:sp>
        <p:nvSpPr>
          <p:cNvPr id="4" name="Title 1">
            <a:extLst>
              <a:ext uri="{FF2B5EF4-FFF2-40B4-BE49-F238E27FC236}">
                <a16:creationId xmlns:a16="http://schemas.microsoft.com/office/drawing/2014/main" id="{CB2A59BB-18B7-BB26-D122-3CB0B99E3970}"/>
              </a:ext>
            </a:extLst>
          </p:cNvPr>
          <p:cNvSpPr txBox="1">
            <a:spLocks/>
          </p:cNvSpPr>
          <p:nvPr/>
        </p:nvSpPr>
        <p:spPr bwMode="gray">
          <a:xfrm>
            <a:off x="1683171" y="1104279"/>
            <a:ext cx="8825658" cy="105877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IN" b="1" u="sng" dirty="0">
                <a:solidFill>
                  <a:schemeClr val="bg1"/>
                </a:solidFill>
                <a:latin typeface="Arial" panose="020B0604020202020204" pitchFamily="34" charset="0"/>
              </a:rPr>
            </a:br>
            <a:r>
              <a:rPr lang="en-IN" b="1" u="sng" dirty="0">
                <a:solidFill>
                  <a:schemeClr val="bg1"/>
                </a:solidFill>
                <a:latin typeface="Arial" panose="020B0604020202020204" pitchFamily="34" charset="0"/>
              </a:rPr>
              <a:t>Purpose of our project :  </a:t>
            </a:r>
            <a:endParaRPr lang="en-IN" b="1" u="sng" dirty="0">
              <a:solidFill>
                <a:schemeClr val="bg1"/>
              </a:solidFill>
            </a:endParaRPr>
          </a:p>
        </p:txBody>
      </p:sp>
    </p:spTree>
    <p:extLst>
      <p:ext uri="{BB962C8B-B14F-4D97-AF65-F5344CB8AC3E}">
        <p14:creationId xmlns:p14="http://schemas.microsoft.com/office/powerpoint/2010/main" val="33428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792-9278-9139-A827-98C53A23F880}"/>
              </a:ext>
            </a:extLst>
          </p:cNvPr>
          <p:cNvSpPr>
            <a:spLocks noGrp="1"/>
          </p:cNvSpPr>
          <p:nvPr>
            <p:ph type="ctrTitle"/>
          </p:nvPr>
        </p:nvSpPr>
        <p:spPr>
          <a:xfrm>
            <a:off x="1522750" y="543744"/>
            <a:ext cx="8825658" cy="1167907"/>
          </a:xfrm>
        </p:spPr>
        <p:txBody>
          <a:bodyPr/>
          <a:lstStyle/>
          <a:p>
            <a:r>
              <a:rPr lang="en-IN" b="1" u="sng" dirty="0"/>
              <a:t>Basic Features of Project : </a:t>
            </a:r>
          </a:p>
        </p:txBody>
      </p:sp>
      <p:sp>
        <p:nvSpPr>
          <p:cNvPr id="3" name="Subtitle 2">
            <a:extLst>
              <a:ext uri="{FF2B5EF4-FFF2-40B4-BE49-F238E27FC236}">
                <a16:creationId xmlns:a16="http://schemas.microsoft.com/office/drawing/2014/main" id="{11AD7F1D-BB60-DAD0-E2E0-41818F11EC00}"/>
              </a:ext>
            </a:extLst>
          </p:cNvPr>
          <p:cNvSpPr>
            <a:spLocks noGrp="1"/>
          </p:cNvSpPr>
          <p:nvPr>
            <p:ph type="subTitle" idx="1"/>
          </p:nvPr>
        </p:nvSpPr>
        <p:spPr>
          <a:xfrm>
            <a:off x="721895" y="2069431"/>
            <a:ext cx="10844463" cy="3529263"/>
          </a:xfrm>
        </p:spPr>
        <p:txBody>
          <a:bodyPr>
            <a:noAutofit/>
          </a:bodyPr>
          <a:lstStyle/>
          <a:p>
            <a:pPr marL="285750" indent="-285750">
              <a:buFont typeface="Arial" panose="020B0604020202020204" pitchFamily="34" charset="0"/>
              <a:buChar char="•"/>
            </a:pPr>
            <a:r>
              <a:rPr lang="en-US" sz="2000" b="1" i="0" dirty="0">
                <a:effectLst/>
                <a:latin typeface="Söhne"/>
              </a:rPr>
              <a:t>Data Privacy</a:t>
            </a:r>
            <a:r>
              <a:rPr lang="en-US" sz="2000" b="1" i="0" cap="none" dirty="0">
                <a:effectLst/>
                <a:latin typeface="Söhne"/>
              </a:rPr>
              <a:t>:</a:t>
            </a:r>
            <a:r>
              <a:rPr lang="en-US" sz="2000" b="0" i="0" cap="none" dirty="0">
                <a:solidFill>
                  <a:srgbClr val="D1D5DB"/>
                </a:solidFill>
                <a:effectLst/>
                <a:latin typeface="Söhne"/>
              </a:rPr>
              <a:t> We prioritize data security and privacy, ensuring confidentiality of user information.</a:t>
            </a:r>
          </a:p>
          <a:p>
            <a:pPr marL="285750" indent="-285750">
              <a:buFont typeface="Arial" panose="020B0604020202020204" pitchFamily="34" charset="0"/>
              <a:buChar char="•"/>
            </a:pPr>
            <a:r>
              <a:rPr lang="en-US" sz="2000" b="1" i="0" dirty="0">
                <a:effectLst/>
                <a:latin typeface="Söhne"/>
              </a:rPr>
              <a:t>Symptom Input:</a:t>
            </a:r>
            <a:r>
              <a:rPr lang="en-US" sz="2000" b="0" i="0" dirty="0">
                <a:solidFill>
                  <a:srgbClr val="D1D5DB"/>
                </a:solidFill>
                <a:effectLst/>
                <a:latin typeface="Söhne"/>
              </a:rPr>
              <a:t> </a:t>
            </a:r>
            <a:r>
              <a:rPr lang="en-US" sz="2000" b="0" i="0" cap="none" dirty="0">
                <a:solidFill>
                  <a:srgbClr val="D1D5DB"/>
                </a:solidFill>
                <a:effectLst/>
                <a:latin typeface="Söhne"/>
              </a:rPr>
              <a:t>Users can input their symptoms through a user-friendly interface.</a:t>
            </a:r>
            <a:endParaRPr lang="en-US" sz="2000" cap="none" dirty="0">
              <a:solidFill>
                <a:srgbClr val="D1D5DB"/>
              </a:solidFill>
              <a:latin typeface="Söhne"/>
            </a:endParaRPr>
          </a:p>
          <a:p>
            <a:pPr marL="285750" indent="-285750">
              <a:buFont typeface="Arial" panose="020B0604020202020204" pitchFamily="34" charset="0"/>
              <a:buChar char="•"/>
            </a:pPr>
            <a:r>
              <a:rPr lang="en-US" sz="2000" b="1" i="0" dirty="0">
                <a:effectLst/>
                <a:latin typeface="Söhne"/>
              </a:rPr>
              <a:t>Disease Prediction</a:t>
            </a:r>
            <a:r>
              <a:rPr lang="en-US" sz="2000" b="1" i="0" cap="none" dirty="0">
                <a:effectLst/>
                <a:latin typeface="Söhne"/>
              </a:rPr>
              <a:t>:</a:t>
            </a:r>
            <a:r>
              <a:rPr lang="en-US" sz="2000" b="0" i="0" cap="none" dirty="0">
                <a:solidFill>
                  <a:srgbClr val="D1D5DB"/>
                </a:solidFill>
                <a:effectLst/>
                <a:latin typeface="Söhne"/>
              </a:rPr>
              <a:t> Our system employs algorithms to predict potential diseases based on input symptoms.</a:t>
            </a:r>
          </a:p>
          <a:p>
            <a:pPr marL="285750" indent="-285750">
              <a:buFont typeface="Arial" panose="020B0604020202020204" pitchFamily="34" charset="0"/>
              <a:buChar char="•"/>
            </a:pPr>
            <a:r>
              <a:rPr lang="en-US" sz="2000" b="1" i="0" dirty="0">
                <a:effectLst/>
                <a:latin typeface="Söhne"/>
              </a:rPr>
              <a:t>Quick Insights:</a:t>
            </a:r>
            <a:r>
              <a:rPr lang="en-US" sz="2000" b="0" i="0" dirty="0">
                <a:solidFill>
                  <a:srgbClr val="D1D5DB"/>
                </a:solidFill>
                <a:effectLst/>
                <a:latin typeface="Söhne"/>
              </a:rPr>
              <a:t> </a:t>
            </a:r>
            <a:r>
              <a:rPr lang="en-US" sz="2000" b="0" i="0" cap="none" dirty="0">
                <a:solidFill>
                  <a:schemeClr val="bg1"/>
                </a:solidFill>
                <a:effectLst/>
                <a:latin typeface="Söhne"/>
              </a:rPr>
              <a:t>Users receive rapid preliminary insights into potential health issues</a:t>
            </a:r>
            <a:endParaRPr lang="en-US" sz="2000" dirty="0">
              <a:solidFill>
                <a:schemeClr val="bg1"/>
              </a:solidFill>
              <a:latin typeface="Söhne"/>
            </a:endParaRPr>
          </a:p>
          <a:p>
            <a:pPr marL="285750" indent="-285750">
              <a:buFont typeface="Arial" panose="020B0604020202020204" pitchFamily="34" charset="0"/>
              <a:buChar char="•"/>
            </a:pPr>
            <a:r>
              <a:rPr lang="en-US" sz="2000" b="1" i="0" dirty="0">
                <a:effectLst/>
                <a:latin typeface="Söhne"/>
              </a:rPr>
              <a:t>Accurate Predictions:</a:t>
            </a:r>
            <a:r>
              <a:rPr lang="en-US" sz="2000" b="0" i="0" dirty="0">
                <a:solidFill>
                  <a:srgbClr val="D1D5DB"/>
                </a:solidFill>
                <a:effectLst/>
                <a:latin typeface="Söhne"/>
              </a:rPr>
              <a:t> </a:t>
            </a:r>
            <a:r>
              <a:rPr lang="en-US" sz="2000" b="0" i="0" cap="none" dirty="0">
                <a:solidFill>
                  <a:srgbClr val="D1D5DB"/>
                </a:solidFill>
                <a:effectLst/>
                <a:latin typeface="Söhne"/>
              </a:rPr>
              <a:t>Our algorithms ensure accurate disease predictions, aiding both users and healthcare professionals</a:t>
            </a:r>
            <a:r>
              <a:rPr lang="en-US" sz="2000" b="0" i="0" dirty="0">
                <a:solidFill>
                  <a:srgbClr val="D1D5DB"/>
                </a:solidFill>
                <a:effectLst/>
                <a:latin typeface="Söhne"/>
              </a:rPr>
              <a:t>.</a:t>
            </a:r>
          </a:p>
          <a:p>
            <a:pPr marL="285750" indent="-285750">
              <a:buFont typeface="Arial" panose="020B0604020202020204" pitchFamily="34" charset="0"/>
              <a:buChar char="•"/>
            </a:pPr>
            <a:r>
              <a:rPr lang="en-US" sz="2000" b="1" i="0" dirty="0">
                <a:effectLst/>
                <a:latin typeface="Söhne"/>
              </a:rPr>
              <a:t>User-Friendly Interface:</a:t>
            </a:r>
            <a:r>
              <a:rPr lang="en-US" sz="2000" b="0" i="0" dirty="0">
                <a:solidFill>
                  <a:srgbClr val="D1D5DB"/>
                </a:solidFill>
                <a:effectLst/>
                <a:latin typeface="Söhne"/>
              </a:rPr>
              <a:t> </a:t>
            </a:r>
            <a:r>
              <a:rPr lang="en-US" sz="2000" b="0" i="0" cap="none" dirty="0">
                <a:solidFill>
                  <a:srgbClr val="D1D5DB"/>
                </a:solidFill>
                <a:effectLst/>
                <a:latin typeface="Söhne"/>
              </a:rPr>
              <a:t>The interface is designed for easy interaction, making it accessible to all users.</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94549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AD7F1D-BB60-DAD0-E2E0-41818F11EC00}"/>
              </a:ext>
            </a:extLst>
          </p:cNvPr>
          <p:cNvSpPr>
            <a:spLocks noGrp="1"/>
          </p:cNvSpPr>
          <p:nvPr>
            <p:ph type="subTitle" idx="1"/>
          </p:nvPr>
        </p:nvSpPr>
        <p:spPr>
          <a:xfrm>
            <a:off x="838731" y="2147976"/>
            <a:ext cx="10514538" cy="3856009"/>
          </a:xfrm>
        </p:spPr>
        <p:txBody>
          <a:bodyPr>
            <a:normAutofit/>
          </a:bodyPr>
          <a:lstStyle/>
          <a:p>
            <a:r>
              <a:rPr lang="en-US" sz="2000" b="1" i="0" dirty="0">
                <a:effectLst/>
                <a:latin typeface="Söhne"/>
              </a:rPr>
              <a:t>Data Collection and Storage</a:t>
            </a:r>
            <a:r>
              <a:rPr lang="en-US" sz="2000" b="1" i="0" cap="none" dirty="0">
                <a:effectLst/>
                <a:latin typeface="Söhne"/>
              </a:rPr>
              <a:t>:</a:t>
            </a:r>
            <a:r>
              <a:rPr lang="en-US" sz="2000" b="0" i="0" cap="none" dirty="0">
                <a:solidFill>
                  <a:srgbClr val="D1D5DB"/>
                </a:solidFill>
                <a:effectLst/>
                <a:latin typeface="Söhne"/>
              </a:rPr>
              <a:t> Employing secure databases to collect and store medical data.</a:t>
            </a:r>
            <a:endParaRPr lang="en-US" sz="2000" b="0" i="0" dirty="0">
              <a:solidFill>
                <a:srgbClr val="D1D5DB"/>
              </a:solidFill>
              <a:effectLst/>
              <a:latin typeface="Söhne"/>
            </a:endParaRPr>
          </a:p>
          <a:p>
            <a:r>
              <a:rPr lang="en-US" sz="2000" b="1" i="0" dirty="0">
                <a:effectLst/>
                <a:latin typeface="Söhne"/>
              </a:rPr>
              <a:t>Machine Learning:</a:t>
            </a:r>
            <a:r>
              <a:rPr lang="en-US" sz="2000" b="0" i="0" dirty="0">
                <a:solidFill>
                  <a:srgbClr val="D1D5DB"/>
                </a:solidFill>
                <a:effectLst/>
                <a:latin typeface="Söhne"/>
              </a:rPr>
              <a:t> </a:t>
            </a:r>
            <a:r>
              <a:rPr lang="en-US" sz="2000" b="0" i="0" cap="none" dirty="0">
                <a:solidFill>
                  <a:srgbClr val="D1D5DB"/>
                </a:solidFill>
                <a:effectLst/>
                <a:latin typeface="Söhne"/>
              </a:rPr>
              <a:t>Utilizing ML algorithms(</a:t>
            </a:r>
            <a:r>
              <a:rPr lang="en-US" sz="2000" b="0" i="0" cap="none" dirty="0" err="1">
                <a:solidFill>
                  <a:srgbClr val="D1D5DB"/>
                </a:solidFill>
                <a:effectLst/>
                <a:latin typeface="Söhne"/>
              </a:rPr>
              <a:t>eg.</a:t>
            </a:r>
            <a:r>
              <a:rPr lang="en-US" sz="2000" b="0" i="0" cap="none" dirty="0">
                <a:solidFill>
                  <a:srgbClr val="D1D5DB"/>
                </a:solidFill>
                <a:effectLst/>
                <a:latin typeface="Söhne"/>
              </a:rPr>
              <a:t> Linear regression) to analyze symptom</a:t>
            </a:r>
            <a:endParaRPr lang="en-US" sz="2000" b="0" i="0" dirty="0">
              <a:solidFill>
                <a:srgbClr val="D1D5DB"/>
              </a:solidFill>
              <a:effectLst/>
              <a:latin typeface="Söhne"/>
            </a:endParaRPr>
          </a:p>
          <a:p>
            <a:r>
              <a:rPr lang="en-US" sz="2000" b="1" i="0" dirty="0">
                <a:effectLst/>
                <a:latin typeface="Söhne"/>
              </a:rPr>
              <a:t>Data Privacy Tools:</a:t>
            </a:r>
            <a:r>
              <a:rPr lang="en-US" sz="2000" b="0" i="0" dirty="0">
                <a:solidFill>
                  <a:srgbClr val="D1D5DB"/>
                </a:solidFill>
                <a:effectLst/>
                <a:latin typeface="Söhne"/>
              </a:rPr>
              <a:t> </a:t>
            </a:r>
            <a:r>
              <a:rPr lang="en-US" sz="2000" b="0" i="0" cap="none" dirty="0">
                <a:solidFill>
                  <a:srgbClr val="D1D5DB"/>
                </a:solidFill>
                <a:effectLst/>
                <a:latin typeface="Söhne"/>
              </a:rPr>
              <a:t>Integrating encryption and other privacy tools to ensure user data </a:t>
            </a:r>
            <a:r>
              <a:rPr lang="en-US" sz="2000" b="0" i="0" cap="none" dirty="0" err="1">
                <a:solidFill>
                  <a:srgbClr val="D1D5DB"/>
                </a:solidFill>
                <a:effectLst/>
                <a:latin typeface="Söhne"/>
              </a:rPr>
              <a:t>security.M</a:t>
            </a:r>
            <a:r>
              <a:rPr lang="en-US" sz="2000" b="0" i="0" cap="none" dirty="0">
                <a:solidFill>
                  <a:srgbClr val="D1D5DB"/>
                </a:solidFill>
                <a:effectLst/>
                <a:latin typeface="Söhne"/>
              </a:rPr>
              <a:t>-disease correlations and predict illnesses</a:t>
            </a:r>
            <a:r>
              <a:rPr lang="en-US" sz="2000" b="0" i="0" dirty="0">
                <a:solidFill>
                  <a:srgbClr val="D1D5DB"/>
                </a:solidFill>
                <a:effectLst/>
                <a:latin typeface="Söhne"/>
              </a:rPr>
              <a:t>.</a:t>
            </a:r>
          </a:p>
          <a:p>
            <a:r>
              <a:rPr lang="en-US" sz="2000" b="1" i="0" dirty="0">
                <a:effectLst/>
                <a:latin typeface="Söhne"/>
              </a:rPr>
              <a:t>Cloud Services:</a:t>
            </a:r>
            <a:r>
              <a:rPr lang="en-US" sz="2000" b="0" i="0" dirty="0">
                <a:solidFill>
                  <a:srgbClr val="D1D5DB"/>
                </a:solidFill>
                <a:effectLst/>
                <a:latin typeface="Söhne"/>
              </a:rPr>
              <a:t> </a:t>
            </a:r>
            <a:r>
              <a:rPr lang="en-US" sz="2000" b="0" i="0" cap="none" dirty="0">
                <a:solidFill>
                  <a:srgbClr val="D1D5DB"/>
                </a:solidFill>
                <a:effectLst/>
                <a:latin typeface="Söhne"/>
              </a:rPr>
              <a:t>Leveraging cloud platforms for scalability, data backup, and seamless access.</a:t>
            </a:r>
            <a:endParaRPr lang="en-US" sz="2000" dirty="0">
              <a:solidFill>
                <a:srgbClr val="D1D5DB"/>
              </a:solidFill>
              <a:latin typeface="Söhne"/>
            </a:endParaRPr>
          </a:p>
          <a:p>
            <a:r>
              <a:rPr lang="en-US" sz="2000" b="1" i="0" dirty="0">
                <a:effectLst/>
                <a:latin typeface="Söhne"/>
              </a:rPr>
              <a:t>Programming Languages:</a:t>
            </a:r>
            <a:r>
              <a:rPr lang="en-US" sz="2000" b="0" i="0" dirty="0">
                <a:solidFill>
                  <a:srgbClr val="D1D5DB"/>
                </a:solidFill>
                <a:effectLst/>
                <a:latin typeface="Söhne"/>
              </a:rPr>
              <a:t> </a:t>
            </a:r>
            <a:r>
              <a:rPr lang="en-US" sz="2000" b="0" i="0" cap="none" dirty="0">
                <a:solidFill>
                  <a:srgbClr val="D1D5DB"/>
                </a:solidFill>
                <a:effectLst/>
                <a:latin typeface="Söhne"/>
              </a:rPr>
              <a:t>Using languages such as python for backend development and web technologies for frontend</a:t>
            </a:r>
            <a:endParaRPr lang="en-IN" sz="2000" dirty="0"/>
          </a:p>
        </p:txBody>
      </p:sp>
      <p:sp>
        <p:nvSpPr>
          <p:cNvPr id="4" name="Title 1">
            <a:extLst>
              <a:ext uri="{FF2B5EF4-FFF2-40B4-BE49-F238E27FC236}">
                <a16:creationId xmlns:a16="http://schemas.microsoft.com/office/drawing/2014/main" id="{700A971F-549D-022A-B8A8-B5C0414C65D2}"/>
              </a:ext>
            </a:extLst>
          </p:cNvPr>
          <p:cNvSpPr txBox="1">
            <a:spLocks/>
          </p:cNvSpPr>
          <p:nvPr/>
        </p:nvSpPr>
        <p:spPr bwMode="gray">
          <a:xfrm>
            <a:off x="996843" y="760789"/>
            <a:ext cx="10198314" cy="88231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i="0" u="sng" dirty="0">
                <a:solidFill>
                  <a:schemeClr val="bg1"/>
                </a:solidFill>
                <a:effectLst/>
                <a:latin typeface="Arial" panose="020B0604020202020204" pitchFamily="34" charset="0"/>
              </a:rPr>
              <a:t>The Technologies that we are working upon </a:t>
            </a:r>
            <a:r>
              <a:rPr lang="en-IN" sz="3600" b="1" u="sng" dirty="0">
                <a:solidFill>
                  <a:schemeClr val="bg1"/>
                </a:solidFill>
              </a:rPr>
              <a:t>: </a:t>
            </a:r>
          </a:p>
        </p:txBody>
      </p:sp>
    </p:spTree>
    <p:extLst>
      <p:ext uri="{BB962C8B-B14F-4D97-AF65-F5344CB8AC3E}">
        <p14:creationId xmlns:p14="http://schemas.microsoft.com/office/powerpoint/2010/main" val="119133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AD7F1D-BB60-DAD0-E2E0-41818F11EC00}"/>
              </a:ext>
            </a:extLst>
          </p:cNvPr>
          <p:cNvSpPr>
            <a:spLocks noGrp="1"/>
          </p:cNvSpPr>
          <p:nvPr>
            <p:ph type="subTitle" idx="1"/>
          </p:nvPr>
        </p:nvSpPr>
        <p:spPr>
          <a:xfrm>
            <a:off x="838731" y="2147976"/>
            <a:ext cx="10514538" cy="3856009"/>
          </a:xfrm>
        </p:spPr>
        <p:txBody>
          <a:bodyPr>
            <a:normAutofit/>
          </a:bodyPr>
          <a:lstStyle/>
          <a:p>
            <a:endParaRPr lang="en-IN" sz="2000" dirty="0"/>
          </a:p>
        </p:txBody>
      </p:sp>
      <p:sp>
        <p:nvSpPr>
          <p:cNvPr id="4" name="Title 1">
            <a:extLst>
              <a:ext uri="{FF2B5EF4-FFF2-40B4-BE49-F238E27FC236}">
                <a16:creationId xmlns:a16="http://schemas.microsoft.com/office/drawing/2014/main" id="{700A971F-549D-022A-B8A8-B5C0414C65D2}"/>
              </a:ext>
            </a:extLst>
          </p:cNvPr>
          <p:cNvSpPr txBox="1">
            <a:spLocks/>
          </p:cNvSpPr>
          <p:nvPr/>
        </p:nvSpPr>
        <p:spPr bwMode="gray">
          <a:xfrm>
            <a:off x="996843" y="2987842"/>
            <a:ext cx="10198314" cy="88231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6000" b="1" u="sng" dirty="0">
                <a:solidFill>
                  <a:schemeClr val="bg1"/>
                </a:solidFill>
              </a:rPr>
              <a:t>Thank You…</a:t>
            </a:r>
          </a:p>
        </p:txBody>
      </p:sp>
    </p:spTree>
    <p:extLst>
      <p:ext uri="{BB962C8B-B14F-4D97-AF65-F5344CB8AC3E}">
        <p14:creationId xmlns:p14="http://schemas.microsoft.com/office/powerpoint/2010/main" val="2207921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724</TotalTime>
  <Words>383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Gill Sans MT</vt:lpstr>
      <vt:lpstr>Söhne</vt:lpstr>
      <vt:lpstr>Wingdings 3</vt:lpstr>
      <vt:lpstr>Ion Boardroom</vt:lpstr>
      <vt:lpstr>MEDIPREDICT</vt:lpstr>
      <vt:lpstr>Our Mission : </vt:lpstr>
      <vt:lpstr>Layout : </vt:lpstr>
      <vt:lpstr> Your Target Audience : </vt:lpstr>
      <vt:lpstr>PowerPoint Presentation</vt:lpstr>
      <vt:lpstr>Basic Features of Project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MEDIPREDICT</dc:title>
  <dc:creator>Manav Shah</dc:creator>
  <cp:lastModifiedBy>Manav Shah</cp:lastModifiedBy>
  <cp:revision>2</cp:revision>
  <dcterms:created xsi:type="dcterms:W3CDTF">2023-08-25T20:47:01Z</dcterms:created>
  <dcterms:modified xsi:type="dcterms:W3CDTF">2023-08-27T04:46:17Z</dcterms:modified>
</cp:coreProperties>
</file>