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70" r:id="rId13"/>
    <p:sldId id="266" r:id="rId14"/>
    <p:sldId id="269" r:id="rId15"/>
    <p:sldId id="267" r:id="rId16"/>
  </p:sldIdLst>
  <p:sldSz cx="9144000" cy="5143500" type="screen16x9"/>
  <p:notesSz cx="6858000" cy="9144000"/>
  <p:embeddedFontLst>
    <p:embeddedFont>
      <p:font typeface="Economica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lkIbeWuOC4S0vUfVPxpctYUPN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820523BE-5E3C-0B7A-481C-E7988BC7D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>
            <a:extLst>
              <a:ext uri="{FF2B5EF4-FFF2-40B4-BE49-F238E27FC236}">
                <a16:creationId xmlns:a16="http://schemas.microsoft.com/office/drawing/2014/main" id="{635530AF-E221-66F0-E034-0A2CF1F52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>
            <a:extLst>
              <a:ext uri="{FF2B5EF4-FFF2-40B4-BE49-F238E27FC236}">
                <a16:creationId xmlns:a16="http://schemas.microsoft.com/office/drawing/2014/main" id="{018857DC-7E2C-60EE-8F86-CC9D5FE3EE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8678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9AAEA17A-82D2-EA07-D120-3C25986AE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>
            <a:extLst>
              <a:ext uri="{FF2B5EF4-FFF2-40B4-BE49-F238E27FC236}">
                <a16:creationId xmlns:a16="http://schemas.microsoft.com/office/drawing/2014/main" id="{958CFF9B-E02C-3D58-ABD6-0289C2C37B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>
            <a:extLst>
              <a:ext uri="{FF2B5EF4-FFF2-40B4-BE49-F238E27FC236}">
                <a16:creationId xmlns:a16="http://schemas.microsoft.com/office/drawing/2014/main" id="{17FE8F34-BBDF-6031-AC84-EDEA6397D7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9872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262FF876-858C-492C-AAFD-7B20F719F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>
            <a:extLst>
              <a:ext uri="{FF2B5EF4-FFF2-40B4-BE49-F238E27FC236}">
                <a16:creationId xmlns:a16="http://schemas.microsoft.com/office/drawing/2014/main" id="{2376539C-A26C-7510-37B3-8D041C3F18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:notes">
            <a:extLst>
              <a:ext uri="{FF2B5EF4-FFF2-40B4-BE49-F238E27FC236}">
                <a16:creationId xmlns:a16="http://schemas.microsoft.com/office/drawing/2014/main" id="{366E9D31-B83B-1F46-F62E-0594B4711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7245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37ae15bd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2e37ae15bd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iPD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2744014" y="756701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14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3044703" y="1444255"/>
            <a:ext cx="3054601" cy="1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3044703" y="3116580"/>
            <a:ext cx="3054601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1"/>
              <a:buFont typeface="Arial"/>
              <a:buNone/>
            </a:pPr>
            <a:endParaRPr sz="140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5"/>
          <p:cNvSpPr txBox="1">
            <a:spLocks noGrp="1"/>
          </p:cNvSpPr>
          <p:nvPr>
            <p:ph type="title"/>
          </p:nvPr>
        </p:nvSpPr>
        <p:spPr>
          <a:xfrm>
            <a:off x="311701" y="315925"/>
            <a:ext cx="8520601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body" idx="1"/>
          </p:nvPr>
        </p:nvSpPr>
        <p:spPr>
          <a:xfrm>
            <a:off x="311701" y="1225225"/>
            <a:ext cx="8520601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title"/>
          </p:nvPr>
        </p:nvSpPr>
        <p:spPr>
          <a:xfrm>
            <a:off x="311701" y="315925"/>
            <a:ext cx="8520601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1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1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11701" y="315925"/>
            <a:ext cx="8520601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1"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1"/>
              <a:buFont typeface="Arial"/>
              <a:buNone/>
            </a:pPr>
            <a:endParaRPr sz="140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Google Shape;34;p19"/>
          <p:cNvCxnSpPr/>
          <p:nvPr/>
        </p:nvCxnSpPr>
        <p:spPr>
          <a:xfrm>
            <a:off x="5029678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" name="Google Shape;35;p19"/>
          <p:cNvSpPr txBox="1">
            <a:spLocks noGrp="1"/>
          </p:cNvSpPr>
          <p:nvPr>
            <p:ph type="title"/>
          </p:nvPr>
        </p:nvSpPr>
        <p:spPr>
          <a:xfrm>
            <a:off x="265501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subTitle" idx="1"/>
          </p:nvPr>
        </p:nvSpPr>
        <p:spPr>
          <a:xfrm>
            <a:off x="265501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body" idx="2"/>
          </p:nvPr>
        </p:nvSpPr>
        <p:spPr>
          <a:xfrm>
            <a:off x="4939503" y="724201"/>
            <a:ext cx="3837001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>
            <a:spLocks noGrp="1"/>
          </p:cNvSpPr>
          <p:nvPr>
            <p:ph type="body" idx="1"/>
          </p:nvPr>
        </p:nvSpPr>
        <p:spPr>
          <a:xfrm>
            <a:off x="319501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1"/>
              <a:buFont typeface="Arial"/>
              <a:buNone/>
            </a:pPr>
            <a:endParaRPr sz="140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1"/>
          <p:cNvSpPr txBox="1">
            <a:spLocks noGrp="1"/>
          </p:cNvSpPr>
          <p:nvPr>
            <p:ph type="title" hasCustomPrompt="1"/>
          </p:nvPr>
        </p:nvSpPr>
        <p:spPr>
          <a:xfrm>
            <a:off x="311701" y="957125"/>
            <a:ext cx="8520601" cy="21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1"/>
          </p:nvPr>
        </p:nvSpPr>
        <p:spPr>
          <a:xfrm>
            <a:off x="311701" y="3162000"/>
            <a:ext cx="8520601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311701" y="315925"/>
            <a:ext cx="8520601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311701" y="1225225"/>
            <a:ext cx="8520601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conomica"/>
              <a:buChar char="●"/>
              <a:defRPr sz="18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○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■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●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○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■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●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○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■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/>
        </p:nvSpPr>
        <p:spPr>
          <a:xfrm>
            <a:off x="235834" y="356525"/>
            <a:ext cx="1470502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300" dirty="0">
                <a:latin typeface="Economica"/>
                <a:ea typeface="Economica"/>
                <a:cs typeface="Economica"/>
                <a:sym typeface="Economica"/>
              </a:rPr>
              <a:t>Samuel </a:t>
            </a:r>
            <a:r>
              <a:rPr lang="it-IT" sz="230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Piron </a:t>
            </a:r>
            <a:endParaRPr sz="23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840400" y="1051925"/>
            <a:ext cx="3463200" cy="19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200" dirty="0" err="1">
                <a:latin typeface="Economica"/>
                <a:ea typeface="Economica"/>
                <a:cs typeface="Economica"/>
                <a:sym typeface="Economica"/>
              </a:rPr>
              <a:t>Medical</a:t>
            </a:r>
            <a:r>
              <a:rPr lang="it-IT" sz="4200" dirty="0">
                <a:latin typeface="Economica"/>
                <a:ea typeface="Economica"/>
                <a:cs typeface="Economica"/>
                <a:sym typeface="Economica"/>
              </a:rPr>
              <a:t> Data: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200" dirty="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How to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200" dirty="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Protect </a:t>
            </a:r>
            <a:r>
              <a:rPr lang="it-IT" sz="4200" dirty="0" err="1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Them</a:t>
            </a:r>
            <a:endParaRPr sz="4200" dirty="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3044700" y="3340675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i="1" dirty="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Privacy </a:t>
            </a:r>
            <a:r>
              <a:rPr lang="it-IT" sz="2100" i="1" dirty="0" err="1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Preserving</a:t>
            </a:r>
            <a:r>
              <a:rPr lang="it-IT" sz="2100" i="1" dirty="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Information Access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i="1" dirty="0" err="1">
                <a:latin typeface="Economica"/>
                <a:ea typeface="Economica"/>
                <a:cs typeface="Economica"/>
                <a:sym typeface="Economica"/>
              </a:rPr>
              <a:t>Homework</a:t>
            </a:r>
            <a:r>
              <a:rPr lang="it-IT" sz="2100" i="1" dirty="0">
                <a:latin typeface="Economica"/>
                <a:ea typeface="Economica"/>
                <a:cs typeface="Economica"/>
                <a:sym typeface="Economica"/>
              </a:rPr>
              <a:t> 1</a:t>
            </a:r>
            <a:endParaRPr sz="2100" i="1" dirty="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475" y="251225"/>
            <a:ext cx="900000" cy="5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475" y="1068275"/>
            <a:ext cx="900001" cy="904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3;p1">
            <a:extLst>
              <a:ext uri="{FF2B5EF4-FFF2-40B4-BE49-F238E27FC236}">
                <a16:creationId xmlns:a16="http://schemas.microsoft.com/office/drawing/2014/main" id="{280CFAC7-46DA-B76D-54CD-E331E3F1CEAD}"/>
              </a:ext>
            </a:extLst>
          </p:cNvPr>
          <p:cNvSpPr txBox="1"/>
          <p:nvPr/>
        </p:nvSpPr>
        <p:spPr>
          <a:xfrm>
            <a:off x="235834" y="4347137"/>
            <a:ext cx="166644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300" dirty="0">
                <a:latin typeface="Economica"/>
                <a:ea typeface="Economica"/>
                <a:cs typeface="Economica"/>
                <a:sym typeface="Economica"/>
              </a:rPr>
              <a:t>A.Y. 2024-2025</a:t>
            </a:r>
            <a:endParaRPr sz="2300" dirty="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10</a:t>
            </a:fld>
            <a:endParaRPr lang="it-IT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12C2C83-4018-3E36-D95D-E9D0C322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160803"/>
            <a:ext cx="8520601" cy="831300"/>
          </a:xfrm>
        </p:spPr>
        <p:txBody>
          <a:bodyPr/>
          <a:lstStyle/>
          <a:p>
            <a:pPr algn="ctr"/>
            <a:r>
              <a:rPr lang="it-IT" dirty="0"/>
              <a:t>Sampling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8D5D1B-2341-91B7-63A8-F9FE5DE9FDE0}"/>
              </a:ext>
            </a:extLst>
          </p:cNvPr>
          <p:cNvSpPr txBox="1"/>
          <p:nvPr/>
        </p:nvSpPr>
        <p:spPr>
          <a:xfrm>
            <a:off x="197455" y="1011778"/>
            <a:ext cx="65166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#select a sample of the individuals, by randomly sampling the indexes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sampled_individuals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npr.choice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heartdf.index.to_list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 </a:t>
            </a:r>
            <a:r>
              <a:rPr lang="en-US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heartdf.index.to_list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())*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replace=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#filter out individuals whose index is not among the sampled ones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sampled_</a:t>
            </a:r>
            <a:r>
              <a:rPr lang="en-US" dirty="0" err="1">
                <a:latin typeface="Courier New" panose="02070309020205020404" pitchFamily="49" charset="0"/>
              </a:rPr>
              <a:t>heart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heartdf.loc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sampled_individuals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:]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sampled_</a:t>
            </a:r>
            <a:r>
              <a:rPr lang="en-US" dirty="0" err="1">
                <a:latin typeface="Courier New" panose="02070309020205020404" pitchFamily="49" charset="0"/>
              </a:rPr>
              <a:t>heart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CF8B36-BBBE-A389-57BA-0234397E1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55" y="3084848"/>
            <a:ext cx="7823200" cy="17751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E98B295D-D373-EA6C-F74F-A54820E17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622D212-E3D2-A176-E576-87266283E4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11</a:t>
            </a:fld>
            <a:endParaRPr lang="it-IT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2D0348B-B13B-5C89-50BF-5A7C640DE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160803"/>
            <a:ext cx="8520601" cy="831300"/>
          </a:xfrm>
        </p:spPr>
        <p:txBody>
          <a:bodyPr/>
          <a:lstStyle/>
          <a:p>
            <a:pPr algn="ctr"/>
            <a:r>
              <a:rPr lang="it-IT" dirty="0"/>
              <a:t>Random </a:t>
            </a:r>
            <a:r>
              <a:rPr lang="it-IT" dirty="0" err="1"/>
              <a:t>noise</a:t>
            </a:r>
            <a:r>
              <a:rPr lang="it-IT" dirty="0"/>
              <a:t>: </a:t>
            </a:r>
            <a:r>
              <a:rPr lang="it-IT" dirty="0" err="1"/>
              <a:t>Uncorrelated</a:t>
            </a:r>
            <a:r>
              <a:rPr lang="it-IT" dirty="0"/>
              <a:t> additive </a:t>
            </a:r>
            <a:r>
              <a:rPr lang="it-IT" dirty="0" err="1"/>
              <a:t>noise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06694-770D-BEE7-0BA1-AEA2F3ED84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8713"/>
          <a:stretch/>
        </p:blipFill>
        <p:spPr>
          <a:xfrm>
            <a:off x="311699" y="1850078"/>
            <a:ext cx="3160059" cy="1251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71A784-0D66-35E8-A1BA-0CAD15C467A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0407"/>
          <a:stretch/>
        </p:blipFill>
        <p:spPr>
          <a:xfrm>
            <a:off x="3471758" y="2243472"/>
            <a:ext cx="3845378" cy="656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45A835-73B1-0E5A-B368-FA8A7193C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64" y="854677"/>
            <a:ext cx="7463445" cy="927249"/>
          </a:xfrm>
          <a:prstGeom prst="rect">
            <a:avLst/>
          </a:prstGeom>
        </p:spPr>
      </p:pic>
      <p:pic>
        <p:nvPicPr>
          <p:cNvPr id="13" name="Picture 12" descr="A diagram of heatmap and variable&#10;&#10;Description automatically generated">
            <a:extLst>
              <a:ext uri="{FF2B5EF4-FFF2-40B4-BE49-F238E27FC236}">
                <a16:creationId xmlns:a16="http://schemas.microsoft.com/office/drawing/2014/main" id="{6701510F-6CC6-2A36-5B76-1F06A0E291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614" y="3041461"/>
            <a:ext cx="2645229" cy="19839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75A242-3C0E-6209-8C3B-069F694D0D5A}"/>
              </a:ext>
            </a:extLst>
          </p:cNvPr>
          <p:cNvSpPr txBox="1"/>
          <p:nvPr/>
        </p:nvSpPr>
        <p:spPr>
          <a:xfrm>
            <a:off x="4844456" y="1814756"/>
            <a:ext cx="1099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Economica" panose="020B0604020202020204" charset="0"/>
              </a:rPr>
              <a:t>Noised</a:t>
            </a:r>
            <a:r>
              <a:rPr lang="it-IT" sz="2000" dirty="0">
                <a:latin typeface="Economica" panose="020B0604020202020204" charset="0"/>
              </a:rPr>
              <a:t> data</a:t>
            </a:r>
            <a:endParaRPr lang="en-US" sz="2000" dirty="0">
              <a:latin typeface="Economica" panose="020B0604020202020204" charset="0"/>
            </a:endParaRPr>
          </a:p>
        </p:txBody>
      </p:sp>
      <p:pic>
        <p:nvPicPr>
          <p:cNvPr id="6" name="Picture 5" descr="A graph of heatmap and variable&#10;&#10;Description automatically generated">
            <a:extLst>
              <a:ext uri="{FF2B5EF4-FFF2-40B4-BE49-F238E27FC236}">
                <a16:creationId xmlns:a16="http://schemas.microsoft.com/office/drawing/2014/main" id="{36C56238-7D56-4D84-4D6A-104DEC24EF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9218" y="3033141"/>
            <a:ext cx="2645228" cy="198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68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9B3F4C1F-CCD3-83DF-3691-B59C4A2B2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704BB45-3251-D0DE-089A-3AB0EBA377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12</a:t>
            </a:fld>
            <a:endParaRPr lang="it-IT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9872EE6-0B3F-8C6C-2FAE-7D877B299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160803"/>
            <a:ext cx="8520601" cy="831300"/>
          </a:xfrm>
        </p:spPr>
        <p:txBody>
          <a:bodyPr/>
          <a:lstStyle/>
          <a:p>
            <a:pPr algn="ctr"/>
            <a:r>
              <a:rPr lang="it-IT" dirty="0"/>
              <a:t>K-</a:t>
            </a:r>
            <a:r>
              <a:rPr lang="it-IT" dirty="0" err="1"/>
              <a:t>Anonymity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2EBAB0-4B6D-3649-3FFF-42A05D4536DF}"/>
              </a:ext>
            </a:extLst>
          </p:cNvPr>
          <p:cNvSpPr txBox="1"/>
          <p:nvPr/>
        </p:nvSpPr>
        <p:spPr>
          <a:xfrm>
            <a:off x="311699" y="912093"/>
            <a:ext cx="785289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generalize_k_anonymity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quasi_identifiers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3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k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chol_bin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pd.cut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chol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bins=</a:t>
            </a:r>
            <a:r>
              <a:rPr lang="en-US" sz="13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labels=</a:t>
            </a:r>
            <a:r>
              <a:rPr lang="en-US" sz="13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trtbps_bin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pd.cut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trtbps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bins=</a:t>
            </a:r>
            <a:r>
              <a:rPr lang="en-US" sz="13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labels=</a:t>
            </a:r>
            <a:r>
              <a:rPr lang="en-US" sz="13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3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#df['trtbps_bin'] = </a:t>
            </a:r>
            <a:r>
              <a:rPr lang="en-US" sz="13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3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['</a:t>
            </a:r>
            <a:r>
              <a:rPr lang="en-US" sz="13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trtbps</a:t>
            </a:r>
            <a:r>
              <a:rPr lang="en-US" sz="13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']</a:t>
            </a:r>
            <a:endParaRPr lang="en-US" sz="1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anonymized_df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df.groupby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quasi_identifiers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3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filter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3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lambda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x: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(x) &gt;= k)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3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anonymized_df</a:t>
            </a:r>
            <a:endParaRPr lang="en-US" sz="1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k_anonymous_df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generalize_k_anonymity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heartdf.copy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 [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chol_bin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trtbps_bin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k=</a:t>
            </a:r>
            <a:r>
              <a:rPr lang="en-US" sz="13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A7A7EB-5099-D3E7-E81D-AE115D99B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889" y="2805146"/>
            <a:ext cx="4414222" cy="217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13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>
            <a:spLocks noGrp="1"/>
          </p:cNvSpPr>
          <p:nvPr>
            <p:ph type="title"/>
          </p:nvPr>
        </p:nvSpPr>
        <p:spPr>
          <a:xfrm>
            <a:off x="311699" y="153933"/>
            <a:ext cx="8520601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t-IT" dirty="0"/>
              <a:t>CONCLUSIONS &amp; FUTURE WORK</a:t>
            </a:r>
            <a:endParaRPr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13</a:t>
            </a:fld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C9437-B10C-C612-A3F1-BCA41B5D8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344" y="1147225"/>
            <a:ext cx="8277127" cy="33540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Economica" panose="020B0604020202020204" charset="0"/>
              </a:rPr>
              <a:t>The techniques presented enhanced</a:t>
            </a:r>
            <a:r>
              <a:rPr lang="en-US" b="1" dirty="0">
                <a:latin typeface="Economica" panose="020B0604020202020204" charset="0"/>
              </a:rPr>
              <a:t> data anonymization</a:t>
            </a:r>
            <a:r>
              <a:rPr lang="en-US" dirty="0">
                <a:latin typeface="Economica" panose="020B0604020202020204" charset="0"/>
              </a:rPr>
              <a:t>, significantly reducing the risk of patient identification</a:t>
            </a:r>
          </a:p>
          <a:p>
            <a:endParaRPr lang="en-US" dirty="0">
              <a:latin typeface="Economica" panose="020B0604020202020204" charset="0"/>
            </a:endParaRPr>
          </a:p>
          <a:p>
            <a:r>
              <a:rPr lang="en-US" dirty="0">
                <a:latin typeface="Economica" panose="020B0604020202020204" charset="0"/>
              </a:rPr>
              <a:t>Future work will explore more advanced </a:t>
            </a:r>
            <a:r>
              <a:rPr lang="en-US" b="1" dirty="0">
                <a:latin typeface="Economica" panose="020B0604020202020204" charset="0"/>
              </a:rPr>
              <a:t>techniques</a:t>
            </a:r>
            <a:r>
              <a:rPr lang="en-US" dirty="0">
                <a:latin typeface="Economica" panose="020B0604020202020204" charset="0"/>
              </a:rPr>
              <a:t> such as </a:t>
            </a:r>
            <a:r>
              <a:rPr lang="en-US" b="1" dirty="0">
                <a:latin typeface="Economica" panose="020B0604020202020204" charset="0"/>
              </a:rPr>
              <a:t>t-closeness</a:t>
            </a:r>
            <a:r>
              <a:rPr lang="en-US" dirty="0">
                <a:latin typeface="Economica" panose="020B0604020202020204" charset="0"/>
              </a:rPr>
              <a:t> and </a:t>
            </a:r>
            <a:r>
              <a:rPr lang="en-US" b="1" dirty="0">
                <a:latin typeface="Economica" panose="020B0604020202020204" charset="0"/>
              </a:rPr>
              <a:t>differential privacy</a:t>
            </a:r>
            <a:r>
              <a:rPr lang="en-US" dirty="0">
                <a:latin typeface="Economica" panose="020B0604020202020204" charset="0"/>
              </a:rPr>
              <a:t>, to build up data protection without compromising analytical value.</a:t>
            </a:r>
          </a:p>
          <a:p>
            <a:endParaRPr lang="en-US" dirty="0">
              <a:latin typeface="Economica" panose="020B0604020202020204" charset="0"/>
            </a:endParaRPr>
          </a:p>
          <a:p>
            <a:pPr marL="114300" indent="0">
              <a:buNone/>
            </a:pPr>
            <a:r>
              <a:rPr lang="en-US" sz="2500" b="1" dirty="0">
                <a:latin typeface="Economica" panose="020B0604020202020204" charset="0"/>
              </a:rPr>
              <a:t>Open Questions</a:t>
            </a:r>
            <a:r>
              <a:rPr lang="en-US" b="1" dirty="0">
                <a:latin typeface="Economica" panose="020B0604020202020204" charset="0"/>
              </a:rPr>
              <a:t>:</a:t>
            </a:r>
          </a:p>
          <a:p>
            <a:pPr marL="114300" indent="0">
              <a:buNone/>
            </a:pPr>
            <a:endParaRPr lang="en-US" dirty="0">
              <a:latin typeface="Economica" panose="020B0604020202020204" charset="0"/>
            </a:endParaRPr>
          </a:p>
          <a:p>
            <a:pPr marL="114300" indent="0">
              <a:buNone/>
            </a:pPr>
            <a:r>
              <a:rPr lang="en-US" dirty="0"/>
              <a:t>How can medical databases balance privacy and utility while remaining beneficial for gathering critical medical information from patients?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How can patients retain control over their data while still enabling meaningful research in healthcare?</a:t>
            </a:r>
            <a:endParaRPr lang="en-US" dirty="0">
              <a:latin typeface="Economica" panose="020B060402020202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F6F49903-CA1F-4FE7-101A-C8645EF01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>
            <a:extLst>
              <a:ext uri="{FF2B5EF4-FFF2-40B4-BE49-F238E27FC236}">
                <a16:creationId xmlns:a16="http://schemas.microsoft.com/office/drawing/2014/main" id="{863C4698-F735-9963-DBC8-43B26AA2EF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99" y="234282"/>
            <a:ext cx="8520601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t-IT" dirty="0"/>
              <a:t>CHECK THE CODE!</a:t>
            </a:r>
            <a:endParaRPr dirty="0"/>
          </a:p>
        </p:txBody>
      </p:sp>
      <p:sp>
        <p:nvSpPr>
          <p:cNvPr id="150" name="Google Shape;150;p11">
            <a:extLst>
              <a:ext uri="{FF2B5EF4-FFF2-40B4-BE49-F238E27FC236}">
                <a16:creationId xmlns:a16="http://schemas.microsoft.com/office/drawing/2014/main" id="{6A2DD686-35A1-CE7F-E861-4169A64194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6386" y="1225224"/>
            <a:ext cx="492977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14304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dirty="0"/>
              <a:t>https://github.com/Vezzero/privacy-homework1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289FAA-DF2D-5A3C-7B56-0E3A99C30B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14</a:t>
            </a:fld>
            <a:endParaRPr lang="it-IT"/>
          </a:p>
        </p:txBody>
      </p:sp>
      <p:sp>
        <p:nvSpPr>
          <p:cNvPr id="2" name="Google Shape;150;p11">
            <a:extLst>
              <a:ext uri="{FF2B5EF4-FFF2-40B4-BE49-F238E27FC236}">
                <a16:creationId xmlns:a16="http://schemas.microsoft.com/office/drawing/2014/main" id="{69A96B8E-17FB-2662-6232-FC6C28F79C61}"/>
              </a:ext>
            </a:extLst>
          </p:cNvPr>
          <p:cNvSpPr txBox="1">
            <a:spLocks/>
          </p:cNvSpPr>
          <p:nvPr/>
        </p:nvSpPr>
        <p:spPr>
          <a:xfrm>
            <a:off x="246386" y="2134524"/>
            <a:ext cx="8317950" cy="2045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conomica"/>
              <a:buChar char="●"/>
              <a:defRPr sz="18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○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■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●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○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■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●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○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■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114304" indent="0">
              <a:lnSpc>
                <a:spcPct val="200000"/>
              </a:lnSpc>
              <a:buFont typeface="Economica"/>
              <a:buNone/>
            </a:pPr>
            <a:r>
              <a:rPr lang="en-US" sz="2400" dirty="0"/>
              <a:t>If you have any doubts or suggestions regarding the code or anything else, write me an email:</a:t>
            </a:r>
          </a:p>
          <a:p>
            <a:pPr marL="114304" indent="0">
              <a:lnSpc>
                <a:spcPct val="200000"/>
              </a:lnSpc>
              <a:buFont typeface="Economica"/>
              <a:buNone/>
            </a:pPr>
            <a:r>
              <a:rPr lang="en-US" sz="2400" b="1" dirty="0"/>
              <a:t>samuel.piron@studenti.unipd.it</a:t>
            </a:r>
          </a:p>
        </p:txBody>
      </p:sp>
    </p:spTree>
    <p:extLst>
      <p:ext uri="{BB962C8B-B14F-4D97-AF65-F5344CB8AC3E}">
        <p14:creationId xmlns:p14="http://schemas.microsoft.com/office/powerpoint/2010/main" val="3386987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37ae15bd9_0_10"/>
          <p:cNvSpPr txBox="1"/>
          <p:nvPr/>
        </p:nvSpPr>
        <p:spPr>
          <a:xfrm>
            <a:off x="333524" y="387293"/>
            <a:ext cx="143812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300" dirty="0">
                <a:latin typeface="Economica"/>
                <a:ea typeface="Economica"/>
                <a:cs typeface="Economica"/>
                <a:sym typeface="Economica"/>
              </a:rPr>
              <a:t>Samuel </a:t>
            </a:r>
            <a:r>
              <a:rPr lang="it-IT" sz="230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Piron </a:t>
            </a:r>
            <a:endParaRPr sz="23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8" name="Google Shape;158;g2e37ae15bd9_0_10"/>
          <p:cNvSpPr txBox="1"/>
          <p:nvPr/>
        </p:nvSpPr>
        <p:spPr>
          <a:xfrm>
            <a:off x="2840400" y="1051925"/>
            <a:ext cx="3463200" cy="19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200" dirty="0" err="1">
                <a:latin typeface="Economica"/>
                <a:ea typeface="Economica"/>
                <a:cs typeface="Economica"/>
                <a:sym typeface="Economica"/>
              </a:rPr>
              <a:t>Medical</a:t>
            </a:r>
            <a:r>
              <a:rPr lang="it-IT" sz="4200" dirty="0">
                <a:latin typeface="Economica"/>
                <a:ea typeface="Economica"/>
                <a:cs typeface="Economica"/>
                <a:sym typeface="Economica"/>
              </a:rPr>
              <a:t> Data: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200" dirty="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How to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200" dirty="0">
                <a:latin typeface="Economica"/>
                <a:ea typeface="Economica"/>
                <a:cs typeface="Economica"/>
                <a:sym typeface="Economica"/>
              </a:rPr>
              <a:t>Protect </a:t>
            </a:r>
            <a:r>
              <a:rPr lang="it-IT" sz="4200" dirty="0" err="1">
                <a:latin typeface="Economica"/>
                <a:ea typeface="Economica"/>
                <a:cs typeface="Economica"/>
                <a:sym typeface="Economica"/>
              </a:rPr>
              <a:t>Them</a:t>
            </a:r>
            <a:r>
              <a:rPr lang="it-IT" sz="4200" dirty="0">
                <a:latin typeface="Economica"/>
                <a:ea typeface="Economica"/>
                <a:cs typeface="Economica"/>
                <a:sym typeface="Economica"/>
              </a:rPr>
              <a:t>!</a:t>
            </a:r>
            <a:endParaRPr sz="4200" dirty="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59" name="Google Shape;159;g2e37ae15bd9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475" y="251225"/>
            <a:ext cx="900000" cy="5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2e37ae15bd9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475" y="1068275"/>
            <a:ext cx="900001" cy="904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2e37ae15bd9_0_10"/>
          <p:cNvSpPr txBox="1"/>
          <p:nvPr/>
        </p:nvSpPr>
        <p:spPr>
          <a:xfrm>
            <a:off x="3044700" y="28587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i="1" dirty="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Thanks for the </a:t>
            </a:r>
            <a:r>
              <a:rPr lang="it-IT" sz="2200" i="1" dirty="0" err="1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attention</a:t>
            </a:r>
            <a:br>
              <a:rPr lang="it-IT" sz="2200" i="1" dirty="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</a:br>
            <a:r>
              <a:rPr lang="it-IT" sz="2200" i="1" dirty="0" err="1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Question</a:t>
            </a:r>
            <a:r>
              <a:rPr lang="it-IT" sz="2200" i="1" dirty="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Time!</a:t>
            </a:r>
            <a:endParaRPr sz="2200" i="1" dirty="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" name="Google Shape;156;g2e37ae15bd9_0_10">
            <a:extLst>
              <a:ext uri="{FF2B5EF4-FFF2-40B4-BE49-F238E27FC236}">
                <a16:creationId xmlns:a16="http://schemas.microsoft.com/office/drawing/2014/main" id="{C40E313B-09CE-11EF-6127-328714985AC4}"/>
              </a:ext>
            </a:extLst>
          </p:cNvPr>
          <p:cNvSpPr txBox="1"/>
          <p:nvPr/>
        </p:nvSpPr>
        <p:spPr>
          <a:xfrm>
            <a:off x="333525" y="4294507"/>
            <a:ext cx="1699382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300" dirty="0">
                <a:latin typeface="Economica"/>
                <a:ea typeface="Economica"/>
                <a:cs typeface="Economica"/>
                <a:sym typeface="Economica"/>
              </a:rPr>
              <a:t>A.Y. 2024-2025</a:t>
            </a:r>
            <a:endParaRPr sz="2300" dirty="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311699" y="127001"/>
            <a:ext cx="8520601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t-IT" dirty="0"/>
              <a:t>SCENARIO</a:t>
            </a:r>
            <a:endParaRPr dirty="0"/>
          </a:p>
        </p:txBody>
      </p:sp>
      <p:sp>
        <p:nvSpPr>
          <p:cNvPr id="66" name="Google Shape;66;p2"/>
          <p:cNvSpPr txBox="1"/>
          <p:nvPr/>
        </p:nvSpPr>
        <p:spPr>
          <a:xfrm>
            <a:off x="311699" y="762072"/>
            <a:ext cx="5232386" cy="406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 b="1" dirty="0" err="1">
                <a:solidFill>
                  <a:schemeClr val="dk1"/>
                </a:solidFill>
                <a:latin typeface="Economica" panose="020B0604020202020204" charset="0"/>
                <a:ea typeface="Economica"/>
                <a:cs typeface="Economica"/>
                <a:sym typeface="Economica"/>
              </a:rPr>
              <a:t>Why</a:t>
            </a:r>
            <a:r>
              <a:rPr lang="it-IT" sz="2600" b="1" dirty="0">
                <a:solidFill>
                  <a:schemeClr val="dk1"/>
                </a:solidFill>
                <a:latin typeface="Economica" panose="020B0604020202020204" charset="0"/>
                <a:ea typeface="Economica"/>
                <a:cs typeface="Economica"/>
                <a:sym typeface="Economica"/>
              </a:rPr>
              <a:t> </a:t>
            </a:r>
            <a:r>
              <a:rPr lang="it-IT" sz="2600" b="1" dirty="0" err="1">
                <a:solidFill>
                  <a:schemeClr val="dk1"/>
                </a:solidFill>
                <a:latin typeface="Economica" panose="020B0604020202020204" charset="0"/>
                <a:ea typeface="Economica"/>
                <a:cs typeface="Economica"/>
                <a:sym typeface="Economica"/>
              </a:rPr>
              <a:t>Medical</a:t>
            </a:r>
            <a:r>
              <a:rPr lang="it-IT" sz="2600" b="1" dirty="0">
                <a:solidFill>
                  <a:schemeClr val="dk1"/>
                </a:solidFill>
                <a:latin typeface="Economica" panose="020B0604020202020204" charset="0"/>
                <a:ea typeface="Economica"/>
                <a:cs typeface="Economica"/>
                <a:sym typeface="Economica"/>
              </a:rPr>
              <a:t> Data?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Economica" panose="020B0604020202020204" charset="0"/>
              <a:ea typeface="Economica"/>
              <a:cs typeface="Economica"/>
              <a:sym typeface="Economic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conomica"/>
              <a:buChar char="●"/>
            </a:pPr>
            <a:r>
              <a:rPr lang="en-US" sz="2000" dirty="0">
                <a:solidFill>
                  <a:schemeClr val="dk1"/>
                </a:solidFill>
                <a:latin typeface="Economica" panose="020B0604020202020204" charset="0"/>
                <a:ea typeface="Economica"/>
                <a:cs typeface="Economica"/>
                <a:sym typeface="Economica"/>
              </a:rPr>
              <a:t>Medical Data are stored in digital databases, </a:t>
            </a:r>
            <a:r>
              <a:rPr lang="en-US" sz="2000" dirty="0">
                <a:latin typeface="Economica" panose="020B0604020202020204" charset="0"/>
              </a:rPr>
              <a:t>making them accessible but also vulnerable to breaches</a:t>
            </a:r>
            <a:endParaRPr lang="en-US" sz="2000" dirty="0">
              <a:solidFill>
                <a:schemeClr val="dk1"/>
              </a:solidFill>
              <a:latin typeface="Economica" panose="020B0604020202020204" charset="0"/>
              <a:ea typeface="Economica"/>
              <a:cs typeface="Economica"/>
              <a:sym typeface="Economica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000" dirty="0">
              <a:solidFill>
                <a:schemeClr val="dk1"/>
              </a:solidFill>
              <a:latin typeface="Economica" panose="020B0604020202020204" charset="0"/>
              <a:ea typeface="Economica"/>
              <a:cs typeface="Economica"/>
              <a:sym typeface="Economic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conomica"/>
              <a:buChar char="●"/>
            </a:pPr>
            <a:r>
              <a:rPr lang="en-US" sz="2000" dirty="0">
                <a:solidFill>
                  <a:schemeClr val="dk1"/>
                </a:solidFill>
                <a:latin typeface="Economica" panose="020B0604020202020204" charset="0"/>
                <a:ea typeface="Economica"/>
                <a:cs typeface="Economica"/>
                <a:sym typeface="Economica"/>
              </a:rPr>
              <a:t>Every Hospital generates lots of Data every year and they need to be managed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000" dirty="0">
              <a:latin typeface="Economica" panose="020B060402020202020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conomica"/>
              <a:buChar char="●"/>
            </a:pPr>
            <a:r>
              <a:rPr lang="en-US" sz="2000" dirty="0">
                <a:latin typeface="Economica" panose="020B0604020202020204" charset="0"/>
              </a:rPr>
              <a:t>Medical data requires deep analysis because of the wide variety of data points (lab results, prescriptions, imaging)</a:t>
            </a:r>
            <a:endParaRPr lang="en-US" sz="2000" dirty="0">
              <a:solidFill>
                <a:schemeClr val="dk1"/>
              </a:solidFill>
              <a:latin typeface="Economica" panose="020B0604020202020204" charset="0"/>
              <a:ea typeface="Economica"/>
              <a:cs typeface="Economica"/>
              <a:sym typeface="Economica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</a:t>
            </a:fld>
            <a:endParaRPr lang="it-IT"/>
          </a:p>
        </p:txBody>
      </p:sp>
      <p:pic>
        <p:nvPicPr>
          <p:cNvPr id="2" name="Picture 1" descr="A medical icons and symbols&#10;&#10;Description automatically generated with medium confidence">
            <a:extLst>
              <a:ext uri="{FF2B5EF4-FFF2-40B4-BE49-F238E27FC236}">
                <a16:creationId xmlns:a16="http://schemas.microsoft.com/office/drawing/2014/main" id="{9C4B3EBD-C5F2-7E8E-6551-1A25B07B9E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42" y="1125239"/>
            <a:ext cx="3114967" cy="1779981"/>
          </a:xfrm>
          <a:prstGeom prst="rect">
            <a:avLst/>
          </a:prstGeom>
        </p:spPr>
      </p:pic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F0309E18-E23A-0297-4F2A-DB3DB3E03C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631841" y="3077840"/>
            <a:ext cx="3114967" cy="17497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11699" y="92365"/>
            <a:ext cx="8520601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t-IT" dirty="0"/>
              <a:t>MOTIVATIONS</a:t>
            </a:r>
            <a:endParaRPr dirty="0"/>
          </a:p>
        </p:txBody>
      </p:sp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4097391" y="930730"/>
            <a:ext cx="4734909" cy="3732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63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1"/>
              <a:buChar char="●"/>
            </a:pPr>
            <a:r>
              <a:rPr lang="it-IT" sz="2000" dirty="0" err="1"/>
              <a:t>Protecting</a:t>
            </a:r>
            <a:r>
              <a:rPr lang="it-IT" sz="2000" dirty="0"/>
              <a:t> </a:t>
            </a:r>
            <a:r>
              <a:rPr lang="it-IT" sz="2000" dirty="0" err="1"/>
              <a:t>medical</a:t>
            </a:r>
            <a:r>
              <a:rPr lang="it-IT" sz="2000" dirty="0"/>
              <a:t> data </a:t>
            </a:r>
            <a:r>
              <a:rPr lang="it-IT" sz="2000" dirty="0" err="1"/>
              <a:t>means</a:t>
            </a:r>
            <a:r>
              <a:rPr lang="it-IT" sz="2000" dirty="0"/>
              <a:t> </a:t>
            </a:r>
            <a:r>
              <a:rPr lang="it-IT" sz="2000" dirty="0" err="1"/>
              <a:t>safeguarding</a:t>
            </a:r>
            <a:r>
              <a:rPr lang="it-IT" sz="2000" dirty="0"/>
              <a:t> </a:t>
            </a:r>
            <a:r>
              <a:rPr lang="it-IT" sz="2000" dirty="0" err="1"/>
              <a:t>people’s</a:t>
            </a:r>
            <a:r>
              <a:rPr lang="it-IT" sz="2000" dirty="0"/>
              <a:t> private health information</a:t>
            </a:r>
            <a:endParaRPr sz="2000" dirty="0"/>
          </a:p>
          <a:p>
            <a:pPr marL="457200" lvl="0" indent="-368363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1"/>
              <a:buChar char="●"/>
            </a:pPr>
            <a:r>
              <a:rPr lang="it-IT" sz="2000" dirty="0"/>
              <a:t>Sensitive health data can be </a:t>
            </a:r>
            <a:r>
              <a:rPr lang="it-IT" sz="2000" dirty="0" err="1"/>
              <a:t>stolen</a:t>
            </a:r>
            <a:r>
              <a:rPr lang="it-IT" sz="2000" dirty="0"/>
              <a:t> and can lead to </a:t>
            </a:r>
            <a:r>
              <a:rPr lang="it-IT" sz="2000" dirty="0" err="1"/>
              <a:t>exposure</a:t>
            </a:r>
            <a:r>
              <a:rPr lang="it-IT" sz="2000" dirty="0"/>
              <a:t> of </a:t>
            </a:r>
            <a:r>
              <a:rPr lang="it-IT" sz="2000" dirty="0" err="1"/>
              <a:t>patients</a:t>
            </a:r>
            <a:r>
              <a:rPr lang="it-IT" sz="2000" dirty="0"/>
              <a:t>’ </a:t>
            </a:r>
            <a:r>
              <a:rPr lang="it-IT" sz="2000" dirty="0" err="1"/>
              <a:t>medical</a:t>
            </a:r>
            <a:r>
              <a:rPr lang="it-IT" sz="2000" dirty="0"/>
              <a:t> </a:t>
            </a:r>
            <a:r>
              <a:rPr lang="it-IT" sz="2000" dirty="0" err="1"/>
              <a:t>condition</a:t>
            </a:r>
            <a:endParaRPr lang="it-IT" sz="2000" dirty="0"/>
          </a:p>
          <a:p>
            <a:pPr indent="-368363" algn="just">
              <a:lnSpc>
                <a:spcPct val="200000"/>
              </a:lnSpc>
              <a:buSzPts val="2201"/>
            </a:pPr>
            <a:r>
              <a:rPr lang="en-US" sz="2000" dirty="0">
                <a:latin typeface="Economica" panose="020B0604020202020204" charset="0"/>
              </a:rPr>
              <a:t>Protecting medical data ensures public trust in healthcare systems</a:t>
            </a:r>
            <a:endParaRPr sz="20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3</a:t>
            </a:fld>
            <a:endParaRPr lang="it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D40842-BB04-6F82-83E5-C9C79AEE7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38" y="923665"/>
            <a:ext cx="3232121" cy="17505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E6C7D6-FF2A-22F7-5477-8733FB33C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38" y="2871337"/>
            <a:ext cx="3392616" cy="18727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>
            <a:spLocks noGrp="1"/>
          </p:cNvSpPr>
          <p:nvPr>
            <p:ph type="title"/>
          </p:nvPr>
        </p:nvSpPr>
        <p:spPr>
          <a:xfrm>
            <a:off x="311699" y="303895"/>
            <a:ext cx="8520601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t-IT" dirty="0"/>
              <a:t>The Heart Attack Dataset	</a:t>
            </a:r>
            <a:endParaRPr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4</a:t>
            </a:fld>
            <a:endParaRPr lang="it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55784D-D779-DC3A-FDF1-75BD044F3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89" y="1395336"/>
            <a:ext cx="8658822" cy="20456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B5B814-94FE-7FC9-685F-577ECE586237}"/>
              </a:ext>
            </a:extLst>
          </p:cNvPr>
          <p:cNvSpPr txBox="1"/>
          <p:nvPr/>
        </p:nvSpPr>
        <p:spPr>
          <a:xfrm>
            <a:off x="607612" y="3852069"/>
            <a:ext cx="7928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Economica" panose="020B0604020202020204" charset="0"/>
              </a:rPr>
              <a:t>https://www.kaggle.com/datasets/rashikrahmanpritom/heart-attack-analysis-prediction-dataset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403182" y="324291"/>
            <a:ext cx="2237148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t-IT" sz="4000" b="1" dirty="0" err="1"/>
              <a:t>Identifiers</a:t>
            </a:r>
            <a:endParaRPr sz="4000" b="1" dirty="0"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5334719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12" lvl="0" indent="-22860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0"/>
              <a:buNone/>
            </a:pPr>
            <a:r>
              <a:rPr lang="it-IT" sz="2200" dirty="0" err="1"/>
              <a:t>Attributes</a:t>
            </a:r>
            <a:r>
              <a:rPr lang="it-IT" sz="2200" dirty="0"/>
              <a:t> </a:t>
            </a:r>
            <a:r>
              <a:rPr lang="it-IT" sz="2200" dirty="0" err="1"/>
              <a:t>that</a:t>
            </a:r>
            <a:r>
              <a:rPr lang="it-IT" sz="2200" dirty="0"/>
              <a:t> </a:t>
            </a:r>
            <a:r>
              <a:rPr lang="it-IT" sz="2200" dirty="0" err="1"/>
              <a:t>allow</a:t>
            </a:r>
            <a:r>
              <a:rPr lang="it-IT" sz="2200" dirty="0"/>
              <a:t> one to </a:t>
            </a:r>
            <a:r>
              <a:rPr lang="it-IT" sz="2200" dirty="0" err="1"/>
              <a:t>identify</a:t>
            </a:r>
            <a:r>
              <a:rPr lang="it-IT" sz="2200" dirty="0"/>
              <a:t> a </a:t>
            </a:r>
            <a:r>
              <a:rPr lang="it-IT" sz="2200" dirty="0" err="1"/>
              <a:t>person</a:t>
            </a:r>
            <a:r>
              <a:rPr lang="it-IT" sz="2200" dirty="0"/>
              <a:t> </a:t>
            </a:r>
            <a:r>
              <a:rPr lang="it-IT" sz="2200" dirty="0" err="1"/>
              <a:t>univocally</a:t>
            </a:r>
            <a:r>
              <a:rPr lang="it-IT" sz="2200" dirty="0"/>
              <a:t>.</a:t>
            </a:r>
          </a:p>
          <a:p>
            <a:pPr marL="457212" lvl="0" indent="-22860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0"/>
              <a:buNone/>
            </a:pPr>
            <a:r>
              <a:rPr lang="it-IT" sz="2200" dirty="0"/>
              <a:t>Heart Attack Dataset: </a:t>
            </a:r>
            <a:r>
              <a:rPr lang="it-IT" sz="2200" b="1" dirty="0"/>
              <a:t>No</a:t>
            </a:r>
            <a:r>
              <a:rPr lang="it-IT" sz="2200" dirty="0"/>
              <a:t> </a:t>
            </a:r>
            <a:r>
              <a:rPr lang="it-IT" sz="2200" dirty="0" err="1"/>
              <a:t>identifiers</a:t>
            </a:r>
            <a:r>
              <a:rPr lang="it-IT" sz="2200" dirty="0"/>
              <a:t>!</a:t>
            </a:r>
          </a:p>
          <a:p>
            <a:pPr marL="457212" lvl="0" indent="-22860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0"/>
              <a:buNone/>
            </a:pPr>
            <a:endParaRPr lang="it-IT" sz="2200" dirty="0"/>
          </a:p>
          <a:p>
            <a:pPr marL="457212" lvl="0" indent="-22860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0"/>
              <a:buNone/>
            </a:pPr>
            <a:endParaRPr lang="it-IT" sz="2200" dirty="0"/>
          </a:p>
          <a:p>
            <a:pPr marL="457212" lvl="0" indent="-22860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0"/>
              <a:buNone/>
            </a:pPr>
            <a:endParaRPr sz="2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5</a:t>
            </a:fld>
            <a:endParaRPr lang="it-IT"/>
          </a:p>
        </p:txBody>
      </p:sp>
      <p:sp>
        <p:nvSpPr>
          <p:cNvPr id="2" name="Google Shape;99;p5">
            <a:extLst>
              <a:ext uri="{FF2B5EF4-FFF2-40B4-BE49-F238E27FC236}">
                <a16:creationId xmlns:a16="http://schemas.microsoft.com/office/drawing/2014/main" id="{BD67C956-CA04-997A-EA9D-85A75B4A8C5E}"/>
              </a:ext>
            </a:extLst>
          </p:cNvPr>
          <p:cNvSpPr txBox="1">
            <a:spLocks/>
          </p:cNvSpPr>
          <p:nvPr/>
        </p:nvSpPr>
        <p:spPr>
          <a:xfrm>
            <a:off x="403182" y="2255676"/>
            <a:ext cx="3173448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algn="ctr"/>
            <a:r>
              <a:rPr lang="it-IT" sz="4000" b="1" dirty="0"/>
              <a:t>Quasi-</a:t>
            </a:r>
            <a:r>
              <a:rPr lang="it-IT" sz="4000" b="1" dirty="0" err="1"/>
              <a:t>Identifiers</a:t>
            </a:r>
            <a:endParaRPr lang="it-IT" sz="4000" b="1" dirty="0"/>
          </a:p>
        </p:txBody>
      </p:sp>
      <p:sp>
        <p:nvSpPr>
          <p:cNvPr id="4" name="Google Shape;100;p5">
            <a:extLst>
              <a:ext uri="{FF2B5EF4-FFF2-40B4-BE49-F238E27FC236}">
                <a16:creationId xmlns:a16="http://schemas.microsoft.com/office/drawing/2014/main" id="{E4070EE2-BF1C-2A38-169D-F86D5E2BBD90}"/>
              </a:ext>
            </a:extLst>
          </p:cNvPr>
          <p:cNvSpPr txBox="1">
            <a:spLocks/>
          </p:cNvSpPr>
          <p:nvPr/>
        </p:nvSpPr>
        <p:spPr>
          <a:xfrm>
            <a:off x="311700" y="3086976"/>
            <a:ext cx="4511760" cy="1316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conomica"/>
              <a:buChar char="●"/>
              <a:defRPr sz="18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○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■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●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○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■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●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○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■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457212" indent="-228608">
              <a:buSzPct val="250000"/>
              <a:buFont typeface="Economica"/>
              <a:buNone/>
            </a:pPr>
            <a:r>
              <a:rPr lang="en-US" sz="2200" dirty="0"/>
              <a:t>Attributes that, when combined together might </a:t>
            </a:r>
          </a:p>
          <a:p>
            <a:pPr marL="457212" indent="-228608">
              <a:buSzPct val="250000"/>
              <a:buFont typeface="Economica"/>
              <a:buNone/>
            </a:pPr>
            <a:r>
              <a:rPr lang="en-US" sz="2200" dirty="0"/>
              <a:t>identify a person.</a:t>
            </a:r>
          </a:p>
          <a:p>
            <a:pPr marL="457212" indent="-228608">
              <a:buSzPct val="250000"/>
              <a:buFont typeface="Economica"/>
              <a:buNone/>
            </a:pPr>
            <a:r>
              <a:rPr lang="en-US" sz="2200" dirty="0"/>
              <a:t>Heart Attack Dataset – </a:t>
            </a:r>
            <a:r>
              <a:rPr lang="en-US" sz="2200" b="1" dirty="0"/>
              <a:t>Age</a:t>
            </a:r>
            <a:r>
              <a:rPr lang="en-US" sz="2200" dirty="0"/>
              <a:t>, </a:t>
            </a:r>
            <a:r>
              <a:rPr lang="en-US" sz="2200" b="1" dirty="0"/>
              <a:t>Sex, Cp, </a:t>
            </a:r>
            <a:r>
              <a:rPr lang="en-US" sz="2200" b="1" dirty="0" err="1"/>
              <a:t>Trtbps</a:t>
            </a:r>
            <a:r>
              <a:rPr lang="en-US" sz="2200" b="1" dirty="0"/>
              <a:t>.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9BCA74-F84A-92F8-B6E5-4563E3E72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314" y="1225225"/>
            <a:ext cx="1890078" cy="29724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311701" y="315925"/>
            <a:ext cx="8520601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t-IT" b="1" dirty="0"/>
              <a:t>Sensitive </a:t>
            </a:r>
            <a:r>
              <a:rPr lang="it-IT" b="1" dirty="0" err="1"/>
              <a:t>Attributes</a:t>
            </a:r>
            <a:endParaRPr b="1" dirty="0"/>
          </a:p>
        </p:txBody>
      </p:sp>
      <p:sp>
        <p:nvSpPr>
          <p:cNvPr id="108" name="Google Shape;108;p6"/>
          <p:cNvSpPr txBox="1">
            <a:spLocks noGrp="1"/>
          </p:cNvSpPr>
          <p:nvPr>
            <p:ph type="body" idx="1"/>
          </p:nvPr>
        </p:nvSpPr>
        <p:spPr>
          <a:xfrm>
            <a:off x="311701" y="2975866"/>
            <a:ext cx="2816510" cy="1884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it-IT" sz="2000" dirty="0" err="1"/>
              <a:t>Cholesterol</a:t>
            </a:r>
            <a:endParaRPr lang="it-IT" sz="2000" dirty="0"/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it-IT" sz="2000" dirty="0"/>
              <a:t>Blood Pressure</a:t>
            </a:r>
            <a:endParaRPr sz="2000" dirty="0"/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it-IT" sz="2000" dirty="0" err="1"/>
              <a:t>Fasting</a:t>
            </a:r>
            <a:r>
              <a:rPr lang="it-IT" sz="2000" dirty="0"/>
              <a:t> Blood Sugar</a:t>
            </a:r>
            <a:endParaRPr sz="20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6</a:t>
            </a:fld>
            <a:endParaRPr lang="it-IT"/>
          </a:p>
        </p:txBody>
      </p:sp>
      <p:sp>
        <p:nvSpPr>
          <p:cNvPr id="2" name="Google Shape;108;p6">
            <a:extLst>
              <a:ext uri="{FF2B5EF4-FFF2-40B4-BE49-F238E27FC236}">
                <a16:creationId xmlns:a16="http://schemas.microsoft.com/office/drawing/2014/main" id="{73E40688-9B75-987B-2901-4C0CF5C6F7B1}"/>
              </a:ext>
            </a:extLst>
          </p:cNvPr>
          <p:cNvSpPr txBox="1">
            <a:spLocks/>
          </p:cNvSpPr>
          <p:nvPr/>
        </p:nvSpPr>
        <p:spPr>
          <a:xfrm>
            <a:off x="311701" y="1152223"/>
            <a:ext cx="3884160" cy="154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conomica"/>
              <a:buChar char="●"/>
              <a:defRPr sz="18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○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■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●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○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■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●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○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■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69850" indent="0">
              <a:lnSpc>
                <a:spcPct val="150000"/>
              </a:lnSpc>
              <a:buSzPts val="2500"/>
              <a:buNone/>
            </a:pPr>
            <a:r>
              <a:rPr lang="it-IT" sz="2200" dirty="0"/>
              <a:t>Some </a:t>
            </a:r>
            <a:r>
              <a:rPr lang="it-IT" sz="2200" dirty="0" err="1"/>
              <a:t>Attributes</a:t>
            </a:r>
            <a:r>
              <a:rPr lang="it-IT" sz="2200" dirty="0"/>
              <a:t> </a:t>
            </a:r>
            <a:r>
              <a:rPr lang="it-IT" sz="2200" dirty="0" err="1"/>
              <a:t>might</a:t>
            </a:r>
            <a:r>
              <a:rPr lang="it-IT" sz="2200" dirty="0"/>
              <a:t> be </a:t>
            </a:r>
            <a:r>
              <a:rPr lang="it-IT" sz="2200" dirty="0" err="1"/>
              <a:t>considered</a:t>
            </a:r>
            <a:r>
              <a:rPr lang="it-IT" sz="2200" dirty="0"/>
              <a:t> sensitive, </a:t>
            </a:r>
            <a:r>
              <a:rPr lang="it-IT" sz="2200" dirty="0" err="1"/>
              <a:t>especially</a:t>
            </a:r>
            <a:r>
              <a:rPr lang="it-IT" sz="2200" dirty="0"/>
              <a:t> </a:t>
            </a:r>
            <a:r>
              <a:rPr lang="it-IT" sz="2200" dirty="0" err="1"/>
              <a:t>if</a:t>
            </a:r>
            <a:r>
              <a:rPr lang="it-IT" sz="2200" dirty="0"/>
              <a:t> </a:t>
            </a:r>
            <a:r>
              <a:rPr lang="it-IT" sz="2200" dirty="0" err="1"/>
              <a:t>they</a:t>
            </a:r>
            <a:r>
              <a:rPr lang="it-IT" sz="2200" dirty="0"/>
              <a:t> </a:t>
            </a:r>
            <a:r>
              <a:rPr lang="it-IT" sz="2200" dirty="0" err="1"/>
              <a:t>have</a:t>
            </a:r>
            <a:r>
              <a:rPr lang="it-IT" sz="2200" dirty="0"/>
              <a:t> </a:t>
            </a:r>
            <a:r>
              <a:rPr lang="it-IT" sz="2200" dirty="0" err="1"/>
              <a:t>outliers</a:t>
            </a:r>
            <a:r>
              <a:rPr lang="it-IT" sz="2200" dirty="0"/>
              <a:t> </a:t>
            </a:r>
            <a:r>
              <a:rPr lang="en-US" sz="2200" dirty="0"/>
              <a:t>or provide private health information</a:t>
            </a:r>
            <a:r>
              <a:rPr lang="it-IT" sz="2200" dirty="0"/>
              <a:t>: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A73648-03A1-4C4C-4793-1F1D2DEB8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511" y="1190481"/>
            <a:ext cx="2143424" cy="17147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F280C3-5BDB-7EC9-FD1D-47F60FAEA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748" y="2905220"/>
            <a:ext cx="3229426" cy="17052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>
            <a:spLocks noGrp="1"/>
          </p:cNvSpPr>
          <p:nvPr>
            <p:ph type="title"/>
          </p:nvPr>
        </p:nvSpPr>
        <p:spPr>
          <a:xfrm>
            <a:off x="311699" y="148625"/>
            <a:ext cx="8520601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t-IT" dirty="0"/>
              <a:t>POTENTIAL ADVERSARIES AND RISKS</a:t>
            </a:r>
            <a:endParaRPr dirty="0"/>
          </a:p>
        </p:txBody>
      </p:sp>
      <p:sp>
        <p:nvSpPr>
          <p:cNvPr id="117" name="Google Shape;117;p7"/>
          <p:cNvSpPr txBox="1">
            <a:spLocks noGrp="1"/>
          </p:cNvSpPr>
          <p:nvPr>
            <p:ph type="body" idx="1"/>
          </p:nvPr>
        </p:nvSpPr>
        <p:spPr>
          <a:xfrm>
            <a:off x="311699" y="979925"/>
            <a:ext cx="8520601" cy="3683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4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sz="2200" b="1" dirty="0"/>
              <a:t>Who </a:t>
            </a:r>
            <a:r>
              <a:rPr lang="it-IT" sz="2200" b="1" dirty="0" err="1"/>
              <a:t>might</a:t>
            </a:r>
            <a:r>
              <a:rPr lang="it-IT" sz="2200" b="1" dirty="0"/>
              <a:t> be </a:t>
            </a:r>
            <a:r>
              <a:rPr lang="it-IT" sz="2200" b="1" dirty="0" err="1"/>
              <a:t>able</a:t>
            </a:r>
            <a:r>
              <a:rPr lang="it-IT" sz="2200" b="1" dirty="0"/>
              <a:t> to access </a:t>
            </a:r>
            <a:r>
              <a:rPr lang="it-IT" sz="2200" b="1" dirty="0" err="1"/>
              <a:t>your</a:t>
            </a:r>
            <a:r>
              <a:rPr lang="it-IT" sz="2200" b="1" dirty="0"/>
              <a:t> data?</a:t>
            </a:r>
          </a:p>
          <a:p>
            <a:pPr marL="114304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it-IT" sz="2200" dirty="0"/>
          </a:p>
          <a:p>
            <a:pPr marL="400054" indent="-285750"/>
            <a:r>
              <a:rPr lang="it-IT" sz="2200" b="1" dirty="0" err="1"/>
              <a:t>Internal</a:t>
            </a:r>
            <a:r>
              <a:rPr lang="it-IT" sz="2200" b="1" dirty="0"/>
              <a:t> </a:t>
            </a:r>
            <a:r>
              <a:rPr lang="it-IT" sz="2200" b="1" dirty="0" err="1"/>
              <a:t>Threads</a:t>
            </a:r>
            <a:r>
              <a:rPr lang="it-IT" sz="2200" dirty="0"/>
              <a:t>: people </a:t>
            </a:r>
            <a:r>
              <a:rPr lang="it-IT" sz="2200" dirty="0" err="1"/>
              <a:t>that</a:t>
            </a:r>
            <a:r>
              <a:rPr lang="it-IT" sz="2200" dirty="0"/>
              <a:t> work in the </a:t>
            </a:r>
            <a:r>
              <a:rPr lang="it-IT" sz="2200" dirty="0" err="1"/>
              <a:t>medical</a:t>
            </a:r>
            <a:r>
              <a:rPr lang="it-IT" sz="2200" dirty="0"/>
              <a:t> field can </a:t>
            </a:r>
            <a:r>
              <a:rPr lang="it-IT" sz="2200" dirty="0" err="1"/>
              <a:t>view</a:t>
            </a:r>
            <a:r>
              <a:rPr lang="it-IT" sz="2200" dirty="0"/>
              <a:t> and leak </a:t>
            </a:r>
            <a:r>
              <a:rPr lang="it-IT" sz="2200" dirty="0" err="1"/>
              <a:t>your</a:t>
            </a:r>
            <a:r>
              <a:rPr lang="it-IT" sz="2200" dirty="0"/>
              <a:t> data</a:t>
            </a:r>
          </a:p>
          <a:p>
            <a:pPr marL="400054" indent="-285750"/>
            <a:r>
              <a:rPr lang="it-IT" sz="2200" b="1" dirty="0" err="1"/>
              <a:t>External</a:t>
            </a:r>
            <a:r>
              <a:rPr lang="it-IT" sz="2200" b="1" dirty="0"/>
              <a:t> Hackers</a:t>
            </a:r>
            <a:r>
              <a:rPr lang="it-IT" sz="2200" dirty="0"/>
              <a:t>: </a:t>
            </a:r>
            <a:r>
              <a:rPr lang="it-IT" sz="2200" dirty="0" err="1"/>
              <a:t>malicious</a:t>
            </a:r>
            <a:r>
              <a:rPr lang="it-IT" sz="2200" dirty="0"/>
              <a:t> people </a:t>
            </a:r>
            <a:r>
              <a:rPr lang="it-IT" sz="2200" dirty="0" err="1"/>
              <a:t>that</a:t>
            </a:r>
            <a:r>
              <a:rPr lang="it-IT" sz="2200" dirty="0"/>
              <a:t> </a:t>
            </a:r>
            <a:r>
              <a:rPr lang="it-IT" sz="2200" dirty="0" err="1"/>
              <a:t>steal</a:t>
            </a:r>
            <a:r>
              <a:rPr lang="it-IT" sz="2200" dirty="0"/>
              <a:t> and </a:t>
            </a:r>
            <a:r>
              <a:rPr lang="it-IT" sz="2200" dirty="0" err="1"/>
              <a:t>divulge</a:t>
            </a:r>
            <a:r>
              <a:rPr lang="it-IT" sz="2200" dirty="0"/>
              <a:t> sensitive information</a:t>
            </a:r>
          </a:p>
          <a:p>
            <a:pPr marL="400054" indent="-285750"/>
            <a:r>
              <a:rPr lang="it-IT" sz="2200" b="1" dirty="0"/>
              <a:t>Data Brokers</a:t>
            </a:r>
            <a:r>
              <a:rPr lang="it-IT" sz="2200" dirty="0"/>
              <a:t>: companies or </a:t>
            </a:r>
            <a:r>
              <a:rPr lang="it-IT" sz="2200" dirty="0" err="1"/>
              <a:t>third</a:t>
            </a:r>
            <a:r>
              <a:rPr lang="it-IT" sz="2200" dirty="0"/>
              <a:t>-party brokers </a:t>
            </a:r>
            <a:r>
              <a:rPr lang="it-IT" sz="2200" dirty="0" err="1"/>
              <a:t>interested</a:t>
            </a:r>
            <a:r>
              <a:rPr lang="it-IT" sz="2200" dirty="0"/>
              <a:t> in selling health data</a:t>
            </a:r>
          </a:p>
          <a:p>
            <a:pPr marL="114304" indent="0">
              <a:buNone/>
            </a:pPr>
            <a:endParaRPr lang="it-IT" sz="2200" dirty="0"/>
          </a:p>
          <a:p>
            <a:pPr marL="114304" indent="0">
              <a:buNone/>
            </a:pPr>
            <a:r>
              <a:rPr lang="it-IT" sz="2200" dirty="0"/>
              <a:t>For </a:t>
            </a:r>
            <a:r>
              <a:rPr lang="it-IT" sz="2200" dirty="0" err="1"/>
              <a:t>example</a:t>
            </a:r>
            <a:r>
              <a:rPr lang="it-IT" sz="2200" dirty="0"/>
              <a:t>, competitors can use </a:t>
            </a:r>
            <a:r>
              <a:rPr lang="it-IT" sz="2200" dirty="0" err="1"/>
              <a:t>your</a:t>
            </a:r>
            <a:r>
              <a:rPr lang="it-IT" sz="2200" dirty="0"/>
              <a:t> data to </a:t>
            </a:r>
            <a:r>
              <a:rPr lang="it-IT" sz="2200" dirty="0" err="1"/>
              <a:t>develop</a:t>
            </a:r>
            <a:r>
              <a:rPr lang="it-IT" sz="2200" dirty="0"/>
              <a:t> </a:t>
            </a:r>
            <a:r>
              <a:rPr lang="it-IT" sz="2200" dirty="0" err="1"/>
              <a:t>similar</a:t>
            </a:r>
            <a:r>
              <a:rPr lang="it-IT" sz="2200" dirty="0"/>
              <a:t> products (or services) or to </a:t>
            </a:r>
            <a:r>
              <a:rPr lang="it-IT" sz="2200" dirty="0" err="1"/>
              <a:t>influence</a:t>
            </a:r>
            <a:r>
              <a:rPr lang="it-IT" sz="2200" dirty="0"/>
              <a:t> the market </a:t>
            </a:r>
            <a:r>
              <a:rPr lang="it-IT" sz="2200" dirty="0" err="1"/>
              <a:t>unfairly</a:t>
            </a:r>
            <a:r>
              <a:rPr lang="it-IT" sz="2200" dirty="0"/>
              <a:t>.</a:t>
            </a:r>
          </a:p>
          <a:p>
            <a:pPr marL="114304" indent="0">
              <a:buNone/>
            </a:pPr>
            <a:r>
              <a:rPr lang="it-IT" sz="2200" dirty="0" err="1"/>
              <a:t>This</a:t>
            </a:r>
            <a:r>
              <a:rPr lang="it-IT" sz="2200" dirty="0"/>
              <a:t> can lead to a </a:t>
            </a:r>
            <a:r>
              <a:rPr lang="it-IT" sz="2200" dirty="0" err="1"/>
              <a:t>loss</a:t>
            </a:r>
            <a:r>
              <a:rPr lang="it-IT" sz="2200" dirty="0"/>
              <a:t> of competitive </a:t>
            </a:r>
            <a:r>
              <a:rPr lang="it-IT" sz="2200" dirty="0" err="1"/>
              <a:t>advantage</a:t>
            </a:r>
            <a:r>
              <a:rPr lang="it-IT" sz="2200" dirty="0"/>
              <a:t>, </a:t>
            </a:r>
            <a:r>
              <a:rPr lang="it-IT" sz="2200" dirty="0" err="1"/>
              <a:t>reduced</a:t>
            </a:r>
            <a:r>
              <a:rPr lang="it-IT" sz="2200" dirty="0"/>
              <a:t> market share, and </a:t>
            </a:r>
            <a:r>
              <a:rPr lang="it-IT" sz="2200" dirty="0" err="1"/>
              <a:t>financial</a:t>
            </a:r>
            <a:r>
              <a:rPr lang="it-IT" sz="2200" dirty="0"/>
              <a:t> impact.                                                                              </a:t>
            </a:r>
            <a:endParaRPr sz="2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7</a:t>
            </a:fld>
            <a:endParaRPr lang="it-IT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8</a:t>
            </a:fld>
            <a:endParaRPr lang="it-I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E8B70C-B04F-247C-C54F-9D28087A1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MICRODATA PROTECTION TECNIQUES</a:t>
            </a:r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CE7F6CAA-C564-AE85-E544-71562C9F7881}"/>
              </a:ext>
            </a:extLst>
          </p:cNvPr>
          <p:cNvSpPr txBox="1">
            <a:spLocks/>
          </p:cNvSpPr>
          <p:nvPr/>
        </p:nvSpPr>
        <p:spPr>
          <a:xfrm>
            <a:off x="638272" y="1338944"/>
            <a:ext cx="5631899" cy="404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2500" dirty="0"/>
              <a:t>Global </a:t>
            </a:r>
            <a:r>
              <a:rPr lang="it-IT" sz="2500" dirty="0" err="1"/>
              <a:t>Recoding</a:t>
            </a:r>
            <a:r>
              <a:rPr lang="it-IT" sz="2500" dirty="0"/>
              <a:t> &amp; Top and Bottom Coding</a:t>
            </a:r>
          </a:p>
          <a:p>
            <a:endParaRPr lang="it-IT" sz="25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2500" dirty="0"/>
              <a:t>Sampling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sz="25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2500" dirty="0" err="1"/>
              <a:t>Uncorreleted</a:t>
            </a:r>
            <a:r>
              <a:rPr lang="it-IT" sz="2500" dirty="0"/>
              <a:t> additive </a:t>
            </a:r>
            <a:r>
              <a:rPr lang="it-IT" sz="2500" dirty="0" err="1"/>
              <a:t>noise</a:t>
            </a:r>
            <a:endParaRPr lang="it-IT" sz="25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sz="25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2500" dirty="0"/>
              <a:t>K-</a:t>
            </a:r>
            <a:r>
              <a:rPr lang="it-IT" sz="2500" dirty="0" err="1"/>
              <a:t>anonymity</a:t>
            </a:r>
            <a:endParaRPr lang="it-IT" sz="25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sz="25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sz="2500" dirty="0"/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it-IT" sz="2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9</a:t>
            </a:fld>
            <a:endParaRPr lang="it-IT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945D4148-05B7-D103-E6AC-D4EEAAD2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86683"/>
            <a:ext cx="8520601" cy="831300"/>
          </a:xfrm>
        </p:spPr>
        <p:txBody>
          <a:bodyPr/>
          <a:lstStyle/>
          <a:p>
            <a:pPr algn="ctr"/>
            <a:r>
              <a:rPr lang="it-IT" dirty="0"/>
              <a:t>Global </a:t>
            </a:r>
            <a:r>
              <a:rPr lang="it-IT" dirty="0" err="1"/>
              <a:t>Recoding</a:t>
            </a:r>
            <a:r>
              <a:rPr lang="it-IT" dirty="0"/>
              <a:t> &amp; Top and Bottom Coding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9693C-92A9-6413-BE99-99EB86864FC8}"/>
              </a:ext>
            </a:extLst>
          </p:cNvPr>
          <p:cNvSpPr txBox="1"/>
          <p:nvPr/>
        </p:nvSpPr>
        <p:spPr>
          <a:xfrm>
            <a:off x="311699" y="1020536"/>
            <a:ext cx="5554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heartdf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trt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pd.cut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heartdf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trtbps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bins=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heartdf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trtbps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trt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7B2BCEE-0981-B443-9598-930BFA07B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757" y="1592261"/>
            <a:ext cx="2639233" cy="202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F0775B7-4895-F73F-B262-1EB6FC7F8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424" y="1472447"/>
            <a:ext cx="2639232" cy="210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EB15E3-DF0F-1F32-48EF-2471F2FEAB1D}"/>
              </a:ext>
            </a:extLst>
          </p:cNvPr>
          <p:cNvSpPr txBox="1"/>
          <p:nvPr/>
        </p:nvSpPr>
        <p:spPr>
          <a:xfrm>
            <a:off x="329379" y="3575513"/>
            <a:ext cx="7165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greater_than_180 = </a:t>
            </a:r>
            <a:r>
              <a:rPr lang="en-US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heartdf</a:t>
            </a:r>
            <a:r>
              <a:rPr lang="en-US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heartdf</a:t>
            </a:r>
            <a:r>
              <a:rPr lang="en-US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['</a:t>
            </a:r>
            <a:r>
              <a:rPr lang="en-US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trtbps</a:t>
            </a:r>
            <a:r>
              <a:rPr lang="en-US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']&gt;180].</a:t>
            </a:r>
            <a:r>
              <a:rPr lang="en-US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index.to_list</a:t>
            </a:r>
            <a:r>
              <a:rPr lang="en-US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smaller_than_120 = </a:t>
            </a:r>
            <a:r>
              <a:rPr lang="en-US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heartdf</a:t>
            </a:r>
            <a:r>
              <a:rPr lang="en-US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heartdf</a:t>
            </a:r>
            <a:r>
              <a:rPr lang="en-US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['</a:t>
            </a:r>
            <a:r>
              <a:rPr lang="en-US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trtbps</a:t>
            </a:r>
            <a:r>
              <a:rPr lang="en-US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']&lt;120].</a:t>
            </a:r>
            <a:r>
              <a:rPr lang="en-US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index.to_list</a:t>
            </a:r>
            <a:r>
              <a:rPr lang="en-US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A45A6D-4871-EFCC-530A-3000EFDF7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308" y="1592261"/>
            <a:ext cx="2035933" cy="18612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F2469A-F120-1FED-D376-1E877B0F2C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088" y="4016646"/>
            <a:ext cx="2441578" cy="9214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9B0014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</Words>
  <Application>Microsoft Office PowerPoint</Application>
  <PresentationFormat>On-screen Show (16:9)</PresentationFormat>
  <Paragraphs>106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Economica</vt:lpstr>
      <vt:lpstr>Arial</vt:lpstr>
      <vt:lpstr>Courier New</vt:lpstr>
      <vt:lpstr>Luxe</vt:lpstr>
      <vt:lpstr>PowerPoint Presentation</vt:lpstr>
      <vt:lpstr>SCENARIO</vt:lpstr>
      <vt:lpstr>MOTIVATIONS</vt:lpstr>
      <vt:lpstr>The Heart Attack Dataset </vt:lpstr>
      <vt:lpstr>Identifiers</vt:lpstr>
      <vt:lpstr>Sensitive Attributes</vt:lpstr>
      <vt:lpstr>POTENTIAL ADVERSARIES AND RISKS</vt:lpstr>
      <vt:lpstr>MICRODATA PROTECTION TECNIQUES</vt:lpstr>
      <vt:lpstr>Global Recoding &amp; Top and Bottom Coding</vt:lpstr>
      <vt:lpstr>Sampling</vt:lpstr>
      <vt:lpstr>Random noise: Uncorrelated additive noise</vt:lpstr>
      <vt:lpstr>K-Anonymity</vt:lpstr>
      <vt:lpstr>CONCLUSIONS &amp; FUTURE WORK</vt:lpstr>
      <vt:lpstr>CHECK THE CODE!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Samuel Piron</dc:creator>
  <cp:lastModifiedBy>Samuel Piron</cp:lastModifiedBy>
  <cp:revision>111</cp:revision>
  <dcterms:modified xsi:type="dcterms:W3CDTF">2024-10-27T21:21:45Z</dcterms:modified>
</cp:coreProperties>
</file>