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70" r:id="rId5"/>
    <p:sldId id="265" r:id="rId6"/>
    <p:sldId id="271" r:id="rId7"/>
    <p:sldId id="266" r:id="rId8"/>
    <p:sldId id="267" r:id="rId9"/>
  </p:sldIdLst>
  <p:sldSz cx="9144000" cy="5143500" type="screen16x9"/>
  <p:notesSz cx="6858000" cy="9144000"/>
  <p:embeddedFontLst>
    <p:embeddedFont>
      <p:font typeface="Economica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lkIbeWuOC4S0vUfVPxpctYUPN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2" autoAdjust="0"/>
    <p:restoredTop sz="94660"/>
  </p:normalViewPr>
  <p:slideViewPr>
    <p:cSldViewPr snapToGrid="0">
      <p:cViewPr>
        <p:scale>
          <a:sx n="75" d="100"/>
          <a:sy n="75" d="100"/>
        </p:scale>
        <p:origin x="120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9AAEA17A-82D2-EA07-D120-3C25986AE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>
            <a:extLst>
              <a:ext uri="{FF2B5EF4-FFF2-40B4-BE49-F238E27FC236}">
                <a16:creationId xmlns:a16="http://schemas.microsoft.com/office/drawing/2014/main" id="{958CFF9B-E02C-3D58-ABD6-0289C2C37B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>
            <a:extLst>
              <a:ext uri="{FF2B5EF4-FFF2-40B4-BE49-F238E27FC236}">
                <a16:creationId xmlns:a16="http://schemas.microsoft.com/office/drawing/2014/main" id="{17FE8F34-BBDF-6031-AC84-EDEA6397D7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9872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0966FCA2-6169-E06C-EF01-DCEBC9649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>
            <a:extLst>
              <a:ext uri="{FF2B5EF4-FFF2-40B4-BE49-F238E27FC236}">
                <a16:creationId xmlns:a16="http://schemas.microsoft.com/office/drawing/2014/main" id="{222DAAEE-0EE2-1071-5084-9E2BE7C84D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>
            <a:extLst>
              <a:ext uri="{FF2B5EF4-FFF2-40B4-BE49-F238E27FC236}">
                <a16:creationId xmlns:a16="http://schemas.microsoft.com/office/drawing/2014/main" id="{9D1138FE-3EAA-0265-F816-6C24F81291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7562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37ae15bd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2e37ae15bd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iPD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2744014" y="756701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14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3044703" y="1444255"/>
            <a:ext cx="3054601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3044703" y="3116580"/>
            <a:ext cx="3054601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1"/>
              <a:buFont typeface="Arial"/>
              <a:buNone/>
            </a:pPr>
            <a:endParaRPr sz="140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 txBox="1">
            <a:spLocks noGrp="1"/>
          </p:cNvSpPr>
          <p:nvPr>
            <p:ph type="title"/>
          </p:nvPr>
        </p:nvSpPr>
        <p:spPr>
          <a:xfrm>
            <a:off x="311701" y="315925"/>
            <a:ext cx="8520601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body" idx="1"/>
          </p:nvPr>
        </p:nvSpPr>
        <p:spPr>
          <a:xfrm>
            <a:off x="311701" y="1225225"/>
            <a:ext cx="8520601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311701" y="315925"/>
            <a:ext cx="8520601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1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1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11701" y="315925"/>
            <a:ext cx="8520601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1"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1"/>
              <a:buFont typeface="Arial"/>
              <a:buNone/>
            </a:pPr>
            <a:endParaRPr sz="140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19"/>
          <p:cNvCxnSpPr/>
          <p:nvPr/>
        </p:nvCxnSpPr>
        <p:spPr>
          <a:xfrm>
            <a:off x="5029678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Google Shape;35;p19"/>
          <p:cNvSpPr txBox="1">
            <a:spLocks noGrp="1"/>
          </p:cNvSpPr>
          <p:nvPr>
            <p:ph type="title"/>
          </p:nvPr>
        </p:nvSpPr>
        <p:spPr>
          <a:xfrm>
            <a:off x="265501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ubTitle" idx="1"/>
          </p:nvPr>
        </p:nvSpPr>
        <p:spPr>
          <a:xfrm>
            <a:off x="265501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body" idx="2"/>
          </p:nvPr>
        </p:nvSpPr>
        <p:spPr>
          <a:xfrm>
            <a:off x="4939503" y="724201"/>
            <a:ext cx="3837001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>
            <a:spLocks noGrp="1"/>
          </p:cNvSpPr>
          <p:nvPr>
            <p:ph type="body" idx="1"/>
          </p:nvPr>
        </p:nvSpPr>
        <p:spPr>
          <a:xfrm>
            <a:off x="319501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1"/>
              <a:buFont typeface="Arial"/>
              <a:buNone/>
            </a:pPr>
            <a:endParaRPr sz="140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1"/>
          <p:cNvSpPr txBox="1">
            <a:spLocks noGrp="1"/>
          </p:cNvSpPr>
          <p:nvPr>
            <p:ph type="title" hasCustomPrompt="1"/>
          </p:nvPr>
        </p:nvSpPr>
        <p:spPr>
          <a:xfrm>
            <a:off x="311701" y="957125"/>
            <a:ext cx="8520601" cy="21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1"/>
          </p:nvPr>
        </p:nvSpPr>
        <p:spPr>
          <a:xfrm>
            <a:off x="311701" y="3162000"/>
            <a:ext cx="8520601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311701" y="315925"/>
            <a:ext cx="8520601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311701" y="1225225"/>
            <a:ext cx="8520601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  <a:defRPr sz="18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○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■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●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○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■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●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○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■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/>
        </p:nvSpPr>
        <p:spPr>
          <a:xfrm>
            <a:off x="235834" y="356525"/>
            <a:ext cx="1470502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00" dirty="0">
                <a:latin typeface="Economica"/>
                <a:ea typeface="Economica"/>
                <a:cs typeface="Economica"/>
                <a:sym typeface="Economica"/>
              </a:rPr>
              <a:t>Samuel </a:t>
            </a:r>
            <a:r>
              <a:rPr lang="it-IT" sz="23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Piron </a:t>
            </a:r>
            <a:endParaRPr sz="23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840400" y="1051925"/>
            <a:ext cx="3463200" cy="19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200" dirty="0" err="1">
                <a:latin typeface="Economica"/>
                <a:ea typeface="Economica"/>
                <a:cs typeface="Economica"/>
                <a:sym typeface="Economica"/>
              </a:rPr>
              <a:t>Differential</a:t>
            </a:r>
            <a:r>
              <a:rPr lang="it-IT" sz="4200" dirty="0">
                <a:latin typeface="Economica"/>
                <a:ea typeface="Economica"/>
                <a:cs typeface="Economica"/>
                <a:sym typeface="Economica"/>
              </a:rPr>
              <a:t> Privacy  techniques </a:t>
            </a:r>
            <a:r>
              <a:rPr lang="it-IT" sz="4200" dirty="0" err="1">
                <a:latin typeface="Economica"/>
                <a:ea typeface="Economica"/>
                <a:cs typeface="Economica"/>
                <a:sym typeface="Economica"/>
              </a:rPr>
              <a:t>applied</a:t>
            </a:r>
            <a:r>
              <a:rPr lang="it-IT" sz="4200" dirty="0">
                <a:latin typeface="Economica"/>
                <a:ea typeface="Economica"/>
                <a:cs typeface="Economica"/>
                <a:sym typeface="Economica"/>
              </a:rPr>
              <a:t> 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200" dirty="0" err="1">
                <a:latin typeface="Economica"/>
                <a:ea typeface="Economica"/>
                <a:cs typeface="Economica"/>
                <a:sym typeface="Economica"/>
              </a:rPr>
              <a:t>Medical</a:t>
            </a:r>
            <a:r>
              <a:rPr lang="it-IT" sz="4200" dirty="0">
                <a:latin typeface="Economica"/>
                <a:ea typeface="Economica"/>
                <a:cs typeface="Economica"/>
                <a:sym typeface="Economica"/>
              </a:rPr>
              <a:t> Data </a:t>
            </a:r>
          </a:p>
        </p:txBody>
      </p:sp>
      <p:sp>
        <p:nvSpPr>
          <p:cNvPr id="56" name="Google Shape;56;p1"/>
          <p:cNvSpPr txBox="1"/>
          <p:nvPr/>
        </p:nvSpPr>
        <p:spPr>
          <a:xfrm>
            <a:off x="3044700" y="3340675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i="1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Privacy </a:t>
            </a:r>
            <a:r>
              <a:rPr lang="it-IT" sz="2100" i="1" dirty="0" err="1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Preserving</a:t>
            </a:r>
            <a:r>
              <a:rPr lang="it-IT" sz="2100" i="1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Information Access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i="1" dirty="0" err="1">
                <a:latin typeface="Economica"/>
                <a:ea typeface="Economica"/>
                <a:cs typeface="Economica"/>
                <a:sym typeface="Economica"/>
              </a:rPr>
              <a:t>Homework</a:t>
            </a:r>
            <a:r>
              <a:rPr lang="it-IT" sz="2100" i="1" dirty="0">
                <a:latin typeface="Economica"/>
                <a:ea typeface="Economica"/>
                <a:cs typeface="Economica"/>
                <a:sym typeface="Economica"/>
              </a:rPr>
              <a:t> 2</a:t>
            </a:r>
            <a:endParaRPr sz="2100" i="1"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475" y="251225"/>
            <a:ext cx="900000" cy="5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475" y="1068275"/>
            <a:ext cx="900001" cy="904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3;p1">
            <a:extLst>
              <a:ext uri="{FF2B5EF4-FFF2-40B4-BE49-F238E27FC236}">
                <a16:creationId xmlns:a16="http://schemas.microsoft.com/office/drawing/2014/main" id="{280CFAC7-46DA-B76D-54CD-E331E3F1CEAD}"/>
              </a:ext>
            </a:extLst>
          </p:cNvPr>
          <p:cNvSpPr txBox="1"/>
          <p:nvPr/>
        </p:nvSpPr>
        <p:spPr>
          <a:xfrm>
            <a:off x="235834" y="4347137"/>
            <a:ext cx="166644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00" dirty="0">
                <a:latin typeface="Economica"/>
                <a:ea typeface="Economica"/>
                <a:cs typeface="Economica"/>
                <a:sym typeface="Economica"/>
              </a:rPr>
              <a:t>A.Y. 2024-2025</a:t>
            </a:r>
            <a:endParaRPr sz="2300" dirty="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311699" y="127001"/>
            <a:ext cx="8520601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-IT" dirty="0"/>
              <a:t>SCENARIO &amp; MOTIVATIONS</a:t>
            </a:r>
            <a:endParaRPr dirty="0"/>
          </a:p>
        </p:txBody>
      </p:sp>
      <p:sp>
        <p:nvSpPr>
          <p:cNvPr id="66" name="Google Shape;66;p2"/>
          <p:cNvSpPr txBox="1"/>
          <p:nvPr/>
        </p:nvSpPr>
        <p:spPr>
          <a:xfrm>
            <a:off x="260880" y="931344"/>
            <a:ext cx="5232386" cy="375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Economica" panose="020B0604020202020204" charset="0"/>
              </a:rPr>
              <a:t>Every individual generates medical data, such as lab tests, and diagnoses, stored in medical databases.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dk1"/>
              </a:solidFill>
              <a:latin typeface="Economica" panose="020B0604020202020204" charset="0"/>
              <a:ea typeface="Economica"/>
              <a:cs typeface="Economica"/>
              <a:sym typeface="Economic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Economica" panose="020B0604020202020204" charset="0"/>
              </a:rPr>
              <a:t>Medical data requires deep statistical analysis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dk1"/>
              </a:solidFill>
              <a:latin typeface="Economica" panose="020B0604020202020204" charset="0"/>
              <a:ea typeface="Economica"/>
              <a:cs typeface="Economica"/>
              <a:sym typeface="Economic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Economica" panose="020B0604020202020204" charset="0"/>
              </a:rPr>
              <a:t>Ensuring the privacy of medical data is crucial to prevent privacy breaches, such as differencing attacks or linkage attacks, which can reveal personal information.</a:t>
            </a:r>
            <a:endParaRPr lang="en-US" sz="2000" dirty="0">
              <a:solidFill>
                <a:schemeClr val="dk1"/>
              </a:solidFill>
              <a:latin typeface="Economica" panose="020B0604020202020204" charset="0"/>
              <a:ea typeface="Economica"/>
              <a:cs typeface="Economica"/>
              <a:sym typeface="Economica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</a:t>
            </a:fld>
            <a:endParaRPr lang="it-IT"/>
          </a:p>
        </p:txBody>
      </p:sp>
      <p:pic>
        <p:nvPicPr>
          <p:cNvPr id="6" name="Picture 5" descr="A blue and pink glowing object&#10;&#10;Description automatically generated with medium confidence">
            <a:extLst>
              <a:ext uri="{FF2B5EF4-FFF2-40B4-BE49-F238E27FC236}">
                <a16:creationId xmlns:a16="http://schemas.microsoft.com/office/drawing/2014/main" id="{D26D2435-6183-638E-4327-194154701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085" y="1064520"/>
            <a:ext cx="3114967" cy="1752878"/>
          </a:xfrm>
          <a:prstGeom prst="rect">
            <a:avLst/>
          </a:prstGeom>
        </p:spPr>
      </p:pic>
      <p:pic>
        <p:nvPicPr>
          <p:cNvPr id="8" name="Picture 7" descr="A doctor touching a screen with his hand&#10;&#10;Description automatically generated">
            <a:extLst>
              <a:ext uri="{FF2B5EF4-FFF2-40B4-BE49-F238E27FC236}">
                <a16:creationId xmlns:a16="http://schemas.microsoft.com/office/drawing/2014/main" id="{C01331B8-E6ED-BD66-5A5B-398D0F1AB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085" y="2947099"/>
            <a:ext cx="2619375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</a:t>
            </a:fld>
            <a:endParaRPr lang="it-IT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945D4148-05B7-D103-E6AC-D4EEAAD2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86683"/>
            <a:ext cx="8520601" cy="831300"/>
          </a:xfrm>
        </p:spPr>
        <p:txBody>
          <a:bodyPr/>
          <a:lstStyle/>
          <a:p>
            <a:pPr algn="ctr"/>
            <a:r>
              <a:rPr lang="it-IT" dirty="0"/>
              <a:t>Queries in Heart Attack Dataset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D06C3D-D918-5280-4701-D29300E77E2C}"/>
              </a:ext>
            </a:extLst>
          </p:cNvPr>
          <p:cNvSpPr txBox="1"/>
          <p:nvPr/>
        </p:nvSpPr>
        <p:spPr>
          <a:xfrm>
            <a:off x="1345791" y="3164089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Economica" panose="020B0604020202020204" charset="0"/>
              </a:rPr>
              <a:t>What is the mean of the cholesterol of the people with age &gt; 50?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EBFAC-F156-2DEE-711D-93BB83164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87" y="978957"/>
            <a:ext cx="8658822" cy="20456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67BA1E-B836-D83F-948C-B78C4004678D}"/>
              </a:ext>
            </a:extLst>
          </p:cNvPr>
          <p:cNvSpPr txBox="1"/>
          <p:nvPr/>
        </p:nvSpPr>
        <p:spPr>
          <a:xfrm>
            <a:off x="1967758" y="3625754"/>
            <a:ext cx="5208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Economica" panose="020B0604020202020204" charset="0"/>
              </a:rPr>
              <a:t>What is the mean of the mean of the blood pressure?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1DA1D4-83E1-8D0B-9404-08CF952A305E}"/>
              </a:ext>
            </a:extLst>
          </p:cNvPr>
          <p:cNvSpPr txBox="1"/>
          <p:nvPr/>
        </p:nvSpPr>
        <p:spPr>
          <a:xfrm>
            <a:off x="2062332" y="4087419"/>
            <a:ext cx="5019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Economica" panose="020B0604020202020204" charset="0"/>
              </a:rPr>
              <a:t>How many people have cp=3 and cholesterol &gt; 180?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D3824E-4615-CE57-65B6-F1733D3C4B59}"/>
              </a:ext>
            </a:extLst>
          </p:cNvPr>
          <p:cNvSpPr txBox="1"/>
          <p:nvPr/>
        </p:nvSpPr>
        <p:spPr>
          <a:xfrm>
            <a:off x="242587" y="3194866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Economica" panose="020B0604020202020204" charset="0"/>
              </a:rPr>
              <a:t>E.g.</a:t>
            </a:r>
            <a:endParaRPr lang="en-US" sz="2000" dirty="0">
              <a:latin typeface="Economica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9B3F4C1F-CCD3-83DF-3691-B59C4A2B2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A3315A-B3C6-49DB-AC6E-5BB67EFA3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06" y="760582"/>
            <a:ext cx="3318995" cy="2757318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04BB45-3251-D0DE-089A-3AB0EBA377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</a:t>
            </a:fld>
            <a:endParaRPr lang="it-IT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9872EE6-0B3F-8C6C-2FAE-7D877B299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-43302"/>
            <a:ext cx="8520601" cy="831300"/>
          </a:xfrm>
        </p:spPr>
        <p:txBody>
          <a:bodyPr/>
          <a:lstStyle/>
          <a:p>
            <a:pPr algn="ctr"/>
            <a:r>
              <a:rPr lang="it-IT" dirty="0"/>
              <a:t>Sparse </a:t>
            </a:r>
            <a:r>
              <a:rPr lang="it-IT" dirty="0" err="1"/>
              <a:t>Vector</a:t>
            </a:r>
            <a:r>
              <a:rPr lang="it-IT" dirty="0"/>
              <a:t> &amp; </a:t>
            </a:r>
            <a:r>
              <a:rPr lang="it-IT" dirty="0" err="1"/>
              <a:t>Numeric</a:t>
            </a:r>
            <a:r>
              <a:rPr lang="it-IT" dirty="0"/>
              <a:t> Sparse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A8DD2C-5430-7A10-5DC4-5204B96A0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351" y="752210"/>
            <a:ext cx="3319728" cy="2513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D76E6C-E878-53D5-F3C9-96EAF7FAB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106" y="3380476"/>
            <a:ext cx="3298762" cy="15998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084EB1-4A06-BD09-5553-313627CAD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7350" y="3266061"/>
            <a:ext cx="4424494" cy="171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1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5</a:t>
            </a:fld>
            <a:endParaRPr lang="it-IT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12C2C83-4018-3E36-D95D-E9D0C322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1" cy="831300"/>
          </a:xfrm>
        </p:spPr>
        <p:txBody>
          <a:bodyPr/>
          <a:lstStyle/>
          <a:p>
            <a:pPr algn="ctr"/>
            <a:r>
              <a:rPr lang="it-IT" dirty="0"/>
              <a:t>Microsoft Low </a:t>
            </a:r>
            <a:r>
              <a:rPr lang="it-IT" dirty="0" err="1"/>
              <a:t>Communication</a:t>
            </a:r>
            <a:r>
              <a:rPr lang="it-IT" dirty="0"/>
              <a:t> LDP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3D168-F7AB-AE22-B956-37C25D88A623}"/>
              </a:ext>
            </a:extLst>
          </p:cNvPr>
          <p:cNvSpPr txBox="1"/>
          <p:nvPr/>
        </p:nvSpPr>
        <p:spPr>
          <a:xfrm>
            <a:off x="311699" y="697430"/>
            <a:ext cx="4865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 err="1">
                <a:latin typeface="Economica" panose="020B0604020202020204" charset="0"/>
              </a:rPr>
              <a:t>Let’s</a:t>
            </a:r>
            <a:r>
              <a:rPr lang="it-IT" sz="2200" dirty="0">
                <a:latin typeface="Economica" panose="020B0604020202020204" charset="0"/>
              </a:rPr>
              <a:t> </a:t>
            </a:r>
            <a:r>
              <a:rPr lang="it-IT" sz="2200" dirty="0" err="1">
                <a:latin typeface="Economica" panose="020B0604020202020204" charset="0"/>
              </a:rPr>
              <a:t>answer</a:t>
            </a:r>
            <a:r>
              <a:rPr lang="it-IT" sz="2200" dirty="0">
                <a:latin typeface="Economica" panose="020B0604020202020204" charset="0"/>
              </a:rPr>
              <a:t> </a:t>
            </a:r>
            <a:r>
              <a:rPr lang="it-IT" sz="2200" dirty="0" err="1">
                <a:latin typeface="Economica" panose="020B0604020202020204" charset="0"/>
              </a:rPr>
              <a:t>this</a:t>
            </a:r>
            <a:r>
              <a:rPr lang="it-IT" sz="2200" dirty="0">
                <a:latin typeface="Economica" panose="020B0604020202020204" charset="0"/>
              </a:rPr>
              <a:t> query: </a:t>
            </a:r>
          </a:p>
          <a:p>
            <a:r>
              <a:rPr lang="en-US" sz="2200" dirty="0">
                <a:latin typeface="Economica" panose="020B0604020202020204" charset="0"/>
              </a:rPr>
              <a:t>What is the mean cholesterol of people with age &gt; 50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989D4-A7FB-5D4D-B716-EB056E489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47" y="1528730"/>
            <a:ext cx="5085340" cy="3378006"/>
          </a:xfrm>
          <a:prstGeom prst="rect">
            <a:avLst/>
          </a:prstGeom>
        </p:spPr>
      </p:pic>
      <p:pic>
        <p:nvPicPr>
          <p:cNvPr id="8" name="Picture 7" descr="A group of squares with different colors&#10;&#10;Description automatically generated">
            <a:extLst>
              <a:ext uri="{FF2B5EF4-FFF2-40B4-BE49-F238E27FC236}">
                <a16:creationId xmlns:a16="http://schemas.microsoft.com/office/drawing/2014/main" id="{D4883F7D-135B-B11F-5462-9213693AA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567" y="1940710"/>
            <a:ext cx="2314892" cy="23148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32545EDB-9087-FFE0-C095-D52324921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08C890-4966-4C9D-DDC6-C59A8D1DA4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6</a:t>
            </a:fld>
            <a:endParaRPr lang="it-IT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55576798-A6DE-E29B-0CE4-50399FF5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160803"/>
            <a:ext cx="8520601" cy="831300"/>
          </a:xfrm>
        </p:spPr>
        <p:txBody>
          <a:bodyPr/>
          <a:lstStyle/>
          <a:p>
            <a:pPr algn="ctr"/>
            <a:r>
              <a:rPr lang="it-IT" dirty="0"/>
              <a:t>Google RAPPOR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603C41-8882-FD31-3F96-2DDDF1828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49" y="992103"/>
            <a:ext cx="3886513" cy="38748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2A8B4D-53B2-DBD2-93C9-9C5B56AEC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451" y="992103"/>
            <a:ext cx="4865708" cy="18971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D068F4-41F8-12C3-56CD-F29C3BFCFEC9}"/>
              </a:ext>
            </a:extLst>
          </p:cNvPr>
          <p:cNvSpPr txBox="1"/>
          <p:nvPr/>
        </p:nvSpPr>
        <p:spPr>
          <a:xfrm>
            <a:off x="4155451" y="3249386"/>
            <a:ext cx="4416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Economica" panose="020B0604020202020204" charset="0"/>
              </a:rPr>
              <a:t>Applying</a:t>
            </a:r>
            <a:r>
              <a:rPr lang="it-IT" sz="2000" dirty="0">
                <a:latin typeface="Economica" panose="020B0604020202020204" charset="0"/>
              </a:rPr>
              <a:t> the Google RAPPOR </a:t>
            </a:r>
            <a:r>
              <a:rPr lang="it-IT" sz="2000" dirty="0" err="1">
                <a:latin typeface="Economica" panose="020B0604020202020204" charset="0"/>
              </a:rPr>
              <a:t>algorithm</a:t>
            </a:r>
            <a:r>
              <a:rPr lang="it-IT" sz="2000" dirty="0">
                <a:latin typeface="Economica" panose="020B0604020202020204" charset="0"/>
              </a:rPr>
              <a:t> on </a:t>
            </a:r>
          </a:p>
          <a:p>
            <a:r>
              <a:rPr lang="it-IT" sz="2000" dirty="0">
                <a:latin typeface="Economica" panose="020B0604020202020204" charset="0"/>
              </a:rPr>
              <a:t>the </a:t>
            </a:r>
            <a:r>
              <a:rPr lang="it-IT" sz="2000" dirty="0" err="1">
                <a:latin typeface="Economica" panose="020B0604020202020204" charset="0"/>
              </a:rPr>
              <a:t>cholesterol</a:t>
            </a:r>
            <a:r>
              <a:rPr lang="it-IT" sz="2000" dirty="0">
                <a:latin typeface="Economica" panose="020B0604020202020204" charset="0"/>
              </a:rPr>
              <a:t> </a:t>
            </a:r>
            <a:r>
              <a:rPr lang="it-IT" sz="2000" dirty="0" err="1">
                <a:latin typeface="Economica" panose="020B0604020202020204" charset="0"/>
              </a:rPr>
              <a:t>column</a:t>
            </a:r>
            <a:r>
              <a:rPr lang="it-IT" sz="2000" dirty="0">
                <a:latin typeface="Economica" panose="020B0604020202020204" charset="0"/>
              </a:rPr>
              <a:t>: </a:t>
            </a:r>
            <a:r>
              <a:rPr lang="it-IT" sz="2000" dirty="0" err="1">
                <a:latin typeface="Economica" panose="020B0604020202020204" charset="0"/>
              </a:rPr>
              <a:t>we</a:t>
            </a:r>
            <a:r>
              <a:rPr lang="it-IT" sz="2000" dirty="0">
                <a:latin typeface="Economica" panose="020B0604020202020204" charset="0"/>
              </a:rPr>
              <a:t> can use the </a:t>
            </a:r>
            <a:r>
              <a:rPr lang="it-IT" sz="2000" dirty="0" err="1">
                <a:latin typeface="Economica" panose="020B0604020202020204" charset="0"/>
              </a:rPr>
              <a:t>perturbed</a:t>
            </a:r>
            <a:r>
              <a:rPr lang="it-IT" sz="2000" dirty="0">
                <a:latin typeface="Economica" panose="020B0604020202020204" charset="0"/>
              </a:rPr>
              <a:t> data</a:t>
            </a:r>
          </a:p>
          <a:p>
            <a:r>
              <a:rPr lang="it-IT" sz="2000" dirty="0">
                <a:latin typeface="Economica" panose="020B0604020202020204" charset="0"/>
              </a:rPr>
              <a:t>to query </a:t>
            </a:r>
            <a:r>
              <a:rPr lang="it-IT" sz="2000" dirty="0" err="1">
                <a:latin typeface="Economica" panose="020B0604020202020204" charset="0"/>
              </a:rPr>
              <a:t>something</a:t>
            </a:r>
            <a:r>
              <a:rPr lang="it-IT" sz="2000" dirty="0">
                <a:latin typeface="Economica" panose="020B0604020202020204" charset="0"/>
              </a:rPr>
              <a:t>.</a:t>
            </a:r>
            <a:endParaRPr lang="en-US" sz="2000" dirty="0">
              <a:latin typeface="Economi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64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>
            <a:spLocks noGrp="1"/>
          </p:cNvSpPr>
          <p:nvPr>
            <p:ph type="title"/>
          </p:nvPr>
        </p:nvSpPr>
        <p:spPr>
          <a:xfrm>
            <a:off x="311699" y="153933"/>
            <a:ext cx="8520601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-IT" dirty="0"/>
              <a:t>CONCLUSIONS</a:t>
            </a:r>
            <a:endParaRPr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7</a:t>
            </a:fld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C9437-B10C-C612-A3F1-BCA41B5D8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344" y="1147225"/>
            <a:ext cx="8277127" cy="335400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Economica" panose="020B0604020202020204" charset="0"/>
              </a:rPr>
              <a:t>The techniques presented provided differential privacy ensuring the anonymization and protecting the sensitive data sent to the server.</a:t>
            </a:r>
          </a:p>
          <a:p>
            <a:endParaRPr lang="en-US" sz="2000" dirty="0">
              <a:latin typeface="Economica" panose="020B0604020202020204" charset="0"/>
            </a:endParaRPr>
          </a:p>
          <a:p>
            <a:r>
              <a:rPr lang="en-US" sz="2000" dirty="0">
                <a:latin typeface="Economica" panose="020B0604020202020204" charset="0"/>
              </a:rPr>
              <a:t>Future research will explore advanced differential privacy techniques, such as </a:t>
            </a:r>
            <a:r>
              <a:rPr lang="en-US" sz="2000" b="1" dirty="0">
                <a:latin typeface="Economica" panose="020B0604020202020204" charset="0"/>
              </a:rPr>
              <a:t>Private Multiplicative Weights</a:t>
            </a:r>
            <a:r>
              <a:rPr lang="en-US" sz="2000" dirty="0">
                <a:latin typeface="Economica" panose="020B0604020202020204" charset="0"/>
              </a:rPr>
              <a:t> to improve LDP and apply them to the queries.</a:t>
            </a:r>
          </a:p>
          <a:p>
            <a:endParaRPr lang="en-US" dirty="0">
              <a:latin typeface="Economica" panose="020B0604020202020204" charset="0"/>
            </a:endParaRPr>
          </a:p>
          <a:p>
            <a:pPr marL="114300" indent="0">
              <a:buNone/>
            </a:pPr>
            <a:r>
              <a:rPr lang="en-US" sz="2600" b="1" dirty="0">
                <a:latin typeface="Economica" panose="020B0604020202020204" charset="0"/>
              </a:rPr>
              <a:t>Open Questions?</a:t>
            </a:r>
          </a:p>
          <a:p>
            <a:pPr marL="114300" indent="0">
              <a:buNone/>
            </a:pPr>
            <a:r>
              <a:rPr lang="en-US" sz="2200" dirty="0">
                <a:latin typeface="Economica" panose="020B0604020202020204" charset="0"/>
              </a:rPr>
              <a:t>What are the best strategies for selecting thresholds and sensitivity?</a:t>
            </a:r>
          </a:p>
          <a:p>
            <a:pPr marL="114300" indent="0">
              <a:buNone/>
            </a:pPr>
            <a:r>
              <a:rPr lang="en-US" sz="2200" dirty="0">
                <a:latin typeface="Economica" panose="020B0604020202020204" charset="0"/>
              </a:rPr>
              <a:t>What are the computational costs of implementing more advanced DP techniques?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37ae15bd9_0_10"/>
          <p:cNvSpPr txBox="1"/>
          <p:nvPr/>
        </p:nvSpPr>
        <p:spPr>
          <a:xfrm>
            <a:off x="333524" y="387293"/>
            <a:ext cx="143812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00" dirty="0">
                <a:latin typeface="Economica" panose="020B0604020202020204" charset="0"/>
                <a:ea typeface="Economica"/>
                <a:cs typeface="Economica"/>
                <a:sym typeface="Economica"/>
              </a:rPr>
              <a:t>Samuel </a:t>
            </a:r>
            <a:r>
              <a:rPr lang="it-IT" sz="2300" dirty="0">
                <a:solidFill>
                  <a:schemeClr val="dk1"/>
                </a:solidFill>
                <a:latin typeface="Economica" panose="020B0604020202020204" charset="0"/>
                <a:ea typeface="Economica"/>
                <a:cs typeface="Economica"/>
                <a:sym typeface="Economica"/>
              </a:rPr>
              <a:t>Piron </a:t>
            </a:r>
            <a:endParaRPr sz="2300" dirty="0">
              <a:latin typeface="Economica" panose="020B0604020202020204" charset="0"/>
              <a:ea typeface="Economica"/>
              <a:cs typeface="Economica"/>
              <a:sym typeface="Economica"/>
            </a:endParaRPr>
          </a:p>
        </p:txBody>
      </p:sp>
      <p:sp>
        <p:nvSpPr>
          <p:cNvPr id="158" name="Google Shape;158;g2e37ae15bd9_0_10"/>
          <p:cNvSpPr txBox="1"/>
          <p:nvPr/>
        </p:nvSpPr>
        <p:spPr>
          <a:xfrm>
            <a:off x="2840400" y="1051925"/>
            <a:ext cx="3463200" cy="19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200" dirty="0" err="1">
                <a:latin typeface="Economica"/>
                <a:ea typeface="Economica"/>
                <a:cs typeface="Economica"/>
                <a:sym typeface="Economica"/>
              </a:rPr>
              <a:t>Differential</a:t>
            </a:r>
            <a:r>
              <a:rPr lang="it-IT" sz="4200" dirty="0">
                <a:latin typeface="Economica"/>
                <a:ea typeface="Economica"/>
                <a:cs typeface="Economica"/>
                <a:sym typeface="Economica"/>
              </a:rPr>
              <a:t> Privacy techniques </a:t>
            </a:r>
            <a:r>
              <a:rPr lang="it-IT" sz="4200" dirty="0" err="1">
                <a:latin typeface="Economica"/>
                <a:ea typeface="Economica"/>
                <a:cs typeface="Economica"/>
                <a:sym typeface="Economica"/>
              </a:rPr>
              <a:t>applied</a:t>
            </a:r>
            <a:r>
              <a:rPr lang="it-IT" sz="4200" dirty="0">
                <a:latin typeface="Economica"/>
                <a:ea typeface="Economica"/>
                <a:cs typeface="Economica"/>
                <a:sym typeface="Economica"/>
              </a:rPr>
              <a:t> 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200" dirty="0" err="1">
                <a:latin typeface="Economica"/>
                <a:ea typeface="Economica"/>
                <a:cs typeface="Economica"/>
                <a:sym typeface="Economica"/>
              </a:rPr>
              <a:t>Medical</a:t>
            </a:r>
            <a:r>
              <a:rPr lang="it-IT" sz="4200" dirty="0">
                <a:latin typeface="Economica"/>
                <a:ea typeface="Economica"/>
                <a:cs typeface="Economica"/>
                <a:sym typeface="Economica"/>
              </a:rPr>
              <a:t> Data</a:t>
            </a:r>
          </a:p>
        </p:txBody>
      </p:sp>
      <p:pic>
        <p:nvPicPr>
          <p:cNvPr id="159" name="Google Shape;159;g2e37ae15bd9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475" y="251225"/>
            <a:ext cx="900000" cy="5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2e37ae15bd9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475" y="1068275"/>
            <a:ext cx="900001" cy="90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2e37ae15bd9_0_10"/>
          <p:cNvSpPr txBox="1"/>
          <p:nvPr/>
        </p:nvSpPr>
        <p:spPr>
          <a:xfrm>
            <a:off x="3044700" y="28587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i="1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Thanks for the </a:t>
            </a:r>
            <a:r>
              <a:rPr lang="it-IT" sz="2200" i="1" dirty="0" err="1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attention</a:t>
            </a:r>
            <a:br>
              <a:rPr lang="it-IT" sz="2200" i="1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</a:br>
            <a:r>
              <a:rPr lang="it-IT" sz="2200" i="1" dirty="0" err="1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Question</a:t>
            </a:r>
            <a:r>
              <a:rPr lang="it-IT" sz="2200" i="1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Time!</a:t>
            </a:r>
            <a:endParaRPr sz="2200" i="1"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" name="Google Shape;156;g2e37ae15bd9_0_10">
            <a:extLst>
              <a:ext uri="{FF2B5EF4-FFF2-40B4-BE49-F238E27FC236}">
                <a16:creationId xmlns:a16="http://schemas.microsoft.com/office/drawing/2014/main" id="{C40E313B-09CE-11EF-6127-328714985AC4}"/>
              </a:ext>
            </a:extLst>
          </p:cNvPr>
          <p:cNvSpPr txBox="1"/>
          <p:nvPr/>
        </p:nvSpPr>
        <p:spPr>
          <a:xfrm>
            <a:off x="333524" y="4294507"/>
            <a:ext cx="834511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sz="2300" dirty="0">
                <a:latin typeface="Economica"/>
                <a:ea typeface="Economica"/>
                <a:cs typeface="Economica"/>
                <a:sym typeface="Economica"/>
              </a:rPr>
              <a:t>A.Y. 2024-2025                                                                   </a:t>
            </a:r>
            <a:r>
              <a:rPr lang="en-US" sz="1500" dirty="0">
                <a:latin typeface="Economica" panose="020B0604020202020204" charset="0"/>
              </a:rPr>
              <a:t>https://github.com/Vezzero/privacy-homework2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9B0014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On-screen Show (16:9)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Economica</vt:lpstr>
      <vt:lpstr>Luxe</vt:lpstr>
      <vt:lpstr>PowerPoint Presentation</vt:lpstr>
      <vt:lpstr>SCENARIO &amp; MOTIVATIONS</vt:lpstr>
      <vt:lpstr>Queries in Heart Attack Dataset</vt:lpstr>
      <vt:lpstr>Sparse Vector &amp; Numeric Sparse</vt:lpstr>
      <vt:lpstr>Microsoft Low Communication LDP</vt:lpstr>
      <vt:lpstr>Google RAPPOR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Samuel Piron</dc:creator>
  <cp:lastModifiedBy>Samuel Piron</cp:lastModifiedBy>
  <cp:revision>148</cp:revision>
  <dcterms:modified xsi:type="dcterms:W3CDTF">2024-11-24T16:39:15Z</dcterms:modified>
</cp:coreProperties>
</file>