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AE4CC"/>
    <a:srgbClr val="F58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4" d="100"/>
          <a:sy n="64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8494-D307-4176-9963-A77B2A73D965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TATIANA%20FERNANDEZ\Documents\wwwea\artedu\OAP_oficina\midias\slide1_a.wav" TargetMode="Externa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2_a.wav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.jpeg"/><Relationship Id="rId7" Type="http://schemas.openxmlformats.org/officeDocument/2006/relationships/slide" Target="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3_a.wav" TargetMode="Externa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4a.wav" TargetMode="Externa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5_a.wav" TargetMode="Externa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6_a.wav" TargetMode="Externa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7_a.wav" TargetMode="Externa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slide" Target="slide9.xml"/><Relationship Id="rId2" Type="http://schemas.openxmlformats.org/officeDocument/2006/relationships/audio" Target="file:///C:\Users\TATIANA%20FERNANDEZ\Documents\wwwea\artedu\OAP_oficina\midias\slide8_a.wav" TargetMode="External"/><Relationship Id="rId1" Type="http://schemas.openxmlformats.org/officeDocument/2006/relationships/tags" Target="../tags/tag1.xml"/><Relationship Id="rId6" Type="http://schemas.openxmlformats.org/officeDocument/2006/relationships/slide" Target="slide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lide9_a.wav" TargetMode="Externa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Pedagogias Culturais</a:t>
            </a:r>
            <a:b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Tatiana Fernández 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62373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Patterson,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Fluxus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Card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Fluxus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Year Box 2, 1965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>
            <a:hlinkClick r:id="rId4" action="ppaction://hlinksldjump"/>
          </p:cNvPr>
          <p:cNvSpPr/>
          <p:nvPr/>
        </p:nvSpPr>
        <p:spPr>
          <a:xfrm>
            <a:off x="4572000" y="3429000"/>
            <a:ext cx="216024" cy="216024"/>
          </a:xfrm>
          <a:prstGeom prst="rect">
            <a:avLst/>
          </a:prstGeom>
          <a:solidFill>
            <a:srgbClr val="EAE4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6 Rectángulo">
            <a:hlinkClick r:id="rId4" action="ppaction://hlinksldjump"/>
          </p:cNvPr>
          <p:cNvSpPr/>
          <p:nvPr/>
        </p:nvSpPr>
        <p:spPr>
          <a:xfrm>
            <a:off x="4572000" y="4437112"/>
            <a:ext cx="216024" cy="216024"/>
          </a:xfrm>
          <a:prstGeom prst="rect">
            <a:avLst/>
          </a:prstGeom>
          <a:solidFill>
            <a:srgbClr val="EAE4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slide1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9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1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2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764704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ATKINSON, Dennis.</a:t>
            </a:r>
            <a:r>
              <a:rPr lang="en-US" sz="1400" b="1" dirty="0" smtClean="0"/>
              <a:t> Art in Education: </a:t>
            </a:r>
            <a:r>
              <a:rPr lang="en-US" sz="1400" dirty="0" smtClean="0"/>
              <a:t>Identity and Practice. Netherlands: </a:t>
            </a:r>
            <a:r>
              <a:rPr lang="en-US" sz="1400" dirty="0" err="1" smtClean="0"/>
              <a:t>Kluwer</a:t>
            </a:r>
            <a:r>
              <a:rPr lang="en-US" sz="1400" dirty="0" smtClean="0"/>
              <a:t> Academic Publishers, 2002.</a:t>
            </a:r>
            <a:endParaRPr lang="pt-BR" sz="1400" dirty="0" smtClean="0"/>
          </a:p>
          <a:p>
            <a:r>
              <a:rPr lang="en-US" sz="1400" dirty="0" smtClean="0"/>
              <a:t>______. </a:t>
            </a:r>
            <a:r>
              <a:rPr lang="en-US" sz="1400" b="1" dirty="0" smtClean="0"/>
              <a:t>Art, Equality and Learning</a:t>
            </a:r>
            <a:r>
              <a:rPr lang="en-US" sz="1400" dirty="0" smtClean="0"/>
              <a:t>: Pedagogies against the State. Rotterdam: Sense Publishers, 2011. </a:t>
            </a:r>
            <a:endParaRPr lang="pt-BR" sz="1400" dirty="0" smtClean="0"/>
          </a:p>
          <a:p>
            <a:r>
              <a:rPr lang="en-US" sz="1400" dirty="0" smtClean="0"/>
              <a:t>ATKINSON, Dennis.</a:t>
            </a:r>
            <a:r>
              <a:rPr lang="en-US" sz="1400" b="1" dirty="0" smtClean="0"/>
              <a:t> </a:t>
            </a:r>
            <a:r>
              <a:rPr lang="en-US" sz="1400" dirty="0" smtClean="0"/>
              <a:t>Can Schooling contribute to a more just society?. </a:t>
            </a:r>
            <a:r>
              <a:rPr lang="en-US" sz="1400" b="1" dirty="0" smtClean="0"/>
              <a:t>Education, Citizenship and Social Justice</a:t>
            </a:r>
            <a:r>
              <a:rPr lang="en-US" sz="1400" dirty="0" smtClean="0"/>
              <a:t>.  </a:t>
            </a:r>
            <a:r>
              <a:rPr lang="en-US" sz="1400" dirty="0" err="1" smtClean="0"/>
              <a:t>vol</a:t>
            </a:r>
            <a:r>
              <a:rPr lang="en-US" sz="1400" dirty="0" smtClean="0"/>
              <a:t> 3, n°. 3, p. 239- 261, November, 2008a.</a:t>
            </a:r>
            <a:endParaRPr lang="pt-BR" sz="1400" dirty="0" smtClean="0"/>
          </a:p>
          <a:p>
            <a:r>
              <a:rPr lang="en-US" sz="1400" dirty="0" smtClean="0"/>
              <a:t>______. Pedagogy against the State. </a:t>
            </a:r>
            <a:r>
              <a:rPr lang="en-US" sz="1400" b="1" dirty="0" smtClean="0"/>
              <a:t>JADE</a:t>
            </a:r>
            <a:r>
              <a:rPr lang="en-US" sz="1400" dirty="0" smtClean="0"/>
              <a:t>.  Vol. 27, No. 3, 2008b.</a:t>
            </a:r>
            <a:endParaRPr lang="pt-BR" sz="1400" dirty="0" smtClean="0"/>
          </a:p>
          <a:p>
            <a:r>
              <a:rPr lang="en-US" sz="1400" dirty="0" smtClean="0"/>
              <a:t>______.Contemporary Art and Art in Education: The New, Emancipation and Truth. </a:t>
            </a:r>
            <a:r>
              <a:rPr lang="en-US" sz="1400" b="1" dirty="0" err="1" smtClean="0"/>
              <a:t>iJADE</a:t>
            </a:r>
            <a:r>
              <a:rPr lang="en-US" sz="1400" dirty="0" smtClean="0"/>
              <a:t>, Vol. 31, n°. 1, p. 5 - 18, 2012.</a:t>
            </a:r>
            <a:endParaRPr lang="pt-BR" sz="1400" dirty="0" smtClean="0"/>
          </a:p>
          <a:p>
            <a:r>
              <a:rPr lang="pt-BR" sz="1400" dirty="0" smtClean="0"/>
              <a:t>BADIOU, Alain. </a:t>
            </a:r>
            <a:r>
              <a:rPr lang="pt-BR" sz="1400" b="1" dirty="0" smtClean="0"/>
              <a:t>Ética</a:t>
            </a:r>
            <a:r>
              <a:rPr lang="pt-BR" sz="1400" dirty="0" smtClean="0"/>
              <a:t>: um ensaio sobre a consciência do mal. Rio de Janeiro: Relume - </a:t>
            </a:r>
            <a:r>
              <a:rPr lang="pt-BR" sz="1400" dirty="0" err="1" smtClean="0"/>
              <a:t>Dumará</a:t>
            </a:r>
            <a:r>
              <a:rPr lang="pt-BR" sz="1400" dirty="0" smtClean="0"/>
              <a:t>, 1995.</a:t>
            </a:r>
          </a:p>
          <a:p>
            <a:r>
              <a:rPr lang="pt-BR" sz="1400" dirty="0" smtClean="0"/>
              <a:t>______.</a:t>
            </a:r>
            <a:r>
              <a:rPr lang="pt-BR" sz="1400" b="1" dirty="0" smtClean="0"/>
              <a:t>Pequeno manual de </a:t>
            </a:r>
            <a:r>
              <a:rPr lang="pt-BR" sz="1400" b="1" dirty="0" err="1" smtClean="0"/>
              <a:t>inestética</a:t>
            </a:r>
            <a:r>
              <a:rPr lang="pt-BR" sz="1400" dirty="0" smtClean="0"/>
              <a:t>. São Paulo: Estação Liberdade, 2002.</a:t>
            </a:r>
          </a:p>
          <a:p>
            <a:r>
              <a:rPr lang="en-US" sz="1400" dirty="0" smtClean="0"/>
              <a:t>______. </a:t>
            </a:r>
            <a:r>
              <a:rPr lang="en-US" sz="1400" b="1" dirty="0" smtClean="0"/>
              <a:t>Being and Event</a:t>
            </a:r>
            <a:r>
              <a:rPr lang="en-US" sz="1400" dirty="0" smtClean="0"/>
              <a:t>. New York: Continuum 2005.</a:t>
            </a:r>
          </a:p>
          <a:p>
            <a:r>
              <a:rPr lang="en-US" sz="1400" dirty="0" smtClean="0"/>
              <a:t>BIESTA, </a:t>
            </a:r>
            <a:r>
              <a:rPr lang="en-US" sz="1400" dirty="0" err="1" smtClean="0"/>
              <a:t>Gert</a:t>
            </a:r>
            <a:r>
              <a:rPr lang="en-US" sz="1400" dirty="0" smtClean="0"/>
              <a:t>. Theorizing Learning Trough Complexity: an Educational Critique. </a:t>
            </a:r>
            <a:r>
              <a:rPr lang="en-US" sz="1400" b="1" dirty="0" smtClean="0"/>
              <a:t>Complicity: an International Journal of Complexity and Education.</a:t>
            </a:r>
            <a:r>
              <a:rPr lang="en-US" sz="1400" dirty="0" smtClean="0"/>
              <a:t> vol. 6 n° 1, p. 28-33, 2009a. </a:t>
            </a:r>
            <a:endParaRPr lang="pt-BR" sz="1400" dirty="0" smtClean="0"/>
          </a:p>
          <a:p>
            <a:r>
              <a:rPr lang="en-US" sz="1400" dirty="0" smtClean="0"/>
              <a:t>______. A New Logic of Emancipation: the methodology of Jacques </a:t>
            </a:r>
            <a:r>
              <a:rPr lang="en-US" sz="1400" dirty="0" err="1" smtClean="0"/>
              <a:t>Rancière</a:t>
            </a:r>
            <a:r>
              <a:rPr lang="en-US" sz="1400" dirty="0" smtClean="0"/>
              <a:t>. </a:t>
            </a:r>
            <a:endParaRPr lang="pt-BR" sz="1400" dirty="0" smtClean="0"/>
          </a:p>
          <a:p>
            <a:r>
              <a:rPr lang="en-US" sz="1400" b="1" dirty="0" smtClean="0"/>
              <a:t>Educational Theory</a:t>
            </a:r>
            <a:r>
              <a:rPr lang="en-US" sz="1400" dirty="0" smtClean="0"/>
              <a:t>. vol. 60, n° 1, p. 39-59, 2010.</a:t>
            </a:r>
            <a:endParaRPr lang="pt-BR" sz="1400" dirty="0" smtClean="0"/>
          </a:p>
          <a:p>
            <a:r>
              <a:rPr lang="en-US" sz="1400" dirty="0" smtClean="0"/>
              <a:t>BISHOP, Claire (Org.). </a:t>
            </a:r>
            <a:r>
              <a:rPr lang="en-US" sz="1400" b="1" dirty="0" smtClean="0"/>
              <a:t>Participation</a:t>
            </a:r>
            <a:r>
              <a:rPr lang="en-US" sz="1400" dirty="0" smtClean="0"/>
              <a:t>. Cambridge: MIT Press, </a:t>
            </a:r>
            <a:r>
              <a:rPr lang="en-US" sz="1400" dirty="0" err="1" smtClean="0"/>
              <a:t>Whitechapel</a:t>
            </a:r>
            <a:r>
              <a:rPr lang="en-US" sz="1400" dirty="0" smtClean="0"/>
              <a:t> Ventures, 2006.</a:t>
            </a:r>
            <a:endParaRPr lang="pt-BR" sz="1400" dirty="0" smtClean="0"/>
          </a:p>
          <a:p>
            <a:r>
              <a:rPr lang="en-US" sz="1400" dirty="0" smtClean="0"/>
              <a:t>______. </a:t>
            </a:r>
            <a:r>
              <a:rPr lang="en-US" sz="1400" b="1" dirty="0" smtClean="0"/>
              <a:t>Artificial Hells</a:t>
            </a:r>
            <a:r>
              <a:rPr lang="en-US" sz="1400" dirty="0" smtClean="0"/>
              <a:t>: participatory art and the politics of spectatorship. (</a:t>
            </a:r>
            <a:r>
              <a:rPr lang="en-US" sz="1400" dirty="0" err="1" smtClean="0"/>
              <a:t>ebook</a:t>
            </a:r>
            <a:r>
              <a:rPr lang="en-US" sz="1400" dirty="0" smtClean="0"/>
              <a:t>) London: Verso, 2012.</a:t>
            </a:r>
            <a:endParaRPr lang="pt-BR" sz="1400" dirty="0" smtClean="0"/>
          </a:p>
          <a:p>
            <a:r>
              <a:rPr lang="es-ES" sz="1400" dirty="0" smtClean="0"/>
              <a:t>BOURRIAUD, </a:t>
            </a:r>
            <a:r>
              <a:rPr lang="es-ES" sz="1400" dirty="0" err="1" smtClean="0"/>
              <a:t>Nicolas</a:t>
            </a:r>
            <a:r>
              <a:rPr lang="es-ES" sz="1400" dirty="0" smtClean="0"/>
              <a:t>. </a:t>
            </a:r>
            <a:r>
              <a:rPr lang="es-ES" sz="1400" b="1" dirty="0" smtClean="0"/>
              <a:t>Estética relacional</a:t>
            </a:r>
            <a:r>
              <a:rPr lang="es-ES" sz="1400" dirty="0" smtClean="0"/>
              <a:t>. </a:t>
            </a:r>
            <a:r>
              <a:rPr lang="pt-BR" sz="1400" dirty="0" smtClean="0"/>
              <a:t>São Paulo: Martins, 2009.</a:t>
            </a:r>
          </a:p>
          <a:p>
            <a:r>
              <a:rPr lang="pt-BR" sz="1400" dirty="0" smtClean="0"/>
              <a:t>DEBORD, Guy. </a:t>
            </a:r>
            <a:r>
              <a:rPr lang="pt-BR" sz="1400" b="1" dirty="0" smtClean="0"/>
              <a:t>A Sociedade do Espetáculo</a:t>
            </a:r>
            <a:r>
              <a:rPr lang="pt-BR" sz="1400" dirty="0" smtClean="0"/>
              <a:t>. Rio de janeiro: Contraponto Editora, 1997.</a:t>
            </a:r>
          </a:p>
          <a:p>
            <a:r>
              <a:rPr lang="pt-BR" sz="1400" dirty="0" smtClean="0"/>
              <a:t>DIAS, </a:t>
            </a:r>
            <a:r>
              <a:rPr lang="pt-BR" sz="1400" dirty="0" err="1" smtClean="0"/>
              <a:t>Belidson</a:t>
            </a:r>
            <a:r>
              <a:rPr lang="pt-BR" sz="1400" dirty="0" smtClean="0"/>
              <a:t>.  </a:t>
            </a:r>
            <a:r>
              <a:rPr lang="pt-BR" sz="1400" b="1" dirty="0" smtClean="0"/>
              <a:t>O I/Mundo da Educação em Cultura Visual</a:t>
            </a:r>
            <a:r>
              <a:rPr lang="pt-BR" sz="1400" dirty="0" smtClean="0"/>
              <a:t>. Brasília: Editora da Pós-graduação em arte da Universidade de Brasília, 2011.</a:t>
            </a:r>
          </a:p>
          <a:p>
            <a:r>
              <a:rPr lang="pt-BR" sz="1400" dirty="0" smtClean="0"/>
              <a:t>______. Pré-acoitamentos: os locais da arte/educação e da cultura visual. In MARTINS, Raimundo (Org.). </a:t>
            </a:r>
            <a:r>
              <a:rPr lang="pt-BR" sz="1400" b="1" dirty="0" smtClean="0"/>
              <a:t>Visualidades e educação</a:t>
            </a:r>
            <a:r>
              <a:rPr lang="pt-BR" sz="1400" dirty="0" smtClean="0"/>
              <a:t>. Coleção </a:t>
            </a:r>
            <a:r>
              <a:rPr lang="pt-BR" sz="1400" dirty="0" err="1" smtClean="0"/>
              <a:t>Desenrêdos</a:t>
            </a:r>
            <a:r>
              <a:rPr lang="pt-BR" sz="1400" dirty="0" smtClean="0"/>
              <a:t> </a:t>
            </a:r>
            <a:r>
              <a:rPr lang="pt-BR" sz="1400" dirty="0" err="1" smtClean="0"/>
              <a:t>Goiania</a:t>
            </a:r>
            <a:r>
              <a:rPr lang="pt-BR" sz="1400" dirty="0" smtClean="0"/>
              <a:t> FUNAPE, 2008.</a:t>
            </a:r>
          </a:p>
          <a:p>
            <a:r>
              <a:rPr lang="pt-BR" sz="1400" dirty="0" smtClean="0"/>
              <a:t>______. Arrastão: o cotidiano espetacular e práticas pedagógicas críticas. In MARTINS, Raimundo; TOURINHO, Irene (Org.). </a:t>
            </a:r>
            <a:r>
              <a:rPr lang="pt-BR" sz="1400" b="1" dirty="0" smtClean="0"/>
              <a:t>Culturas das Imagens</a:t>
            </a:r>
            <a:r>
              <a:rPr lang="pt-BR" sz="1400" dirty="0" smtClean="0"/>
              <a:t>: desafios para a arte e para a educação. Santa Maria: Editora da UFSM, 2012.</a:t>
            </a:r>
          </a:p>
          <a:p>
            <a:endParaRPr lang="pt-BR" sz="1000" dirty="0" smtClean="0"/>
          </a:p>
        </p:txBody>
      </p:sp>
      <p:sp>
        <p:nvSpPr>
          <p:cNvPr id="5" name="4 Botón de acción: Final">
            <a:hlinkClick r:id="" action="ppaction://hlinkshowjump?jump=lastslide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 Botón de acción: Comienzo">
            <a:hlinkClick r:id="rId2" action="ppaction://hlinksldjump" highlightClick="1"/>
          </p:cNvPr>
          <p:cNvSpPr/>
          <p:nvPr/>
        </p:nvSpPr>
        <p:spPr>
          <a:xfrm>
            <a:off x="0" y="6597352"/>
            <a:ext cx="323528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318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7048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FREIRE, Paulo. </a:t>
            </a:r>
            <a:r>
              <a:rPr lang="pt-BR" sz="1400" b="1" dirty="0" smtClean="0"/>
              <a:t>Pedagogia do Oprimido</a:t>
            </a:r>
            <a:r>
              <a:rPr lang="pt-BR" sz="1400" dirty="0" smtClean="0"/>
              <a:t>. Rio de Janeiro: Paz e Terra, 1987a. </a:t>
            </a:r>
            <a:r>
              <a:rPr lang="en-US" sz="1400" dirty="0" smtClean="0"/>
              <a:t>17 ed.</a:t>
            </a:r>
            <a:endParaRPr lang="pt-BR" sz="1400" dirty="0" smtClean="0"/>
          </a:p>
          <a:p>
            <a:r>
              <a:rPr lang="en-US" sz="1400" dirty="0" smtClean="0"/>
              <a:t>______.; SHOR, Ira. </a:t>
            </a:r>
            <a:r>
              <a:rPr lang="en-US" sz="1400" b="1" dirty="0" smtClean="0"/>
              <a:t>A Pedagogy for Liberation</a:t>
            </a:r>
            <a:r>
              <a:rPr lang="en-US" sz="1400" dirty="0" smtClean="0"/>
              <a:t>: Dialogues in transforming Education. USA: Bergin &amp; Garvey Publishers, Inc, 1987b. </a:t>
            </a:r>
            <a:endParaRPr lang="pt-BR" sz="1400" dirty="0" smtClean="0"/>
          </a:p>
          <a:p>
            <a:r>
              <a:rPr lang="en-US" sz="1400" dirty="0" smtClean="0"/>
              <a:t>GIROUX, Henry. </a:t>
            </a:r>
            <a:r>
              <a:rPr lang="en-US" sz="1400" b="1" dirty="0" smtClean="0"/>
              <a:t>Border Crossings</a:t>
            </a:r>
            <a:r>
              <a:rPr lang="en-US" sz="1400" dirty="0" smtClean="0"/>
              <a:t>: Cultural Workers and the Politics of Education. New York: </a:t>
            </a:r>
            <a:r>
              <a:rPr lang="en-US" sz="1400" dirty="0" err="1" smtClean="0"/>
              <a:t>Routledge</a:t>
            </a:r>
            <a:r>
              <a:rPr lang="en-US" sz="1400" dirty="0" smtClean="0"/>
              <a:t>, 2005.</a:t>
            </a:r>
            <a:endParaRPr lang="pt-BR" sz="1400" dirty="0" smtClean="0"/>
          </a:p>
          <a:p>
            <a:r>
              <a:rPr lang="en-US" sz="1400" dirty="0" smtClean="0"/>
              <a:t>GIROUX, Henry. Public Pedagogy as Cultural Politics. In ALLEN, Felicity (Org.). </a:t>
            </a:r>
            <a:r>
              <a:rPr lang="en-US" sz="1400" b="1" dirty="0" smtClean="0"/>
              <a:t>Education</a:t>
            </a:r>
            <a:r>
              <a:rPr lang="en-US" sz="1400" dirty="0" smtClean="0"/>
              <a:t>: Documents of Contemporary Art. London: </a:t>
            </a:r>
            <a:r>
              <a:rPr lang="en-US" sz="1400" dirty="0" err="1" smtClean="0"/>
              <a:t>Whitechapel</a:t>
            </a:r>
            <a:r>
              <a:rPr lang="en-US" sz="1400" dirty="0" smtClean="0"/>
              <a:t> Gallery, Cambridge: MIT Press, 2011.</a:t>
            </a:r>
            <a:endParaRPr lang="pt-BR" sz="1400" dirty="0" smtClean="0"/>
          </a:p>
          <a:p>
            <a:r>
              <a:rPr lang="en-US" sz="1400" dirty="0" smtClean="0"/>
              <a:t>HELGUERA, Pablo. </a:t>
            </a:r>
            <a:r>
              <a:rPr lang="en-US" sz="1400" b="1" dirty="0" smtClean="0"/>
              <a:t>Education for Socially Engaged Art</a:t>
            </a:r>
            <a:r>
              <a:rPr lang="en-US" sz="1400" dirty="0" smtClean="0"/>
              <a:t>: a Materials and </a:t>
            </a:r>
            <a:r>
              <a:rPr lang="en-US" sz="1400" dirty="0" err="1" smtClean="0"/>
              <a:t>Tecniques</a:t>
            </a:r>
            <a:r>
              <a:rPr lang="en-US" sz="1400" dirty="0" smtClean="0"/>
              <a:t> </a:t>
            </a:r>
            <a:r>
              <a:rPr lang="en-US" sz="1400" dirty="0" err="1" smtClean="0"/>
              <a:t>Handbook.New</a:t>
            </a:r>
            <a:r>
              <a:rPr lang="en-US" sz="1400" dirty="0" smtClean="0"/>
              <a:t> York: Jorge Pinto Books, 2011a.</a:t>
            </a:r>
            <a:endParaRPr lang="pt-BR" sz="1400" dirty="0" smtClean="0"/>
          </a:p>
          <a:p>
            <a:r>
              <a:rPr lang="pt-BR" sz="1400" dirty="0" smtClean="0"/>
              <a:t>_____ e HOFF, Mônica. Pedagogia no campo expandido. Porto Alegre: Fundação Bienal de arte Visuais do </a:t>
            </a:r>
            <a:r>
              <a:rPr lang="pt-BR" sz="1400" dirty="0" err="1" smtClean="0"/>
              <a:t>Mercosul</a:t>
            </a:r>
            <a:r>
              <a:rPr lang="pt-BR" sz="1400" dirty="0" smtClean="0"/>
              <a:t>, 2011b.</a:t>
            </a:r>
          </a:p>
          <a:p>
            <a:r>
              <a:rPr lang="en-US" sz="1400" dirty="0" smtClean="0"/>
              <a:t>KINCHELOE. Joe. </a:t>
            </a:r>
            <a:r>
              <a:rPr lang="en-US" sz="1400" b="1" dirty="0" smtClean="0"/>
              <a:t>Critical Pedagogy</a:t>
            </a:r>
            <a:r>
              <a:rPr lang="en-US" sz="1400" dirty="0" smtClean="0"/>
              <a:t>. New York: Peter Lang Publishing, 2008.</a:t>
            </a:r>
          </a:p>
          <a:p>
            <a:r>
              <a:rPr lang="pt-BR" sz="1400" dirty="0" smtClean="0"/>
              <a:t>KRAUSS, </a:t>
            </a:r>
            <a:r>
              <a:rPr lang="pt-BR" sz="1400" dirty="0" err="1" smtClean="0"/>
              <a:t>Rosalind</a:t>
            </a:r>
            <a:r>
              <a:rPr lang="pt-BR" sz="1400" dirty="0" smtClean="0"/>
              <a:t>. </a:t>
            </a:r>
            <a:r>
              <a:rPr lang="pt-BR" sz="1400" b="1" dirty="0" smtClean="0"/>
              <a:t>Caminhos da Escultura Moderna</a:t>
            </a:r>
            <a:r>
              <a:rPr lang="pt-BR" sz="1400" dirty="0" smtClean="0"/>
              <a:t>. São Paulo: Martins Fontes, 1998. </a:t>
            </a:r>
          </a:p>
          <a:p>
            <a:r>
              <a:rPr lang="en-US" sz="1400" dirty="0" smtClean="0"/>
              <a:t>MIGNOLO, Walter. </a:t>
            </a:r>
            <a:r>
              <a:rPr lang="en-US" sz="1400" b="1" dirty="0" smtClean="0"/>
              <a:t>Local Histories/ Global Designs: </a:t>
            </a:r>
            <a:r>
              <a:rPr lang="en-US" sz="1400" b="1" dirty="0" err="1" smtClean="0"/>
              <a:t>Coloniaity</a:t>
            </a:r>
            <a:r>
              <a:rPr lang="en-US" sz="1400" b="1" dirty="0" smtClean="0"/>
              <a:t>, Subaltern </a:t>
            </a:r>
            <a:r>
              <a:rPr lang="en-US" sz="1400" b="1" dirty="0" err="1" smtClean="0"/>
              <a:t>Knowledges</a:t>
            </a:r>
            <a:r>
              <a:rPr lang="en-US" sz="1400" b="1" dirty="0" smtClean="0"/>
              <a:t> and Border Thinking</a:t>
            </a:r>
            <a:r>
              <a:rPr lang="en-US" sz="1400" dirty="0" smtClean="0"/>
              <a:t>. NJ: Princeton University Press, 2012.</a:t>
            </a:r>
            <a:endParaRPr lang="pt-BR" sz="1400" dirty="0" smtClean="0"/>
          </a:p>
          <a:p>
            <a:r>
              <a:rPr lang="pt-BR" sz="1400" dirty="0" smtClean="0"/>
              <a:t>SUASSUNA, Ariano. </a:t>
            </a:r>
            <a:r>
              <a:rPr lang="pt-BR" sz="1400" b="1" dirty="0" smtClean="0"/>
              <a:t>Iniciação à Estética</a:t>
            </a:r>
            <a:r>
              <a:rPr lang="pt-BR" sz="1400" dirty="0" smtClean="0"/>
              <a:t>. Rio de janeiro: José Olympio, 2008. </a:t>
            </a:r>
            <a:r>
              <a:rPr lang="en-US" sz="1400" dirty="0" smtClean="0"/>
              <a:t>9° Ed.</a:t>
            </a:r>
            <a:endParaRPr lang="pt-BR" sz="1400" dirty="0" smtClean="0"/>
          </a:p>
          <a:p>
            <a:r>
              <a:rPr lang="en-US" sz="1400" dirty="0" smtClean="0"/>
              <a:t>TREND, David. </a:t>
            </a:r>
            <a:r>
              <a:rPr lang="en-US" sz="1400" b="1" dirty="0" smtClean="0"/>
              <a:t>Cultural Pedagogy</a:t>
            </a:r>
            <a:r>
              <a:rPr lang="en-US" sz="1400" dirty="0" smtClean="0"/>
              <a:t>: Art, Education, Politics. New York: Bergin &amp; Garvey, 1992.</a:t>
            </a:r>
          </a:p>
          <a:p>
            <a:r>
              <a:rPr lang="pt-BR" sz="1400" dirty="0" smtClean="0"/>
              <a:t>WEINER, Eric. </a:t>
            </a:r>
            <a:r>
              <a:rPr lang="en-US" sz="1400" dirty="0" smtClean="0"/>
              <a:t>Making the Pedagogical (Re) Turn: Henry </a:t>
            </a:r>
            <a:r>
              <a:rPr lang="en-US" sz="1400" dirty="0" err="1" smtClean="0"/>
              <a:t>Giroux´s</a:t>
            </a:r>
            <a:r>
              <a:rPr lang="en-US" sz="1400" dirty="0" smtClean="0"/>
              <a:t> Insurgent Cultural Pedagogy. </a:t>
            </a:r>
            <a:r>
              <a:rPr lang="en-US" sz="1400" b="1" dirty="0" smtClean="0"/>
              <a:t>JAC</a:t>
            </a:r>
            <a:r>
              <a:rPr lang="en-US" sz="1400" dirty="0" smtClean="0"/>
              <a:t>. vol. 21 n°. 2, p. 434- 451, Spring, 2001.</a:t>
            </a:r>
            <a:endParaRPr lang="pt-BR" sz="1400" dirty="0" smtClean="0"/>
          </a:p>
          <a:p>
            <a:endParaRPr lang="pt-BR" dirty="0"/>
          </a:p>
        </p:txBody>
      </p:sp>
      <p:sp>
        <p:nvSpPr>
          <p:cNvPr id="4" name="3 Botón de acción: Comienzo">
            <a:hlinkClick r:id="rId2" action="ppaction://hlinksldjump" highlightClick="1"/>
          </p:cNvPr>
          <p:cNvSpPr/>
          <p:nvPr/>
        </p:nvSpPr>
        <p:spPr>
          <a:xfrm>
            <a:off x="0" y="6597352"/>
            <a:ext cx="323528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4 CuadroTexto"/>
          <p:cNvSpPr txBox="1"/>
          <p:nvPr/>
        </p:nvSpPr>
        <p:spPr>
          <a:xfrm>
            <a:off x="539552" y="5229200"/>
            <a:ext cx="792088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você é convidado a pesquisar sobre as imagens e estabelecer uma relação com as pedagogias culturais. As referências bibliográficas mostram o espaço amplo em que é possível tecer estas relações. </a:t>
            </a:r>
            <a:endParaRPr lang="pt-BR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249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2204864"/>
            <a:ext cx="9144000" cy="72008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0 Rectángulo"/>
          <p:cNvSpPr/>
          <p:nvPr/>
        </p:nvSpPr>
        <p:spPr>
          <a:xfrm>
            <a:off x="0" y="1484784"/>
            <a:ext cx="9144000" cy="720080"/>
          </a:xfrm>
          <a:prstGeom prst="rect">
            <a:avLst/>
          </a:prstGeom>
          <a:solidFill>
            <a:srgbClr val="F58617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0" y="836712"/>
            <a:ext cx="9144000" cy="64807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CuadroTexto"/>
          <p:cNvSpPr txBox="1"/>
          <p:nvPr/>
        </p:nvSpPr>
        <p:spPr>
          <a:xfrm>
            <a:off x="611560" y="83671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Henry Giroux reúne as linhas da pedagoga crítica e dos estudos culturais na pedagogia cultural (WEINER, 2001). 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Essas propostas provocam perturbações que remapeiam as relações entre arte, educação e política</a:t>
            </a:r>
            <a:r>
              <a:rPr lang="pt-B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pt-BR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1560" y="220486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trata de compreender a pedagogia como uma forma de produção cultural e a produção cultural como uma forma de pedagogia. 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1 CuadroTexto"/>
          <p:cNvSpPr txBox="1"/>
          <p:nvPr/>
        </p:nvSpPr>
        <p:spPr>
          <a:xfrm>
            <a:off x="611560" y="18864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pedagogias culturais entendem a prática educativa como uma forma de produção política e cultural que responde às preocupações contemporâneas.</a:t>
            </a:r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07704" y="630932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Rollins + KOS (Kids of Survival)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Pinoquio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1992-93</a:t>
            </a:r>
            <a:endParaRPr lang="pt-BR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slide2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97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85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2" grpId="0" animBg="1"/>
      <p:bldP spid="11" grpId="0" animBg="1"/>
      <p:bldP spid="9" grpId="0" animBg="1"/>
      <p:bldP spid="4" grpId="0"/>
      <p:bldP spid="5" grpId="0"/>
      <p:bldP spid="6" grpId="0"/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1560" y="443711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FangSong" pitchFamily="49" charset="-122"/>
                <a:cs typeface="Courier New" pitchFamily="49" charset="0"/>
              </a:rPr>
              <a:t>Pedagogia do Oprimido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544522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do Evento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Rectángulo redondeado">
            <a:hlinkClick r:id="rId4" action="ppaction://hlinksldjump"/>
          </p:cNvPr>
          <p:cNvSpPr/>
          <p:nvPr/>
        </p:nvSpPr>
        <p:spPr>
          <a:xfrm>
            <a:off x="539552" y="5301208"/>
            <a:ext cx="1800200" cy="86409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9 Rectángulo redondeado">
            <a:hlinkClick r:id="rId5" action="ppaction://hlinksldjump"/>
          </p:cNvPr>
          <p:cNvSpPr/>
          <p:nvPr/>
        </p:nvSpPr>
        <p:spPr>
          <a:xfrm>
            <a:off x="539552" y="4293096"/>
            <a:ext cx="1800200" cy="86409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 CuadroTexto"/>
          <p:cNvSpPr txBox="1"/>
          <p:nvPr/>
        </p:nvSpPr>
        <p:spPr>
          <a:xfrm>
            <a:off x="2627784" y="544522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</a:t>
            </a: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Espetacular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516216" y="443711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no campo </a:t>
            </a:r>
          </a:p>
          <a:p>
            <a:r>
              <a:rPr lang="pt-B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expandido ou </a:t>
            </a:r>
            <a:r>
              <a:rPr lang="pt-B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Transpedagogia</a:t>
            </a:r>
            <a:endParaRPr lang="pt-B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27984" y="443711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de Fronteira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23728" y="63093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Baldessari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Class Assignments, (Optional) 1970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27784" y="443711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Crítica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/>
        </p:nvSpPr>
        <p:spPr>
          <a:xfrm>
            <a:off x="2483768" y="4293096"/>
            <a:ext cx="1800200" cy="864096"/>
          </a:xfrm>
          <a:prstGeom prst="roundRect">
            <a:avLst/>
          </a:prstGeom>
          <a:solidFill>
            <a:schemeClr val="bg2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3 Rectángulo redondeado">
            <a:hlinkClick r:id="rId7" action="ppaction://hlinksldjump"/>
          </p:cNvPr>
          <p:cNvSpPr/>
          <p:nvPr/>
        </p:nvSpPr>
        <p:spPr>
          <a:xfrm>
            <a:off x="4427984" y="4293096"/>
            <a:ext cx="1872208" cy="864096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4 Rectángulo redondeado">
            <a:hlinkClick r:id="rId8" action="ppaction://hlinksldjump"/>
          </p:cNvPr>
          <p:cNvSpPr/>
          <p:nvPr/>
        </p:nvSpPr>
        <p:spPr>
          <a:xfrm>
            <a:off x="2483768" y="5301208"/>
            <a:ext cx="1800200" cy="864096"/>
          </a:xfrm>
          <a:prstGeom prst="roundRect">
            <a:avLst/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5 Rectángulo redondeado">
            <a:hlinkClick r:id="rId9" action="ppaction://hlinksldjump"/>
          </p:cNvPr>
          <p:cNvSpPr/>
          <p:nvPr/>
        </p:nvSpPr>
        <p:spPr>
          <a:xfrm>
            <a:off x="6444208" y="4293096"/>
            <a:ext cx="1872208" cy="1872208"/>
          </a:xfrm>
          <a:prstGeom prst="round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slide3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0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8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4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5000" r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Pedagogia do Oprimido</a:t>
            </a:r>
            <a:endParaRPr lang="pt-B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843808" y="6926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Paulo Freire, 1968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Educação da vida e para a vida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47251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Entre teoria e práxis, não há dicotomias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5536" y="55892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 este motivo tanto educar como aprender são atos políticos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092280" y="400506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conhecimento não é um objeto é uma relação com a realidade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23528" y="39330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O estudante aprende quando participa do mundo: o mundo precede a palavra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528" y="134076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conceito de educação: o emissor 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transmite</a:t>
            </a:r>
            <a:r>
              <a:rPr lang="pt-BR" dirty="0" smtClean="0">
                <a:solidFill>
                  <a:schemeClr val="bg1"/>
                </a:solidFill>
              </a:rPr>
              <a:t> um pacote de informação que deve ser 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absorvido</a:t>
            </a:r>
            <a:r>
              <a:rPr lang="pt-BR" dirty="0" smtClean="0">
                <a:solidFill>
                  <a:schemeClr val="bg1"/>
                </a:solidFill>
              </a:rPr>
              <a:t> e guardado pelo receptor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03648" y="63093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pt-B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Beuys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Quatro quadros pretos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Tate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Londres, 1972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3528" y="263691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currículo como uma forma de  emancipação, revertendo sua instrumentalidade como forma de dominação. 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04048" y="5373216"/>
            <a:ext cx="4139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>
                <a:solidFill>
                  <a:prstClr val="white"/>
                </a:solidFill>
              </a:rPr>
              <a:t>A educação não depende da implementação de um currículo, mas da sua intenção política. </a:t>
            </a: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" name="slide4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21" name="20 Botón de acción: Comienzo">
            <a:hlinkClick r:id="rId5" action="ppaction://hlinksldjump" highlightClick="1"/>
          </p:cNvPr>
          <p:cNvSpPr/>
          <p:nvPr/>
        </p:nvSpPr>
        <p:spPr>
          <a:xfrm>
            <a:off x="0" y="6597352"/>
            <a:ext cx="395536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23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968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38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886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Crítica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3768" y="692696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Henry Giroux</a:t>
            </a:r>
          </a:p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 Kincheloe</a:t>
            </a:r>
          </a:p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Apple</a:t>
            </a:r>
          </a:p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Mc Laren</a:t>
            </a:r>
          </a:p>
          <a:p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 hooks</a:t>
            </a:r>
            <a:endParaRPr lang="pt-BR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13285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Inspirado na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Pedagogia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do Oprimido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328498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Relacionada à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Filosofia 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Reconstrucionista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Social da Educação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16016" y="188640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Escola de Frankfurt,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Alimentada pelo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Marxismo,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teorias feministas,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Teoria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Estudos pós-coloniais,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Estudos Culturais,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Pós-estruturalismo.</a:t>
            </a:r>
          </a:p>
          <a:p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494116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Relacionado ao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Multiculturalismo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na educação em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artes visuais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slide5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1" name="10 Botón de acción: Comienzo">
            <a:hlinkClick r:id="rId5" action="ppaction://hlinksldjump" highlightClick="1"/>
          </p:cNvPr>
          <p:cNvSpPr/>
          <p:nvPr/>
        </p:nvSpPr>
        <p:spPr>
          <a:xfrm>
            <a:off x="0" y="6597352"/>
            <a:ext cx="395536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2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88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47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0466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de 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Fronteira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12474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Henry Giroux</a:t>
            </a:r>
            <a:endParaRPr lang="pt-BR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699792" y="2606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Walter </a:t>
            </a:r>
            <a:r>
              <a:rPr lang="pt-B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Mignolo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508104" y="18864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Fronteira- borda –limite – </a:t>
            </a:r>
          </a:p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lugar entre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59632" y="4509120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Tempo – espaço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Real – virtual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Sujeito- objeto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Forma – conteúdo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Liberdade – escravidão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Modernidade- colonialismo</a:t>
            </a:r>
          </a:p>
          <a:p>
            <a:pPr algn="ctr"/>
            <a:endParaRPr lang="pt-B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44008" y="335699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colonizador </a:t>
            </a:r>
          </a:p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colonizado?</a:t>
            </a:r>
          </a:p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colonizador </a:t>
            </a:r>
          </a:p>
          <a:p>
            <a:r>
              <a:rPr lang="pt-B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colonizado?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213921" y="4293096"/>
            <a:ext cx="193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coisa </a:t>
            </a:r>
            <a:r>
              <a:rPr lang="pt-B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outra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627784" y="2924944"/>
            <a:ext cx="102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fluxo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0" y="3933056"/>
            <a:ext cx="1277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espaço </a:t>
            </a:r>
          </a:p>
          <a:p>
            <a:pPr lvl="0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630932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Narda Fabiola Alvarado, </a:t>
            </a:r>
            <a:r>
              <a:rPr lang="pt-BR" sz="1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Minuto de silêncio</a:t>
            </a:r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ação com alunos Escola Max Paredes, La Paz, Bolívia, 2002</a:t>
            </a:r>
            <a:endParaRPr lang="pt-BR" sz="16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slide6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5" name="14 Botón de acción: Comienzo">
            <a:hlinkClick r:id="rId5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5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724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8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do Evento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491880" y="4046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Dennis Atkinson</a:t>
            </a:r>
            <a:endParaRPr lang="pt-B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8367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Também chamada de Pedagogia Contra o Estado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1196752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evento está relacionado ao novo, mas também ao inesperado, àquilo que não pode ser calculado ou ao indesejável (Alain </a:t>
            </a:r>
            <a:r>
              <a:rPr lang="pt-BR" dirty="0" err="1" smtClean="0"/>
              <a:t>Badiou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5 CuadroTexto"/>
          <p:cNvSpPr txBox="1"/>
          <p:nvPr/>
        </p:nvSpPr>
        <p:spPr>
          <a:xfrm>
            <a:off x="6444208" y="332656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O evento, por outra parte, acontece em uma dada situação mas não pertence a ela já que um evento só se manifesta como uma perturbação que ainda não se compreende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evento pedagógico e o evento artístico podem criar perturbações e rupturas que conduzem ao desconhecido, ao inesperado, àquilo que nos faz ver as coisas como se fosse pela primeira vez.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35696" y="6381328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Wide Open School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Hayward Gallery, </a:t>
            </a:r>
            <a:r>
              <a:rPr lang="en-US" sz="1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Londres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1° de </a:t>
            </a:r>
            <a:r>
              <a:rPr lang="en-US" sz="1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junho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1° </a:t>
            </a:r>
            <a:r>
              <a:rPr lang="en-US" sz="1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julho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de 2012</a:t>
            </a:r>
            <a:endParaRPr lang="pt-BR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slide7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1" name="10 Botón de acción: Comienzo">
            <a:hlinkClick r:id="rId5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1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787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8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467544" y="3717032"/>
            <a:ext cx="3384376" cy="1728192"/>
          </a:xfrm>
          <a:prstGeom prst="rect">
            <a:avLst/>
          </a:prstGeom>
          <a:solidFill>
            <a:schemeClr val="accent2">
              <a:lumMod val="75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1 CuadroTexto"/>
          <p:cNvSpPr txBox="1"/>
          <p:nvPr/>
        </p:nvSpPr>
        <p:spPr>
          <a:xfrm>
            <a:off x="539552" y="4766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Pedagogia espetacular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83671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Charles </a:t>
            </a:r>
            <a:r>
              <a:rPr lang="pt-BR" dirty="0" err="1" smtClean="0"/>
              <a:t>Garoian</a:t>
            </a:r>
            <a:r>
              <a:rPr lang="pt-BR" dirty="0" smtClean="0"/>
              <a:t> e Yvonne </a:t>
            </a:r>
            <a:r>
              <a:rPr lang="pt-BR" dirty="0" err="1" smtClean="0"/>
              <a:t>Gaudellius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Belidson</a:t>
            </a:r>
            <a:r>
              <a:rPr lang="pt-BR" dirty="0" smtClean="0"/>
              <a:t> Dias</a:t>
            </a:r>
            <a:endParaRPr lang="pt-BR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Guy </a:t>
            </a:r>
            <a:r>
              <a:rPr lang="pt-BR" dirty="0" err="1" smtClean="0"/>
              <a:t>Debord</a:t>
            </a:r>
            <a:r>
              <a:rPr lang="pt-BR" dirty="0" smtClean="0"/>
              <a:t>: Sociedade do Espetáculo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198884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espetáculo como uma relação social, histórica e política mediada pela visualidade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7236296" y="404664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No contexto pedagógico se trata do imaginário visual e da imagética do cotidiano dos indivíduos, não das imagens </a:t>
            </a:r>
            <a:endParaRPr lang="pt-BR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378904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Distinção entre o cotidiano que é povoado de artefatos, imagens e fenômenos diversos e o cotidiano das imagens que Dias denomina </a:t>
            </a:r>
            <a:r>
              <a:rPr lang="pt-BR" b="1" i="1" dirty="0" smtClean="0"/>
              <a:t>cotidiano espetacular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04048" y="62373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Maciunas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Flux Year Box 2, 1965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slide8_a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3" name="12 Botón de acción: Comienzo">
            <a:hlinkClick r:id="rId6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3 Botón de acción: Final">
            <a:hlinkClick r:id="rId7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 advTm="57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260648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no campo expandido ou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Transpedagogia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347864" y="4046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Pablo </a:t>
            </a:r>
            <a:r>
              <a:rPr lang="pt-BR" b="1" dirty="0" err="1" smtClean="0"/>
              <a:t>Helguera</a:t>
            </a:r>
            <a:endParaRPr lang="pt-B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084168" y="4046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Belidson</a:t>
            </a:r>
            <a:r>
              <a:rPr lang="pt-BR" b="1" dirty="0" smtClean="0"/>
              <a:t> Dias</a:t>
            </a:r>
            <a:endParaRPr lang="pt-B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62880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Explora o conceito de expansão como uma "recente fascinação na arte contemporânea com a educação como 'pedagogia no campo expandido '" (HELGUERA, 2011, p. 80)</a:t>
            </a:r>
            <a:endParaRPr lang="pt-BR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50912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 performance criativa do ato pedagógico em si mesmo é o coração da obra de arte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27984" y="458112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Arte Participante – Claire Bishop, Ariano </a:t>
            </a:r>
            <a:r>
              <a:rPr lang="pt-BR" dirty="0" err="1" smtClean="0"/>
              <a:t>Suassuna</a:t>
            </a:r>
            <a:endParaRPr lang="pt-BR" dirty="0" smtClean="0"/>
          </a:p>
          <a:p>
            <a:r>
              <a:rPr lang="pt-BR" dirty="0" smtClean="0"/>
              <a:t>Estética Relacional – Nicolas </a:t>
            </a:r>
            <a:r>
              <a:rPr lang="pt-BR" dirty="0" err="1" smtClean="0"/>
              <a:t>Bourriaud</a:t>
            </a:r>
            <a:endParaRPr lang="pt-BR" dirty="0" smtClean="0"/>
          </a:p>
          <a:p>
            <a:r>
              <a:rPr lang="pt-BR" dirty="0" smtClean="0"/>
              <a:t>Arte Socialmente Engajada - </a:t>
            </a:r>
            <a:r>
              <a:rPr lang="pt-BR" dirty="0" err="1" smtClean="0"/>
              <a:t>Helguera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908720"/>
            <a:ext cx="356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ampliado da Educação</a:t>
            </a:r>
          </a:p>
          <a:p>
            <a:pPr algn="ctr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Artes Visuais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475656" y="630932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Pablo </a:t>
            </a:r>
            <a:r>
              <a:rPr lang="pt-BR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Helguera</a:t>
            </a: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Escola </a:t>
            </a:r>
            <a:r>
              <a:rPr lang="pt-BR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Panamericana</a:t>
            </a: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Intranquilidade, 2003</a:t>
            </a:r>
            <a:endParaRPr lang="pt-BR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slide9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2" name="11 Botón de acción: Comienzo">
            <a:hlinkClick r:id="rId5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2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1165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35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1408</Words>
  <Application>Microsoft Office PowerPoint</Application>
  <PresentationFormat>Presentación en pantalla (4:3)</PresentationFormat>
  <Paragraphs>131</Paragraphs>
  <Slides>11</Slides>
  <Notes>0</Notes>
  <HiddenSlides>0</HiddenSlides>
  <MMClips>9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Pedagogias Culturais Tatiana Fernández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Pedagogias Culturais</dc:title>
  <dc:creator>TATIANA FERNANDEZ</dc:creator>
  <cp:lastModifiedBy>TATIANA FERNANDEZ</cp:lastModifiedBy>
  <cp:revision>35</cp:revision>
  <dcterms:created xsi:type="dcterms:W3CDTF">2014-01-27T13:48:19Z</dcterms:created>
  <dcterms:modified xsi:type="dcterms:W3CDTF">2014-02-04T00:55:58Z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