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rimo"/>
      <p:bold r:id="rId18"/>
      <p:boldItalic r:id="rId19"/>
    </p:embeddedFont>
    <p:embeddedFont>
      <p:font typeface="Tomorrow"/>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omorrow-regular.fntdata"/><Relationship Id="rId11" Type="http://schemas.openxmlformats.org/officeDocument/2006/relationships/slide" Target="slides/slide6.xml"/><Relationship Id="rId22" Type="http://schemas.openxmlformats.org/officeDocument/2006/relationships/font" Target="fonts/Tomorrow-italic.fntdata"/><Relationship Id="rId10" Type="http://schemas.openxmlformats.org/officeDocument/2006/relationships/slide" Target="slides/slide5.xml"/><Relationship Id="rId21" Type="http://schemas.openxmlformats.org/officeDocument/2006/relationships/font" Target="fonts/Tomorrow-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Tomorrow-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mo-boldItalic.fntdata"/><Relationship Id="rId6" Type="http://schemas.openxmlformats.org/officeDocument/2006/relationships/slide" Target="slides/slide1.xml"/><Relationship Id="rId18" Type="http://schemas.openxmlformats.org/officeDocument/2006/relationships/font" Target="fonts/Arim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be7c118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bbe7c1189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be7c1189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be7c118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7.jpg"/><Relationship Id="rId4" Type="http://schemas.openxmlformats.org/officeDocument/2006/relationships/image" Target="../media/image12.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11" Type="http://schemas.openxmlformats.org/officeDocument/2006/relationships/image" Target="../media/image25.png"/><Relationship Id="rId10" Type="http://schemas.openxmlformats.org/officeDocument/2006/relationships/image" Target="../media/image27.png"/><Relationship Id="rId9" Type="http://schemas.openxmlformats.org/officeDocument/2006/relationships/image" Target="../media/image24.png"/><Relationship Id="rId5" Type="http://schemas.openxmlformats.org/officeDocument/2006/relationships/image" Target="../media/image1.jp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3.png"/><Relationship Id="rId6"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3.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9" l="0" r="0" t="-9220"/>
            </a:stretch>
          </a:blipFill>
          <a:ln>
            <a:noFill/>
          </a:ln>
        </p:spPr>
      </p:sp>
      <p:sp>
        <p:nvSpPr>
          <p:cNvPr id="85" name="Google Shape;85;p13"/>
          <p:cNvSpPr/>
          <p:nvPr/>
        </p:nvSpPr>
        <p:spPr>
          <a:xfrm>
            <a:off x="7827351" y="2007770"/>
            <a:ext cx="2633297" cy="1312163"/>
          </a:xfrm>
          <a:custGeom>
            <a:rect b="b" l="l" r="r" t="t"/>
            <a:pathLst>
              <a:path extrusionOk="0" h="1312163" w="2633297">
                <a:moveTo>
                  <a:pt x="0" y="0"/>
                </a:moveTo>
                <a:lnTo>
                  <a:pt x="2633298" y="0"/>
                </a:lnTo>
                <a:lnTo>
                  <a:pt x="2633298" y="1312163"/>
                </a:lnTo>
                <a:lnTo>
                  <a:pt x="0" y="1312163"/>
                </a:lnTo>
                <a:lnTo>
                  <a:pt x="0" y="0"/>
                </a:lnTo>
                <a:close/>
              </a:path>
            </a:pathLst>
          </a:custGeom>
          <a:blipFill rotWithShape="1">
            <a:blip r:embed="rId4">
              <a:alphaModFix/>
            </a:blip>
            <a:stretch>
              <a:fillRect b="0" l="0" r="0" t="0"/>
            </a:stretch>
          </a:blipFill>
          <a:ln>
            <a:noFill/>
          </a:ln>
        </p:spPr>
      </p:sp>
      <p:grpSp>
        <p:nvGrpSpPr>
          <p:cNvPr id="86" name="Google Shape;86;p13"/>
          <p:cNvGrpSpPr/>
          <p:nvPr/>
        </p:nvGrpSpPr>
        <p:grpSpPr>
          <a:xfrm>
            <a:off x="16808141" y="2502056"/>
            <a:ext cx="2022321" cy="8604679"/>
            <a:chOff x="0" y="-38100"/>
            <a:chExt cx="532628" cy="2266253"/>
          </a:xfrm>
        </p:grpSpPr>
        <p:sp>
          <p:nvSpPr>
            <p:cNvPr id="87" name="Google Shape;87;p13"/>
            <p:cNvSpPr/>
            <p:nvPr/>
          </p:nvSpPr>
          <p:spPr>
            <a:xfrm>
              <a:off x="0" y="0"/>
              <a:ext cx="532628" cy="2228153"/>
            </a:xfrm>
            <a:custGeom>
              <a:rect b="b" l="l" r="r" t="t"/>
              <a:pathLst>
                <a:path extrusionOk="0" h="2228153" w="532628">
                  <a:moveTo>
                    <a:pt x="0" y="0"/>
                  </a:moveTo>
                  <a:lnTo>
                    <a:pt x="532628" y="0"/>
                  </a:lnTo>
                  <a:lnTo>
                    <a:pt x="532628" y="2228153"/>
                  </a:lnTo>
                  <a:lnTo>
                    <a:pt x="0" y="2228153"/>
                  </a:lnTo>
                  <a:close/>
                </a:path>
              </a:pathLst>
            </a:custGeom>
            <a:solidFill>
              <a:srgbClr val="9F9F9F"/>
            </a:solidFill>
            <a:ln>
              <a:noFill/>
            </a:ln>
          </p:spPr>
        </p:sp>
        <p:sp>
          <p:nvSpPr>
            <p:cNvPr id="88" name="Google Shape;88;p13"/>
            <p:cNvSpPr txBox="1"/>
            <p:nvPr/>
          </p:nvSpPr>
          <p:spPr>
            <a:xfrm>
              <a:off x="0" y="-38100"/>
              <a:ext cx="532628" cy="2266253"/>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 name="Google Shape;89;p13"/>
          <p:cNvGrpSpPr/>
          <p:nvPr/>
        </p:nvGrpSpPr>
        <p:grpSpPr>
          <a:xfrm>
            <a:off x="686387" y="-752085"/>
            <a:ext cx="3709695" cy="1160396"/>
            <a:chOff x="0" y="-38100"/>
            <a:chExt cx="977039" cy="305619"/>
          </a:xfrm>
        </p:grpSpPr>
        <p:sp>
          <p:nvSpPr>
            <p:cNvPr id="90" name="Google Shape;90;p13"/>
            <p:cNvSpPr/>
            <p:nvPr/>
          </p:nvSpPr>
          <p:spPr>
            <a:xfrm>
              <a:off x="0" y="0"/>
              <a:ext cx="977039" cy="267519"/>
            </a:xfrm>
            <a:custGeom>
              <a:rect b="b" l="l" r="r" t="t"/>
              <a:pathLst>
                <a:path extrusionOk="0" h="267519" w="977039">
                  <a:moveTo>
                    <a:pt x="0" y="0"/>
                  </a:moveTo>
                  <a:lnTo>
                    <a:pt x="977039" y="0"/>
                  </a:lnTo>
                  <a:lnTo>
                    <a:pt x="977039" y="267519"/>
                  </a:lnTo>
                  <a:lnTo>
                    <a:pt x="0" y="267519"/>
                  </a:lnTo>
                  <a:close/>
                </a:path>
              </a:pathLst>
            </a:custGeom>
            <a:solidFill>
              <a:srgbClr val="9F9F9F"/>
            </a:solidFill>
            <a:ln>
              <a:noFill/>
            </a:ln>
          </p:spPr>
        </p:sp>
        <p:sp>
          <p:nvSpPr>
            <p:cNvPr id="91" name="Google Shape;91;p13"/>
            <p:cNvSpPr txBox="1"/>
            <p:nvPr/>
          </p:nvSpPr>
          <p:spPr>
            <a:xfrm>
              <a:off x="0" y="-38100"/>
              <a:ext cx="977039" cy="30561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 name="Google Shape;92;p13"/>
          <p:cNvGrpSpPr/>
          <p:nvPr/>
        </p:nvGrpSpPr>
        <p:grpSpPr>
          <a:xfrm>
            <a:off x="1988599" y="6877778"/>
            <a:ext cx="738450" cy="1160396"/>
            <a:chOff x="0" y="-38100"/>
            <a:chExt cx="194489" cy="305619"/>
          </a:xfrm>
        </p:grpSpPr>
        <p:sp>
          <p:nvSpPr>
            <p:cNvPr id="93" name="Google Shape;93;p13"/>
            <p:cNvSpPr/>
            <p:nvPr/>
          </p:nvSpPr>
          <p:spPr>
            <a:xfrm>
              <a:off x="0" y="0"/>
              <a:ext cx="194489" cy="267519"/>
            </a:xfrm>
            <a:custGeom>
              <a:rect b="b" l="l" r="r" t="t"/>
              <a:pathLst>
                <a:path extrusionOk="0" h="267519" w="194489">
                  <a:moveTo>
                    <a:pt x="0" y="0"/>
                  </a:moveTo>
                  <a:lnTo>
                    <a:pt x="194489" y="0"/>
                  </a:lnTo>
                  <a:lnTo>
                    <a:pt x="194489" y="267519"/>
                  </a:lnTo>
                  <a:lnTo>
                    <a:pt x="0" y="267519"/>
                  </a:lnTo>
                  <a:close/>
                </a:path>
              </a:pathLst>
            </a:custGeom>
            <a:solidFill>
              <a:srgbClr val="9F9F9F"/>
            </a:solidFill>
            <a:ln>
              <a:noFill/>
            </a:ln>
          </p:spPr>
        </p:sp>
        <p:sp>
          <p:nvSpPr>
            <p:cNvPr id="94" name="Google Shape;94;p13"/>
            <p:cNvSpPr txBox="1"/>
            <p:nvPr/>
          </p:nvSpPr>
          <p:spPr>
            <a:xfrm>
              <a:off x="0" y="-38100"/>
              <a:ext cx="194489" cy="30561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5" name="Google Shape;95;p13"/>
          <p:cNvSpPr txBox="1"/>
          <p:nvPr/>
        </p:nvSpPr>
        <p:spPr>
          <a:xfrm>
            <a:off x="1028700" y="3246761"/>
            <a:ext cx="16230600" cy="152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9885">
                <a:latin typeface="Tomorrow"/>
                <a:ea typeface="Tomorrow"/>
                <a:cs typeface="Tomorrow"/>
                <a:sym typeface="Tomorrow"/>
              </a:rPr>
              <a:t>BRIGHTSPARK</a:t>
            </a:r>
            <a:endParaRPr/>
          </a:p>
        </p:txBody>
      </p:sp>
      <p:sp>
        <p:nvSpPr>
          <p:cNvPr id="96" name="Google Shape;96;p13"/>
          <p:cNvSpPr txBox="1"/>
          <p:nvPr/>
        </p:nvSpPr>
        <p:spPr>
          <a:xfrm>
            <a:off x="6746849" y="4993150"/>
            <a:ext cx="47943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lang="en-US" sz="5199">
                <a:latin typeface="Courier New"/>
                <a:ea typeface="Courier New"/>
                <a:cs typeface="Courier New"/>
                <a:sym typeface="Courier New"/>
              </a:rPr>
              <a:t>THE CHATBOT</a:t>
            </a:r>
            <a:endParaRPr>
              <a:latin typeface="Courier New"/>
              <a:ea typeface="Courier New"/>
              <a:cs typeface="Courier New"/>
              <a:sym typeface="Courier New"/>
            </a:endParaRPr>
          </a:p>
        </p:txBody>
      </p:sp>
      <p:sp>
        <p:nvSpPr>
          <p:cNvPr id="97" name="Google Shape;97;p13"/>
          <p:cNvSpPr txBox="1"/>
          <p:nvPr/>
        </p:nvSpPr>
        <p:spPr>
          <a:xfrm>
            <a:off x="8125479" y="6617561"/>
            <a:ext cx="2563800" cy="6924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lang="en-US" sz="4499"/>
              <a:t>TEAM</a:t>
            </a:r>
            <a:r>
              <a:rPr b="0" i="0" lang="en-US" sz="4499" u="none" cap="none" strike="noStrike">
                <a:solidFill>
                  <a:srgbClr val="000000"/>
                </a:solidFill>
                <a:latin typeface="Arial"/>
                <a:ea typeface="Arial"/>
                <a:cs typeface="Arial"/>
                <a:sym typeface="Arial"/>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258" name="Shape 258"/>
        <p:cNvGrpSpPr/>
        <p:nvPr/>
      </p:nvGrpSpPr>
      <p:grpSpPr>
        <a:xfrm>
          <a:off x="0" y="0"/>
          <a:ext cx="0" cy="0"/>
          <a:chOff x="0" y="0"/>
          <a:chExt cx="0" cy="0"/>
        </a:xfrm>
      </p:grpSpPr>
      <p:grpSp>
        <p:nvGrpSpPr>
          <p:cNvPr id="259" name="Google Shape;259;p22"/>
          <p:cNvGrpSpPr/>
          <p:nvPr/>
        </p:nvGrpSpPr>
        <p:grpSpPr>
          <a:xfrm>
            <a:off x="17866600" y="8631778"/>
            <a:ext cx="421456" cy="2085637"/>
            <a:chOff x="0" y="-38100"/>
            <a:chExt cx="111000" cy="549300"/>
          </a:xfrm>
        </p:grpSpPr>
        <p:sp>
          <p:nvSpPr>
            <p:cNvPr id="260" name="Google Shape;260;p22"/>
            <p:cNvSpPr/>
            <p:nvPr/>
          </p:nvSpPr>
          <p:spPr>
            <a:xfrm>
              <a:off x="0" y="0"/>
              <a:ext cx="110986" cy="511183"/>
            </a:xfrm>
            <a:custGeom>
              <a:rect b="b" l="l" r="r" t="t"/>
              <a:pathLst>
                <a:path extrusionOk="0" h="511183" w="110986">
                  <a:moveTo>
                    <a:pt x="0" y="0"/>
                  </a:moveTo>
                  <a:lnTo>
                    <a:pt x="110986" y="0"/>
                  </a:lnTo>
                  <a:lnTo>
                    <a:pt x="110986" y="511183"/>
                  </a:lnTo>
                  <a:lnTo>
                    <a:pt x="0" y="511183"/>
                  </a:lnTo>
                  <a:close/>
                </a:path>
              </a:pathLst>
            </a:custGeom>
            <a:solidFill>
              <a:srgbClr val="9F9F9F"/>
            </a:solidFill>
            <a:ln>
              <a:noFill/>
            </a:ln>
          </p:spPr>
        </p:sp>
        <p:sp>
          <p:nvSpPr>
            <p:cNvPr id="261" name="Google Shape;261;p22"/>
            <p:cNvSpPr txBox="1"/>
            <p:nvPr/>
          </p:nvSpPr>
          <p:spPr>
            <a:xfrm>
              <a:off x="0" y="-38100"/>
              <a:ext cx="111000" cy="549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2" name="Google Shape;262;p22"/>
          <p:cNvGrpSpPr/>
          <p:nvPr/>
        </p:nvGrpSpPr>
        <p:grpSpPr>
          <a:xfrm>
            <a:off x="387611" y="291418"/>
            <a:ext cx="421456" cy="856717"/>
            <a:chOff x="0" y="-38100"/>
            <a:chExt cx="111000" cy="225636"/>
          </a:xfrm>
        </p:grpSpPr>
        <p:sp>
          <p:nvSpPr>
            <p:cNvPr id="263" name="Google Shape;263;p22"/>
            <p:cNvSpPr/>
            <p:nvPr/>
          </p:nvSpPr>
          <p:spPr>
            <a:xfrm>
              <a:off x="0" y="0"/>
              <a:ext cx="110986" cy="187536"/>
            </a:xfrm>
            <a:custGeom>
              <a:rect b="b" l="l" r="r" t="t"/>
              <a:pathLst>
                <a:path extrusionOk="0" h="187536" w="110986">
                  <a:moveTo>
                    <a:pt x="0" y="0"/>
                  </a:moveTo>
                  <a:lnTo>
                    <a:pt x="110986" y="0"/>
                  </a:lnTo>
                  <a:lnTo>
                    <a:pt x="110986" y="187536"/>
                  </a:lnTo>
                  <a:lnTo>
                    <a:pt x="0" y="187536"/>
                  </a:lnTo>
                  <a:close/>
                </a:path>
              </a:pathLst>
            </a:custGeom>
            <a:solidFill>
              <a:srgbClr val="9F9F9F"/>
            </a:solidFill>
            <a:ln>
              <a:noFill/>
            </a:ln>
          </p:spPr>
        </p:sp>
        <p:sp>
          <p:nvSpPr>
            <p:cNvPr id="264" name="Google Shape;264;p22"/>
            <p:cNvSpPr txBox="1"/>
            <p:nvPr/>
          </p:nvSpPr>
          <p:spPr>
            <a:xfrm>
              <a:off x="0" y="-38100"/>
              <a:ext cx="111000" cy="225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22"/>
          <p:cNvSpPr/>
          <p:nvPr/>
        </p:nvSpPr>
        <p:spPr>
          <a:xfrm>
            <a:off x="-1472572" y="7682569"/>
            <a:ext cx="2945144" cy="2604431"/>
          </a:xfrm>
          <a:custGeom>
            <a:rect b="b" l="l" r="r" t="t"/>
            <a:pathLst>
              <a:path extrusionOk="0" h="2604431" w="2945144">
                <a:moveTo>
                  <a:pt x="0" y="0"/>
                </a:moveTo>
                <a:lnTo>
                  <a:pt x="2945144" y="0"/>
                </a:lnTo>
                <a:lnTo>
                  <a:pt x="2945144" y="2604431"/>
                </a:lnTo>
                <a:lnTo>
                  <a:pt x="0" y="2604431"/>
                </a:lnTo>
                <a:lnTo>
                  <a:pt x="0" y="0"/>
                </a:lnTo>
                <a:close/>
              </a:path>
            </a:pathLst>
          </a:custGeom>
          <a:blipFill rotWithShape="1">
            <a:blip r:embed="rId3">
              <a:alphaModFix/>
            </a:blip>
            <a:stretch>
              <a:fillRect b="0" l="0" r="0" t="0"/>
            </a:stretch>
          </a:blipFill>
          <a:ln>
            <a:noFill/>
          </a:ln>
        </p:spPr>
      </p:sp>
      <p:sp>
        <p:nvSpPr>
          <p:cNvPr id="266" name="Google Shape;266;p22"/>
          <p:cNvSpPr/>
          <p:nvPr/>
        </p:nvSpPr>
        <p:spPr>
          <a:xfrm>
            <a:off x="15542983" y="-792768"/>
            <a:ext cx="3867912" cy="4114800"/>
          </a:xfrm>
          <a:custGeom>
            <a:rect b="b" l="l" r="r" t="t"/>
            <a:pathLst>
              <a:path extrusionOk="0" h="4114800" w="3867912">
                <a:moveTo>
                  <a:pt x="0" y="0"/>
                </a:moveTo>
                <a:lnTo>
                  <a:pt x="3867912" y="0"/>
                </a:lnTo>
                <a:lnTo>
                  <a:pt x="3867912" y="4114800"/>
                </a:lnTo>
                <a:lnTo>
                  <a:pt x="0" y="4114800"/>
                </a:lnTo>
                <a:lnTo>
                  <a:pt x="0" y="0"/>
                </a:lnTo>
                <a:close/>
              </a:path>
            </a:pathLst>
          </a:custGeom>
          <a:blipFill rotWithShape="1">
            <a:blip r:embed="rId4">
              <a:alphaModFix/>
            </a:blip>
            <a:stretch>
              <a:fillRect b="0" l="0" r="0" t="0"/>
            </a:stretch>
          </a:blipFill>
          <a:ln>
            <a:noFill/>
          </a:ln>
        </p:spPr>
      </p:sp>
      <p:grpSp>
        <p:nvGrpSpPr>
          <p:cNvPr id="267" name="Google Shape;267;p22"/>
          <p:cNvGrpSpPr/>
          <p:nvPr/>
        </p:nvGrpSpPr>
        <p:grpSpPr>
          <a:xfrm>
            <a:off x="1472572" y="647443"/>
            <a:ext cx="6396368" cy="1018541"/>
            <a:chOff x="0" y="-38100"/>
            <a:chExt cx="1684629" cy="268256"/>
          </a:xfrm>
        </p:grpSpPr>
        <p:sp>
          <p:nvSpPr>
            <p:cNvPr id="268" name="Google Shape;268;p22"/>
            <p:cNvSpPr/>
            <p:nvPr/>
          </p:nvSpPr>
          <p:spPr>
            <a:xfrm>
              <a:off x="0" y="0"/>
              <a:ext cx="1684629" cy="230156"/>
            </a:xfrm>
            <a:custGeom>
              <a:rect b="b" l="l" r="r" t="t"/>
              <a:pathLst>
                <a:path extrusionOk="0" h="230156" w="1684629">
                  <a:moveTo>
                    <a:pt x="0" y="0"/>
                  </a:moveTo>
                  <a:lnTo>
                    <a:pt x="1684629" y="0"/>
                  </a:lnTo>
                  <a:lnTo>
                    <a:pt x="1684629" y="230156"/>
                  </a:lnTo>
                  <a:lnTo>
                    <a:pt x="0" y="230156"/>
                  </a:lnTo>
                  <a:close/>
                </a:path>
              </a:pathLst>
            </a:custGeom>
            <a:solidFill>
              <a:srgbClr val="9F9F9F"/>
            </a:solidFill>
            <a:ln>
              <a:noFill/>
            </a:ln>
          </p:spPr>
        </p:sp>
        <p:sp>
          <p:nvSpPr>
            <p:cNvPr id="269" name="Google Shape;269;p22"/>
            <p:cNvSpPr txBox="1"/>
            <p:nvPr/>
          </p:nvSpPr>
          <p:spPr>
            <a:xfrm>
              <a:off x="0" y="-38100"/>
              <a:ext cx="1684500" cy="2682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0" name="Google Shape;270;p22"/>
          <p:cNvSpPr txBox="1"/>
          <p:nvPr/>
        </p:nvSpPr>
        <p:spPr>
          <a:xfrm>
            <a:off x="1717501" y="987575"/>
            <a:ext cx="51084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600">
                <a:solidFill>
                  <a:srgbClr val="FFFFFF"/>
                </a:solidFill>
              </a:rPr>
              <a:t>Challenges We Faced:</a:t>
            </a:r>
            <a:endParaRPr/>
          </a:p>
        </p:txBody>
      </p:sp>
      <p:sp>
        <p:nvSpPr>
          <p:cNvPr id="271" name="Google Shape;271;p22"/>
          <p:cNvSpPr txBox="1"/>
          <p:nvPr/>
        </p:nvSpPr>
        <p:spPr>
          <a:xfrm>
            <a:off x="1472572" y="1665985"/>
            <a:ext cx="15118200" cy="3077700"/>
          </a:xfrm>
          <a:prstGeom prst="rect">
            <a:avLst/>
          </a:prstGeom>
          <a:noFill/>
          <a:ln>
            <a:noFill/>
          </a:ln>
        </p:spPr>
        <p:txBody>
          <a:bodyPr anchorCtr="0" anchor="t" bIns="0" lIns="0" spcFirstLastPara="1" rIns="0" wrap="square" tIns="0">
            <a:spAutoFit/>
          </a:bodyPr>
          <a:lstStyle/>
          <a:p>
            <a:pPr indent="-387286" lvl="1" marL="914400" marR="0" rtl="0" algn="just">
              <a:lnSpc>
                <a:spcPct val="140016"/>
              </a:lnSpc>
              <a:spcBef>
                <a:spcPts val="0"/>
              </a:spcBef>
              <a:spcAft>
                <a:spcPts val="0"/>
              </a:spcAft>
              <a:buSzPts val="2499"/>
              <a:buChar char="•"/>
            </a:pPr>
            <a:r>
              <a:rPr lang="en-US" sz="2499"/>
              <a:t>Data gathering</a:t>
            </a:r>
            <a:endParaRPr sz="2499"/>
          </a:p>
          <a:p>
            <a:pPr indent="-387286" lvl="1" marL="914400" marR="0" rtl="0" algn="just">
              <a:lnSpc>
                <a:spcPct val="140016"/>
              </a:lnSpc>
              <a:spcBef>
                <a:spcPts val="0"/>
              </a:spcBef>
              <a:spcAft>
                <a:spcPts val="0"/>
              </a:spcAft>
              <a:buSzPts val="2499"/>
              <a:buChar char="•"/>
            </a:pPr>
            <a:r>
              <a:rPr lang="en-US" sz="2499"/>
              <a:t>This involves incorporating functionality that allows users to speak to the chatbot instead of typing their messages. Speech to text (STT) conversion is the process of transcribing spoken language into written text, which can then be processed by the chatbot.</a:t>
            </a:r>
            <a:endParaRPr sz="2499"/>
          </a:p>
          <a:p>
            <a:pPr indent="-387286" lvl="1" marL="914400" marR="0" rtl="0" algn="just">
              <a:lnSpc>
                <a:spcPct val="140016"/>
              </a:lnSpc>
              <a:spcBef>
                <a:spcPts val="0"/>
              </a:spcBef>
              <a:spcAft>
                <a:spcPts val="0"/>
              </a:spcAft>
              <a:buSzPts val="2499"/>
              <a:buChar char="•"/>
            </a:pPr>
            <a:r>
              <a:rPr lang="en-US" sz="2499"/>
              <a:t>Prompting for agents involves determining when human intervention is necessary during a conversation and seamlessly transferring control to a human agent when appropriate.</a:t>
            </a:r>
            <a:endParaRPr sz="2499"/>
          </a:p>
        </p:txBody>
      </p:sp>
      <p:pic>
        <p:nvPicPr>
          <p:cNvPr id="272" name="Google Shape;272;p22"/>
          <p:cNvPicPr preferRelativeResize="0"/>
          <p:nvPr/>
        </p:nvPicPr>
        <p:blipFill rotWithShape="1">
          <a:blip r:embed="rId5">
            <a:alphaModFix/>
          </a:blip>
          <a:srcRect b="6672" l="0" r="0" t="5646"/>
          <a:stretch/>
        </p:blipFill>
        <p:spPr>
          <a:xfrm>
            <a:off x="4999650" y="5995550"/>
            <a:ext cx="9439501"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276" name="Shape 276"/>
        <p:cNvGrpSpPr/>
        <p:nvPr/>
      </p:nvGrpSpPr>
      <p:grpSpPr>
        <a:xfrm>
          <a:off x="0" y="0"/>
          <a:ext cx="0" cy="0"/>
          <a:chOff x="0" y="0"/>
          <a:chExt cx="0" cy="0"/>
        </a:xfrm>
      </p:grpSpPr>
      <p:grpSp>
        <p:nvGrpSpPr>
          <p:cNvPr id="277" name="Google Shape;277;p23"/>
          <p:cNvGrpSpPr/>
          <p:nvPr/>
        </p:nvGrpSpPr>
        <p:grpSpPr>
          <a:xfrm>
            <a:off x="10980410" y="-1830341"/>
            <a:ext cx="1896900" cy="2699584"/>
            <a:chOff x="0" y="-38100"/>
            <a:chExt cx="499595" cy="711001"/>
          </a:xfrm>
        </p:grpSpPr>
        <p:sp>
          <p:nvSpPr>
            <p:cNvPr id="278" name="Google Shape;278;p23"/>
            <p:cNvSpPr/>
            <p:nvPr/>
          </p:nvSpPr>
          <p:spPr>
            <a:xfrm>
              <a:off x="0" y="0"/>
              <a:ext cx="499595" cy="672901"/>
            </a:xfrm>
            <a:custGeom>
              <a:rect b="b" l="l" r="r" t="t"/>
              <a:pathLst>
                <a:path extrusionOk="0" h="672901" w="499595">
                  <a:moveTo>
                    <a:pt x="0" y="0"/>
                  </a:moveTo>
                  <a:lnTo>
                    <a:pt x="499595" y="0"/>
                  </a:lnTo>
                  <a:lnTo>
                    <a:pt x="499595" y="672901"/>
                  </a:lnTo>
                  <a:lnTo>
                    <a:pt x="0" y="672901"/>
                  </a:lnTo>
                  <a:close/>
                </a:path>
              </a:pathLst>
            </a:custGeom>
            <a:solidFill>
              <a:srgbClr val="9F9F9F"/>
            </a:solidFill>
            <a:ln>
              <a:noFill/>
            </a:ln>
          </p:spPr>
        </p:sp>
        <p:sp>
          <p:nvSpPr>
            <p:cNvPr id="279" name="Google Shape;279;p23"/>
            <p:cNvSpPr txBox="1"/>
            <p:nvPr/>
          </p:nvSpPr>
          <p:spPr>
            <a:xfrm>
              <a:off x="0" y="-38100"/>
              <a:ext cx="499595" cy="711001"/>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0" name="Google Shape;280;p23"/>
          <p:cNvGrpSpPr/>
          <p:nvPr/>
        </p:nvGrpSpPr>
        <p:grpSpPr>
          <a:xfrm>
            <a:off x="691099" y="8597206"/>
            <a:ext cx="1896900" cy="2699584"/>
            <a:chOff x="0" y="-38100"/>
            <a:chExt cx="499595" cy="711001"/>
          </a:xfrm>
        </p:grpSpPr>
        <p:sp>
          <p:nvSpPr>
            <p:cNvPr id="281" name="Google Shape;281;p23"/>
            <p:cNvSpPr/>
            <p:nvPr/>
          </p:nvSpPr>
          <p:spPr>
            <a:xfrm>
              <a:off x="0" y="0"/>
              <a:ext cx="499595" cy="672901"/>
            </a:xfrm>
            <a:custGeom>
              <a:rect b="b" l="l" r="r" t="t"/>
              <a:pathLst>
                <a:path extrusionOk="0" h="672901" w="499595">
                  <a:moveTo>
                    <a:pt x="0" y="0"/>
                  </a:moveTo>
                  <a:lnTo>
                    <a:pt x="499595" y="0"/>
                  </a:lnTo>
                  <a:lnTo>
                    <a:pt x="499595" y="672901"/>
                  </a:lnTo>
                  <a:lnTo>
                    <a:pt x="0" y="672901"/>
                  </a:lnTo>
                  <a:close/>
                </a:path>
              </a:pathLst>
            </a:custGeom>
            <a:solidFill>
              <a:srgbClr val="9F9F9F"/>
            </a:solidFill>
            <a:ln>
              <a:noFill/>
            </a:ln>
          </p:spPr>
        </p:sp>
        <p:sp>
          <p:nvSpPr>
            <p:cNvPr id="282" name="Google Shape;282;p23"/>
            <p:cNvSpPr txBox="1"/>
            <p:nvPr/>
          </p:nvSpPr>
          <p:spPr>
            <a:xfrm>
              <a:off x="0" y="-38100"/>
              <a:ext cx="499595" cy="711001"/>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3" name="Google Shape;283;p23"/>
          <p:cNvGrpSpPr/>
          <p:nvPr/>
        </p:nvGrpSpPr>
        <p:grpSpPr>
          <a:xfrm>
            <a:off x="17259300" y="2337398"/>
            <a:ext cx="1896900" cy="6404469"/>
            <a:chOff x="0" y="-38100"/>
            <a:chExt cx="499595" cy="1686774"/>
          </a:xfrm>
        </p:grpSpPr>
        <p:sp>
          <p:nvSpPr>
            <p:cNvPr id="284" name="Google Shape;284;p23"/>
            <p:cNvSpPr/>
            <p:nvPr/>
          </p:nvSpPr>
          <p:spPr>
            <a:xfrm>
              <a:off x="0" y="0"/>
              <a:ext cx="499595" cy="1648674"/>
            </a:xfrm>
            <a:custGeom>
              <a:rect b="b" l="l" r="r" t="t"/>
              <a:pathLst>
                <a:path extrusionOk="0" h="1648674" w="499595">
                  <a:moveTo>
                    <a:pt x="0" y="0"/>
                  </a:moveTo>
                  <a:lnTo>
                    <a:pt x="499595" y="0"/>
                  </a:lnTo>
                  <a:lnTo>
                    <a:pt x="499595" y="1648674"/>
                  </a:lnTo>
                  <a:lnTo>
                    <a:pt x="0" y="1648674"/>
                  </a:lnTo>
                  <a:close/>
                </a:path>
              </a:pathLst>
            </a:custGeom>
            <a:solidFill>
              <a:srgbClr val="9F9F9F"/>
            </a:solidFill>
            <a:ln>
              <a:noFill/>
            </a:ln>
          </p:spPr>
        </p:sp>
        <p:sp>
          <p:nvSpPr>
            <p:cNvPr id="285" name="Google Shape;285;p23"/>
            <p:cNvSpPr txBox="1"/>
            <p:nvPr/>
          </p:nvSpPr>
          <p:spPr>
            <a:xfrm>
              <a:off x="0" y="-38100"/>
              <a:ext cx="499595" cy="168677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6" name="Google Shape;286;p23"/>
          <p:cNvSpPr/>
          <p:nvPr/>
        </p:nvSpPr>
        <p:spPr>
          <a:xfrm>
            <a:off x="3612519" y="2732035"/>
            <a:ext cx="11527322" cy="9159484"/>
          </a:xfrm>
          <a:custGeom>
            <a:rect b="b" l="l" r="r" t="t"/>
            <a:pathLst>
              <a:path extrusionOk="0" h="9159484" w="11527322">
                <a:moveTo>
                  <a:pt x="0" y="0"/>
                </a:moveTo>
                <a:lnTo>
                  <a:pt x="11527322" y="0"/>
                </a:lnTo>
                <a:lnTo>
                  <a:pt x="11527322" y="9159484"/>
                </a:lnTo>
                <a:lnTo>
                  <a:pt x="0" y="9159484"/>
                </a:lnTo>
                <a:lnTo>
                  <a:pt x="0" y="0"/>
                </a:lnTo>
                <a:close/>
              </a:path>
            </a:pathLst>
          </a:custGeom>
          <a:blipFill rotWithShape="1">
            <a:blip r:embed="rId3">
              <a:alphaModFix/>
            </a:blip>
            <a:stretch>
              <a:fillRect b="0" l="-9593" r="-9592" t="0"/>
            </a:stretch>
          </a:blipFill>
          <a:ln>
            <a:noFill/>
          </a:ln>
        </p:spPr>
      </p:sp>
      <p:sp>
        <p:nvSpPr>
          <p:cNvPr id="287" name="Google Shape;287;p23"/>
          <p:cNvSpPr txBox="1"/>
          <p:nvPr/>
        </p:nvSpPr>
        <p:spPr>
          <a:xfrm>
            <a:off x="1071744" y="1916165"/>
            <a:ext cx="16187556" cy="2390287"/>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0" i="0" lang="en-US" sz="13894" u="none" cap="none" strike="noStrike">
                <a:solidFill>
                  <a:srgbClr val="000000"/>
                </a:solidFill>
                <a:latin typeface="Tomorrow"/>
                <a:ea typeface="Tomorrow"/>
                <a:cs typeface="Tomorrow"/>
                <a:sym typeface="Tomorrow"/>
              </a:rPr>
              <a:t>ANY QUESTIONS?</a:t>
            </a:r>
            <a:endParaRPr/>
          </a:p>
        </p:txBody>
      </p:sp>
      <p:sp>
        <p:nvSpPr>
          <p:cNvPr id="288" name="Google Shape;288;p23"/>
          <p:cNvSpPr/>
          <p:nvPr/>
        </p:nvSpPr>
        <p:spPr>
          <a:xfrm>
            <a:off x="-294407" y="-1188157"/>
            <a:ext cx="3867912" cy="4114800"/>
          </a:xfrm>
          <a:custGeom>
            <a:rect b="b" l="l" r="r" t="t"/>
            <a:pathLst>
              <a:path extrusionOk="0" h="4114800" w="3867912">
                <a:moveTo>
                  <a:pt x="0" y="0"/>
                </a:moveTo>
                <a:lnTo>
                  <a:pt x="3867912" y="0"/>
                </a:lnTo>
                <a:lnTo>
                  <a:pt x="3867912" y="4114800"/>
                </a:lnTo>
                <a:lnTo>
                  <a:pt x="0" y="4114800"/>
                </a:lnTo>
                <a:lnTo>
                  <a:pt x="0" y="0"/>
                </a:lnTo>
                <a:close/>
              </a:path>
            </a:pathLst>
          </a:custGeom>
          <a:blipFill rotWithShape="1">
            <a:blip r:embed="rId4">
              <a:alphaModFix/>
            </a:blip>
            <a:stretch>
              <a:fillRect b="0" l="0" r="0" t="0"/>
            </a:stretch>
          </a:blipFill>
          <a:ln>
            <a:noFill/>
          </a:ln>
        </p:spPr>
      </p:sp>
      <p:sp>
        <p:nvSpPr>
          <p:cNvPr id="289" name="Google Shape;289;p23"/>
          <p:cNvSpPr/>
          <p:nvPr/>
        </p:nvSpPr>
        <p:spPr>
          <a:xfrm>
            <a:off x="14677532" y="8320599"/>
            <a:ext cx="3153958" cy="2976190"/>
          </a:xfrm>
          <a:custGeom>
            <a:rect b="b" l="l" r="r" t="t"/>
            <a:pathLst>
              <a:path extrusionOk="0" h="2976190" w="3153958">
                <a:moveTo>
                  <a:pt x="0" y="0"/>
                </a:moveTo>
                <a:lnTo>
                  <a:pt x="3153959" y="0"/>
                </a:lnTo>
                <a:lnTo>
                  <a:pt x="3153959" y="2976190"/>
                </a:lnTo>
                <a:lnTo>
                  <a:pt x="0" y="297619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9219" l="0" r="0" t="-9220"/>
            </a:stretch>
          </a:blipFill>
          <a:ln>
            <a:noFill/>
          </a:ln>
        </p:spPr>
      </p:sp>
      <p:sp>
        <p:nvSpPr>
          <p:cNvPr id="295" name="Google Shape;295;p24"/>
          <p:cNvSpPr/>
          <p:nvPr/>
        </p:nvSpPr>
        <p:spPr>
          <a:xfrm>
            <a:off x="8296639" y="2433499"/>
            <a:ext cx="1694723" cy="844474"/>
          </a:xfrm>
          <a:custGeom>
            <a:rect b="b" l="l" r="r" t="t"/>
            <a:pathLst>
              <a:path extrusionOk="0" h="844474" w="1694723">
                <a:moveTo>
                  <a:pt x="0" y="0"/>
                </a:moveTo>
                <a:lnTo>
                  <a:pt x="1694722" y="0"/>
                </a:lnTo>
                <a:lnTo>
                  <a:pt x="1694722" y="844474"/>
                </a:lnTo>
                <a:lnTo>
                  <a:pt x="0" y="844474"/>
                </a:lnTo>
                <a:lnTo>
                  <a:pt x="0" y="0"/>
                </a:lnTo>
                <a:close/>
              </a:path>
            </a:pathLst>
          </a:custGeom>
          <a:blipFill rotWithShape="1">
            <a:blip r:embed="rId4">
              <a:alphaModFix/>
            </a:blip>
            <a:stretch>
              <a:fillRect b="0" l="0" r="0" t="0"/>
            </a:stretch>
          </a:blipFill>
          <a:ln>
            <a:noFill/>
          </a:ln>
        </p:spPr>
      </p:sp>
      <p:grpSp>
        <p:nvGrpSpPr>
          <p:cNvPr id="296" name="Google Shape;296;p24"/>
          <p:cNvGrpSpPr/>
          <p:nvPr/>
        </p:nvGrpSpPr>
        <p:grpSpPr>
          <a:xfrm>
            <a:off x="10980410" y="-1830341"/>
            <a:ext cx="1896900" cy="2699584"/>
            <a:chOff x="0" y="-38100"/>
            <a:chExt cx="499595" cy="711001"/>
          </a:xfrm>
        </p:grpSpPr>
        <p:sp>
          <p:nvSpPr>
            <p:cNvPr id="297" name="Google Shape;297;p24"/>
            <p:cNvSpPr/>
            <p:nvPr/>
          </p:nvSpPr>
          <p:spPr>
            <a:xfrm>
              <a:off x="0" y="0"/>
              <a:ext cx="499595" cy="672901"/>
            </a:xfrm>
            <a:custGeom>
              <a:rect b="b" l="l" r="r" t="t"/>
              <a:pathLst>
                <a:path extrusionOk="0" h="672901" w="499595">
                  <a:moveTo>
                    <a:pt x="0" y="0"/>
                  </a:moveTo>
                  <a:lnTo>
                    <a:pt x="499595" y="0"/>
                  </a:lnTo>
                  <a:lnTo>
                    <a:pt x="499595" y="672901"/>
                  </a:lnTo>
                  <a:lnTo>
                    <a:pt x="0" y="672901"/>
                  </a:lnTo>
                  <a:close/>
                </a:path>
              </a:pathLst>
            </a:custGeom>
            <a:solidFill>
              <a:srgbClr val="9F9F9F"/>
            </a:solidFill>
            <a:ln>
              <a:noFill/>
            </a:ln>
          </p:spPr>
        </p:sp>
        <p:sp>
          <p:nvSpPr>
            <p:cNvPr id="298" name="Google Shape;298;p24"/>
            <p:cNvSpPr txBox="1"/>
            <p:nvPr/>
          </p:nvSpPr>
          <p:spPr>
            <a:xfrm>
              <a:off x="0" y="-38100"/>
              <a:ext cx="499595" cy="711001"/>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9" name="Google Shape;299;p24"/>
          <p:cNvGrpSpPr/>
          <p:nvPr/>
        </p:nvGrpSpPr>
        <p:grpSpPr>
          <a:xfrm>
            <a:off x="691099" y="8597206"/>
            <a:ext cx="1896900" cy="2699584"/>
            <a:chOff x="0" y="-38100"/>
            <a:chExt cx="499595" cy="711001"/>
          </a:xfrm>
        </p:grpSpPr>
        <p:sp>
          <p:nvSpPr>
            <p:cNvPr id="300" name="Google Shape;300;p24"/>
            <p:cNvSpPr/>
            <p:nvPr/>
          </p:nvSpPr>
          <p:spPr>
            <a:xfrm>
              <a:off x="0" y="0"/>
              <a:ext cx="499595" cy="672901"/>
            </a:xfrm>
            <a:custGeom>
              <a:rect b="b" l="l" r="r" t="t"/>
              <a:pathLst>
                <a:path extrusionOk="0" h="672901" w="499595">
                  <a:moveTo>
                    <a:pt x="0" y="0"/>
                  </a:moveTo>
                  <a:lnTo>
                    <a:pt x="499595" y="0"/>
                  </a:lnTo>
                  <a:lnTo>
                    <a:pt x="499595" y="672901"/>
                  </a:lnTo>
                  <a:lnTo>
                    <a:pt x="0" y="672901"/>
                  </a:lnTo>
                  <a:close/>
                </a:path>
              </a:pathLst>
            </a:custGeom>
            <a:solidFill>
              <a:srgbClr val="9F9F9F"/>
            </a:solidFill>
            <a:ln>
              <a:noFill/>
            </a:ln>
          </p:spPr>
        </p:sp>
        <p:sp>
          <p:nvSpPr>
            <p:cNvPr id="301" name="Google Shape;301;p24"/>
            <p:cNvSpPr txBox="1"/>
            <p:nvPr/>
          </p:nvSpPr>
          <p:spPr>
            <a:xfrm>
              <a:off x="0" y="-38100"/>
              <a:ext cx="499595" cy="711001"/>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2" name="Google Shape;302;p24"/>
          <p:cNvGrpSpPr/>
          <p:nvPr/>
        </p:nvGrpSpPr>
        <p:grpSpPr>
          <a:xfrm>
            <a:off x="17259300" y="2337398"/>
            <a:ext cx="1896900" cy="6404469"/>
            <a:chOff x="0" y="-38100"/>
            <a:chExt cx="499595" cy="1686774"/>
          </a:xfrm>
        </p:grpSpPr>
        <p:sp>
          <p:nvSpPr>
            <p:cNvPr id="303" name="Google Shape;303;p24"/>
            <p:cNvSpPr/>
            <p:nvPr/>
          </p:nvSpPr>
          <p:spPr>
            <a:xfrm>
              <a:off x="0" y="0"/>
              <a:ext cx="499595" cy="1648674"/>
            </a:xfrm>
            <a:custGeom>
              <a:rect b="b" l="l" r="r" t="t"/>
              <a:pathLst>
                <a:path extrusionOk="0" h="1648674" w="499595">
                  <a:moveTo>
                    <a:pt x="0" y="0"/>
                  </a:moveTo>
                  <a:lnTo>
                    <a:pt x="499595" y="0"/>
                  </a:lnTo>
                  <a:lnTo>
                    <a:pt x="499595" y="1648674"/>
                  </a:lnTo>
                  <a:lnTo>
                    <a:pt x="0" y="1648674"/>
                  </a:lnTo>
                  <a:close/>
                </a:path>
              </a:pathLst>
            </a:custGeom>
            <a:solidFill>
              <a:srgbClr val="9F9F9F"/>
            </a:solidFill>
            <a:ln>
              <a:noFill/>
            </a:ln>
          </p:spPr>
        </p:sp>
        <p:sp>
          <p:nvSpPr>
            <p:cNvPr id="304" name="Google Shape;304;p24"/>
            <p:cNvSpPr txBox="1"/>
            <p:nvPr/>
          </p:nvSpPr>
          <p:spPr>
            <a:xfrm>
              <a:off x="0" y="-38100"/>
              <a:ext cx="499595" cy="168677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5" name="Google Shape;305;p24"/>
          <p:cNvSpPr txBox="1"/>
          <p:nvPr/>
        </p:nvSpPr>
        <p:spPr>
          <a:xfrm>
            <a:off x="1028700" y="3812083"/>
            <a:ext cx="16187556" cy="2386608"/>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0" i="0" lang="en-US" sz="13894" u="none" cap="none" strike="noStrike">
                <a:solidFill>
                  <a:srgbClr val="000000"/>
                </a:solidFill>
                <a:latin typeface="Tomorrow"/>
                <a:ea typeface="Tomorrow"/>
                <a:cs typeface="Tomorrow"/>
                <a:sym typeface="Tomorrow"/>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01" name="Shape 101"/>
        <p:cNvGrpSpPr/>
        <p:nvPr/>
      </p:nvGrpSpPr>
      <p:grpSpPr>
        <a:xfrm>
          <a:off x="0" y="0"/>
          <a:ext cx="0" cy="0"/>
          <a:chOff x="0" y="0"/>
          <a:chExt cx="0" cy="0"/>
        </a:xfrm>
      </p:grpSpPr>
      <p:sp>
        <p:nvSpPr>
          <p:cNvPr id="102" name="Google Shape;102;p14"/>
          <p:cNvSpPr/>
          <p:nvPr/>
        </p:nvSpPr>
        <p:spPr>
          <a:xfrm>
            <a:off x="11969658" y="737663"/>
            <a:ext cx="1638328" cy="4844517"/>
          </a:xfrm>
          <a:custGeom>
            <a:rect b="b" l="l" r="r" t="t"/>
            <a:pathLst>
              <a:path extrusionOk="0" h="4844517" w="1638328">
                <a:moveTo>
                  <a:pt x="0" y="0"/>
                </a:moveTo>
                <a:lnTo>
                  <a:pt x="1638327" y="0"/>
                </a:lnTo>
                <a:lnTo>
                  <a:pt x="1638327" y="4844517"/>
                </a:lnTo>
                <a:lnTo>
                  <a:pt x="0" y="4844517"/>
                </a:lnTo>
                <a:lnTo>
                  <a:pt x="0" y="0"/>
                </a:lnTo>
                <a:close/>
              </a:path>
            </a:pathLst>
          </a:custGeom>
          <a:blipFill rotWithShape="1">
            <a:blip r:embed="rId3">
              <a:alphaModFix/>
            </a:blip>
            <a:stretch>
              <a:fillRect b="0" l="0" r="0" t="0"/>
            </a:stretch>
          </a:blipFill>
          <a:ln>
            <a:noFill/>
          </a:ln>
        </p:spPr>
      </p:sp>
      <p:grpSp>
        <p:nvGrpSpPr>
          <p:cNvPr id="103" name="Google Shape;103;p14"/>
          <p:cNvGrpSpPr/>
          <p:nvPr/>
        </p:nvGrpSpPr>
        <p:grpSpPr>
          <a:xfrm>
            <a:off x="-353341" y="7370564"/>
            <a:ext cx="19190780" cy="1590904"/>
            <a:chOff x="0" y="-38100"/>
            <a:chExt cx="5054362" cy="419004"/>
          </a:xfrm>
        </p:grpSpPr>
        <p:sp>
          <p:nvSpPr>
            <p:cNvPr id="104" name="Google Shape;104;p14"/>
            <p:cNvSpPr/>
            <p:nvPr/>
          </p:nvSpPr>
          <p:spPr>
            <a:xfrm>
              <a:off x="0" y="0"/>
              <a:ext cx="5054362" cy="380904"/>
            </a:xfrm>
            <a:custGeom>
              <a:rect b="b" l="l" r="r" t="t"/>
              <a:pathLst>
                <a:path extrusionOk="0" h="380904" w="5054362">
                  <a:moveTo>
                    <a:pt x="0" y="0"/>
                  </a:moveTo>
                  <a:lnTo>
                    <a:pt x="5054362" y="0"/>
                  </a:lnTo>
                  <a:lnTo>
                    <a:pt x="5054362" y="380904"/>
                  </a:lnTo>
                  <a:lnTo>
                    <a:pt x="0" y="380904"/>
                  </a:lnTo>
                  <a:close/>
                </a:path>
              </a:pathLst>
            </a:custGeom>
            <a:solidFill>
              <a:srgbClr val="9F9F9F"/>
            </a:solidFill>
            <a:ln>
              <a:noFill/>
            </a:ln>
          </p:spPr>
        </p:sp>
        <p:sp>
          <p:nvSpPr>
            <p:cNvPr id="105" name="Google Shape;105;p14"/>
            <p:cNvSpPr txBox="1"/>
            <p:nvPr/>
          </p:nvSpPr>
          <p:spPr>
            <a:xfrm>
              <a:off x="0" y="-38100"/>
              <a:ext cx="5054362" cy="41900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6" name="Google Shape;106;p14"/>
          <p:cNvSpPr/>
          <p:nvPr/>
        </p:nvSpPr>
        <p:spPr>
          <a:xfrm>
            <a:off x="649974" y="737663"/>
            <a:ext cx="3662792" cy="3239057"/>
          </a:xfrm>
          <a:custGeom>
            <a:rect b="b" l="l" r="r" t="t"/>
            <a:pathLst>
              <a:path extrusionOk="0" h="3239057" w="3662792">
                <a:moveTo>
                  <a:pt x="0" y="0"/>
                </a:moveTo>
                <a:lnTo>
                  <a:pt x="3662792" y="0"/>
                </a:lnTo>
                <a:lnTo>
                  <a:pt x="3662792" y="3239058"/>
                </a:lnTo>
                <a:lnTo>
                  <a:pt x="0" y="3239058"/>
                </a:lnTo>
                <a:lnTo>
                  <a:pt x="0" y="0"/>
                </a:lnTo>
                <a:close/>
              </a:path>
            </a:pathLst>
          </a:custGeom>
          <a:blipFill rotWithShape="1">
            <a:blip r:embed="rId4">
              <a:alphaModFix/>
            </a:blip>
            <a:stretch>
              <a:fillRect b="0" l="0" r="0" t="0"/>
            </a:stretch>
          </a:blipFill>
          <a:ln>
            <a:noFill/>
          </a:ln>
        </p:spPr>
      </p:sp>
      <p:sp>
        <p:nvSpPr>
          <p:cNvPr id="107" name="Google Shape;107;p14"/>
          <p:cNvSpPr/>
          <p:nvPr/>
        </p:nvSpPr>
        <p:spPr>
          <a:xfrm>
            <a:off x="15962378" y="3772720"/>
            <a:ext cx="2325622" cy="2056580"/>
          </a:xfrm>
          <a:custGeom>
            <a:rect b="b" l="l" r="r" t="t"/>
            <a:pathLst>
              <a:path extrusionOk="0" h="2056580" w="2325622">
                <a:moveTo>
                  <a:pt x="0" y="0"/>
                </a:moveTo>
                <a:lnTo>
                  <a:pt x="2325622" y="0"/>
                </a:lnTo>
                <a:lnTo>
                  <a:pt x="2325622" y="2056580"/>
                </a:lnTo>
                <a:lnTo>
                  <a:pt x="0" y="2056580"/>
                </a:lnTo>
                <a:lnTo>
                  <a:pt x="0" y="0"/>
                </a:lnTo>
                <a:close/>
              </a:path>
            </a:pathLst>
          </a:custGeom>
          <a:blipFill rotWithShape="1">
            <a:blip r:embed="rId4">
              <a:alphaModFix/>
            </a:blip>
            <a:stretch>
              <a:fillRect b="0" l="0" r="0" t="0"/>
            </a:stretch>
          </a:blipFill>
          <a:ln>
            <a:noFill/>
          </a:ln>
        </p:spPr>
      </p:sp>
      <p:sp>
        <p:nvSpPr>
          <p:cNvPr id="108" name="Google Shape;108;p14"/>
          <p:cNvSpPr txBox="1"/>
          <p:nvPr/>
        </p:nvSpPr>
        <p:spPr>
          <a:xfrm>
            <a:off x="5294401" y="1043525"/>
            <a:ext cx="7699200" cy="10773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6999" u="none" cap="none" strike="noStrike">
                <a:solidFill>
                  <a:srgbClr val="000000"/>
                </a:solidFill>
                <a:latin typeface="Arial"/>
                <a:ea typeface="Arial"/>
                <a:cs typeface="Arial"/>
                <a:sym typeface="Arial"/>
              </a:rPr>
              <a:t>Our Team</a:t>
            </a:r>
            <a:endParaRPr/>
          </a:p>
        </p:txBody>
      </p:sp>
      <p:sp>
        <p:nvSpPr>
          <p:cNvPr id="109" name="Google Shape;109;p14"/>
          <p:cNvSpPr txBox="1"/>
          <p:nvPr/>
        </p:nvSpPr>
        <p:spPr>
          <a:xfrm>
            <a:off x="1290434" y="3430138"/>
            <a:ext cx="4889700" cy="1145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Gokul Siva Kumar</a:t>
            </a:r>
            <a:endParaRPr b="0" i="0" sz="36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rPr lang="en-US" sz="2400"/>
              <a:t>(Speech Feature, </a:t>
            </a:r>
            <a:r>
              <a:rPr lang="en-US" sz="2400">
                <a:solidFill>
                  <a:schemeClr val="dk1"/>
                </a:solidFill>
              </a:rPr>
              <a:t>LangSmith</a:t>
            </a:r>
            <a:r>
              <a:rPr lang="en-US" sz="2400"/>
              <a:t>)</a:t>
            </a:r>
            <a:endParaRPr sz="2400"/>
          </a:p>
        </p:txBody>
      </p:sp>
      <p:sp>
        <p:nvSpPr>
          <p:cNvPr id="110" name="Google Shape;110;p14"/>
          <p:cNvSpPr txBox="1"/>
          <p:nvPr/>
        </p:nvSpPr>
        <p:spPr>
          <a:xfrm>
            <a:off x="6881920" y="3430138"/>
            <a:ext cx="4532700" cy="1145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Bharath</a:t>
            </a:r>
            <a:endParaRPr b="0" i="0" sz="36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rPr lang="en-US" sz="2400"/>
              <a:t>(Vertex AI, Agent, Chat Memory)</a:t>
            </a:r>
            <a:endParaRPr sz="2400"/>
          </a:p>
        </p:txBody>
      </p:sp>
      <p:sp>
        <p:nvSpPr>
          <p:cNvPr id="111" name="Google Shape;111;p14"/>
          <p:cNvSpPr txBox="1"/>
          <p:nvPr/>
        </p:nvSpPr>
        <p:spPr>
          <a:xfrm>
            <a:off x="12294956" y="3430138"/>
            <a:ext cx="4532700" cy="1145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Zhongkai Lin</a:t>
            </a:r>
            <a:endParaRPr b="0" i="0" sz="36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rPr lang="en-US" sz="2400"/>
              <a:t>(Streamlit, BigQuery)</a:t>
            </a:r>
            <a:endParaRPr sz="2400"/>
          </a:p>
        </p:txBody>
      </p:sp>
      <p:sp>
        <p:nvSpPr>
          <p:cNvPr id="112" name="Google Shape;112;p14"/>
          <p:cNvSpPr txBox="1"/>
          <p:nvPr/>
        </p:nvSpPr>
        <p:spPr>
          <a:xfrm>
            <a:off x="5402365" y="7916084"/>
            <a:ext cx="8205600" cy="538500"/>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b="0" i="0" lang="en-US" sz="3499" u="none" cap="none" strike="noStrike">
                <a:solidFill>
                  <a:srgbClr val="000000"/>
                </a:solidFill>
                <a:latin typeface="Arial"/>
                <a:ea typeface="Arial"/>
                <a:cs typeface="Arial"/>
                <a:sym typeface="Arial"/>
              </a:rPr>
              <a:t>“ </a:t>
            </a:r>
            <a:r>
              <a:rPr lang="en-US" sz="3499"/>
              <a:t>Perfect</a:t>
            </a:r>
            <a:r>
              <a:rPr b="0" i="0" lang="en-US" sz="3499" u="none" cap="none" strike="noStrike">
                <a:solidFill>
                  <a:srgbClr val="000000"/>
                </a:solidFill>
                <a:latin typeface="Arial"/>
                <a:ea typeface="Arial"/>
                <a:cs typeface="Arial"/>
                <a:sym typeface="Arial"/>
              </a:rPr>
              <a:t> Example for Team Work ”</a:t>
            </a:r>
            <a:endParaRPr/>
          </a:p>
        </p:txBody>
      </p:sp>
      <p:sp>
        <p:nvSpPr>
          <p:cNvPr id="113" name="Google Shape;113;p14"/>
          <p:cNvSpPr txBox="1"/>
          <p:nvPr/>
        </p:nvSpPr>
        <p:spPr>
          <a:xfrm>
            <a:off x="3930397" y="5400356"/>
            <a:ext cx="4889700" cy="1145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Goutham</a:t>
            </a:r>
            <a:endParaRPr b="0" i="0" sz="36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rPr lang="en-US" sz="2400"/>
              <a:t>(Prompt Engineering, Pinecone)</a:t>
            </a:r>
            <a:endParaRPr sz="2400"/>
          </a:p>
        </p:txBody>
      </p:sp>
      <p:sp>
        <p:nvSpPr>
          <p:cNvPr id="114" name="Google Shape;114;p14"/>
          <p:cNvSpPr txBox="1"/>
          <p:nvPr/>
        </p:nvSpPr>
        <p:spPr>
          <a:xfrm>
            <a:off x="10124894" y="5400356"/>
            <a:ext cx="4532700" cy="1145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Karthik</a:t>
            </a:r>
            <a:endParaRPr b="0" i="0" sz="36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rPr lang="en-US" sz="2400"/>
              <a:t>(Data Preparation)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18" name="Shape 118"/>
        <p:cNvGrpSpPr/>
        <p:nvPr/>
      </p:nvGrpSpPr>
      <p:grpSpPr>
        <a:xfrm>
          <a:off x="0" y="0"/>
          <a:ext cx="0" cy="0"/>
          <a:chOff x="0" y="0"/>
          <a:chExt cx="0" cy="0"/>
        </a:xfrm>
      </p:grpSpPr>
      <p:grpSp>
        <p:nvGrpSpPr>
          <p:cNvPr id="119" name="Google Shape;119;p15"/>
          <p:cNvGrpSpPr/>
          <p:nvPr/>
        </p:nvGrpSpPr>
        <p:grpSpPr>
          <a:xfrm>
            <a:off x="-608531" y="369689"/>
            <a:ext cx="1192202" cy="9402961"/>
            <a:chOff x="0" y="-38100"/>
            <a:chExt cx="313995" cy="2476500"/>
          </a:xfrm>
        </p:grpSpPr>
        <p:sp>
          <p:nvSpPr>
            <p:cNvPr id="120" name="Google Shape;120;p15"/>
            <p:cNvSpPr/>
            <p:nvPr/>
          </p:nvSpPr>
          <p:spPr>
            <a:xfrm>
              <a:off x="0" y="0"/>
              <a:ext cx="313995" cy="2438400"/>
            </a:xfrm>
            <a:custGeom>
              <a:rect b="b" l="l" r="r" t="t"/>
              <a:pathLst>
                <a:path extrusionOk="0" h="2438400" w="313995">
                  <a:moveTo>
                    <a:pt x="0" y="0"/>
                  </a:moveTo>
                  <a:lnTo>
                    <a:pt x="313995" y="0"/>
                  </a:lnTo>
                  <a:lnTo>
                    <a:pt x="313995" y="2438400"/>
                  </a:lnTo>
                  <a:lnTo>
                    <a:pt x="0" y="2438400"/>
                  </a:lnTo>
                  <a:close/>
                </a:path>
              </a:pathLst>
            </a:custGeom>
            <a:solidFill>
              <a:srgbClr val="9F9F9F"/>
            </a:solidFill>
            <a:ln>
              <a:noFill/>
            </a:ln>
          </p:spPr>
        </p:sp>
        <p:sp>
          <p:nvSpPr>
            <p:cNvPr id="121" name="Google Shape;121;p15"/>
            <p:cNvSpPr txBox="1"/>
            <p:nvPr/>
          </p:nvSpPr>
          <p:spPr>
            <a:xfrm>
              <a:off x="0" y="-38100"/>
              <a:ext cx="313995"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 name="Google Shape;122;p15"/>
          <p:cNvGrpSpPr/>
          <p:nvPr/>
        </p:nvGrpSpPr>
        <p:grpSpPr>
          <a:xfrm>
            <a:off x="17704329" y="369689"/>
            <a:ext cx="1192202" cy="9402961"/>
            <a:chOff x="0" y="-38100"/>
            <a:chExt cx="313995" cy="2476500"/>
          </a:xfrm>
        </p:grpSpPr>
        <p:sp>
          <p:nvSpPr>
            <p:cNvPr id="123" name="Google Shape;123;p15"/>
            <p:cNvSpPr/>
            <p:nvPr/>
          </p:nvSpPr>
          <p:spPr>
            <a:xfrm>
              <a:off x="0" y="0"/>
              <a:ext cx="313995" cy="2438400"/>
            </a:xfrm>
            <a:custGeom>
              <a:rect b="b" l="l" r="r" t="t"/>
              <a:pathLst>
                <a:path extrusionOk="0" h="2438400" w="313995">
                  <a:moveTo>
                    <a:pt x="0" y="0"/>
                  </a:moveTo>
                  <a:lnTo>
                    <a:pt x="313995" y="0"/>
                  </a:lnTo>
                  <a:lnTo>
                    <a:pt x="313995" y="2438400"/>
                  </a:lnTo>
                  <a:lnTo>
                    <a:pt x="0" y="2438400"/>
                  </a:lnTo>
                  <a:close/>
                </a:path>
              </a:pathLst>
            </a:custGeom>
            <a:solidFill>
              <a:srgbClr val="9F9F9F"/>
            </a:solidFill>
            <a:ln>
              <a:noFill/>
            </a:ln>
          </p:spPr>
        </p:sp>
        <p:sp>
          <p:nvSpPr>
            <p:cNvPr id="124" name="Google Shape;124;p15"/>
            <p:cNvSpPr txBox="1"/>
            <p:nvPr/>
          </p:nvSpPr>
          <p:spPr>
            <a:xfrm>
              <a:off x="0" y="-38100"/>
              <a:ext cx="313995" cy="24765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15"/>
          <p:cNvSpPr/>
          <p:nvPr/>
        </p:nvSpPr>
        <p:spPr>
          <a:xfrm>
            <a:off x="5667966" y="1452830"/>
            <a:ext cx="11047505" cy="11752664"/>
          </a:xfrm>
          <a:custGeom>
            <a:rect b="b" l="l" r="r" t="t"/>
            <a:pathLst>
              <a:path extrusionOk="0" h="11752664" w="11047505">
                <a:moveTo>
                  <a:pt x="0" y="0"/>
                </a:moveTo>
                <a:lnTo>
                  <a:pt x="11047505" y="0"/>
                </a:lnTo>
                <a:lnTo>
                  <a:pt x="11047505" y="11752665"/>
                </a:lnTo>
                <a:lnTo>
                  <a:pt x="0" y="11752665"/>
                </a:lnTo>
                <a:lnTo>
                  <a:pt x="0" y="0"/>
                </a:lnTo>
                <a:close/>
              </a:path>
            </a:pathLst>
          </a:custGeom>
          <a:blipFill rotWithShape="1">
            <a:blip r:embed="rId3">
              <a:alphaModFix amt="19999"/>
            </a:blip>
            <a:stretch>
              <a:fillRect b="0" l="0" r="0" t="0"/>
            </a:stretch>
          </a:blipFill>
          <a:ln>
            <a:noFill/>
          </a:ln>
        </p:spPr>
      </p:sp>
      <p:sp>
        <p:nvSpPr>
          <p:cNvPr id="126" name="Google Shape;126;p15"/>
          <p:cNvSpPr/>
          <p:nvPr/>
        </p:nvSpPr>
        <p:spPr>
          <a:xfrm flipH="1">
            <a:off x="9726183" y="1452830"/>
            <a:ext cx="7381370" cy="7381339"/>
          </a:xfrm>
          <a:custGeom>
            <a:rect b="b" l="l" r="r" t="t"/>
            <a:pathLst>
              <a:path extrusionOk="0" h="6350000" w="6350026">
                <a:moveTo>
                  <a:pt x="6350026" y="0"/>
                </a:moveTo>
                <a:lnTo>
                  <a:pt x="0" y="0"/>
                </a:lnTo>
                <a:lnTo>
                  <a:pt x="0" y="6350000"/>
                </a:lnTo>
                <a:lnTo>
                  <a:pt x="6350026" y="6350000"/>
                </a:lnTo>
                <a:close/>
              </a:path>
            </a:pathLst>
          </a:custGeom>
          <a:blipFill rotWithShape="1">
            <a:blip r:embed="rId4">
              <a:alphaModFix/>
            </a:blip>
            <a:stretch>
              <a:fillRect b="0" l="0" r="0" t="0"/>
            </a:stretch>
          </a:blipFill>
          <a:ln>
            <a:noFill/>
          </a:ln>
        </p:spPr>
      </p:sp>
      <p:sp>
        <p:nvSpPr>
          <p:cNvPr id="127" name="Google Shape;127;p15"/>
          <p:cNvSpPr txBox="1"/>
          <p:nvPr/>
        </p:nvSpPr>
        <p:spPr>
          <a:xfrm>
            <a:off x="1026766" y="1010610"/>
            <a:ext cx="7811840" cy="13874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0000"/>
                </a:solidFill>
                <a:latin typeface="Tomorrow"/>
                <a:ea typeface="Tomorrow"/>
                <a:cs typeface="Tomorrow"/>
                <a:sym typeface="Tomorrow"/>
              </a:rPr>
              <a:t>Project Purpose</a:t>
            </a:r>
            <a:endParaRPr/>
          </a:p>
        </p:txBody>
      </p:sp>
      <p:sp>
        <p:nvSpPr>
          <p:cNvPr id="128" name="Google Shape;128;p15"/>
          <p:cNvSpPr txBox="1"/>
          <p:nvPr/>
        </p:nvSpPr>
        <p:spPr>
          <a:xfrm>
            <a:off x="1026766" y="3023210"/>
            <a:ext cx="8117234" cy="4823832"/>
          </a:xfrm>
          <a:prstGeom prst="rect">
            <a:avLst/>
          </a:prstGeom>
          <a:noFill/>
          <a:ln>
            <a:noFill/>
          </a:ln>
        </p:spPr>
        <p:txBody>
          <a:bodyPr anchorCtr="0" anchor="t" bIns="0" lIns="0" spcFirstLastPara="1" rIns="0" wrap="square" tIns="0">
            <a:spAutoFit/>
          </a:bodyPr>
          <a:lstStyle/>
          <a:p>
            <a:pPr indent="0" lvl="0" marL="0" marR="0" rtl="0" algn="just">
              <a:lnSpc>
                <a:spcPct val="140015"/>
              </a:lnSpc>
              <a:spcBef>
                <a:spcPts val="0"/>
              </a:spcBef>
              <a:spcAft>
                <a:spcPts val="0"/>
              </a:spcAft>
              <a:buNone/>
            </a:pPr>
            <a:r>
              <a:rPr b="0" i="0" lang="en-US" sz="2504" u="none" cap="none" strike="noStrike">
                <a:solidFill>
                  <a:srgbClr val="000000"/>
                </a:solidFill>
                <a:latin typeface="Arial"/>
                <a:ea typeface="Arial"/>
                <a:cs typeface="Arial"/>
                <a:sym typeface="Arial"/>
              </a:rPr>
              <a:t>Develop an advanced chatbot application integrating Retrieval Augmented Generation (RAG) and LangChain Agent within a Streamlit interface. The goal is to offer users a highly interactive and personalized conversational experience. Leveraging techniques like information retrieval from vector embeddings and memory-based contextual understanding, the chatbot aims to deliver accurate, contextually relevant responses to user queries, enhancing overall user experience and utility.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32" name="Shape 132"/>
        <p:cNvGrpSpPr/>
        <p:nvPr/>
      </p:nvGrpSpPr>
      <p:grpSpPr>
        <a:xfrm>
          <a:off x="0" y="0"/>
          <a:ext cx="0" cy="0"/>
          <a:chOff x="0" y="0"/>
          <a:chExt cx="0" cy="0"/>
        </a:xfrm>
      </p:grpSpPr>
      <p:sp>
        <p:nvSpPr>
          <p:cNvPr id="133" name="Google Shape;133;p16"/>
          <p:cNvSpPr/>
          <p:nvPr/>
        </p:nvSpPr>
        <p:spPr>
          <a:xfrm>
            <a:off x="10346823" y="1041274"/>
            <a:ext cx="1773234" cy="1568095"/>
          </a:xfrm>
          <a:custGeom>
            <a:rect b="b" l="l" r="r" t="t"/>
            <a:pathLst>
              <a:path extrusionOk="0" h="1568095" w="1773234">
                <a:moveTo>
                  <a:pt x="0" y="0"/>
                </a:moveTo>
                <a:lnTo>
                  <a:pt x="1773235" y="0"/>
                </a:lnTo>
                <a:lnTo>
                  <a:pt x="1773235" y="1568095"/>
                </a:lnTo>
                <a:lnTo>
                  <a:pt x="0" y="1568095"/>
                </a:lnTo>
                <a:lnTo>
                  <a:pt x="0" y="0"/>
                </a:lnTo>
                <a:close/>
              </a:path>
            </a:pathLst>
          </a:custGeom>
          <a:blipFill rotWithShape="1">
            <a:blip r:embed="rId3">
              <a:alphaModFix/>
            </a:blip>
            <a:stretch>
              <a:fillRect b="0" l="0" r="0" t="0"/>
            </a:stretch>
          </a:blipFill>
          <a:ln>
            <a:noFill/>
          </a:ln>
        </p:spPr>
      </p:sp>
      <p:sp>
        <p:nvSpPr>
          <p:cNvPr id="134" name="Google Shape;134;p16"/>
          <p:cNvSpPr/>
          <p:nvPr/>
        </p:nvSpPr>
        <p:spPr>
          <a:xfrm>
            <a:off x="3028075" y="8771494"/>
            <a:ext cx="3950352" cy="3493350"/>
          </a:xfrm>
          <a:custGeom>
            <a:rect b="b" l="l" r="r" t="t"/>
            <a:pathLst>
              <a:path extrusionOk="0" h="3493350" w="3950352">
                <a:moveTo>
                  <a:pt x="0" y="0"/>
                </a:moveTo>
                <a:lnTo>
                  <a:pt x="3950352" y="0"/>
                </a:lnTo>
                <a:lnTo>
                  <a:pt x="3950352" y="3493350"/>
                </a:lnTo>
                <a:lnTo>
                  <a:pt x="0" y="3493350"/>
                </a:lnTo>
                <a:lnTo>
                  <a:pt x="0" y="0"/>
                </a:lnTo>
                <a:close/>
              </a:path>
            </a:pathLst>
          </a:custGeom>
          <a:blipFill rotWithShape="1">
            <a:blip r:embed="rId3">
              <a:alphaModFix/>
            </a:blip>
            <a:stretch>
              <a:fillRect b="0" l="0" r="0" t="0"/>
            </a:stretch>
          </a:blipFill>
          <a:ln>
            <a:noFill/>
          </a:ln>
        </p:spPr>
      </p:sp>
      <p:sp>
        <p:nvSpPr>
          <p:cNvPr id="135" name="Google Shape;135;p16"/>
          <p:cNvSpPr/>
          <p:nvPr/>
        </p:nvSpPr>
        <p:spPr>
          <a:xfrm>
            <a:off x="14443537" y="6536853"/>
            <a:ext cx="4769605" cy="4309989"/>
          </a:xfrm>
          <a:custGeom>
            <a:rect b="b" l="l" r="r" t="t"/>
            <a:pathLst>
              <a:path extrusionOk="0" h="4309989" w="4769605">
                <a:moveTo>
                  <a:pt x="0" y="0"/>
                </a:moveTo>
                <a:lnTo>
                  <a:pt x="4769606" y="0"/>
                </a:lnTo>
                <a:lnTo>
                  <a:pt x="4769606" y="4309989"/>
                </a:lnTo>
                <a:lnTo>
                  <a:pt x="0" y="4309989"/>
                </a:lnTo>
                <a:lnTo>
                  <a:pt x="0" y="0"/>
                </a:lnTo>
                <a:close/>
              </a:path>
            </a:pathLst>
          </a:custGeom>
          <a:blipFill rotWithShape="1">
            <a:blip r:embed="rId4">
              <a:alphaModFix/>
            </a:blip>
            <a:stretch>
              <a:fillRect b="0" l="0" r="0" t="0"/>
            </a:stretch>
          </a:blipFill>
          <a:ln>
            <a:noFill/>
          </a:ln>
        </p:spPr>
      </p:sp>
      <p:grpSp>
        <p:nvGrpSpPr>
          <p:cNvPr id="136" name="Google Shape;136;p16"/>
          <p:cNvGrpSpPr/>
          <p:nvPr/>
        </p:nvGrpSpPr>
        <p:grpSpPr>
          <a:xfrm>
            <a:off x="834901" y="1263451"/>
            <a:ext cx="4981629" cy="801333"/>
            <a:chOff x="0" y="-38100"/>
            <a:chExt cx="1312034" cy="211051"/>
          </a:xfrm>
        </p:grpSpPr>
        <p:sp>
          <p:nvSpPr>
            <p:cNvPr id="137" name="Google Shape;137;p16"/>
            <p:cNvSpPr/>
            <p:nvPr/>
          </p:nvSpPr>
          <p:spPr>
            <a:xfrm>
              <a:off x="0" y="0"/>
              <a:ext cx="1312034" cy="172951"/>
            </a:xfrm>
            <a:custGeom>
              <a:rect b="b" l="l" r="r" t="t"/>
              <a:pathLst>
                <a:path extrusionOk="0" h="172951" w="1312034">
                  <a:moveTo>
                    <a:pt x="0" y="0"/>
                  </a:moveTo>
                  <a:lnTo>
                    <a:pt x="1312034" y="0"/>
                  </a:lnTo>
                  <a:lnTo>
                    <a:pt x="1312034" y="172951"/>
                  </a:lnTo>
                  <a:lnTo>
                    <a:pt x="0" y="172951"/>
                  </a:lnTo>
                  <a:close/>
                </a:path>
              </a:pathLst>
            </a:custGeom>
            <a:solidFill>
              <a:srgbClr val="9F9F9F"/>
            </a:solidFill>
            <a:ln>
              <a:noFill/>
            </a:ln>
          </p:spPr>
        </p:sp>
        <p:sp>
          <p:nvSpPr>
            <p:cNvPr id="138" name="Google Shape;138;p16"/>
            <p:cNvSpPr txBox="1"/>
            <p:nvPr/>
          </p:nvSpPr>
          <p:spPr>
            <a:xfrm>
              <a:off x="0" y="-38100"/>
              <a:ext cx="1312034" cy="211051"/>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9" name="Google Shape;139;p16"/>
          <p:cNvGrpSpPr/>
          <p:nvPr/>
        </p:nvGrpSpPr>
        <p:grpSpPr>
          <a:xfrm>
            <a:off x="475264" y="9733950"/>
            <a:ext cx="2552811" cy="961439"/>
            <a:chOff x="0" y="-38100"/>
            <a:chExt cx="672345" cy="253218"/>
          </a:xfrm>
        </p:grpSpPr>
        <p:sp>
          <p:nvSpPr>
            <p:cNvPr id="140" name="Google Shape;140;p16"/>
            <p:cNvSpPr/>
            <p:nvPr/>
          </p:nvSpPr>
          <p:spPr>
            <a:xfrm>
              <a:off x="0" y="0"/>
              <a:ext cx="672345" cy="215118"/>
            </a:xfrm>
            <a:custGeom>
              <a:rect b="b" l="l" r="r" t="t"/>
              <a:pathLst>
                <a:path extrusionOk="0" h="215118" w="672345">
                  <a:moveTo>
                    <a:pt x="0" y="0"/>
                  </a:moveTo>
                  <a:lnTo>
                    <a:pt x="672345" y="0"/>
                  </a:lnTo>
                  <a:lnTo>
                    <a:pt x="672345" y="215118"/>
                  </a:lnTo>
                  <a:lnTo>
                    <a:pt x="0" y="215118"/>
                  </a:lnTo>
                  <a:close/>
                </a:path>
              </a:pathLst>
            </a:custGeom>
            <a:solidFill>
              <a:srgbClr val="9F9F9F"/>
            </a:solidFill>
            <a:ln>
              <a:noFill/>
            </a:ln>
          </p:spPr>
        </p:sp>
        <p:sp>
          <p:nvSpPr>
            <p:cNvPr id="141" name="Google Shape;141;p16"/>
            <p:cNvSpPr txBox="1"/>
            <p:nvPr/>
          </p:nvSpPr>
          <p:spPr>
            <a:xfrm>
              <a:off x="0" y="-38100"/>
              <a:ext cx="672345" cy="25321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 name="Google Shape;142;p16"/>
          <p:cNvGrpSpPr/>
          <p:nvPr/>
        </p:nvGrpSpPr>
        <p:grpSpPr>
          <a:xfrm>
            <a:off x="16828340" y="79835"/>
            <a:ext cx="2552811" cy="1707690"/>
            <a:chOff x="0" y="-38100"/>
            <a:chExt cx="672345" cy="449762"/>
          </a:xfrm>
        </p:grpSpPr>
        <p:sp>
          <p:nvSpPr>
            <p:cNvPr id="143" name="Google Shape;143;p16"/>
            <p:cNvSpPr/>
            <p:nvPr/>
          </p:nvSpPr>
          <p:spPr>
            <a:xfrm>
              <a:off x="0" y="0"/>
              <a:ext cx="672345" cy="411662"/>
            </a:xfrm>
            <a:custGeom>
              <a:rect b="b" l="l" r="r" t="t"/>
              <a:pathLst>
                <a:path extrusionOk="0" h="411662" w="672345">
                  <a:moveTo>
                    <a:pt x="0" y="0"/>
                  </a:moveTo>
                  <a:lnTo>
                    <a:pt x="672345" y="0"/>
                  </a:lnTo>
                  <a:lnTo>
                    <a:pt x="672345" y="411662"/>
                  </a:lnTo>
                  <a:lnTo>
                    <a:pt x="0" y="411662"/>
                  </a:lnTo>
                  <a:close/>
                </a:path>
              </a:pathLst>
            </a:custGeom>
            <a:solidFill>
              <a:srgbClr val="9F9F9F"/>
            </a:solidFill>
            <a:ln>
              <a:noFill/>
            </a:ln>
          </p:spPr>
        </p:sp>
        <p:sp>
          <p:nvSpPr>
            <p:cNvPr id="144" name="Google Shape;144;p16"/>
            <p:cNvSpPr txBox="1"/>
            <p:nvPr/>
          </p:nvSpPr>
          <p:spPr>
            <a:xfrm>
              <a:off x="0" y="-38100"/>
              <a:ext cx="672345" cy="449762"/>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5" name="Google Shape;145;p16"/>
          <p:cNvSpPr/>
          <p:nvPr/>
        </p:nvSpPr>
        <p:spPr>
          <a:xfrm>
            <a:off x="792590" y="6882916"/>
            <a:ext cx="1594370" cy="1494227"/>
          </a:xfrm>
          <a:custGeom>
            <a:rect b="b" l="l" r="r" t="t"/>
            <a:pathLst>
              <a:path extrusionOk="0" h="1494227" w="1594370">
                <a:moveTo>
                  <a:pt x="0" y="0"/>
                </a:moveTo>
                <a:lnTo>
                  <a:pt x="1594370" y="0"/>
                </a:lnTo>
                <a:lnTo>
                  <a:pt x="1594370" y="1494228"/>
                </a:lnTo>
                <a:lnTo>
                  <a:pt x="0" y="1494228"/>
                </a:lnTo>
                <a:lnTo>
                  <a:pt x="0" y="0"/>
                </a:lnTo>
                <a:close/>
              </a:path>
            </a:pathLst>
          </a:custGeom>
          <a:blipFill rotWithShape="1">
            <a:blip r:embed="rId5">
              <a:alphaModFix amt="55000"/>
            </a:blip>
            <a:stretch>
              <a:fillRect b="0" l="-32122" r="-30080" t="0"/>
            </a:stretch>
          </a:blipFill>
          <a:ln>
            <a:noFill/>
          </a:ln>
        </p:spPr>
      </p:sp>
      <p:cxnSp>
        <p:nvCxnSpPr>
          <p:cNvPr id="146" name="Google Shape;146;p16"/>
          <p:cNvCxnSpPr/>
          <p:nvPr/>
        </p:nvCxnSpPr>
        <p:spPr>
          <a:xfrm>
            <a:off x="1181100" y="5766278"/>
            <a:ext cx="4966667" cy="0"/>
          </a:xfrm>
          <a:prstGeom prst="straightConnector1">
            <a:avLst/>
          </a:prstGeom>
          <a:noFill/>
          <a:ln cap="flat" cmpd="sng" w="47625">
            <a:solidFill>
              <a:srgbClr val="000000"/>
            </a:solidFill>
            <a:prstDash val="solid"/>
            <a:round/>
            <a:headEnd len="lg" w="lg" type="oval"/>
            <a:tailEnd len="lg" w="lg" type="oval"/>
          </a:ln>
        </p:spPr>
      </p:cxnSp>
      <p:cxnSp>
        <p:nvCxnSpPr>
          <p:cNvPr id="147" name="Google Shape;147;p16"/>
          <p:cNvCxnSpPr/>
          <p:nvPr/>
        </p:nvCxnSpPr>
        <p:spPr>
          <a:xfrm>
            <a:off x="11373352" y="5766278"/>
            <a:ext cx="5885944" cy="0"/>
          </a:xfrm>
          <a:prstGeom prst="straightConnector1">
            <a:avLst/>
          </a:prstGeom>
          <a:noFill/>
          <a:ln cap="flat" cmpd="sng" w="47625">
            <a:solidFill>
              <a:srgbClr val="000000"/>
            </a:solidFill>
            <a:prstDash val="solid"/>
            <a:round/>
            <a:headEnd len="lg" w="lg" type="oval"/>
            <a:tailEnd len="lg" w="lg" type="oval"/>
          </a:ln>
        </p:spPr>
      </p:cxnSp>
      <p:cxnSp>
        <p:nvCxnSpPr>
          <p:cNvPr id="148" name="Google Shape;148;p16"/>
          <p:cNvCxnSpPr/>
          <p:nvPr/>
        </p:nvCxnSpPr>
        <p:spPr>
          <a:xfrm>
            <a:off x="6147767" y="5766278"/>
            <a:ext cx="5225585" cy="0"/>
          </a:xfrm>
          <a:prstGeom prst="straightConnector1">
            <a:avLst/>
          </a:prstGeom>
          <a:noFill/>
          <a:ln cap="flat" cmpd="sng" w="47625">
            <a:solidFill>
              <a:srgbClr val="000000"/>
            </a:solidFill>
            <a:prstDash val="solid"/>
            <a:round/>
            <a:headEnd len="sm" w="sm" type="none"/>
            <a:tailEnd len="sm" w="sm" type="none"/>
          </a:ln>
        </p:spPr>
      </p:cxnSp>
      <p:sp>
        <p:nvSpPr>
          <p:cNvPr id="149" name="Google Shape;149;p16"/>
          <p:cNvSpPr/>
          <p:nvPr/>
        </p:nvSpPr>
        <p:spPr>
          <a:xfrm>
            <a:off x="2731261" y="3577613"/>
            <a:ext cx="1824837" cy="1026471"/>
          </a:xfrm>
          <a:custGeom>
            <a:rect b="b" l="l" r="r" t="t"/>
            <a:pathLst>
              <a:path extrusionOk="0" h="1026471" w="1824837">
                <a:moveTo>
                  <a:pt x="0" y="0"/>
                </a:moveTo>
                <a:lnTo>
                  <a:pt x="1824837" y="0"/>
                </a:lnTo>
                <a:lnTo>
                  <a:pt x="1824837" y="1026471"/>
                </a:lnTo>
                <a:lnTo>
                  <a:pt x="0" y="1026471"/>
                </a:lnTo>
                <a:lnTo>
                  <a:pt x="0" y="0"/>
                </a:lnTo>
                <a:close/>
              </a:path>
            </a:pathLst>
          </a:custGeom>
          <a:blipFill rotWithShape="1">
            <a:blip r:embed="rId6">
              <a:alphaModFix/>
            </a:blip>
            <a:stretch>
              <a:fillRect b="-3419" l="-20706" r="-18401" t="-8690"/>
            </a:stretch>
          </a:blipFill>
          <a:ln>
            <a:noFill/>
          </a:ln>
        </p:spPr>
      </p:sp>
      <p:sp>
        <p:nvSpPr>
          <p:cNvPr id="150" name="Google Shape;150;p16"/>
          <p:cNvSpPr/>
          <p:nvPr/>
        </p:nvSpPr>
        <p:spPr>
          <a:xfrm>
            <a:off x="4441076" y="6688591"/>
            <a:ext cx="1691851" cy="1688553"/>
          </a:xfrm>
          <a:custGeom>
            <a:rect b="b" l="l" r="r" t="t"/>
            <a:pathLst>
              <a:path extrusionOk="0" h="1688553" w="1691851">
                <a:moveTo>
                  <a:pt x="0" y="0"/>
                </a:moveTo>
                <a:lnTo>
                  <a:pt x="1691850" y="0"/>
                </a:lnTo>
                <a:lnTo>
                  <a:pt x="1691850" y="1688553"/>
                </a:lnTo>
                <a:lnTo>
                  <a:pt x="0" y="1688553"/>
                </a:lnTo>
                <a:lnTo>
                  <a:pt x="0" y="0"/>
                </a:lnTo>
                <a:close/>
              </a:path>
            </a:pathLst>
          </a:custGeom>
          <a:blipFill rotWithShape="1">
            <a:blip r:embed="rId7">
              <a:alphaModFix/>
            </a:blip>
            <a:stretch>
              <a:fillRect b="0" l="0" r="0" t="0"/>
            </a:stretch>
          </a:blipFill>
          <a:ln>
            <a:noFill/>
          </a:ln>
        </p:spPr>
      </p:sp>
      <p:sp>
        <p:nvSpPr>
          <p:cNvPr id="151" name="Google Shape;151;p16"/>
          <p:cNvSpPr/>
          <p:nvPr/>
        </p:nvSpPr>
        <p:spPr>
          <a:xfrm>
            <a:off x="7351287" y="3378308"/>
            <a:ext cx="2029877" cy="1225776"/>
          </a:xfrm>
          <a:custGeom>
            <a:rect b="b" l="l" r="r" t="t"/>
            <a:pathLst>
              <a:path extrusionOk="0" h="1225776" w="2029877">
                <a:moveTo>
                  <a:pt x="0" y="0"/>
                </a:moveTo>
                <a:lnTo>
                  <a:pt x="2029877" y="0"/>
                </a:lnTo>
                <a:lnTo>
                  <a:pt x="2029877" y="1225776"/>
                </a:lnTo>
                <a:lnTo>
                  <a:pt x="0" y="1225776"/>
                </a:lnTo>
                <a:lnTo>
                  <a:pt x="0" y="0"/>
                </a:lnTo>
                <a:close/>
              </a:path>
            </a:pathLst>
          </a:custGeom>
          <a:blipFill rotWithShape="1">
            <a:blip r:embed="rId8">
              <a:alphaModFix/>
            </a:blip>
            <a:stretch>
              <a:fillRect b="-6532" l="0" r="-225934" t="-1708"/>
            </a:stretch>
          </a:blipFill>
          <a:ln>
            <a:noFill/>
          </a:ln>
        </p:spPr>
      </p:sp>
      <p:sp>
        <p:nvSpPr>
          <p:cNvPr id="152" name="Google Shape;152;p16"/>
          <p:cNvSpPr/>
          <p:nvPr/>
        </p:nvSpPr>
        <p:spPr>
          <a:xfrm>
            <a:off x="8967783" y="6809896"/>
            <a:ext cx="1459839" cy="1640268"/>
          </a:xfrm>
          <a:custGeom>
            <a:rect b="b" l="l" r="r" t="t"/>
            <a:pathLst>
              <a:path extrusionOk="0" h="1640268" w="1459839">
                <a:moveTo>
                  <a:pt x="0" y="0"/>
                </a:moveTo>
                <a:lnTo>
                  <a:pt x="1459839" y="0"/>
                </a:lnTo>
                <a:lnTo>
                  <a:pt x="1459839" y="1640268"/>
                </a:lnTo>
                <a:lnTo>
                  <a:pt x="0" y="1640268"/>
                </a:lnTo>
                <a:lnTo>
                  <a:pt x="0" y="0"/>
                </a:lnTo>
                <a:close/>
              </a:path>
            </a:pathLst>
          </a:custGeom>
          <a:blipFill rotWithShape="1">
            <a:blip r:embed="rId9">
              <a:alphaModFix/>
            </a:blip>
            <a:stretch>
              <a:fillRect b="0" l="0" r="0" t="0"/>
            </a:stretch>
          </a:blipFill>
          <a:ln>
            <a:noFill/>
          </a:ln>
        </p:spPr>
      </p:sp>
      <p:sp>
        <p:nvSpPr>
          <p:cNvPr id="153" name="Google Shape;153;p16"/>
          <p:cNvSpPr/>
          <p:nvPr/>
        </p:nvSpPr>
        <p:spPr>
          <a:xfrm>
            <a:off x="11955592" y="3042419"/>
            <a:ext cx="1778940" cy="1561665"/>
          </a:xfrm>
          <a:custGeom>
            <a:rect b="b" l="l" r="r" t="t"/>
            <a:pathLst>
              <a:path extrusionOk="0" h="1561665" w="1778940">
                <a:moveTo>
                  <a:pt x="0" y="0"/>
                </a:moveTo>
                <a:lnTo>
                  <a:pt x="1778940" y="0"/>
                </a:lnTo>
                <a:lnTo>
                  <a:pt x="1778940" y="1561665"/>
                </a:lnTo>
                <a:lnTo>
                  <a:pt x="0" y="1561665"/>
                </a:lnTo>
                <a:lnTo>
                  <a:pt x="0" y="0"/>
                </a:lnTo>
                <a:close/>
              </a:path>
            </a:pathLst>
          </a:custGeom>
          <a:blipFill rotWithShape="1">
            <a:blip r:embed="rId10">
              <a:alphaModFix/>
            </a:blip>
            <a:stretch>
              <a:fillRect b="0" l="0" r="0" t="0"/>
            </a:stretch>
          </a:blipFill>
          <a:ln>
            <a:noFill/>
          </a:ln>
        </p:spPr>
      </p:sp>
      <p:sp>
        <p:nvSpPr>
          <p:cNvPr id="154" name="Google Shape;154;p16"/>
          <p:cNvSpPr txBox="1"/>
          <p:nvPr/>
        </p:nvSpPr>
        <p:spPr>
          <a:xfrm>
            <a:off x="1000125" y="734456"/>
            <a:ext cx="8821402" cy="1377953"/>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7999" u="none" cap="none" strike="noStrike">
                <a:solidFill>
                  <a:srgbClr val="000000"/>
                </a:solidFill>
                <a:latin typeface="Tomorrow"/>
                <a:ea typeface="Tomorrow"/>
                <a:cs typeface="Tomorrow"/>
                <a:sym typeface="Tomorrow"/>
              </a:rPr>
              <a:t>Tech Stack</a:t>
            </a:r>
            <a:endParaRPr/>
          </a:p>
        </p:txBody>
      </p:sp>
      <p:sp>
        <p:nvSpPr>
          <p:cNvPr id="155" name="Google Shape;155;p16"/>
          <p:cNvSpPr txBox="1"/>
          <p:nvPr/>
        </p:nvSpPr>
        <p:spPr>
          <a:xfrm>
            <a:off x="32508" y="6004107"/>
            <a:ext cx="3274157"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Python</a:t>
            </a:r>
            <a:endParaRPr/>
          </a:p>
        </p:txBody>
      </p:sp>
      <p:sp>
        <p:nvSpPr>
          <p:cNvPr id="156" name="Google Shape;156;p16"/>
          <p:cNvSpPr txBox="1"/>
          <p:nvPr/>
        </p:nvSpPr>
        <p:spPr>
          <a:xfrm>
            <a:off x="3113141" y="6036872"/>
            <a:ext cx="4347721"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Vertex AI</a:t>
            </a:r>
            <a:endParaRPr/>
          </a:p>
        </p:txBody>
      </p:sp>
      <p:sp>
        <p:nvSpPr>
          <p:cNvPr id="157" name="Google Shape;157;p16"/>
          <p:cNvSpPr txBox="1"/>
          <p:nvPr/>
        </p:nvSpPr>
        <p:spPr>
          <a:xfrm>
            <a:off x="6315213" y="4729005"/>
            <a:ext cx="44778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Langchain</a:t>
            </a:r>
            <a:endParaRPr/>
          </a:p>
        </p:txBody>
      </p:sp>
      <p:sp>
        <p:nvSpPr>
          <p:cNvPr id="158" name="Google Shape;158;p16"/>
          <p:cNvSpPr txBox="1"/>
          <p:nvPr/>
        </p:nvSpPr>
        <p:spPr>
          <a:xfrm>
            <a:off x="1589775" y="4731032"/>
            <a:ext cx="4208444"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Streamlit</a:t>
            </a:r>
            <a:endParaRPr/>
          </a:p>
        </p:txBody>
      </p:sp>
      <p:sp>
        <p:nvSpPr>
          <p:cNvPr id="159" name="Google Shape;159;p16"/>
          <p:cNvSpPr txBox="1"/>
          <p:nvPr/>
        </p:nvSpPr>
        <p:spPr>
          <a:xfrm>
            <a:off x="7523842" y="5913915"/>
            <a:ext cx="4347721"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Pinecone</a:t>
            </a:r>
            <a:endParaRPr/>
          </a:p>
        </p:txBody>
      </p:sp>
      <p:sp>
        <p:nvSpPr>
          <p:cNvPr id="160" name="Google Shape;160;p16"/>
          <p:cNvSpPr txBox="1"/>
          <p:nvPr/>
        </p:nvSpPr>
        <p:spPr>
          <a:xfrm>
            <a:off x="13447930" y="5874513"/>
            <a:ext cx="1692000" cy="554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600"/>
              <a:t>MySQL</a:t>
            </a:r>
            <a:endParaRPr/>
          </a:p>
        </p:txBody>
      </p:sp>
      <p:sp>
        <p:nvSpPr>
          <p:cNvPr id="161" name="Google Shape;161;p16"/>
          <p:cNvSpPr txBox="1"/>
          <p:nvPr/>
        </p:nvSpPr>
        <p:spPr>
          <a:xfrm>
            <a:off x="10757695" y="4729005"/>
            <a:ext cx="44778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BigQuery</a:t>
            </a:r>
            <a:endParaRPr/>
          </a:p>
        </p:txBody>
      </p:sp>
      <p:pic>
        <p:nvPicPr>
          <p:cNvPr id="162" name="Google Shape;162;p16"/>
          <p:cNvPicPr preferRelativeResize="0"/>
          <p:nvPr/>
        </p:nvPicPr>
        <p:blipFill rotWithShape="1">
          <a:blip r:embed="rId11">
            <a:alphaModFix/>
          </a:blip>
          <a:srcRect b="16809" l="6010" r="7251" t="12946"/>
          <a:stretch/>
        </p:blipFill>
        <p:spPr>
          <a:xfrm>
            <a:off x="13039900" y="6536875"/>
            <a:ext cx="2552827" cy="137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66" name="Shape 166"/>
        <p:cNvGrpSpPr/>
        <p:nvPr/>
      </p:nvGrpSpPr>
      <p:grpSpPr>
        <a:xfrm>
          <a:off x="0" y="0"/>
          <a:ext cx="0" cy="0"/>
          <a:chOff x="0" y="0"/>
          <a:chExt cx="0" cy="0"/>
        </a:xfrm>
      </p:grpSpPr>
      <p:sp>
        <p:nvSpPr>
          <p:cNvPr id="167" name="Google Shape;167;p17"/>
          <p:cNvSpPr txBox="1"/>
          <p:nvPr/>
        </p:nvSpPr>
        <p:spPr>
          <a:xfrm>
            <a:off x="4895850" y="8826100"/>
            <a:ext cx="84963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Architecture </a:t>
            </a:r>
            <a:r>
              <a:rPr lang="en-US"/>
              <a:t> </a:t>
            </a:r>
            <a:r>
              <a:rPr b="0" i="0" lang="en-US" sz="5199" u="none" cap="none" strike="noStrike">
                <a:solidFill>
                  <a:srgbClr val="000000"/>
                </a:solidFill>
                <a:latin typeface="Arial"/>
                <a:ea typeface="Arial"/>
                <a:cs typeface="Arial"/>
                <a:sym typeface="Arial"/>
              </a:rPr>
              <a:t>Of </a:t>
            </a:r>
            <a:r>
              <a:rPr lang="en-US"/>
              <a:t> </a:t>
            </a:r>
            <a:r>
              <a:rPr b="0" i="0" lang="en-US" sz="5199" u="none" cap="none" strike="noStrike">
                <a:solidFill>
                  <a:srgbClr val="000000"/>
                </a:solidFill>
                <a:latin typeface="Arial"/>
                <a:ea typeface="Arial"/>
                <a:cs typeface="Arial"/>
                <a:sym typeface="Arial"/>
              </a:rPr>
              <a:t>Chatbot</a:t>
            </a:r>
            <a:endParaRPr/>
          </a:p>
        </p:txBody>
      </p:sp>
      <p:pic>
        <p:nvPicPr>
          <p:cNvPr id="168" name="Google Shape;168;p17"/>
          <p:cNvPicPr preferRelativeResize="0"/>
          <p:nvPr/>
        </p:nvPicPr>
        <p:blipFill>
          <a:blip r:embed="rId3">
            <a:alphaModFix/>
          </a:blip>
          <a:stretch>
            <a:fillRect/>
          </a:stretch>
        </p:blipFill>
        <p:spPr>
          <a:xfrm>
            <a:off x="638175" y="778775"/>
            <a:ext cx="17011650" cy="7765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172" name="Shape 172"/>
        <p:cNvGrpSpPr/>
        <p:nvPr/>
      </p:nvGrpSpPr>
      <p:grpSpPr>
        <a:xfrm>
          <a:off x="0" y="0"/>
          <a:ext cx="0" cy="0"/>
          <a:chOff x="0" y="0"/>
          <a:chExt cx="0" cy="0"/>
        </a:xfrm>
      </p:grpSpPr>
      <p:grpSp>
        <p:nvGrpSpPr>
          <p:cNvPr id="173" name="Google Shape;173;p18"/>
          <p:cNvGrpSpPr/>
          <p:nvPr/>
        </p:nvGrpSpPr>
        <p:grpSpPr>
          <a:xfrm>
            <a:off x="17866600" y="8631779"/>
            <a:ext cx="421400" cy="2085559"/>
            <a:chOff x="0" y="-38100"/>
            <a:chExt cx="110986" cy="549283"/>
          </a:xfrm>
        </p:grpSpPr>
        <p:sp>
          <p:nvSpPr>
            <p:cNvPr id="174" name="Google Shape;174;p18"/>
            <p:cNvSpPr/>
            <p:nvPr/>
          </p:nvSpPr>
          <p:spPr>
            <a:xfrm>
              <a:off x="0" y="0"/>
              <a:ext cx="110986" cy="511183"/>
            </a:xfrm>
            <a:custGeom>
              <a:rect b="b" l="l" r="r" t="t"/>
              <a:pathLst>
                <a:path extrusionOk="0" h="511183" w="110986">
                  <a:moveTo>
                    <a:pt x="0" y="0"/>
                  </a:moveTo>
                  <a:lnTo>
                    <a:pt x="110986" y="0"/>
                  </a:lnTo>
                  <a:lnTo>
                    <a:pt x="110986" y="511183"/>
                  </a:lnTo>
                  <a:lnTo>
                    <a:pt x="0" y="511183"/>
                  </a:lnTo>
                  <a:close/>
                </a:path>
              </a:pathLst>
            </a:custGeom>
            <a:solidFill>
              <a:srgbClr val="9F9F9F"/>
            </a:solidFill>
            <a:ln>
              <a:noFill/>
            </a:ln>
          </p:spPr>
        </p:sp>
        <p:sp>
          <p:nvSpPr>
            <p:cNvPr id="175" name="Google Shape;175;p18"/>
            <p:cNvSpPr txBox="1"/>
            <p:nvPr/>
          </p:nvSpPr>
          <p:spPr>
            <a:xfrm>
              <a:off x="0" y="-38100"/>
              <a:ext cx="110986" cy="549283"/>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6" name="Google Shape;176;p18"/>
          <p:cNvGrpSpPr/>
          <p:nvPr/>
        </p:nvGrpSpPr>
        <p:grpSpPr>
          <a:xfrm>
            <a:off x="387611" y="291419"/>
            <a:ext cx="421400" cy="856711"/>
            <a:chOff x="0" y="-38100"/>
            <a:chExt cx="110986" cy="225636"/>
          </a:xfrm>
        </p:grpSpPr>
        <p:sp>
          <p:nvSpPr>
            <p:cNvPr id="177" name="Google Shape;177;p18"/>
            <p:cNvSpPr/>
            <p:nvPr/>
          </p:nvSpPr>
          <p:spPr>
            <a:xfrm>
              <a:off x="0" y="0"/>
              <a:ext cx="110986" cy="187536"/>
            </a:xfrm>
            <a:custGeom>
              <a:rect b="b" l="l" r="r" t="t"/>
              <a:pathLst>
                <a:path extrusionOk="0" h="187536" w="110986">
                  <a:moveTo>
                    <a:pt x="0" y="0"/>
                  </a:moveTo>
                  <a:lnTo>
                    <a:pt x="110986" y="0"/>
                  </a:lnTo>
                  <a:lnTo>
                    <a:pt x="110986" y="187536"/>
                  </a:lnTo>
                  <a:lnTo>
                    <a:pt x="0" y="187536"/>
                  </a:lnTo>
                  <a:close/>
                </a:path>
              </a:pathLst>
            </a:custGeom>
            <a:solidFill>
              <a:srgbClr val="9F9F9F"/>
            </a:solidFill>
            <a:ln>
              <a:noFill/>
            </a:ln>
          </p:spPr>
        </p:sp>
        <p:sp>
          <p:nvSpPr>
            <p:cNvPr id="178" name="Google Shape;178;p18"/>
            <p:cNvSpPr txBox="1"/>
            <p:nvPr/>
          </p:nvSpPr>
          <p:spPr>
            <a:xfrm>
              <a:off x="0" y="-38100"/>
              <a:ext cx="110986" cy="22563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9" name="Google Shape;179;p18"/>
          <p:cNvSpPr/>
          <p:nvPr/>
        </p:nvSpPr>
        <p:spPr>
          <a:xfrm>
            <a:off x="17556812" y="6618005"/>
            <a:ext cx="1462375" cy="1293198"/>
          </a:xfrm>
          <a:custGeom>
            <a:rect b="b" l="l" r="r" t="t"/>
            <a:pathLst>
              <a:path extrusionOk="0" h="1293198" w="1462375">
                <a:moveTo>
                  <a:pt x="0" y="0"/>
                </a:moveTo>
                <a:lnTo>
                  <a:pt x="1462376" y="0"/>
                </a:lnTo>
                <a:lnTo>
                  <a:pt x="1462376" y="1293199"/>
                </a:lnTo>
                <a:lnTo>
                  <a:pt x="0" y="1293199"/>
                </a:lnTo>
                <a:lnTo>
                  <a:pt x="0" y="0"/>
                </a:lnTo>
                <a:close/>
              </a:path>
            </a:pathLst>
          </a:custGeom>
          <a:blipFill rotWithShape="1">
            <a:blip r:embed="rId3">
              <a:alphaModFix/>
            </a:blip>
            <a:stretch>
              <a:fillRect b="0" l="0" r="0" t="0"/>
            </a:stretch>
          </a:blipFill>
          <a:ln>
            <a:noFill/>
          </a:ln>
        </p:spPr>
      </p:sp>
      <p:sp>
        <p:nvSpPr>
          <p:cNvPr id="180" name="Google Shape;180;p18"/>
          <p:cNvSpPr/>
          <p:nvPr/>
        </p:nvSpPr>
        <p:spPr>
          <a:xfrm>
            <a:off x="-1472572" y="7682569"/>
            <a:ext cx="2945144" cy="2604431"/>
          </a:xfrm>
          <a:custGeom>
            <a:rect b="b" l="l" r="r" t="t"/>
            <a:pathLst>
              <a:path extrusionOk="0" h="2604431" w="2945144">
                <a:moveTo>
                  <a:pt x="0" y="0"/>
                </a:moveTo>
                <a:lnTo>
                  <a:pt x="2945144" y="0"/>
                </a:lnTo>
                <a:lnTo>
                  <a:pt x="2945144" y="2604431"/>
                </a:lnTo>
                <a:lnTo>
                  <a:pt x="0" y="2604431"/>
                </a:lnTo>
                <a:lnTo>
                  <a:pt x="0" y="0"/>
                </a:lnTo>
                <a:close/>
              </a:path>
            </a:pathLst>
          </a:custGeom>
          <a:blipFill rotWithShape="1">
            <a:blip r:embed="rId3">
              <a:alphaModFix/>
            </a:blip>
            <a:stretch>
              <a:fillRect b="0" l="0" r="0" t="0"/>
            </a:stretch>
          </a:blipFill>
          <a:ln>
            <a:noFill/>
          </a:ln>
        </p:spPr>
      </p:sp>
      <p:sp>
        <p:nvSpPr>
          <p:cNvPr id="181" name="Google Shape;181;p18"/>
          <p:cNvSpPr/>
          <p:nvPr/>
        </p:nvSpPr>
        <p:spPr>
          <a:xfrm>
            <a:off x="15542983" y="-792768"/>
            <a:ext cx="3867912" cy="4114800"/>
          </a:xfrm>
          <a:custGeom>
            <a:rect b="b" l="l" r="r" t="t"/>
            <a:pathLst>
              <a:path extrusionOk="0" h="4114800" w="3867912">
                <a:moveTo>
                  <a:pt x="0" y="0"/>
                </a:moveTo>
                <a:lnTo>
                  <a:pt x="3867912" y="0"/>
                </a:lnTo>
                <a:lnTo>
                  <a:pt x="3867912" y="4114800"/>
                </a:lnTo>
                <a:lnTo>
                  <a:pt x="0" y="4114800"/>
                </a:lnTo>
                <a:lnTo>
                  <a:pt x="0" y="0"/>
                </a:lnTo>
                <a:close/>
              </a:path>
            </a:pathLst>
          </a:custGeom>
          <a:blipFill rotWithShape="1">
            <a:blip r:embed="rId4">
              <a:alphaModFix/>
            </a:blip>
            <a:stretch>
              <a:fillRect b="0" l="0" r="0" t="0"/>
            </a:stretch>
          </a:blipFill>
          <a:ln>
            <a:noFill/>
          </a:ln>
        </p:spPr>
      </p:sp>
      <p:grpSp>
        <p:nvGrpSpPr>
          <p:cNvPr id="182" name="Google Shape;182;p18"/>
          <p:cNvGrpSpPr/>
          <p:nvPr/>
        </p:nvGrpSpPr>
        <p:grpSpPr>
          <a:xfrm>
            <a:off x="1472572" y="1972325"/>
            <a:ext cx="6396326" cy="1018536"/>
            <a:chOff x="0" y="-38100"/>
            <a:chExt cx="1684629" cy="268256"/>
          </a:xfrm>
        </p:grpSpPr>
        <p:sp>
          <p:nvSpPr>
            <p:cNvPr id="183" name="Google Shape;183;p18"/>
            <p:cNvSpPr/>
            <p:nvPr/>
          </p:nvSpPr>
          <p:spPr>
            <a:xfrm>
              <a:off x="0" y="0"/>
              <a:ext cx="1684629" cy="230156"/>
            </a:xfrm>
            <a:custGeom>
              <a:rect b="b" l="l" r="r" t="t"/>
              <a:pathLst>
                <a:path extrusionOk="0" h="230156" w="1684629">
                  <a:moveTo>
                    <a:pt x="0" y="0"/>
                  </a:moveTo>
                  <a:lnTo>
                    <a:pt x="1684629" y="0"/>
                  </a:lnTo>
                  <a:lnTo>
                    <a:pt x="1684629" y="230156"/>
                  </a:lnTo>
                  <a:lnTo>
                    <a:pt x="0" y="230156"/>
                  </a:lnTo>
                  <a:close/>
                </a:path>
              </a:pathLst>
            </a:custGeom>
            <a:solidFill>
              <a:srgbClr val="9F9F9F"/>
            </a:solidFill>
            <a:ln>
              <a:noFill/>
            </a:ln>
          </p:spPr>
        </p:sp>
        <p:sp>
          <p:nvSpPr>
            <p:cNvPr id="184" name="Google Shape;184;p18"/>
            <p:cNvSpPr txBox="1"/>
            <p:nvPr/>
          </p:nvSpPr>
          <p:spPr>
            <a:xfrm>
              <a:off x="0" y="-38100"/>
              <a:ext cx="1684629" cy="26825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5" name="Google Shape;185;p18"/>
          <p:cNvSpPr/>
          <p:nvPr/>
        </p:nvSpPr>
        <p:spPr>
          <a:xfrm>
            <a:off x="-369067" y="1570980"/>
            <a:ext cx="5961141" cy="2113495"/>
          </a:xfrm>
          <a:custGeom>
            <a:rect b="b" l="l" r="r" t="t"/>
            <a:pathLst>
              <a:path extrusionOk="0" h="2113495" w="5961141">
                <a:moveTo>
                  <a:pt x="0" y="0"/>
                </a:moveTo>
                <a:lnTo>
                  <a:pt x="5961141" y="0"/>
                </a:lnTo>
                <a:lnTo>
                  <a:pt x="5961141" y="2113495"/>
                </a:lnTo>
                <a:lnTo>
                  <a:pt x="0" y="2113495"/>
                </a:lnTo>
                <a:lnTo>
                  <a:pt x="0" y="0"/>
                </a:lnTo>
                <a:close/>
              </a:path>
            </a:pathLst>
          </a:custGeom>
          <a:blipFill rotWithShape="1">
            <a:blip r:embed="rId5">
              <a:alphaModFix amt="9999"/>
            </a:blip>
            <a:stretch>
              <a:fillRect b="0" l="0" r="0" t="0"/>
            </a:stretch>
          </a:blipFill>
          <a:ln>
            <a:noFill/>
          </a:ln>
        </p:spPr>
      </p:sp>
      <p:sp>
        <p:nvSpPr>
          <p:cNvPr id="186" name="Google Shape;186;p18"/>
          <p:cNvSpPr/>
          <p:nvPr/>
        </p:nvSpPr>
        <p:spPr>
          <a:xfrm>
            <a:off x="14712642" y="8776440"/>
            <a:ext cx="3153958" cy="2976190"/>
          </a:xfrm>
          <a:custGeom>
            <a:rect b="b" l="l" r="r" t="t"/>
            <a:pathLst>
              <a:path extrusionOk="0" h="2976190" w="3153958">
                <a:moveTo>
                  <a:pt x="0" y="0"/>
                </a:moveTo>
                <a:lnTo>
                  <a:pt x="3153958" y="0"/>
                </a:lnTo>
                <a:lnTo>
                  <a:pt x="3153958" y="2976190"/>
                </a:lnTo>
                <a:lnTo>
                  <a:pt x="0" y="2976190"/>
                </a:lnTo>
                <a:lnTo>
                  <a:pt x="0" y="0"/>
                </a:lnTo>
                <a:close/>
              </a:path>
            </a:pathLst>
          </a:custGeom>
          <a:blipFill rotWithShape="1">
            <a:blip r:embed="rId6">
              <a:alphaModFix/>
            </a:blip>
            <a:stretch>
              <a:fillRect b="0" l="0" r="0" t="0"/>
            </a:stretch>
          </a:blipFill>
          <a:ln>
            <a:noFill/>
          </a:ln>
        </p:spPr>
      </p:sp>
      <p:sp>
        <p:nvSpPr>
          <p:cNvPr id="187" name="Google Shape;187;p18"/>
          <p:cNvSpPr txBox="1"/>
          <p:nvPr/>
        </p:nvSpPr>
        <p:spPr>
          <a:xfrm>
            <a:off x="1472572" y="444871"/>
            <a:ext cx="10397987" cy="13874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0000"/>
                </a:solidFill>
                <a:latin typeface="Tomorrow"/>
                <a:ea typeface="Tomorrow"/>
                <a:cs typeface="Tomorrow"/>
                <a:sym typeface="Tomorrow"/>
              </a:rPr>
              <a:t>Standard Functional</a:t>
            </a:r>
            <a:endParaRPr/>
          </a:p>
        </p:txBody>
      </p:sp>
      <p:sp>
        <p:nvSpPr>
          <p:cNvPr id="188" name="Google Shape;188;p18"/>
          <p:cNvSpPr txBox="1"/>
          <p:nvPr/>
        </p:nvSpPr>
        <p:spPr>
          <a:xfrm>
            <a:off x="1858023" y="2204356"/>
            <a:ext cx="5708998"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FFFFFF"/>
                </a:solidFill>
                <a:latin typeface="Arial"/>
                <a:ea typeface="Arial"/>
                <a:cs typeface="Arial"/>
                <a:sym typeface="Arial"/>
              </a:rPr>
              <a:t>Streamlit Project Setup:</a:t>
            </a:r>
            <a:endParaRPr/>
          </a:p>
        </p:txBody>
      </p:sp>
      <p:sp>
        <p:nvSpPr>
          <p:cNvPr id="189" name="Google Shape;189;p18"/>
          <p:cNvSpPr txBox="1"/>
          <p:nvPr/>
        </p:nvSpPr>
        <p:spPr>
          <a:xfrm>
            <a:off x="1472572" y="3173337"/>
            <a:ext cx="15118229" cy="879475"/>
          </a:xfrm>
          <a:prstGeom prst="rect">
            <a:avLst/>
          </a:prstGeom>
          <a:noFill/>
          <a:ln>
            <a:noFill/>
          </a:ln>
        </p:spPr>
        <p:txBody>
          <a:bodyPr anchorCtr="0" anchor="t" bIns="0" lIns="0" spcFirstLastPara="1" rIns="0" wrap="square" tIns="0">
            <a:spAutoFit/>
          </a:bodyPr>
          <a:lstStyle/>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Create a Streamlit project structure.</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Set up the necessary dependencies and configurations.</a:t>
            </a:r>
            <a:endParaRPr/>
          </a:p>
        </p:txBody>
      </p:sp>
      <p:grpSp>
        <p:nvGrpSpPr>
          <p:cNvPr id="190" name="Google Shape;190;p18"/>
          <p:cNvGrpSpPr/>
          <p:nvPr/>
        </p:nvGrpSpPr>
        <p:grpSpPr>
          <a:xfrm>
            <a:off x="1472572" y="4317726"/>
            <a:ext cx="6396326" cy="1018536"/>
            <a:chOff x="0" y="-38100"/>
            <a:chExt cx="1684629" cy="268256"/>
          </a:xfrm>
        </p:grpSpPr>
        <p:sp>
          <p:nvSpPr>
            <p:cNvPr id="191" name="Google Shape;191;p18"/>
            <p:cNvSpPr/>
            <p:nvPr/>
          </p:nvSpPr>
          <p:spPr>
            <a:xfrm>
              <a:off x="0" y="0"/>
              <a:ext cx="1684629" cy="230156"/>
            </a:xfrm>
            <a:custGeom>
              <a:rect b="b" l="l" r="r" t="t"/>
              <a:pathLst>
                <a:path extrusionOk="0" h="230156" w="1684629">
                  <a:moveTo>
                    <a:pt x="0" y="0"/>
                  </a:moveTo>
                  <a:lnTo>
                    <a:pt x="1684629" y="0"/>
                  </a:lnTo>
                  <a:lnTo>
                    <a:pt x="1684629" y="230156"/>
                  </a:lnTo>
                  <a:lnTo>
                    <a:pt x="0" y="230156"/>
                  </a:lnTo>
                  <a:close/>
                </a:path>
              </a:pathLst>
            </a:custGeom>
            <a:solidFill>
              <a:srgbClr val="9F9F9F"/>
            </a:solidFill>
            <a:ln>
              <a:noFill/>
            </a:ln>
          </p:spPr>
        </p:sp>
        <p:sp>
          <p:nvSpPr>
            <p:cNvPr id="192" name="Google Shape;192;p18"/>
            <p:cNvSpPr txBox="1"/>
            <p:nvPr/>
          </p:nvSpPr>
          <p:spPr>
            <a:xfrm>
              <a:off x="0" y="-38100"/>
              <a:ext cx="1684629" cy="26825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3" name="Google Shape;193;p18"/>
          <p:cNvSpPr txBox="1"/>
          <p:nvPr/>
        </p:nvSpPr>
        <p:spPr>
          <a:xfrm>
            <a:off x="1858023" y="4549757"/>
            <a:ext cx="5708998"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FFFFFF"/>
                </a:solidFill>
                <a:latin typeface="Arial"/>
                <a:ea typeface="Arial"/>
                <a:cs typeface="Arial"/>
                <a:sym typeface="Arial"/>
              </a:rPr>
              <a:t>LangChain Integration:</a:t>
            </a:r>
            <a:endParaRPr/>
          </a:p>
        </p:txBody>
      </p:sp>
      <p:sp>
        <p:nvSpPr>
          <p:cNvPr id="194" name="Google Shape;194;p18"/>
          <p:cNvSpPr txBox="1"/>
          <p:nvPr/>
        </p:nvSpPr>
        <p:spPr>
          <a:xfrm>
            <a:off x="1472572" y="5656289"/>
            <a:ext cx="15118229" cy="879475"/>
          </a:xfrm>
          <a:prstGeom prst="rect">
            <a:avLst/>
          </a:prstGeom>
          <a:noFill/>
          <a:ln>
            <a:noFill/>
          </a:ln>
        </p:spPr>
        <p:txBody>
          <a:bodyPr anchorCtr="0" anchor="t" bIns="0" lIns="0" spcFirstLastPara="1" rIns="0" wrap="square" tIns="0">
            <a:spAutoFit/>
          </a:bodyPr>
          <a:lstStyle/>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Import LangChain into the Streamlit project.</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Configure LangChain to work within the Streamlit environment.</a:t>
            </a:r>
            <a:endParaRPr/>
          </a:p>
        </p:txBody>
      </p:sp>
      <p:grpSp>
        <p:nvGrpSpPr>
          <p:cNvPr id="195" name="Google Shape;195;p18"/>
          <p:cNvGrpSpPr/>
          <p:nvPr/>
        </p:nvGrpSpPr>
        <p:grpSpPr>
          <a:xfrm>
            <a:off x="1480110" y="6622979"/>
            <a:ext cx="7663890" cy="968715"/>
            <a:chOff x="0" y="-38100"/>
            <a:chExt cx="2018473" cy="255135"/>
          </a:xfrm>
        </p:grpSpPr>
        <p:sp>
          <p:nvSpPr>
            <p:cNvPr id="196" name="Google Shape;196;p18"/>
            <p:cNvSpPr/>
            <p:nvPr/>
          </p:nvSpPr>
          <p:spPr>
            <a:xfrm>
              <a:off x="0" y="0"/>
              <a:ext cx="2018473" cy="217035"/>
            </a:xfrm>
            <a:custGeom>
              <a:rect b="b" l="l" r="r" t="t"/>
              <a:pathLst>
                <a:path extrusionOk="0" h="217035" w="2018473">
                  <a:moveTo>
                    <a:pt x="0" y="0"/>
                  </a:moveTo>
                  <a:lnTo>
                    <a:pt x="2018473" y="0"/>
                  </a:lnTo>
                  <a:lnTo>
                    <a:pt x="2018473" y="217035"/>
                  </a:lnTo>
                  <a:lnTo>
                    <a:pt x="0" y="217035"/>
                  </a:lnTo>
                  <a:close/>
                </a:path>
              </a:pathLst>
            </a:custGeom>
            <a:solidFill>
              <a:srgbClr val="9F9F9F"/>
            </a:solidFill>
            <a:ln>
              <a:noFill/>
            </a:ln>
          </p:spPr>
        </p:sp>
        <p:sp>
          <p:nvSpPr>
            <p:cNvPr id="197" name="Google Shape;197;p18"/>
            <p:cNvSpPr txBox="1"/>
            <p:nvPr/>
          </p:nvSpPr>
          <p:spPr>
            <a:xfrm>
              <a:off x="0" y="-38100"/>
              <a:ext cx="2018473" cy="25513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18"/>
          <p:cNvSpPr txBox="1"/>
          <p:nvPr/>
        </p:nvSpPr>
        <p:spPr>
          <a:xfrm>
            <a:off x="1865561" y="6855010"/>
            <a:ext cx="6937834"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FFFFFF"/>
                </a:solidFill>
                <a:latin typeface="Arial"/>
                <a:ea typeface="Arial"/>
                <a:cs typeface="Arial"/>
                <a:sym typeface="Arial"/>
              </a:rPr>
              <a:t>Vector Database Integration:</a:t>
            </a:r>
            <a:endParaRPr/>
          </a:p>
        </p:txBody>
      </p:sp>
      <p:sp>
        <p:nvSpPr>
          <p:cNvPr id="199" name="Google Shape;199;p18"/>
          <p:cNvSpPr txBox="1"/>
          <p:nvPr/>
        </p:nvSpPr>
        <p:spPr>
          <a:xfrm>
            <a:off x="1480110" y="7823992"/>
            <a:ext cx="15118200" cy="2000400"/>
          </a:xfrm>
          <a:prstGeom prst="rect">
            <a:avLst/>
          </a:prstGeom>
          <a:noFill/>
          <a:ln>
            <a:noFill/>
          </a:ln>
        </p:spPr>
        <p:txBody>
          <a:bodyPr anchorCtr="0" anchor="t" bIns="0" lIns="0" spcFirstLastPara="1" rIns="0" wrap="square" tIns="0">
            <a:spAutoFit/>
          </a:bodyPr>
          <a:lstStyle/>
          <a:p>
            <a:pPr indent="-269875" lvl="1" marL="539748"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Obtain a vector database.</a:t>
            </a:r>
            <a:r>
              <a:rPr lang="en-US"/>
              <a:t> </a:t>
            </a:r>
            <a:r>
              <a:rPr b="0" i="0" lang="en-US" sz="2499" u="none" cap="none" strike="noStrike">
                <a:solidFill>
                  <a:srgbClr val="000000"/>
                </a:solidFill>
                <a:latin typeface="Arial"/>
                <a:ea typeface="Arial"/>
                <a:cs typeface="Arial"/>
                <a:sym typeface="Arial"/>
              </a:rPr>
              <a:t>Load documents into the database.</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Split the documents into appropriate sections.</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Generate vector embeddings using an embedding model.</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Store the embeddings in the vector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203" name="Shape 203"/>
        <p:cNvGrpSpPr/>
        <p:nvPr/>
      </p:nvGrpSpPr>
      <p:grpSpPr>
        <a:xfrm>
          <a:off x="0" y="0"/>
          <a:ext cx="0" cy="0"/>
          <a:chOff x="0" y="0"/>
          <a:chExt cx="0" cy="0"/>
        </a:xfrm>
      </p:grpSpPr>
      <p:grpSp>
        <p:nvGrpSpPr>
          <p:cNvPr id="204" name="Google Shape;204;p19"/>
          <p:cNvGrpSpPr/>
          <p:nvPr/>
        </p:nvGrpSpPr>
        <p:grpSpPr>
          <a:xfrm>
            <a:off x="17866600" y="8631779"/>
            <a:ext cx="421400" cy="2085559"/>
            <a:chOff x="0" y="-38100"/>
            <a:chExt cx="110986" cy="549283"/>
          </a:xfrm>
        </p:grpSpPr>
        <p:sp>
          <p:nvSpPr>
            <p:cNvPr id="205" name="Google Shape;205;p19"/>
            <p:cNvSpPr/>
            <p:nvPr/>
          </p:nvSpPr>
          <p:spPr>
            <a:xfrm>
              <a:off x="0" y="0"/>
              <a:ext cx="110986" cy="511183"/>
            </a:xfrm>
            <a:custGeom>
              <a:rect b="b" l="l" r="r" t="t"/>
              <a:pathLst>
                <a:path extrusionOk="0" h="511183" w="110986">
                  <a:moveTo>
                    <a:pt x="0" y="0"/>
                  </a:moveTo>
                  <a:lnTo>
                    <a:pt x="110986" y="0"/>
                  </a:lnTo>
                  <a:lnTo>
                    <a:pt x="110986" y="511183"/>
                  </a:lnTo>
                  <a:lnTo>
                    <a:pt x="0" y="511183"/>
                  </a:lnTo>
                  <a:close/>
                </a:path>
              </a:pathLst>
            </a:custGeom>
            <a:solidFill>
              <a:srgbClr val="9F9F9F"/>
            </a:solidFill>
            <a:ln>
              <a:noFill/>
            </a:ln>
          </p:spPr>
        </p:sp>
        <p:sp>
          <p:nvSpPr>
            <p:cNvPr id="206" name="Google Shape;206;p19"/>
            <p:cNvSpPr txBox="1"/>
            <p:nvPr/>
          </p:nvSpPr>
          <p:spPr>
            <a:xfrm>
              <a:off x="0" y="-38100"/>
              <a:ext cx="110986" cy="549283"/>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7" name="Google Shape;207;p19"/>
          <p:cNvGrpSpPr/>
          <p:nvPr/>
        </p:nvGrpSpPr>
        <p:grpSpPr>
          <a:xfrm>
            <a:off x="387611" y="291419"/>
            <a:ext cx="421400" cy="856711"/>
            <a:chOff x="0" y="-38100"/>
            <a:chExt cx="110986" cy="225636"/>
          </a:xfrm>
        </p:grpSpPr>
        <p:sp>
          <p:nvSpPr>
            <p:cNvPr id="208" name="Google Shape;208;p19"/>
            <p:cNvSpPr/>
            <p:nvPr/>
          </p:nvSpPr>
          <p:spPr>
            <a:xfrm>
              <a:off x="0" y="0"/>
              <a:ext cx="110986" cy="187536"/>
            </a:xfrm>
            <a:custGeom>
              <a:rect b="b" l="l" r="r" t="t"/>
              <a:pathLst>
                <a:path extrusionOk="0" h="187536" w="110986">
                  <a:moveTo>
                    <a:pt x="0" y="0"/>
                  </a:moveTo>
                  <a:lnTo>
                    <a:pt x="110986" y="0"/>
                  </a:lnTo>
                  <a:lnTo>
                    <a:pt x="110986" y="187536"/>
                  </a:lnTo>
                  <a:lnTo>
                    <a:pt x="0" y="187536"/>
                  </a:lnTo>
                  <a:close/>
                </a:path>
              </a:pathLst>
            </a:custGeom>
            <a:solidFill>
              <a:srgbClr val="9F9F9F"/>
            </a:solidFill>
            <a:ln>
              <a:noFill/>
            </a:ln>
          </p:spPr>
        </p:sp>
        <p:sp>
          <p:nvSpPr>
            <p:cNvPr id="209" name="Google Shape;209;p19"/>
            <p:cNvSpPr txBox="1"/>
            <p:nvPr/>
          </p:nvSpPr>
          <p:spPr>
            <a:xfrm>
              <a:off x="0" y="-38100"/>
              <a:ext cx="110986" cy="22563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19"/>
          <p:cNvSpPr/>
          <p:nvPr/>
        </p:nvSpPr>
        <p:spPr>
          <a:xfrm>
            <a:off x="-1472572" y="7682569"/>
            <a:ext cx="2945144" cy="2604431"/>
          </a:xfrm>
          <a:custGeom>
            <a:rect b="b" l="l" r="r" t="t"/>
            <a:pathLst>
              <a:path extrusionOk="0" h="2604431" w="2945144">
                <a:moveTo>
                  <a:pt x="0" y="0"/>
                </a:moveTo>
                <a:lnTo>
                  <a:pt x="2945144" y="0"/>
                </a:lnTo>
                <a:lnTo>
                  <a:pt x="2945144" y="2604431"/>
                </a:lnTo>
                <a:lnTo>
                  <a:pt x="0" y="2604431"/>
                </a:lnTo>
                <a:lnTo>
                  <a:pt x="0" y="0"/>
                </a:lnTo>
                <a:close/>
              </a:path>
            </a:pathLst>
          </a:custGeom>
          <a:blipFill rotWithShape="1">
            <a:blip r:embed="rId3">
              <a:alphaModFix/>
            </a:blip>
            <a:stretch>
              <a:fillRect b="0" l="0" r="0" t="0"/>
            </a:stretch>
          </a:blipFill>
          <a:ln>
            <a:noFill/>
          </a:ln>
        </p:spPr>
      </p:sp>
      <p:sp>
        <p:nvSpPr>
          <p:cNvPr id="211" name="Google Shape;211;p19"/>
          <p:cNvSpPr/>
          <p:nvPr/>
        </p:nvSpPr>
        <p:spPr>
          <a:xfrm>
            <a:off x="15542983" y="-792768"/>
            <a:ext cx="3867912" cy="4114800"/>
          </a:xfrm>
          <a:custGeom>
            <a:rect b="b" l="l" r="r" t="t"/>
            <a:pathLst>
              <a:path extrusionOk="0" h="4114800" w="3867912">
                <a:moveTo>
                  <a:pt x="0" y="0"/>
                </a:moveTo>
                <a:lnTo>
                  <a:pt x="3867912" y="0"/>
                </a:lnTo>
                <a:lnTo>
                  <a:pt x="3867912" y="4114800"/>
                </a:lnTo>
                <a:lnTo>
                  <a:pt x="0" y="4114800"/>
                </a:lnTo>
                <a:lnTo>
                  <a:pt x="0" y="0"/>
                </a:lnTo>
                <a:close/>
              </a:path>
            </a:pathLst>
          </a:custGeom>
          <a:blipFill rotWithShape="1">
            <a:blip r:embed="rId4">
              <a:alphaModFix/>
            </a:blip>
            <a:stretch>
              <a:fillRect b="0" l="0" r="0" t="0"/>
            </a:stretch>
          </a:blipFill>
          <a:ln>
            <a:noFill/>
          </a:ln>
        </p:spPr>
      </p:sp>
      <p:grpSp>
        <p:nvGrpSpPr>
          <p:cNvPr id="212" name="Google Shape;212;p19"/>
          <p:cNvGrpSpPr/>
          <p:nvPr/>
        </p:nvGrpSpPr>
        <p:grpSpPr>
          <a:xfrm>
            <a:off x="1472572" y="647444"/>
            <a:ext cx="6396326" cy="1018536"/>
            <a:chOff x="0" y="-38100"/>
            <a:chExt cx="1684629" cy="268256"/>
          </a:xfrm>
        </p:grpSpPr>
        <p:sp>
          <p:nvSpPr>
            <p:cNvPr id="213" name="Google Shape;213;p19"/>
            <p:cNvSpPr/>
            <p:nvPr/>
          </p:nvSpPr>
          <p:spPr>
            <a:xfrm>
              <a:off x="0" y="0"/>
              <a:ext cx="1684629" cy="230156"/>
            </a:xfrm>
            <a:custGeom>
              <a:rect b="b" l="l" r="r" t="t"/>
              <a:pathLst>
                <a:path extrusionOk="0" h="230156" w="1684629">
                  <a:moveTo>
                    <a:pt x="0" y="0"/>
                  </a:moveTo>
                  <a:lnTo>
                    <a:pt x="1684629" y="0"/>
                  </a:lnTo>
                  <a:lnTo>
                    <a:pt x="1684629" y="230156"/>
                  </a:lnTo>
                  <a:lnTo>
                    <a:pt x="0" y="230156"/>
                  </a:lnTo>
                  <a:close/>
                </a:path>
              </a:pathLst>
            </a:custGeom>
            <a:solidFill>
              <a:srgbClr val="9F9F9F"/>
            </a:solidFill>
            <a:ln>
              <a:noFill/>
            </a:ln>
          </p:spPr>
        </p:sp>
        <p:sp>
          <p:nvSpPr>
            <p:cNvPr id="214" name="Google Shape;214;p19"/>
            <p:cNvSpPr txBox="1"/>
            <p:nvPr/>
          </p:nvSpPr>
          <p:spPr>
            <a:xfrm>
              <a:off x="0" y="-38100"/>
              <a:ext cx="1684629" cy="26825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5" name="Google Shape;215;p19"/>
          <p:cNvSpPr txBox="1"/>
          <p:nvPr/>
        </p:nvSpPr>
        <p:spPr>
          <a:xfrm>
            <a:off x="1720986" y="879475"/>
            <a:ext cx="5708998"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FFFFFF"/>
                </a:solidFill>
                <a:latin typeface="Arial"/>
                <a:ea typeface="Arial"/>
                <a:cs typeface="Arial"/>
                <a:sym typeface="Arial"/>
              </a:rPr>
              <a:t>Tool Creation for RAG:</a:t>
            </a:r>
            <a:endParaRPr/>
          </a:p>
        </p:txBody>
      </p:sp>
      <p:sp>
        <p:nvSpPr>
          <p:cNvPr id="216" name="Google Shape;216;p19"/>
          <p:cNvSpPr txBox="1"/>
          <p:nvPr/>
        </p:nvSpPr>
        <p:spPr>
          <a:xfrm>
            <a:off x="1472572" y="1898010"/>
            <a:ext cx="15118229" cy="2641600"/>
          </a:xfrm>
          <a:prstGeom prst="rect">
            <a:avLst/>
          </a:prstGeom>
          <a:noFill/>
          <a:ln>
            <a:noFill/>
          </a:ln>
        </p:spPr>
        <p:txBody>
          <a:bodyPr anchorCtr="0" anchor="t" bIns="0" lIns="0" spcFirstLastPara="1" rIns="0" wrap="square" tIns="0">
            <a:spAutoFit/>
          </a:bodyPr>
          <a:lstStyle/>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Develop a tool within LangChain to access the vector database for Retrieval Augmented Generation (RAG).</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Provide the system prompt to the tool to refine its behavior and enhance relevance in responses.</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Define tool descriptions to instruct the agent on when to utilize the tool for optimal performance.</a:t>
            </a:r>
            <a:endParaRPr/>
          </a:p>
        </p:txBody>
      </p:sp>
      <p:grpSp>
        <p:nvGrpSpPr>
          <p:cNvPr id="217" name="Google Shape;217;p19"/>
          <p:cNvGrpSpPr/>
          <p:nvPr/>
        </p:nvGrpSpPr>
        <p:grpSpPr>
          <a:xfrm>
            <a:off x="1472572" y="4574132"/>
            <a:ext cx="8327354" cy="1018536"/>
            <a:chOff x="0" y="-38100"/>
            <a:chExt cx="2193213" cy="268256"/>
          </a:xfrm>
        </p:grpSpPr>
        <p:sp>
          <p:nvSpPr>
            <p:cNvPr id="218" name="Google Shape;218;p19"/>
            <p:cNvSpPr/>
            <p:nvPr/>
          </p:nvSpPr>
          <p:spPr>
            <a:xfrm>
              <a:off x="0" y="0"/>
              <a:ext cx="2193212" cy="230156"/>
            </a:xfrm>
            <a:custGeom>
              <a:rect b="b" l="l" r="r" t="t"/>
              <a:pathLst>
                <a:path extrusionOk="0" h="230156" w="2193212">
                  <a:moveTo>
                    <a:pt x="0" y="0"/>
                  </a:moveTo>
                  <a:lnTo>
                    <a:pt x="2193212" y="0"/>
                  </a:lnTo>
                  <a:lnTo>
                    <a:pt x="2193212" y="230156"/>
                  </a:lnTo>
                  <a:lnTo>
                    <a:pt x="0" y="230156"/>
                  </a:lnTo>
                  <a:close/>
                </a:path>
              </a:pathLst>
            </a:custGeom>
            <a:solidFill>
              <a:srgbClr val="9F9F9F"/>
            </a:solidFill>
            <a:ln>
              <a:noFill/>
            </a:ln>
          </p:spPr>
        </p:sp>
        <p:sp>
          <p:nvSpPr>
            <p:cNvPr id="219" name="Google Shape;219;p19"/>
            <p:cNvSpPr txBox="1"/>
            <p:nvPr/>
          </p:nvSpPr>
          <p:spPr>
            <a:xfrm>
              <a:off x="0" y="-38100"/>
              <a:ext cx="2193213" cy="26825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0" name="Google Shape;220;p19"/>
          <p:cNvSpPr txBox="1"/>
          <p:nvPr/>
        </p:nvSpPr>
        <p:spPr>
          <a:xfrm>
            <a:off x="1858023" y="4806163"/>
            <a:ext cx="7569806"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FFFFFF"/>
                </a:solidFill>
                <a:latin typeface="Arial"/>
                <a:ea typeface="Arial"/>
                <a:cs typeface="Arial"/>
                <a:sym typeface="Arial"/>
              </a:rPr>
              <a:t>LangChain Agent Development:</a:t>
            </a:r>
            <a:endParaRPr/>
          </a:p>
        </p:txBody>
      </p:sp>
      <p:sp>
        <p:nvSpPr>
          <p:cNvPr id="221" name="Google Shape;221;p19"/>
          <p:cNvSpPr txBox="1"/>
          <p:nvPr/>
        </p:nvSpPr>
        <p:spPr>
          <a:xfrm>
            <a:off x="1472572" y="5773643"/>
            <a:ext cx="15118229" cy="1327150"/>
          </a:xfrm>
          <a:prstGeom prst="rect">
            <a:avLst/>
          </a:prstGeom>
          <a:noFill/>
          <a:ln>
            <a:noFill/>
          </a:ln>
        </p:spPr>
        <p:txBody>
          <a:bodyPr anchorCtr="0" anchor="t" bIns="0" lIns="0" spcFirstLastPara="1" rIns="0" wrap="square" tIns="0">
            <a:spAutoFit/>
          </a:bodyPr>
          <a:lstStyle/>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Create a LangChain agent.</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Equip the agent with the previously developed tool for accessing the vector database.</a:t>
            </a:r>
            <a:endParaRPr/>
          </a:p>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Provide system prompt to the agent to give it a persona and influence its behavior.</a:t>
            </a:r>
            <a:endParaRPr/>
          </a:p>
        </p:txBody>
      </p:sp>
      <p:grpSp>
        <p:nvGrpSpPr>
          <p:cNvPr id="222" name="Google Shape;222;p19"/>
          <p:cNvGrpSpPr/>
          <p:nvPr/>
        </p:nvGrpSpPr>
        <p:grpSpPr>
          <a:xfrm>
            <a:off x="1480110" y="7432382"/>
            <a:ext cx="7947719" cy="968715"/>
            <a:chOff x="0" y="-38100"/>
            <a:chExt cx="2093226" cy="255135"/>
          </a:xfrm>
        </p:grpSpPr>
        <p:sp>
          <p:nvSpPr>
            <p:cNvPr id="223" name="Google Shape;223;p19"/>
            <p:cNvSpPr/>
            <p:nvPr/>
          </p:nvSpPr>
          <p:spPr>
            <a:xfrm>
              <a:off x="0" y="0"/>
              <a:ext cx="2093226" cy="217035"/>
            </a:xfrm>
            <a:custGeom>
              <a:rect b="b" l="l" r="r" t="t"/>
              <a:pathLst>
                <a:path extrusionOk="0" h="217035" w="2093226">
                  <a:moveTo>
                    <a:pt x="0" y="0"/>
                  </a:moveTo>
                  <a:lnTo>
                    <a:pt x="2093226" y="0"/>
                  </a:lnTo>
                  <a:lnTo>
                    <a:pt x="2093226" y="217035"/>
                  </a:lnTo>
                  <a:lnTo>
                    <a:pt x="0" y="217035"/>
                  </a:lnTo>
                  <a:close/>
                </a:path>
              </a:pathLst>
            </a:custGeom>
            <a:solidFill>
              <a:srgbClr val="9F9F9F"/>
            </a:solidFill>
            <a:ln>
              <a:noFill/>
            </a:ln>
          </p:spPr>
        </p:sp>
        <p:sp>
          <p:nvSpPr>
            <p:cNvPr id="224" name="Google Shape;224;p19"/>
            <p:cNvSpPr txBox="1"/>
            <p:nvPr/>
          </p:nvSpPr>
          <p:spPr>
            <a:xfrm>
              <a:off x="0" y="-38100"/>
              <a:ext cx="2093226" cy="25513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5" name="Google Shape;225;p19"/>
          <p:cNvSpPr txBox="1"/>
          <p:nvPr/>
        </p:nvSpPr>
        <p:spPr>
          <a:xfrm>
            <a:off x="1865561" y="7664413"/>
            <a:ext cx="7278439"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FFFFFF"/>
                </a:solidFill>
                <a:latin typeface="Arial"/>
                <a:ea typeface="Arial"/>
                <a:cs typeface="Arial"/>
                <a:sym typeface="Arial"/>
              </a:rPr>
              <a:t>Conversation Buffer Memory:</a:t>
            </a:r>
            <a:endParaRPr/>
          </a:p>
        </p:txBody>
      </p:sp>
      <p:sp>
        <p:nvSpPr>
          <p:cNvPr id="226" name="Google Shape;226;p19"/>
          <p:cNvSpPr txBox="1"/>
          <p:nvPr/>
        </p:nvSpPr>
        <p:spPr>
          <a:xfrm>
            <a:off x="1480110" y="8633395"/>
            <a:ext cx="15118229" cy="869950"/>
          </a:xfrm>
          <a:prstGeom prst="rect">
            <a:avLst/>
          </a:prstGeom>
          <a:noFill/>
          <a:ln>
            <a:noFill/>
          </a:ln>
        </p:spPr>
        <p:txBody>
          <a:bodyPr anchorCtr="0" anchor="t" bIns="0" lIns="0" spcFirstLastPara="1" rIns="0" wrap="square" tIns="0">
            <a:spAutoFit/>
          </a:bodyPr>
          <a:lstStyle/>
          <a:p>
            <a:pPr indent="-269874" lvl="1" marL="539749" marR="0" rtl="0" algn="just">
              <a:lnSpc>
                <a:spcPct val="140016"/>
              </a:lnSpc>
              <a:spcBef>
                <a:spcPts val="0"/>
              </a:spcBef>
              <a:spcAft>
                <a:spcPts val="0"/>
              </a:spcAft>
              <a:buClr>
                <a:srgbClr val="000000"/>
              </a:buClr>
              <a:buSzPts val="2499"/>
              <a:buFont typeface="Arial"/>
              <a:buChar char="•"/>
            </a:pPr>
            <a:r>
              <a:rPr b="0" i="0" lang="en-US" sz="2499" u="none" cap="none" strike="noStrike">
                <a:solidFill>
                  <a:srgbClr val="000000"/>
                </a:solidFill>
                <a:latin typeface="Arial"/>
                <a:ea typeface="Arial"/>
                <a:cs typeface="Arial"/>
                <a:sym typeface="Arial"/>
              </a:rPr>
              <a:t>Implement a conversation buffer memory within the agent to retain context from prior conversations within the current session.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10 Tips for Software Demos - Visitor Queue Blog | Identify Website Traffic" id="231" name="Google Shape;231;p20"/>
          <p:cNvPicPr preferRelativeResize="0"/>
          <p:nvPr/>
        </p:nvPicPr>
        <p:blipFill>
          <a:blip r:embed="rId3">
            <a:alphaModFix/>
          </a:blip>
          <a:stretch>
            <a:fillRect/>
          </a:stretch>
        </p:blipFill>
        <p:spPr>
          <a:xfrm>
            <a:off x="2289925" y="661400"/>
            <a:ext cx="13708150" cy="896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E3E3"/>
        </a:solidFill>
      </p:bgPr>
    </p:bg>
    <p:spTree>
      <p:nvGrpSpPr>
        <p:cNvPr id="235" name="Shape 235"/>
        <p:cNvGrpSpPr/>
        <p:nvPr/>
      </p:nvGrpSpPr>
      <p:grpSpPr>
        <a:xfrm>
          <a:off x="0" y="0"/>
          <a:ext cx="0" cy="0"/>
          <a:chOff x="0" y="0"/>
          <a:chExt cx="0" cy="0"/>
        </a:xfrm>
      </p:grpSpPr>
      <p:grpSp>
        <p:nvGrpSpPr>
          <p:cNvPr id="236" name="Google Shape;236;p21"/>
          <p:cNvGrpSpPr/>
          <p:nvPr/>
        </p:nvGrpSpPr>
        <p:grpSpPr>
          <a:xfrm>
            <a:off x="17866600" y="8631779"/>
            <a:ext cx="421400" cy="2085559"/>
            <a:chOff x="0" y="-38100"/>
            <a:chExt cx="110986" cy="549283"/>
          </a:xfrm>
        </p:grpSpPr>
        <p:sp>
          <p:nvSpPr>
            <p:cNvPr id="237" name="Google Shape;237;p21"/>
            <p:cNvSpPr/>
            <p:nvPr/>
          </p:nvSpPr>
          <p:spPr>
            <a:xfrm>
              <a:off x="0" y="0"/>
              <a:ext cx="110986" cy="511183"/>
            </a:xfrm>
            <a:custGeom>
              <a:rect b="b" l="l" r="r" t="t"/>
              <a:pathLst>
                <a:path extrusionOk="0" h="511183" w="110986">
                  <a:moveTo>
                    <a:pt x="0" y="0"/>
                  </a:moveTo>
                  <a:lnTo>
                    <a:pt x="110986" y="0"/>
                  </a:lnTo>
                  <a:lnTo>
                    <a:pt x="110986" y="511183"/>
                  </a:lnTo>
                  <a:lnTo>
                    <a:pt x="0" y="511183"/>
                  </a:lnTo>
                  <a:close/>
                </a:path>
              </a:pathLst>
            </a:custGeom>
            <a:solidFill>
              <a:srgbClr val="9F9F9F"/>
            </a:solidFill>
            <a:ln>
              <a:noFill/>
            </a:ln>
          </p:spPr>
        </p:sp>
        <p:sp>
          <p:nvSpPr>
            <p:cNvPr id="238" name="Google Shape;238;p21"/>
            <p:cNvSpPr txBox="1"/>
            <p:nvPr/>
          </p:nvSpPr>
          <p:spPr>
            <a:xfrm>
              <a:off x="0" y="-38100"/>
              <a:ext cx="110986" cy="549283"/>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9" name="Google Shape;239;p21"/>
          <p:cNvGrpSpPr/>
          <p:nvPr/>
        </p:nvGrpSpPr>
        <p:grpSpPr>
          <a:xfrm>
            <a:off x="387611" y="291419"/>
            <a:ext cx="421400" cy="856711"/>
            <a:chOff x="0" y="-38100"/>
            <a:chExt cx="110986" cy="225636"/>
          </a:xfrm>
        </p:grpSpPr>
        <p:sp>
          <p:nvSpPr>
            <p:cNvPr id="240" name="Google Shape;240;p21"/>
            <p:cNvSpPr/>
            <p:nvPr/>
          </p:nvSpPr>
          <p:spPr>
            <a:xfrm>
              <a:off x="0" y="0"/>
              <a:ext cx="110986" cy="187536"/>
            </a:xfrm>
            <a:custGeom>
              <a:rect b="b" l="l" r="r" t="t"/>
              <a:pathLst>
                <a:path extrusionOk="0" h="187536" w="110986">
                  <a:moveTo>
                    <a:pt x="0" y="0"/>
                  </a:moveTo>
                  <a:lnTo>
                    <a:pt x="110986" y="0"/>
                  </a:lnTo>
                  <a:lnTo>
                    <a:pt x="110986" y="187536"/>
                  </a:lnTo>
                  <a:lnTo>
                    <a:pt x="0" y="187536"/>
                  </a:lnTo>
                  <a:close/>
                </a:path>
              </a:pathLst>
            </a:custGeom>
            <a:solidFill>
              <a:srgbClr val="9F9F9F"/>
            </a:solidFill>
            <a:ln>
              <a:noFill/>
            </a:ln>
          </p:spPr>
        </p:sp>
        <p:sp>
          <p:nvSpPr>
            <p:cNvPr id="241" name="Google Shape;241;p21"/>
            <p:cNvSpPr txBox="1"/>
            <p:nvPr/>
          </p:nvSpPr>
          <p:spPr>
            <a:xfrm>
              <a:off x="0" y="-38100"/>
              <a:ext cx="110986" cy="22563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2" name="Google Shape;242;p21"/>
          <p:cNvSpPr/>
          <p:nvPr/>
        </p:nvSpPr>
        <p:spPr>
          <a:xfrm>
            <a:off x="17556812" y="6618005"/>
            <a:ext cx="1462375" cy="1293198"/>
          </a:xfrm>
          <a:custGeom>
            <a:rect b="b" l="l" r="r" t="t"/>
            <a:pathLst>
              <a:path extrusionOk="0" h="1293198" w="1462375">
                <a:moveTo>
                  <a:pt x="0" y="0"/>
                </a:moveTo>
                <a:lnTo>
                  <a:pt x="1462376" y="0"/>
                </a:lnTo>
                <a:lnTo>
                  <a:pt x="1462376" y="1293199"/>
                </a:lnTo>
                <a:lnTo>
                  <a:pt x="0" y="1293199"/>
                </a:lnTo>
                <a:lnTo>
                  <a:pt x="0" y="0"/>
                </a:lnTo>
                <a:close/>
              </a:path>
            </a:pathLst>
          </a:custGeom>
          <a:blipFill rotWithShape="1">
            <a:blip r:embed="rId3">
              <a:alphaModFix/>
            </a:blip>
            <a:stretch>
              <a:fillRect b="0" l="0" r="0" t="0"/>
            </a:stretch>
          </a:blipFill>
          <a:ln>
            <a:noFill/>
          </a:ln>
        </p:spPr>
      </p:sp>
      <p:sp>
        <p:nvSpPr>
          <p:cNvPr id="243" name="Google Shape;243;p21"/>
          <p:cNvSpPr/>
          <p:nvPr/>
        </p:nvSpPr>
        <p:spPr>
          <a:xfrm>
            <a:off x="-1472572" y="7682569"/>
            <a:ext cx="2945144" cy="2604431"/>
          </a:xfrm>
          <a:custGeom>
            <a:rect b="b" l="l" r="r" t="t"/>
            <a:pathLst>
              <a:path extrusionOk="0" h="2604431" w="2945144">
                <a:moveTo>
                  <a:pt x="0" y="0"/>
                </a:moveTo>
                <a:lnTo>
                  <a:pt x="2945144" y="0"/>
                </a:lnTo>
                <a:lnTo>
                  <a:pt x="2945144" y="2604431"/>
                </a:lnTo>
                <a:lnTo>
                  <a:pt x="0" y="2604431"/>
                </a:lnTo>
                <a:lnTo>
                  <a:pt x="0" y="0"/>
                </a:lnTo>
                <a:close/>
              </a:path>
            </a:pathLst>
          </a:custGeom>
          <a:blipFill rotWithShape="1">
            <a:blip r:embed="rId3">
              <a:alphaModFix/>
            </a:blip>
            <a:stretch>
              <a:fillRect b="0" l="0" r="0" t="0"/>
            </a:stretch>
          </a:blipFill>
          <a:ln>
            <a:noFill/>
          </a:ln>
        </p:spPr>
      </p:sp>
      <p:sp>
        <p:nvSpPr>
          <p:cNvPr id="244" name="Google Shape;244;p21"/>
          <p:cNvSpPr/>
          <p:nvPr/>
        </p:nvSpPr>
        <p:spPr>
          <a:xfrm>
            <a:off x="15542983" y="-792768"/>
            <a:ext cx="3867912" cy="4114800"/>
          </a:xfrm>
          <a:custGeom>
            <a:rect b="b" l="l" r="r" t="t"/>
            <a:pathLst>
              <a:path extrusionOk="0" h="4114800" w="3867912">
                <a:moveTo>
                  <a:pt x="0" y="0"/>
                </a:moveTo>
                <a:lnTo>
                  <a:pt x="3867912" y="0"/>
                </a:lnTo>
                <a:lnTo>
                  <a:pt x="3867912" y="4114800"/>
                </a:lnTo>
                <a:lnTo>
                  <a:pt x="0" y="4114800"/>
                </a:lnTo>
                <a:lnTo>
                  <a:pt x="0" y="0"/>
                </a:lnTo>
                <a:close/>
              </a:path>
            </a:pathLst>
          </a:custGeom>
          <a:blipFill rotWithShape="1">
            <a:blip r:embed="rId4">
              <a:alphaModFix/>
            </a:blip>
            <a:stretch>
              <a:fillRect b="0" l="0" r="0" t="0"/>
            </a:stretch>
          </a:blipFill>
          <a:ln>
            <a:noFill/>
          </a:ln>
        </p:spPr>
      </p:sp>
      <p:sp>
        <p:nvSpPr>
          <p:cNvPr id="245" name="Google Shape;245;p21"/>
          <p:cNvSpPr/>
          <p:nvPr/>
        </p:nvSpPr>
        <p:spPr>
          <a:xfrm>
            <a:off x="-369067" y="1570980"/>
            <a:ext cx="5961141" cy="2113495"/>
          </a:xfrm>
          <a:custGeom>
            <a:rect b="b" l="l" r="r" t="t"/>
            <a:pathLst>
              <a:path extrusionOk="0" h="2113495" w="5961141">
                <a:moveTo>
                  <a:pt x="0" y="0"/>
                </a:moveTo>
                <a:lnTo>
                  <a:pt x="5961141" y="0"/>
                </a:lnTo>
                <a:lnTo>
                  <a:pt x="5961141" y="2113495"/>
                </a:lnTo>
                <a:lnTo>
                  <a:pt x="0" y="2113495"/>
                </a:lnTo>
                <a:lnTo>
                  <a:pt x="0" y="0"/>
                </a:lnTo>
                <a:close/>
              </a:path>
            </a:pathLst>
          </a:custGeom>
          <a:blipFill rotWithShape="1">
            <a:blip r:embed="rId5">
              <a:alphaModFix amt="9999"/>
            </a:blip>
            <a:stretch>
              <a:fillRect b="0" l="0" r="0" t="0"/>
            </a:stretch>
          </a:blipFill>
          <a:ln>
            <a:noFill/>
          </a:ln>
        </p:spPr>
      </p:sp>
      <p:sp>
        <p:nvSpPr>
          <p:cNvPr id="246" name="Google Shape;246;p21"/>
          <p:cNvSpPr/>
          <p:nvPr/>
        </p:nvSpPr>
        <p:spPr>
          <a:xfrm>
            <a:off x="14712642" y="8776440"/>
            <a:ext cx="3153958" cy="2976190"/>
          </a:xfrm>
          <a:custGeom>
            <a:rect b="b" l="l" r="r" t="t"/>
            <a:pathLst>
              <a:path extrusionOk="0" h="2976190" w="3153958">
                <a:moveTo>
                  <a:pt x="0" y="0"/>
                </a:moveTo>
                <a:lnTo>
                  <a:pt x="3153958" y="0"/>
                </a:lnTo>
                <a:lnTo>
                  <a:pt x="3153958" y="2976190"/>
                </a:lnTo>
                <a:lnTo>
                  <a:pt x="0" y="2976190"/>
                </a:lnTo>
                <a:lnTo>
                  <a:pt x="0" y="0"/>
                </a:lnTo>
                <a:close/>
              </a:path>
            </a:pathLst>
          </a:custGeom>
          <a:blipFill rotWithShape="1">
            <a:blip r:embed="rId6">
              <a:alphaModFix/>
            </a:blip>
            <a:stretch>
              <a:fillRect b="0" l="0" r="0" t="0"/>
            </a:stretch>
          </a:blipFill>
          <a:ln>
            <a:noFill/>
          </a:ln>
        </p:spPr>
      </p:sp>
      <p:sp>
        <p:nvSpPr>
          <p:cNvPr id="247" name="Google Shape;247;p21"/>
          <p:cNvSpPr txBox="1"/>
          <p:nvPr/>
        </p:nvSpPr>
        <p:spPr>
          <a:xfrm>
            <a:off x="1472572" y="387721"/>
            <a:ext cx="10046891" cy="13874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0000"/>
                </a:solidFill>
                <a:latin typeface="Tomorrow"/>
                <a:ea typeface="Tomorrow"/>
                <a:cs typeface="Tomorrow"/>
                <a:sym typeface="Tomorrow"/>
              </a:rPr>
              <a:t>Non - Functionalities</a:t>
            </a:r>
            <a:endParaRPr/>
          </a:p>
        </p:txBody>
      </p:sp>
      <p:sp>
        <p:nvSpPr>
          <p:cNvPr id="248" name="Google Shape;248;p21"/>
          <p:cNvSpPr txBox="1"/>
          <p:nvPr/>
        </p:nvSpPr>
        <p:spPr>
          <a:xfrm>
            <a:off x="1244280" y="1913873"/>
            <a:ext cx="16015020" cy="2545715"/>
          </a:xfrm>
          <a:prstGeom prst="rect">
            <a:avLst/>
          </a:prstGeom>
          <a:noFill/>
          <a:ln>
            <a:noFill/>
          </a:ln>
        </p:spPr>
        <p:txBody>
          <a:bodyPr anchorCtr="0" anchor="t" bIns="0" lIns="0" spcFirstLastPara="1" rIns="0" wrap="square" tIns="0">
            <a:spAutoFit/>
          </a:bodyPr>
          <a:lstStyle/>
          <a:p>
            <a:pPr indent="-313053" lvl="1" marL="626107" marR="0" rtl="0" algn="just">
              <a:lnSpc>
                <a:spcPct val="140013"/>
              </a:lnSpc>
              <a:spcBef>
                <a:spcPts val="0"/>
              </a:spcBef>
              <a:spcAft>
                <a:spcPts val="0"/>
              </a:spcAft>
              <a:buClr>
                <a:srgbClr val="000000"/>
              </a:buClr>
              <a:buSzPts val="2899"/>
              <a:buFont typeface="Arial"/>
              <a:buChar char="•"/>
            </a:pPr>
            <a:r>
              <a:rPr b="0" i="0" lang="en-US" sz="2899" u="none" cap="none" strike="noStrike">
                <a:solidFill>
                  <a:srgbClr val="000000"/>
                </a:solidFill>
                <a:latin typeface="Arial"/>
                <a:ea typeface="Arial"/>
                <a:cs typeface="Arial"/>
                <a:sym typeface="Arial"/>
              </a:rPr>
              <a:t>Version Control:</a:t>
            </a:r>
            <a:endParaRPr/>
          </a:p>
          <a:p>
            <a:pPr indent="-417405" lvl="2" marL="1252215" marR="0" rtl="0" algn="just">
              <a:lnSpc>
                <a:spcPct val="140013"/>
              </a:lnSpc>
              <a:spcBef>
                <a:spcPts val="0"/>
              </a:spcBef>
              <a:spcAft>
                <a:spcPts val="0"/>
              </a:spcAft>
              <a:buClr>
                <a:srgbClr val="000000"/>
              </a:buClr>
              <a:buSzPts val="2899"/>
              <a:buFont typeface="Arial"/>
              <a:buChar char="•"/>
            </a:pPr>
            <a:r>
              <a:rPr b="0" i="0" lang="en-US" sz="2899" u="none" cap="none" strike="noStrike">
                <a:solidFill>
                  <a:srgbClr val="000000"/>
                </a:solidFill>
                <a:latin typeface="Arial"/>
                <a:ea typeface="Arial"/>
                <a:cs typeface="Arial"/>
                <a:sym typeface="Arial"/>
              </a:rPr>
              <a:t>Utilize version control systems (e.g., Git) for managing the project codebase.</a:t>
            </a:r>
            <a:endParaRPr/>
          </a:p>
          <a:p>
            <a:pPr indent="-313053" lvl="1" marL="626107" marR="0" rtl="0" algn="just">
              <a:lnSpc>
                <a:spcPct val="140013"/>
              </a:lnSpc>
              <a:spcBef>
                <a:spcPts val="0"/>
              </a:spcBef>
              <a:spcAft>
                <a:spcPts val="0"/>
              </a:spcAft>
              <a:buClr>
                <a:srgbClr val="000000"/>
              </a:buClr>
              <a:buSzPts val="2899"/>
              <a:buFont typeface="Arial"/>
              <a:buChar char="•"/>
            </a:pPr>
            <a:r>
              <a:rPr b="0" i="0" lang="en-US" sz="2899" u="none" cap="none" strike="noStrike">
                <a:solidFill>
                  <a:srgbClr val="000000"/>
                </a:solidFill>
                <a:latin typeface="Arial"/>
                <a:ea typeface="Arial"/>
                <a:cs typeface="Arial"/>
                <a:sym typeface="Arial"/>
              </a:rPr>
              <a:t>Agile Development:</a:t>
            </a:r>
            <a:endParaRPr/>
          </a:p>
          <a:p>
            <a:pPr indent="-417405" lvl="2" marL="1252215" marR="0" rtl="0" algn="just">
              <a:lnSpc>
                <a:spcPct val="140013"/>
              </a:lnSpc>
              <a:spcBef>
                <a:spcPts val="0"/>
              </a:spcBef>
              <a:spcAft>
                <a:spcPts val="0"/>
              </a:spcAft>
              <a:buClr>
                <a:srgbClr val="000000"/>
              </a:buClr>
              <a:buSzPts val="2899"/>
              <a:buFont typeface="Arial"/>
              <a:buChar char="•"/>
            </a:pPr>
            <a:r>
              <a:rPr b="0" i="0" lang="en-US" sz="2899" u="none" cap="none" strike="noStrike">
                <a:solidFill>
                  <a:srgbClr val="000000"/>
                </a:solidFill>
                <a:latin typeface="Arial"/>
                <a:ea typeface="Arial"/>
                <a:cs typeface="Arial"/>
                <a:sym typeface="Arial"/>
              </a:rPr>
              <a:t>Follow an Agile methodology, particularly the Scrum process, for project development.</a:t>
            </a:r>
            <a:endParaRPr/>
          </a:p>
        </p:txBody>
      </p:sp>
      <p:grpSp>
        <p:nvGrpSpPr>
          <p:cNvPr id="249" name="Google Shape;249;p21"/>
          <p:cNvGrpSpPr/>
          <p:nvPr/>
        </p:nvGrpSpPr>
        <p:grpSpPr>
          <a:xfrm>
            <a:off x="1472572" y="4671459"/>
            <a:ext cx="6396326" cy="1018536"/>
            <a:chOff x="0" y="-38100"/>
            <a:chExt cx="1684629" cy="268256"/>
          </a:xfrm>
        </p:grpSpPr>
        <p:sp>
          <p:nvSpPr>
            <p:cNvPr id="250" name="Google Shape;250;p21"/>
            <p:cNvSpPr/>
            <p:nvPr/>
          </p:nvSpPr>
          <p:spPr>
            <a:xfrm>
              <a:off x="0" y="0"/>
              <a:ext cx="1684629" cy="230156"/>
            </a:xfrm>
            <a:custGeom>
              <a:rect b="b" l="l" r="r" t="t"/>
              <a:pathLst>
                <a:path extrusionOk="0" h="230156" w="1684629">
                  <a:moveTo>
                    <a:pt x="0" y="0"/>
                  </a:moveTo>
                  <a:lnTo>
                    <a:pt x="1684629" y="0"/>
                  </a:lnTo>
                  <a:lnTo>
                    <a:pt x="1684629" y="230156"/>
                  </a:lnTo>
                  <a:lnTo>
                    <a:pt x="0" y="230156"/>
                  </a:lnTo>
                  <a:close/>
                </a:path>
              </a:pathLst>
            </a:custGeom>
            <a:solidFill>
              <a:srgbClr val="9F9F9F"/>
            </a:solidFill>
            <a:ln>
              <a:noFill/>
            </a:ln>
          </p:spPr>
        </p:sp>
        <p:sp>
          <p:nvSpPr>
            <p:cNvPr id="251" name="Google Shape;251;p21"/>
            <p:cNvSpPr txBox="1"/>
            <p:nvPr/>
          </p:nvSpPr>
          <p:spPr>
            <a:xfrm>
              <a:off x="0" y="-38100"/>
              <a:ext cx="1684629" cy="26825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2" name="Google Shape;252;p21"/>
          <p:cNvSpPr txBox="1"/>
          <p:nvPr/>
        </p:nvSpPr>
        <p:spPr>
          <a:xfrm>
            <a:off x="1858023" y="4903490"/>
            <a:ext cx="5708998" cy="62293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FFFFFF"/>
                </a:solidFill>
                <a:latin typeface="Arial"/>
                <a:ea typeface="Arial"/>
                <a:cs typeface="Arial"/>
                <a:sym typeface="Arial"/>
              </a:rPr>
              <a:t>Scope Of Future:</a:t>
            </a:r>
            <a:endParaRPr/>
          </a:p>
        </p:txBody>
      </p:sp>
      <p:sp>
        <p:nvSpPr>
          <p:cNvPr id="253" name="Google Shape;253;p21"/>
          <p:cNvSpPr txBox="1"/>
          <p:nvPr/>
        </p:nvSpPr>
        <p:spPr>
          <a:xfrm>
            <a:off x="1472572" y="6000496"/>
            <a:ext cx="15118229" cy="1896745"/>
          </a:xfrm>
          <a:prstGeom prst="rect">
            <a:avLst/>
          </a:prstGeom>
          <a:noFill/>
          <a:ln>
            <a:noFill/>
          </a:ln>
        </p:spPr>
        <p:txBody>
          <a:bodyPr anchorCtr="0" anchor="t" bIns="0" lIns="0" spcFirstLastPara="1" rIns="0" wrap="square" tIns="0">
            <a:spAutoFit/>
          </a:bodyPr>
          <a:lstStyle/>
          <a:p>
            <a:pPr indent="-291464" lvl="1" marL="582928" marR="0" rtl="0" algn="just">
              <a:lnSpc>
                <a:spcPct val="140014"/>
              </a:lnSpc>
              <a:spcBef>
                <a:spcPts val="0"/>
              </a:spcBef>
              <a:spcAft>
                <a:spcPts val="0"/>
              </a:spcAft>
              <a:buClr>
                <a:srgbClr val="000000"/>
              </a:buClr>
              <a:buSzPts val="2699"/>
              <a:buFont typeface="Arial"/>
              <a:buChar char="•"/>
            </a:pPr>
            <a:r>
              <a:rPr b="0" i="0" lang="en-US" sz="2699" u="none" cap="none" strike="noStrike">
                <a:solidFill>
                  <a:srgbClr val="000000"/>
                </a:solidFill>
                <a:latin typeface="Arial"/>
                <a:ea typeface="Arial"/>
                <a:cs typeface="Arial"/>
                <a:sym typeface="Arial"/>
              </a:rPr>
              <a:t>Integrate emotion recognition capabilities to detect the user's emotional state during conversations. The chatbot can then adapt its tone and responses accordingly, providing empathetic and personalized interactions.</a:t>
            </a:r>
            <a:endParaRPr/>
          </a:p>
          <a:p>
            <a:pPr indent="0" lvl="0" marL="0" marR="0" rtl="0" algn="just">
              <a:lnSpc>
                <a:spcPct val="140014"/>
              </a:lnSpc>
              <a:spcBef>
                <a:spcPts val="0"/>
              </a:spcBef>
              <a:spcAft>
                <a:spcPts val="0"/>
              </a:spcAft>
              <a:buNone/>
            </a:pPr>
            <a:r>
              <a:t/>
            </a:r>
            <a:endParaRPr b="0" i="0" sz="2699" u="none" cap="none" strike="noStrike">
              <a:solidFill>
                <a:srgbClr val="000000"/>
              </a:solidFill>
              <a:latin typeface="Arial"/>
              <a:ea typeface="Arial"/>
              <a:cs typeface="Arial"/>
              <a:sym typeface="Arial"/>
            </a:endParaRPr>
          </a:p>
        </p:txBody>
      </p:sp>
      <p:sp>
        <p:nvSpPr>
          <p:cNvPr id="254" name="Google Shape;254;p21"/>
          <p:cNvSpPr txBox="1"/>
          <p:nvPr/>
        </p:nvSpPr>
        <p:spPr>
          <a:xfrm>
            <a:off x="2068680" y="7969355"/>
            <a:ext cx="4402773" cy="840105"/>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799" u="sng" cap="none" strike="noStrike">
                <a:solidFill>
                  <a:srgbClr val="1D1F29"/>
                </a:solidFill>
                <a:latin typeface="Arimo"/>
                <a:ea typeface="Arimo"/>
                <a:cs typeface="Arimo"/>
                <a:sym typeface="Arimo"/>
              </a:rPr>
              <a:t>GitHub Link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