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2"/>
  </p:notesMasterIdLst>
  <p:sldIdLst>
    <p:sldId id="277" r:id="rId2"/>
    <p:sldId id="276" r:id="rId3"/>
    <p:sldId id="269" r:id="rId4"/>
    <p:sldId id="270" r:id="rId5"/>
    <p:sldId id="279" r:id="rId6"/>
    <p:sldId id="280" r:id="rId7"/>
    <p:sldId id="282" r:id="rId8"/>
    <p:sldId id="273" r:id="rId9"/>
    <p:sldId id="271" r:id="rId10"/>
    <p:sldId id="272" r:id="rId11"/>
    <p:sldId id="278" r:id="rId12"/>
    <p:sldId id="274" r:id="rId13"/>
    <p:sldId id="275" r:id="rId14"/>
    <p:sldId id="256" r:id="rId15"/>
    <p:sldId id="262" r:id="rId16"/>
    <p:sldId id="264" r:id="rId17"/>
    <p:sldId id="260" r:id="rId18"/>
    <p:sldId id="261" r:id="rId19"/>
    <p:sldId id="263" r:id="rId20"/>
    <p:sldId id="281" r:id="rId2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FBFBF"/>
    <a:srgbClr val="8EB4E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2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02D3A-5FFE-42F6-815A-3CE01E8CEC86}" type="datetimeFigureOut">
              <a:rPr kumimoji="1" lang="ja-JP" altLang="en-US" smtClean="0"/>
              <a:pPr/>
              <a:t>2015/9/2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48406-5075-424E-81FD-20014DBAA9D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2015/9/2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2015/9/2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2015/9/2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2015/9/2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2015/9/2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2015/9/2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2015/9/2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2015/9/2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2015/9/2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2015/9/2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2015/9/2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2015/9/2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b="1" dirty="0" smtClean="0">
                <a:latin typeface="Times New Roman" pitchFamily="18" charset="0"/>
                <a:cs typeface="Times New Roman" pitchFamily="18" charset="0"/>
              </a:rPr>
              <a:t>the Game of Life</a:t>
            </a:r>
            <a:br>
              <a:rPr kumimoji="1" lang="en-US" altLang="ja-JP" b="1" dirty="0" smtClean="0">
                <a:latin typeface="Times New Roman" pitchFamily="18" charset="0"/>
                <a:cs typeface="Times New Roman" pitchFamily="18" charset="0"/>
              </a:rPr>
            </a:br>
            <a:r>
              <a:rPr kumimoji="1" lang="en-US" altLang="ja-JP" b="1" dirty="0" smtClean="0">
                <a:latin typeface="Times New Roman" pitchFamily="18" charset="0"/>
                <a:cs typeface="Times New Roman" pitchFamily="18" charset="0"/>
              </a:rPr>
              <a:t>Basic </a:t>
            </a:r>
            <a:r>
              <a:rPr lang="en-US" altLang="ja-JP" b="1" dirty="0" smtClean="0">
                <a:latin typeface="Times New Roman" pitchFamily="18" charset="0"/>
                <a:cs typeface="Times New Roman" pitchFamily="18" charset="0"/>
              </a:rPr>
              <a:t>Design Document</a:t>
            </a:r>
            <a:endParaRPr kumimoji="1" lang="ja-JP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131840" y="1124744"/>
            <a:ext cx="2016224" cy="86409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[Main]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 wrappers (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from/to access html components)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 global functions</a:t>
            </a:r>
            <a:endParaRPr kumimoji="1" lang="ja-JP" altLang="en-US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直線矢印コネクタ 6"/>
          <p:cNvCxnSpPr>
            <a:stCxn id="11" idx="1"/>
            <a:endCxn id="82" idx="3"/>
          </p:cNvCxnSpPr>
          <p:nvPr/>
        </p:nvCxnSpPr>
        <p:spPr>
          <a:xfrm flipH="1">
            <a:off x="4716016" y="5697252"/>
            <a:ext cx="1152128" cy="490364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タイトル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Modules - 1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059832" y="2924944"/>
            <a:ext cx="2160240" cy="136815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1" lang="en-US" altLang="ja-JP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ControllerMain</a:t>
            </a:r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en-US" altLang="ja-JP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Input for Main Canvas</a:t>
            </a:r>
          </a:p>
          <a:p>
            <a:r>
              <a:rPr kumimoji="1"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kumimoji="1"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ViewMain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view</a:t>
            </a:r>
          </a:p>
          <a:p>
            <a:endParaRPr kumimoji="1"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setKeyEventListner</a:t>
            </a:r>
            <a:endParaRPr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5496" y="3501008"/>
            <a:ext cx="2304256" cy="237626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1" lang="en-US" altLang="ja-JP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ViewMain</a:t>
            </a:r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en-US" altLang="ja-JP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Draw Main Canvas</a:t>
            </a:r>
            <a:endParaRPr kumimoji="1" lang="en-US" altLang="ja-JP" sz="16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posX,Y,Z</a:t>
            </a:r>
            <a:endParaRPr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focusedAreaRect</a:t>
            </a:r>
            <a:endParaRPr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kumimoji="1"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changePos</a:t>
            </a:r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XY/Z</a:t>
            </a:r>
            <a:endParaRPr kumimoji="1"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convertCanvasToField</a:t>
            </a:r>
            <a:endParaRPr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setGridDraw</a:t>
            </a:r>
            <a:endParaRPr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timerHandlerDraw</a:t>
            </a:r>
            <a:endParaRPr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kumimoji="1"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kumimoji="1"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showLifeMatrix</a:t>
            </a:r>
            <a:endParaRPr kumimoji="1" lang="ja-JP" alt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868144" y="4797152"/>
            <a:ext cx="2736304" cy="1800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1" lang="en-US" altLang="ja-JP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LifeWorld</a:t>
            </a:r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en-US" altLang="ja-JP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Contain Matrix, Control Thread</a:t>
            </a:r>
            <a:endParaRPr kumimoji="1" lang="en-US" altLang="ja-JP" sz="16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Uint32Array: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lifeMatrix</a:t>
            </a:r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[]</a:t>
            </a: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analInfo</a:t>
            </a:r>
            <a:endParaRPr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Worker: worker</a:t>
            </a:r>
          </a:p>
          <a:p>
            <a:endParaRPr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startThread</a:t>
            </a:r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stopThread</a:t>
            </a:r>
            <a:endParaRPr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setLifeInfo</a:t>
            </a:r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getLifeInfo</a:t>
            </a:r>
            <a:endParaRPr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23528" y="1124744"/>
            <a:ext cx="1512168" cy="64807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[html]</a:t>
            </a: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event handlers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5652120" y="1124744"/>
            <a:ext cx="2016224" cy="5040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[Menu]</a:t>
            </a:r>
          </a:p>
        </p:txBody>
      </p:sp>
      <p:cxnSp>
        <p:nvCxnSpPr>
          <p:cNvPr id="14" name="直線矢印コネクタ 13"/>
          <p:cNvCxnSpPr>
            <a:stCxn id="9" idx="1"/>
            <a:endCxn id="10" idx="3"/>
          </p:cNvCxnSpPr>
          <p:nvPr/>
        </p:nvCxnSpPr>
        <p:spPr>
          <a:xfrm flipH="1">
            <a:off x="2339752" y="3609020"/>
            <a:ext cx="720080" cy="108012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2339752" y="3501008"/>
            <a:ext cx="14401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event</a:t>
            </a:r>
            <a:endParaRPr lang="ja-JP" altLang="en-US" sz="1600" dirty="0"/>
          </a:p>
        </p:txBody>
      </p:sp>
      <p:cxnSp>
        <p:nvCxnSpPr>
          <p:cNvPr id="37" name="直線矢印コネクタ 36"/>
          <p:cNvCxnSpPr>
            <a:stCxn id="9" idx="3"/>
            <a:endCxn id="11" idx="1"/>
          </p:cNvCxnSpPr>
          <p:nvPr/>
        </p:nvCxnSpPr>
        <p:spPr>
          <a:xfrm>
            <a:off x="5220072" y="3609020"/>
            <a:ext cx="648072" cy="2088232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10" idx="3"/>
            <a:endCxn id="11" idx="1"/>
          </p:cNvCxnSpPr>
          <p:nvPr/>
        </p:nvCxnSpPr>
        <p:spPr>
          <a:xfrm>
            <a:off x="2339752" y="4689140"/>
            <a:ext cx="3528392" cy="1008112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/>
          <p:cNvSpPr/>
          <p:nvPr/>
        </p:nvSpPr>
        <p:spPr>
          <a:xfrm>
            <a:off x="7092280" y="4293096"/>
            <a:ext cx="14401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refer</a:t>
            </a:r>
            <a:endParaRPr lang="ja-JP" altLang="en-US" sz="1600" dirty="0"/>
          </a:p>
        </p:txBody>
      </p:sp>
      <p:sp>
        <p:nvSpPr>
          <p:cNvPr id="50" name="フリーフォーム 49"/>
          <p:cNvSpPr/>
          <p:nvPr/>
        </p:nvSpPr>
        <p:spPr>
          <a:xfrm>
            <a:off x="2950564" y="2460250"/>
            <a:ext cx="577121" cy="464694"/>
          </a:xfrm>
          <a:custGeom>
            <a:avLst/>
            <a:gdLst>
              <a:gd name="connsiteX0" fmla="*/ 182380 w 577121"/>
              <a:gd name="connsiteY0" fmla="*/ 464694 h 464694"/>
              <a:gd name="connsiteX1" fmla="*/ 17488 w 577121"/>
              <a:gd name="connsiteY1" fmla="*/ 224852 h 464694"/>
              <a:gd name="connsiteX2" fmla="*/ 287311 w 577121"/>
              <a:gd name="connsiteY2" fmla="*/ 74950 h 464694"/>
              <a:gd name="connsiteX3" fmla="*/ 512164 w 577121"/>
              <a:gd name="connsiteY3" fmla="*/ 44970 h 464694"/>
              <a:gd name="connsiteX4" fmla="*/ 572124 w 577121"/>
              <a:gd name="connsiteY4" fmla="*/ 344773 h 464694"/>
              <a:gd name="connsiteX5" fmla="*/ 482183 w 577121"/>
              <a:gd name="connsiteY5" fmla="*/ 404733 h 4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121" h="464694">
                <a:moveTo>
                  <a:pt x="182380" y="464694"/>
                </a:moveTo>
                <a:cubicBezTo>
                  <a:pt x="91190" y="377251"/>
                  <a:pt x="0" y="289809"/>
                  <a:pt x="17488" y="224852"/>
                </a:cubicBezTo>
                <a:cubicBezTo>
                  <a:pt x="34976" y="159895"/>
                  <a:pt x="204865" y="104930"/>
                  <a:pt x="287311" y="74950"/>
                </a:cubicBezTo>
                <a:cubicBezTo>
                  <a:pt x="369757" y="44970"/>
                  <a:pt x="464695" y="0"/>
                  <a:pt x="512164" y="44970"/>
                </a:cubicBezTo>
                <a:cubicBezTo>
                  <a:pt x="559633" y="89940"/>
                  <a:pt x="577121" y="284813"/>
                  <a:pt x="572124" y="344773"/>
                </a:cubicBezTo>
                <a:cubicBezTo>
                  <a:pt x="567127" y="404733"/>
                  <a:pt x="437213" y="464694"/>
                  <a:pt x="482183" y="404733"/>
                </a:cubicBezTo>
              </a:path>
            </a:pathLst>
          </a:cu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3463700" y="2348880"/>
            <a:ext cx="14686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key/mouse events</a:t>
            </a:r>
            <a:endParaRPr lang="ja-JP" altLang="en-US" sz="1400" dirty="0"/>
          </a:p>
        </p:txBody>
      </p:sp>
      <p:sp>
        <p:nvSpPr>
          <p:cNvPr id="52" name="フリーフォーム 51"/>
          <p:cNvSpPr/>
          <p:nvPr/>
        </p:nvSpPr>
        <p:spPr>
          <a:xfrm>
            <a:off x="539552" y="3036314"/>
            <a:ext cx="577121" cy="464694"/>
          </a:xfrm>
          <a:custGeom>
            <a:avLst/>
            <a:gdLst>
              <a:gd name="connsiteX0" fmla="*/ 182380 w 577121"/>
              <a:gd name="connsiteY0" fmla="*/ 464694 h 464694"/>
              <a:gd name="connsiteX1" fmla="*/ 17488 w 577121"/>
              <a:gd name="connsiteY1" fmla="*/ 224852 h 464694"/>
              <a:gd name="connsiteX2" fmla="*/ 287311 w 577121"/>
              <a:gd name="connsiteY2" fmla="*/ 74950 h 464694"/>
              <a:gd name="connsiteX3" fmla="*/ 512164 w 577121"/>
              <a:gd name="connsiteY3" fmla="*/ 44970 h 464694"/>
              <a:gd name="connsiteX4" fmla="*/ 572124 w 577121"/>
              <a:gd name="connsiteY4" fmla="*/ 344773 h 464694"/>
              <a:gd name="connsiteX5" fmla="*/ 482183 w 577121"/>
              <a:gd name="connsiteY5" fmla="*/ 404733 h 4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121" h="464694">
                <a:moveTo>
                  <a:pt x="182380" y="464694"/>
                </a:moveTo>
                <a:cubicBezTo>
                  <a:pt x="91190" y="377251"/>
                  <a:pt x="0" y="289809"/>
                  <a:pt x="17488" y="224852"/>
                </a:cubicBezTo>
                <a:cubicBezTo>
                  <a:pt x="34976" y="159895"/>
                  <a:pt x="204865" y="104930"/>
                  <a:pt x="287311" y="74950"/>
                </a:cubicBezTo>
                <a:cubicBezTo>
                  <a:pt x="369757" y="44970"/>
                  <a:pt x="464695" y="0"/>
                  <a:pt x="512164" y="44970"/>
                </a:cubicBezTo>
                <a:cubicBezTo>
                  <a:pt x="559633" y="89940"/>
                  <a:pt x="577121" y="284813"/>
                  <a:pt x="572124" y="344773"/>
                </a:cubicBezTo>
                <a:cubicBezTo>
                  <a:pt x="567127" y="404733"/>
                  <a:pt x="437213" y="464694"/>
                  <a:pt x="482183" y="404733"/>
                </a:cubicBezTo>
              </a:path>
            </a:pathLst>
          </a:cu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107504" y="2780928"/>
            <a:ext cx="17668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draw Canvas by timer</a:t>
            </a:r>
            <a:endParaRPr lang="ja-JP" altLang="en-US" sz="1400" dirty="0"/>
          </a:p>
        </p:txBody>
      </p:sp>
      <p:sp>
        <p:nvSpPr>
          <p:cNvPr id="57" name="正方形/長方形 56"/>
          <p:cNvSpPr/>
          <p:nvPr/>
        </p:nvSpPr>
        <p:spPr>
          <a:xfrm>
            <a:off x="5724128" y="2852936"/>
            <a:ext cx="2376264" cy="136815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1" lang="en-US" altLang="ja-JP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ViewMessage</a:t>
            </a:r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en-US" altLang="ja-JP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Draw Graph, Analyze Info</a:t>
            </a:r>
          </a:p>
          <a:p>
            <a:r>
              <a:rPr kumimoji="1"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kumimoji="1"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clearGraph</a:t>
            </a:r>
            <a:endParaRPr kumimoji="1"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timerHandlerDraw</a:t>
            </a:r>
            <a:endParaRPr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kumimoji="1"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showAnalysisInfo</a:t>
            </a:r>
            <a:endParaRPr kumimoji="1"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1" name="直線矢印コネクタ 60"/>
          <p:cNvCxnSpPr>
            <a:stCxn id="57" idx="2"/>
            <a:endCxn id="11" idx="0"/>
          </p:cNvCxnSpPr>
          <p:nvPr/>
        </p:nvCxnSpPr>
        <p:spPr>
          <a:xfrm>
            <a:off x="6912260" y="4221088"/>
            <a:ext cx="324036" cy="576064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フリーフォーム 67"/>
          <p:cNvSpPr/>
          <p:nvPr/>
        </p:nvSpPr>
        <p:spPr>
          <a:xfrm>
            <a:off x="6804248" y="2420888"/>
            <a:ext cx="577121" cy="464694"/>
          </a:xfrm>
          <a:custGeom>
            <a:avLst/>
            <a:gdLst>
              <a:gd name="connsiteX0" fmla="*/ 182380 w 577121"/>
              <a:gd name="connsiteY0" fmla="*/ 464694 h 464694"/>
              <a:gd name="connsiteX1" fmla="*/ 17488 w 577121"/>
              <a:gd name="connsiteY1" fmla="*/ 224852 h 464694"/>
              <a:gd name="connsiteX2" fmla="*/ 287311 w 577121"/>
              <a:gd name="connsiteY2" fmla="*/ 74950 h 464694"/>
              <a:gd name="connsiteX3" fmla="*/ 512164 w 577121"/>
              <a:gd name="connsiteY3" fmla="*/ 44970 h 464694"/>
              <a:gd name="connsiteX4" fmla="*/ 572124 w 577121"/>
              <a:gd name="connsiteY4" fmla="*/ 344773 h 464694"/>
              <a:gd name="connsiteX5" fmla="*/ 482183 w 577121"/>
              <a:gd name="connsiteY5" fmla="*/ 404733 h 4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121" h="464694">
                <a:moveTo>
                  <a:pt x="182380" y="464694"/>
                </a:moveTo>
                <a:cubicBezTo>
                  <a:pt x="91190" y="377251"/>
                  <a:pt x="0" y="289809"/>
                  <a:pt x="17488" y="224852"/>
                </a:cubicBezTo>
                <a:cubicBezTo>
                  <a:pt x="34976" y="159895"/>
                  <a:pt x="204865" y="104930"/>
                  <a:pt x="287311" y="74950"/>
                </a:cubicBezTo>
                <a:cubicBezTo>
                  <a:pt x="369757" y="44970"/>
                  <a:pt x="464695" y="0"/>
                  <a:pt x="512164" y="44970"/>
                </a:cubicBezTo>
                <a:cubicBezTo>
                  <a:pt x="559633" y="89940"/>
                  <a:pt x="577121" y="284813"/>
                  <a:pt x="572124" y="344773"/>
                </a:cubicBezTo>
                <a:cubicBezTo>
                  <a:pt x="567127" y="404733"/>
                  <a:pt x="437213" y="464694"/>
                  <a:pt x="482183" y="404733"/>
                </a:cubicBezTo>
              </a:path>
            </a:pathLst>
          </a:cu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7377170" y="2348880"/>
            <a:ext cx="17668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draw Canvas by timer</a:t>
            </a:r>
            <a:endParaRPr lang="ja-JP" altLang="en-US" sz="1400" dirty="0"/>
          </a:p>
        </p:txBody>
      </p:sp>
      <p:sp>
        <p:nvSpPr>
          <p:cNvPr id="79" name="正方形/長方形 78"/>
          <p:cNvSpPr/>
          <p:nvPr/>
        </p:nvSpPr>
        <p:spPr>
          <a:xfrm>
            <a:off x="3131840" y="4602614"/>
            <a:ext cx="14401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refer</a:t>
            </a:r>
            <a:endParaRPr lang="ja-JP" altLang="en-US" sz="1600" dirty="0"/>
          </a:p>
        </p:txBody>
      </p:sp>
      <p:sp>
        <p:nvSpPr>
          <p:cNvPr id="82" name="正方形/長方形 81"/>
          <p:cNvSpPr/>
          <p:nvPr/>
        </p:nvSpPr>
        <p:spPr>
          <a:xfrm>
            <a:off x="2699792" y="5661248"/>
            <a:ext cx="2016224" cy="105273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1" lang="en-US" altLang="ja-JP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LifeWorldThread</a:t>
            </a:r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en-US" altLang="ja-JP" sz="16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LifeGame</a:t>
            </a:r>
            <a:r>
              <a:rPr lang="en-US" altLang="ja-JP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Algorithm</a:t>
            </a:r>
          </a:p>
          <a:p>
            <a:r>
              <a:rPr kumimoji="1"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lifeWorldThreadMain</a:t>
            </a:r>
            <a:endParaRPr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kumimoji="1"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lifeCheck</a:t>
            </a:r>
            <a:endParaRPr kumimoji="1"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4860032" y="6021288"/>
            <a:ext cx="9006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create</a:t>
            </a:r>
            <a:endParaRPr lang="ja-JP" altLang="en-US" sz="1600" dirty="0"/>
          </a:p>
        </p:txBody>
      </p:sp>
      <p:sp>
        <p:nvSpPr>
          <p:cNvPr id="88" name="角丸四角形 87"/>
          <p:cNvSpPr/>
          <p:nvPr/>
        </p:nvSpPr>
        <p:spPr>
          <a:xfrm>
            <a:off x="2872836" y="908720"/>
            <a:ext cx="5083540" cy="1252040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/>
          <p:cNvSpPr/>
          <p:nvPr/>
        </p:nvSpPr>
        <p:spPr>
          <a:xfrm>
            <a:off x="5580112" y="1722294"/>
            <a:ext cx="31149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can (be) access(</a:t>
            </a:r>
            <a:r>
              <a:rPr lang="en-US" altLang="ja-JP" sz="1600" dirty="0" err="1" smtClean="0">
                <a:latin typeface="Times New Roman" pitchFamily="18" charset="0"/>
                <a:cs typeface="Times New Roman" pitchFamily="18" charset="0"/>
              </a:rPr>
              <a:t>ed</a:t>
            </a:r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 by) any modules</a:t>
            </a:r>
            <a:endParaRPr lang="ja-JP" altLang="en-US" sz="1600" dirty="0"/>
          </a:p>
        </p:txBody>
      </p:sp>
      <p:sp>
        <p:nvSpPr>
          <p:cNvPr id="98" name="正方形/長方形 97"/>
          <p:cNvSpPr/>
          <p:nvPr/>
        </p:nvSpPr>
        <p:spPr>
          <a:xfrm>
            <a:off x="5004048" y="4509120"/>
            <a:ext cx="14401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event</a:t>
            </a:r>
            <a:endParaRPr lang="ja-JP" altLang="en-US" sz="1600" dirty="0"/>
          </a:p>
        </p:txBody>
      </p:sp>
      <p:cxnSp>
        <p:nvCxnSpPr>
          <p:cNvPr id="29" name="直線矢印コネクタ 28"/>
          <p:cNvCxnSpPr>
            <a:stCxn id="12" idx="3"/>
            <a:endCxn id="88" idx="1"/>
          </p:cNvCxnSpPr>
          <p:nvPr/>
        </p:nvCxnSpPr>
        <p:spPr>
          <a:xfrm>
            <a:off x="1835696" y="1448780"/>
            <a:ext cx="1037140" cy="859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正方形/長方形 117"/>
          <p:cNvSpPr/>
          <p:nvPr/>
        </p:nvSpPr>
        <p:spPr>
          <a:xfrm>
            <a:off x="6732240" y="0"/>
            <a:ext cx="24117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details and basic functions are omitted</a:t>
            </a:r>
            <a:endParaRPr lang="ja-JP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Modules - 2</a:t>
            </a:r>
            <a:r>
              <a:rPr kumimoji="1" lang="en-US" altLang="ja-JP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How to Switch Algorithms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51520" y="1556792"/>
            <a:ext cx="2304256" cy="93610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1" lang="en-US" altLang="ja-JP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ViewMain</a:t>
            </a:r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en-US" altLang="ja-JP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Draw Main Canvas</a:t>
            </a:r>
            <a:endParaRPr kumimoji="1" lang="en-US" altLang="ja-JP" sz="16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251520" y="2924944"/>
            <a:ext cx="2376264" cy="7920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1" lang="en-US" altLang="ja-JP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ViewMessage</a:t>
            </a:r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en-US" altLang="ja-JP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Draw Graph, Analyze Info</a:t>
            </a:r>
          </a:p>
        </p:txBody>
      </p:sp>
      <p:sp>
        <p:nvSpPr>
          <p:cNvPr id="82" name="正方形/長方形 81"/>
          <p:cNvSpPr/>
          <p:nvPr/>
        </p:nvSpPr>
        <p:spPr>
          <a:xfrm>
            <a:off x="179512" y="5661248"/>
            <a:ext cx="2016224" cy="105273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1" lang="en-US" altLang="ja-JP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LifeWorldThread</a:t>
            </a:r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en-US" altLang="ja-JP" sz="16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LifeGame</a:t>
            </a:r>
            <a:r>
              <a:rPr lang="en-US" altLang="ja-JP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Algorithm</a:t>
            </a:r>
          </a:p>
        </p:txBody>
      </p:sp>
      <p:sp>
        <p:nvSpPr>
          <p:cNvPr id="34" name="正方形/長方形 33"/>
          <p:cNvSpPr/>
          <p:nvPr/>
        </p:nvSpPr>
        <p:spPr>
          <a:xfrm>
            <a:off x="107504" y="4653136"/>
            <a:ext cx="2736304" cy="7920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1" lang="en-US" altLang="ja-JP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LifeWorld</a:t>
            </a:r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en-US" altLang="ja-JP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Contain Matrix, Control Thread</a:t>
            </a:r>
            <a:endParaRPr kumimoji="1" lang="en-US" altLang="ja-JP" sz="16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347864" y="1844824"/>
            <a:ext cx="2376264" cy="151216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&lt;&lt;interface&gt;&gt;</a:t>
            </a:r>
          </a:p>
          <a:p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ja-JP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InformationMaker</a:t>
            </a:r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en-US" altLang="ja-JP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How to show information</a:t>
            </a:r>
          </a:p>
          <a:p>
            <a:r>
              <a:rPr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 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getLifeColor</a:t>
            </a:r>
            <a:endParaRPr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getShowInformation</a:t>
            </a:r>
            <a:endParaRPr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6012160" y="1412776"/>
            <a:ext cx="2843808" cy="122413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ja-JP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InformationMakerNoColor</a:t>
            </a:r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en-US" altLang="ja-JP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How to show information</a:t>
            </a:r>
          </a:p>
          <a:p>
            <a:r>
              <a:rPr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 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getLifeColor</a:t>
            </a:r>
            <a:endParaRPr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getInformation</a:t>
            </a:r>
            <a:endParaRPr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6300192" y="2204864"/>
            <a:ext cx="2843808" cy="122413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ja-JP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InformationMakerAge</a:t>
            </a:r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en-US" altLang="ja-JP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How to show information</a:t>
            </a:r>
          </a:p>
          <a:p>
            <a:r>
              <a:rPr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 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getLifeColor</a:t>
            </a:r>
            <a:endParaRPr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getShowInformation</a:t>
            </a:r>
            <a:endParaRPr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0" name="直線矢印コネクタ 39"/>
          <p:cNvCxnSpPr>
            <a:stCxn id="35" idx="1"/>
            <a:endCxn id="10" idx="3"/>
          </p:cNvCxnSpPr>
          <p:nvPr/>
        </p:nvCxnSpPr>
        <p:spPr>
          <a:xfrm flipH="1" flipV="1">
            <a:off x="2555776" y="2024844"/>
            <a:ext cx="792088" cy="576064"/>
          </a:xfrm>
          <a:prstGeom prst="straightConnector1">
            <a:avLst/>
          </a:prstGeom>
          <a:ln>
            <a:solidFill>
              <a:schemeClr val="tx1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38" idx="1"/>
            <a:endCxn id="35" idx="3"/>
          </p:cNvCxnSpPr>
          <p:nvPr/>
        </p:nvCxnSpPr>
        <p:spPr>
          <a:xfrm flipH="1">
            <a:off x="5724128" y="2024844"/>
            <a:ext cx="288032" cy="57606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stCxn id="39" idx="1"/>
            <a:endCxn id="35" idx="3"/>
          </p:cNvCxnSpPr>
          <p:nvPr/>
        </p:nvCxnSpPr>
        <p:spPr>
          <a:xfrm flipH="1" flipV="1">
            <a:off x="5724128" y="2600908"/>
            <a:ext cx="576064" cy="21602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>
            <a:stCxn id="35" idx="1"/>
            <a:endCxn id="57" idx="3"/>
          </p:cNvCxnSpPr>
          <p:nvPr/>
        </p:nvCxnSpPr>
        <p:spPr>
          <a:xfrm flipH="1">
            <a:off x="2627784" y="2600908"/>
            <a:ext cx="720080" cy="720080"/>
          </a:xfrm>
          <a:prstGeom prst="straightConnector1">
            <a:avLst/>
          </a:prstGeom>
          <a:ln>
            <a:solidFill>
              <a:schemeClr val="tx1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/>
          <p:cNvSpPr/>
          <p:nvPr/>
        </p:nvSpPr>
        <p:spPr>
          <a:xfrm rot="5400000">
            <a:off x="6608114" y="3625135"/>
            <a:ext cx="4427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 smtClean="0">
                <a:latin typeface="Times New Roman" pitchFamily="18" charset="0"/>
                <a:cs typeface="Times New Roman" pitchFamily="18" charset="0"/>
              </a:rPr>
              <a:t>...</a:t>
            </a:r>
            <a:endParaRPr lang="ja-JP" altLang="en-US" sz="1600" b="1" dirty="0"/>
          </a:p>
        </p:txBody>
      </p:sp>
      <p:sp>
        <p:nvSpPr>
          <p:cNvPr id="70" name="正方形/長方形 69"/>
          <p:cNvSpPr/>
          <p:nvPr/>
        </p:nvSpPr>
        <p:spPr>
          <a:xfrm>
            <a:off x="3275856" y="4725144"/>
            <a:ext cx="2376264" cy="151216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&lt;&lt;interface&gt;&gt;</a:t>
            </a:r>
          </a:p>
          <a:p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ja-JP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LifeAlgorithm</a:t>
            </a:r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en-US" altLang="ja-JP" sz="16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LifeGame</a:t>
            </a:r>
            <a:r>
              <a:rPr lang="en-US" altLang="ja-JP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algorithms</a:t>
            </a:r>
          </a:p>
          <a:p>
            <a:r>
              <a:rPr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 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createLife</a:t>
            </a:r>
            <a:endParaRPr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lifeCheck</a:t>
            </a:r>
            <a:endParaRPr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6156176" y="4365104"/>
            <a:ext cx="2376264" cy="115212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ja-JP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LifeAlgorithmNormal</a:t>
            </a:r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en-US" altLang="ja-JP" sz="16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LifeGame</a:t>
            </a:r>
            <a:r>
              <a:rPr lang="en-US" altLang="ja-JP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algorithms</a:t>
            </a:r>
          </a:p>
          <a:p>
            <a:r>
              <a:rPr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 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createLife</a:t>
            </a:r>
            <a:endParaRPr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lifeCheck</a:t>
            </a:r>
            <a:endParaRPr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6444208" y="5085184"/>
            <a:ext cx="2376264" cy="115212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ja-JP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LifeAlgorithmCoEx</a:t>
            </a:r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en-US" altLang="ja-JP" sz="16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LifeGame</a:t>
            </a:r>
            <a:r>
              <a:rPr lang="en-US" altLang="ja-JP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algorithms</a:t>
            </a:r>
          </a:p>
          <a:p>
            <a:r>
              <a:rPr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 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createLife</a:t>
            </a:r>
            <a:endParaRPr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lifeCheck</a:t>
            </a:r>
            <a:endParaRPr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6" name="直線矢印コネクタ 75"/>
          <p:cNvCxnSpPr>
            <a:stCxn id="70" idx="1"/>
            <a:endCxn id="34" idx="3"/>
          </p:cNvCxnSpPr>
          <p:nvPr/>
        </p:nvCxnSpPr>
        <p:spPr>
          <a:xfrm flipH="1" flipV="1">
            <a:off x="2843808" y="5049180"/>
            <a:ext cx="432048" cy="432048"/>
          </a:xfrm>
          <a:prstGeom prst="straightConnector1">
            <a:avLst/>
          </a:prstGeom>
          <a:ln>
            <a:solidFill>
              <a:schemeClr val="tx1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>
            <a:stCxn id="70" idx="1"/>
            <a:endCxn id="82" idx="3"/>
          </p:cNvCxnSpPr>
          <p:nvPr/>
        </p:nvCxnSpPr>
        <p:spPr>
          <a:xfrm flipH="1">
            <a:off x="2195736" y="5481228"/>
            <a:ext cx="1080120" cy="706388"/>
          </a:xfrm>
          <a:prstGeom prst="straightConnector1">
            <a:avLst/>
          </a:prstGeom>
          <a:ln>
            <a:solidFill>
              <a:schemeClr val="tx1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>
            <a:stCxn id="73" idx="1"/>
            <a:endCxn id="70" idx="3"/>
          </p:cNvCxnSpPr>
          <p:nvPr/>
        </p:nvCxnSpPr>
        <p:spPr>
          <a:xfrm flipH="1" flipV="1">
            <a:off x="5652120" y="5481228"/>
            <a:ext cx="792088" cy="18002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/>
          <p:cNvCxnSpPr>
            <a:stCxn id="72" idx="1"/>
            <a:endCxn id="70" idx="3"/>
          </p:cNvCxnSpPr>
          <p:nvPr/>
        </p:nvCxnSpPr>
        <p:spPr>
          <a:xfrm flipH="1">
            <a:off x="5652120" y="4941168"/>
            <a:ext cx="504056" cy="54006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四角形吹き出し 92"/>
          <p:cNvSpPr/>
          <p:nvPr/>
        </p:nvSpPr>
        <p:spPr>
          <a:xfrm>
            <a:off x="4860032" y="6093296"/>
            <a:ext cx="1403648" cy="504056"/>
          </a:xfrm>
          <a:prstGeom prst="wedgeRectCallout">
            <a:avLst>
              <a:gd name="adj1" fmla="val 78389"/>
              <a:gd name="adj2" fmla="val -70351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Modify this to change algorithm</a:t>
            </a:r>
            <a:endParaRPr kumimoji="1" lang="ja-JP" altLang="en-US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四角形吹き出し 93"/>
          <p:cNvSpPr/>
          <p:nvPr/>
        </p:nvSpPr>
        <p:spPr>
          <a:xfrm>
            <a:off x="4499992" y="3645024"/>
            <a:ext cx="1620688" cy="504056"/>
          </a:xfrm>
          <a:prstGeom prst="wedgeRectCallout">
            <a:avLst>
              <a:gd name="adj1" fmla="val 72459"/>
              <a:gd name="adj2" fmla="val -176481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Modify this to change how to show lives</a:t>
            </a:r>
            <a:endParaRPr kumimoji="1" lang="ja-JP" altLang="en-US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四角形吹き出し 94"/>
          <p:cNvSpPr/>
          <p:nvPr/>
        </p:nvSpPr>
        <p:spPr>
          <a:xfrm>
            <a:off x="7524328" y="3356992"/>
            <a:ext cx="1620688" cy="720080"/>
          </a:xfrm>
          <a:prstGeom prst="wedgeRectCallout">
            <a:avLst>
              <a:gd name="adj1" fmla="val -72750"/>
              <a:gd name="adj2" fmla="val -59327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Modify this to </a:t>
            </a:r>
            <a:r>
              <a:rPr lang="en-US" altLang="ja-JP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change how to analyze and show information</a:t>
            </a:r>
            <a:endParaRPr kumimoji="1" lang="ja-JP" altLang="en-US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正方形/長方形 95"/>
          <p:cNvSpPr/>
          <p:nvPr/>
        </p:nvSpPr>
        <p:spPr>
          <a:xfrm rot="5400000">
            <a:off x="6896145" y="6350695"/>
            <a:ext cx="4427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 smtClean="0">
                <a:latin typeface="Times New Roman" pitchFamily="18" charset="0"/>
                <a:cs typeface="Times New Roman" pitchFamily="18" charset="0"/>
              </a:rPr>
              <a:t>...</a:t>
            </a:r>
            <a:endParaRPr lang="ja-JP" alt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正方形/長方形 56"/>
          <p:cNvSpPr/>
          <p:nvPr/>
        </p:nvSpPr>
        <p:spPr>
          <a:xfrm>
            <a:off x="4211960" y="3850700"/>
            <a:ext cx="216024" cy="288032"/>
          </a:xfrm>
          <a:prstGeom prst="rect">
            <a:avLst/>
          </a:prstGeom>
          <a:solidFill>
            <a:schemeClr val="accent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Threads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323528" y="1297226"/>
            <a:ext cx="1296144" cy="57606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直線コネクタ 38"/>
          <p:cNvCxnSpPr/>
          <p:nvPr/>
        </p:nvCxnSpPr>
        <p:spPr>
          <a:xfrm>
            <a:off x="971600" y="1873290"/>
            <a:ext cx="0" cy="4896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1907704" y="1297226"/>
            <a:ext cx="1296144" cy="57606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1" name="直線コネクタ 40"/>
          <p:cNvCxnSpPr>
            <a:stCxn id="40" idx="2"/>
          </p:cNvCxnSpPr>
          <p:nvPr/>
        </p:nvCxnSpPr>
        <p:spPr>
          <a:xfrm>
            <a:off x="2555776" y="1873290"/>
            <a:ext cx="0" cy="4896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/>
          <p:cNvSpPr/>
          <p:nvPr/>
        </p:nvSpPr>
        <p:spPr>
          <a:xfrm>
            <a:off x="3563888" y="1297226"/>
            <a:ext cx="1296144" cy="57606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timer_</a:t>
            </a:r>
          </a:p>
          <a:p>
            <a:pPr algn="ctr"/>
            <a:r>
              <a:rPr lang="en-US" altLang="ja-JP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mainCanvas</a:t>
            </a:r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3" name="直線コネクタ 42"/>
          <p:cNvCxnSpPr>
            <a:stCxn id="42" idx="2"/>
          </p:cNvCxnSpPr>
          <p:nvPr/>
        </p:nvCxnSpPr>
        <p:spPr>
          <a:xfrm>
            <a:off x="4211960" y="1873290"/>
            <a:ext cx="0" cy="4896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/>
          <p:cNvSpPr/>
          <p:nvPr/>
        </p:nvSpPr>
        <p:spPr>
          <a:xfrm>
            <a:off x="5148064" y="1297226"/>
            <a:ext cx="1296144" cy="57606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timer_MessageCanvas</a:t>
            </a:r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5" name="直線コネクタ 44"/>
          <p:cNvCxnSpPr>
            <a:stCxn id="44" idx="2"/>
          </p:cNvCxnSpPr>
          <p:nvPr/>
        </p:nvCxnSpPr>
        <p:spPr>
          <a:xfrm>
            <a:off x="5796136" y="1873290"/>
            <a:ext cx="0" cy="4896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6876256" y="1297226"/>
            <a:ext cx="1296144" cy="57606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thread_life</a:t>
            </a:r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7" name="直線コネクタ 46"/>
          <p:cNvCxnSpPr>
            <a:stCxn id="46" idx="2"/>
          </p:cNvCxnSpPr>
          <p:nvPr/>
        </p:nvCxnSpPr>
        <p:spPr>
          <a:xfrm>
            <a:off x="7524328" y="1873290"/>
            <a:ext cx="0" cy="4896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>
            <a:off x="971600" y="2708920"/>
            <a:ext cx="1584176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7466327" y="4249554"/>
            <a:ext cx="1858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do life game logic</a:t>
            </a:r>
            <a:endParaRPr lang="ja-JP" altLang="en-US" dirty="0"/>
          </a:p>
        </p:txBody>
      </p:sp>
      <p:sp>
        <p:nvSpPr>
          <p:cNvPr id="53" name="正方形/長方形 52"/>
          <p:cNvSpPr/>
          <p:nvPr/>
        </p:nvSpPr>
        <p:spPr>
          <a:xfrm>
            <a:off x="1115616" y="2348880"/>
            <a:ext cx="1358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mouse move</a:t>
            </a:r>
            <a:endParaRPr lang="ja-JP" altLang="en-US" dirty="0"/>
          </a:p>
        </p:txBody>
      </p:sp>
      <p:sp>
        <p:nvSpPr>
          <p:cNvPr id="55" name="正方形/長方形 54"/>
          <p:cNvSpPr/>
          <p:nvPr/>
        </p:nvSpPr>
        <p:spPr>
          <a:xfrm>
            <a:off x="2699792" y="2563847"/>
            <a:ext cx="1601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update position</a:t>
            </a:r>
          </a:p>
        </p:txBody>
      </p:sp>
      <p:sp>
        <p:nvSpPr>
          <p:cNvPr id="56" name="正方形/長方形 55"/>
          <p:cNvSpPr/>
          <p:nvPr/>
        </p:nvSpPr>
        <p:spPr>
          <a:xfrm>
            <a:off x="2555776" y="2707863"/>
            <a:ext cx="216024" cy="289089"/>
          </a:xfrm>
          <a:prstGeom prst="rect">
            <a:avLst/>
          </a:prstGeom>
          <a:solidFill>
            <a:schemeClr val="accent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5796137" y="3313450"/>
            <a:ext cx="201509" cy="288032"/>
          </a:xfrm>
          <a:prstGeom prst="rect">
            <a:avLst/>
          </a:prstGeom>
          <a:solidFill>
            <a:schemeClr val="accent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4355976" y="3779748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draw canvas</a:t>
            </a:r>
          </a:p>
        </p:txBody>
      </p:sp>
      <p:sp>
        <p:nvSpPr>
          <p:cNvPr id="61" name="正方形/長方形 60"/>
          <p:cNvSpPr/>
          <p:nvPr/>
        </p:nvSpPr>
        <p:spPr>
          <a:xfrm>
            <a:off x="6012160" y="3212976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draw canvas</a:t>
            </a:r>
          </a:p>
        </p:txBody>
      </p:sp>
      <p:cxnSp>
        <p:nvCxnSpPr>
          <p:cNvPr id="62" name="直線矢印コネクタ 61"/>
          <p:cNvCxnSpPr/>
          <p:nvPr/>
        </p:nvCxnSpPr>
        <p:spPr>
          <a:xfrm>
            <a:off x="971600" y="4384278"/>
            <a:ext cx="1584176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1115616" y="4024238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start</a:t>
            </a:r>
            <a:endParaRPr lang="ja-JP" altLang="en-US" dirty="0"/>
          </a:p>
        </p:txBody>
      </p:sp>
      <p:sp>
        <p:nvSpPr>
          <p:cNvPr id="64" name="正方形/長方形 63"/>
          <p:cNvSpPr/>
          <p:nvPr/>
        </p:nvSpPr>
        <p:spPr>
          <a:xfrm>
            <a:off x="2771800" y="4321562"/>
            <a:ext cx="3746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create thread / send "start" with matrix</a:t>
            </a:r>
          </a:p>
        </p:txBody>
      </p:sp>
      <p:sp>
        <p:nvSpPr>
          <p:cNvPr id="65" name="正方形/長方形 64"/>
          <p:cNvSpPr/>
          <p:nvPr/>
        </p:nvSpPr>
        <p:spPr>
          <a:xfrm>
            <a:off x="2555776" y="4379056"/>
            <a:ext cx="216024" cy="432048"/>
          </a:xfrm>
          <a:prstGeom prst="rect">
            <a:avLst/>
          </a:prstGeom>
          <a:solidFill>
            <a:schemeClr val="accent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6" name="直線矢印コネクタ 65"/>
          <p:cNvCxnSpPr/>
          <p:nvPr/>
        </p:nvCxnSpPr>
        <p:spPr>
          <a:xfrm>
            <a:off x="2771800" y="4681602"/>
            <a:ext cx="4752528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/>
          <p:cNvSpPr/>
          <p:nvPr/>
        </p:nvSpPr>
        <p:spPr>
          <a:xfrm>
            <a:off x="7524328" y="4681602"/>
            <a:ext cx="216024" cy="1800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2785752" y="4758832"/>
            <a:ext cx="3425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send "notify" with modified matrix</a:t>
            </a:r>
          </a:p>
        </p:txBody>
      </p:sp>
      <p:cxnSp>
        <p:nvCxnSpPr>
          <p:cNvPr id="70" name="直線矢印コネクタ 69"/>
          <p:cNvCxnSpPr/>
          <p:nvPr/>
        </p:nvCxnSpPr>
        <p:spPr>
          <a:xfrm>
            <a:off x="2771800" y="5113650"/>
            <a:ext cx="4752528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/>
          <p:nvPr/>
        </p:nvCxnSpPr>
        <p:spPr>
          <a:xfrm>
            <a:off x="2771800" y="5617706"/>
            <a:ext cx="4752528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正方形/長方形 71"/>
          <p:cNvSpPr/>
          <p:nvPr/>
        </p:nvSpPr>
        <p:spPr>
          <a:xfrm>
            <a:off x="2816760" y="5263450"/>
            <a:ext cx="3425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send "notify" with modified matrix</a:t>
            </a:r>
          </a:p>
        </p:txBody>
      </p:sp>
      <p:sp>
        <p:nvSpPr>
          <p:cNvPr id="73" name="正方形/長方形 72"/>
          <p:cNvSpPr/>
          <p:nvPr/>
        </p:nvSpPr>
        <p:spPr>
          <a:xfrm>
            <a:off x="2555776" y="5113650"/>
            <a:ext cx="216024" cy="216024"/>
          </a:xfrm>
          <a:prstGeom prst="rect">
            <a:avLst/>
          </a:prstGeom>
          <a:solidFill>
            <a:schemeClr val="accent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2555776" y="5589240"/>
            <a:ext cx="216024" cy="216024"/>
          </a:xfrm>
          <a:prstGeom prst="rect">
            <a:avLst/>
          </a:prstGeom>
          <a:solidFill>
            <a:schemeClr val="accent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1423608" y="4969634"/>
            <a:ext cx="1204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update mat</a:t>
            </a:r>
          </a:p>
        </p:txBody>
      </p:sp>
      <p:sp>
        <p:nvSpPr>
          <p:cNvPr id="76" name="正方形/長方形 75"/>
          <p:cNvSpPr/>
          <p:nvPr/>
        </p:nvSpPr>
        <p:spPr>
          <a:xfrm>
            <a:off x="1403648" y="5392390"/>
            <a:ext cx="1204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update mat</a:t>
            </a:r>
          </a:p>
        </p:txBody>
      </p:sp>
      <p:cxnSp>
        <p:nvCxnSpPr>
          <p:cNvPr id="77" name="直線矢印コネクタ 76"/>
          <p:cNvCxnSpPr/>
          <p:nvPr/>
        </p:nvCxnSpPr>
        <p:spPr>
          <a:xfrm>
            <a:off x="986114" y="6323272"/>
            <a:ext cx="1584176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正方形/長方形 77"/>
          <p:cNvSpPr/>
          <p:nvPr/>
        </p:nvSpPr>
        <p:spPr>
          <a:xfrm>
            <a:off x="1130130" y="5963232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stop</a:t>
            </a:r>
            <a:endParaRPr lang="ja-JP" altLang="en-US" dirty="0"/>
          </a:p>
        </p:txBody>
      </p:sp>
      <p:sp>
        <p:nvSpPr>
          <p:cNvPr id="79" name="正方形/長方形 78"/>
          <p:cNvSpPr/>
          <p:nvPr/>
        </p:nvSpPr>
        <p:spPr>
          <a:xfrm>
            <a:off x="2555776" y="6337786"/>
            <a:ext cx="216024" cy="216024"/>
          </a:xfrm>
          <a:prstGeom prst="rect">
            <a:avLst/>
          </a:prstGeom>
          <a:solidFill>
            <a:schemeClr val="accent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2800266" y="6112470"/>
            <a:ext cx="1691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terminate thread</a:t>
            </a:r>
          </a:p>
        </p:txBody>
      </p:sp>
      <p:cxnSp>
        <p:nvCxnSpPr>
          <p:cNvPr id="81" name="直線矢印コネクタ 80"/>
          <p:cNvCxnSpPr/>
          <p:nvPr/>
        </p:nvCxnSpPr>
        <p:spPr>
          <a:xfrm>
            <a:off x="2800266" y="6472510"/>
            <a:ext cx="4752528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右中かっこ 81"/>
          <p:cNvSpPr/>
          <p:nvPr/>
        </p:nvSpPr>
        <p:spPr>
          <a:xfrm>
            <a:off x="7740352" y="4681602"/>
            <a:ext cx="288032" cy="43204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右中かっこ 82"/>
          <p:cNvSpPr/>
          <p:nvPr/>
        </p:nvSpPr>
        <p:spPr>
          <a:xfrm>
            <a:off x="7740352" y="5113650"/>
            <a:ext cx="288032" cy="43204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8013870" y="4739096"/>
            <a:ext cx="6703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smtClean="0">
                <a:latin typeface="Times New Roman" pitchFamily="18" charset="0"/>
                <a:cs typeface="Times New Roman" pitchFamily="18" charset="0"/>
              </a:rPr>
              <a:t>1 step</a:t>
            </a:r>
            <a:endParaRPr lang="ja-JP" altLang="en-US" sz="1600" dirty="0"/>
          </a:p>
        </p:txBody>
      </p:sp>
      <p:sp>
        <p:nvSpPr>
          <p:cNvPr id="85" name="正方形/長方形 84"/>
          <p:cNvSpPr/>
          <p:nvPr/>
        </p:nvSpPr>
        <p:spPr>
          <a:xfrm>
            <a:off x="8013870" y="5207144"/>
            <a:ext cx="6703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1 step</a:t>
            </a:r>
            <a:endParaRPr lang="ja-JP" altLang="en-US" sz="1600" dirty="0"/>
          </a:p>
        </p:txBody>
      </p:sp>
      <p:sp>
        <p:nvSpPr>
          <p:cNvPr id="86" name="右大かっこ 85"/>
          <p:cNvSpPr/>
          <p:nvPr/>
        </p:nvSpPr>
        <p:spPr>
          <a:xfrm rot="16200000">
            <a:off x="3981422" y="-1092428"/>
            <a:ext cx="360040" cy="4795508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正方形/長方形 86"/>
          <p:cNvSpPr/>
          <p:nvPr/>
        </p:nvSpPr>
        <p:spPr>
          <a:xfrm>
            <a:off x="1449684" y="764704"/>
            <a:ext cx="1063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UI thread</a:t>
            </a:r>
          </a:p>
        </p:txBody>
      </p:sp>
      <p:sp>
        <p:nvSpPr>
          <p:cNvPr id="88" name="稲妻 87"/>
          <p:cNvSpPr/>
          <p:nvPr/>
        </p:nvSpPr>
        <p:spPr>
          <a:xfrm flipH="1">
            <a:off x="4211960" y="3563724"/>
            <a:ext cx="288032" cy="288032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稲妻 88"/>
          <p:cNvSpPr/>
          <p:nvPr/>
        </p:nvSpPr>
        <p:spPr>
          <a:xfrm flipH="1">
            <a:off x="5796136" y="2996952"/>
            <a:ext cx="288032" cy="288032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/>
        </p:nvSpPr>
        <p:spPr>
          <a:xfrm rot="5400000">
            <a:off x="7781727" y="5713367"/>
            <a:ext cx="4427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 smtClean="0">
                <a:latin typeface="Times New Roman" pitchFamily="18" charset="0"/>
                <a:cs typeface="Times New Roman" pitchFamily="18" charset="0"/>
              </a:rPr>
              <a:t>...</a:t>
            </a:r>
            <a:endParaRPr lang="ja-JP" altLang="en-US" sz="1600" b="1" dirty="0"/>
          </a:p>
        </p:txBody>
      </p:sp>
      <p:sp>
        <p:nvSpPr>
          <p:cNvPr id="91" name="正方形/長方形 90"/>
          <p:cNvSpPr/>
          <p:nvPr/>
        </p:nvSpPr>
        <p:spPr>
          <a:xfrm>
            <a:off x="4211960" y="2266524"/>
            <a:ext cx="216024" cy="288032"/>
          </a:xfrm>
          <a:prstGeom prst="rect">
            <a:avLst/>
          </a:prstGeom>
          <a:solidFill>
            <a:schemeClr val="accent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正方形/長方形 91"/>
          <p:cNvSpPr/>
          <p:nvPr/>
        </p:nvSpPr>
        <p:spPr>
          <a:xfrm>
            <a:off x="4355976" y="2195572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draw canvas</a:t>
            </a:r>
          </a:p>
        </p:txBody>
      </p:sp>
      <p:sp>
        <p:nvSpPr>
          <p:cNvPr id="93" name="稲妻 92"/>
          <p:cNvSpPr/>
          <p:nvPr/>
        </p:nvSpPr>
        <p:spPr>
          <a:xfrm flipH="1">
            <a:off x="4211960" y="1979548"/>
            <a:ext cx="288032" cy="288032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正方形/長方形 71"/>
          <p:cNvSpPr/>
          <p:nvPr/>
        </p:nvSpPr>
        <p:spPr>
          <a:xfrm>
            <a:off x="899592" y="2420888"/>
            <a:ext cx="216024" cy="2448272"/>
          </a:xfrm>
          <a:prstGeom prst="rect">
            <a:avLst/>
          </a:prstGeom>
          <a:solidFill>
            <a:schemeClr val="accent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タイトル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Messages b/w threads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51520" y="1484784"/>
            <a:ext cx="1296144" cy="57606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直線コネクタ 3"/>
          <p:cNvCxnSpPr>
            <a:stCxn id="3" idx="2"/>
          </p:cNvCxnSpPr>
          <p:nvPr/>
        </p:nvCxnSpPr>
        <p:spPr>
          <a:xfrm>
            <a:off x="899592" y="2060848"/>
            <a:ext cx="0" cy="3780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/>
          <p:cNvSpPr/>
          <p:nvPr/>
        </p:nvSpPr>
        <p:spPr>
          <a:xfrm>
            <a:off x="3311352" y="1484784"/>
            <a:ext cx="1296144" cy="57606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thread_life</a:t>
            </a:r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直線コネクタ 5"/>
          <p:cNvCxnSpPr>
            <a:stCxn id="5" idx="2"/>
          </p:cNvCxnSpPr>
          <p:nvPr/>
        </p:nvCxnSpPr>
        <p:spPr>
          <a:xfrm>
            <a:off x="3959424" y="2060848"/>
            <a:ext cx="0" cy="3780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>
            <a:off x="899592" y="2780928"/>
            <a:ext cx="3078976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3043813" y="2420888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start</a:t>
            </a:r>
            <a:endParaRPr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6228184" y="2060848"/>
            <a:ext cx="1872208" cy="158417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lifeMatrix</a:t>
            </a:r>
            <a:r>
              <a:rPr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[H][W]</a:t>
            </a:r>
          </a:p>
          <a:p>
            <a:r>
              <a:rPr lang="en-US" altLang="ja-JP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alive/dead</a:t>
            </a:r>
          </a:p>
          <a:p>
            <a:r>
              <a:rPr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uint32: age</a:t>
            </a:r>
          </a:p>
          <a:p>
            <a:r>
              <a:rPr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uint8: sex</a:t>
            </a:r>
          </a:p>
          <a:p>
            <a:r>
              <a:rPr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other: other info.</a:t>
            </a:r>
          </a:p>
          <a:p>
            <a:r>
              <a:rPr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endParaRPr lang="ja-JP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899592" y="3501008"/>
            <a:ext cx="3078976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3043813" y="3068960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notify</a:t>
            </a:r>
            <a:endParaRPr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3959424" y="2780928"/>
            <a:ext cx="216024" cy="201622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正方形/長方形 17"/>
          <p:cNvSpPr/>
          <p:nvPr/>
        </p:nvSpPr>
        <p:spPr>
          <a:xfrm rot="5400000">
            <a:off x="3907305" y="4993286"/>
            <a:ext cx="4427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 smtClean="0">
                <a:latin typeface="Times New Roman" pitchFamily="18" charset="0"/>
                <a:cs typeface="Times New Roman" pitchFamily="18" charset="0"/>
              </a:rPr>
              <a:t>...</a:t>
            </a:r>
            <a:endParaRPr lang="ja-JP" altLang="en-US" sz="1600" b="1" dirty="0"/>
          </a:p>
        </p:txBody>
      </p:sp>
      <p:cxnSp>
        <p:nvCxnSpPr>
          <p:cNvPr id="23" name="直線矢印コネクタ 22"/>
          <p:cNvCxnSpPr/>
          <p:nvPr/>
        </p:nvCxnSpPr>
        <p:spPr>
          <a:xfrm flipV="1">
            <a:off x="885078" y="4293096"/>
            <a:ext cx="3021482" cy="562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/>
        </p:nvSpPr>
        <p:spPr>
          <a:xfrm>
            <a:off x="3029299" y="3861610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notify</a:t>
            </a:r>
            <a:endParaRPr lang="ja-JP" altLang="en-US" dirty="0"/>
          </a:p>
        </p:txBody>
      </p:sp>
      <p:cxnSp>
        <p:nvCxnSpPr>
          <p:cNvPr id="29" name="直線矢印コネクタ 28"/>
          <p:cNvCxnSpPr>
            <a:stCxn id="9" idx="1"/>
            <a:endCxn id="8" idx="3"/>
          </p:cNvCxnSpPr>
          <p:nvPr/>
        </p:nvCxnSpPr>
        <p:spPr>
          <a:xfrm flipH="1" flipV="1">
            <a:off x="3626024" y="2605554"/>
            <a:ext cx="2602160" cy="2473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13" idx="3"/>
            <a:endCxn id="9" idx="1"/>
          </p:cNvCxnSpPr>
          <p:nvPr/>
        </p:nvCxnSpPr>
        <p:spPr>
          <a:xfrm flipV="1">
            <a:off x="3779912" y="2852936"/>
            <a:ext cx="2448272" cy="40069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下矢印 44"/>
          <p:cNvSpPr/>
          <p:nvPr/>
        </p:nvSpPr>
        <p:spPr>
          <a:xfrm>
            <a:off x="6804248" y="3861048"/>
            <a:ext cx="504056" cy="504056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5652120" y="4509120"/>
            <a:ext cx="2664296" cy="158417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lifeMatrix</a:t>
            </a:r>
            <a:r>
              <a:rPr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[W*H*NUM_INFO]</a:t>
            </a:r>
          </a:p>
          <a:p>
            <a:r>
              <a:rPr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Uint32: alive/dead</a:t>
            </a:r>
          </a:p>
          <a:p>
            <a:r>
              <a:rPr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Uint32: age</a:t>
            </a:r>
          </a:p>
          <a:p>
            <a:r>
              <a:rPr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Uint32: sex</a:t>
            </a:r>
          </a:p>
          <a:p>
            <a:r>
              <a:rPr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Uint32: other info.</a:t>
            </a:r>
          </a:p>
          <a:p>
            <a:r>
              <a:rPr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endParaRPr lang="ja-JP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大波 54"/>
          <p:cNvSpPr/>
          <p:nvPr/>
        </p:nvSpPr>
        <p:spPr>
          <a:xfrm rot="16200000">
            <a:off x="450176" y="3429001"/>
            <a:ext cx="3960440" cy="216024"/>
          </a:xfrm>
          <a:prstGeom prst="wave">
            <a:avLst>
              <a:gd name="adj1" fmla="val 12500"/>
              <a:gd name="adj2" fmla="val -10000"/>
            </a:avLst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左右矢印 55"/>
          <p:cNvSpPr/>
          <p:nvPr/>
        </p:nvSpPr>
        <p:spPr>
          <a:xfrm>
            <a:off x="2034352" y="4797152"/>
            <a:ext cx="792088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1674312" y="5651956"/>
            <a:ext cx="1614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Memory Copy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6660232" y="1691516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simple but heavy</a:t>
            </a:r>
            <a:endParaRPr lang="ja-JP" altLang="en-US" dirty="0"/>
          </a:p>
        </p:txBody>
      </p:sp>
      <p:sp>
        <p:nvSpPr>
          <p:cNvPr id="71" name="正方形/長方形 70"/>
          <p:cNvSpPr/>
          <p:nvPr/>
        </p:nvSpPr>
        <p:spPr>
          <a:xfrm>
            <a:off x="7596336" y="4077072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light</a:t>
            </a:r>
            <a:endParaRPr lang="ja-JP" altLang="en-US" dirty="0"/>
          </a:p>
        </p:txBody>
      </p:sp>
      <p:sp>
        <p:nvSpPr>
          <p:cNvPr id="73" name="正方形/長方形 72"/>
          <p:cNvSpPr/>
          <p:nvPr/>
        </p:nvSpPr>
        <p:spPr>
          <a:xfrm rot="5400000">
            <a:off x="868959" y="4921279"/>
            <a:ext cx="4427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 smtClean="0">
                <a:latin typeface="Times New Roman" pitchFamily="18" charset="0"/>
                <a:cs typeface="Times New Roman" pitchFamily="18" charset="0"/>
              </a:rPr>
              <a:t>...</a:t>
            </a:r>
            <a:endParaRPr lang="ja-JP" altLang="en-US" sz="16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259632" y="1628800"/>
            <a:ext cx="3168352" cy="1728192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6732240" y="4653136"/>
            <a:ext cx="1944216" cy="504056"/>
          </a:xfrm>
          <a:prstGeom prst="wedgeRectCallout">
            <a:avLst>
              <a:gd name="adj1" fmla="val -42583"/>
              <a:gd name="adj2" fmla="val -167691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same aspect as </a:t>
            </a:r>
            <a:r>
              <a:rPr kumimoji="1"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CANVAS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2555776" y="119675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1920</a:t>
            </a:r>
            <a:endParaRPr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541293" y="227687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1080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1259632" y="980728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FIELD</a:t>
            </a:r>
            <a:endParaRPr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3407822" y="198884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975774" y="237790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6156176" y="306896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6444208" y="306896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6732240" y="306896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7020272" y="306896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156176" y="33569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444208" y="33569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6732240" y="33569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7020272" y="33569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156176" y="364502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6444208" y="364502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6732240" y="364502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7020272" y="364502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1959166" y="4797152"/>
            <a:ext cx="1800200" cy="136815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2528917" y="4427820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640</a:t>
            </a:r>
            <a:endParaRPr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1404880" y="5229200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480</a:t>
            </a:r>
          </a:p>
        </p:txBody>
      </p:sp>
      <p:cxnSp>
        <p:nvCxnSpPr>
          <p:cNvPr id="32" name="直線矢印コネクタ 31"/>
          <p:cNvCxnSpPr/>
          <p:nvPr/>
        </p:nvCxnSpPr>
        <p:spPr>
          <a:xfrm>
            <a:off x="4139952" y="2852936"/>
            <a:ext cx="1440160" cy="576064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円/楕円 33"/>
          <p:cNvSpPr/>
          <p:nvPr/>
        </p:nvSpPr>
        <p:spPr>
          <a:xfrm>
            <a:off x="6530864" y="3449328"/>
            <a:ext cx="109736" cy="109736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円/楕円 34"/>
          <p:cNvSpPr/>
          <p:nvPr/>
        </p:nvSpPr>
        <p:spPr>
          <a:xfrm>
            <a:off x="3396658" y="2535876"/>
            <a:ext cx="109736" cy="109736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5686774" y="2276872"/>
            <a:ext cx="1909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FOCUSED AREA</a:t>
            </a:r>
            <a:endParaRPr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2411760" y="6309320"/>
            <a:ext cx="1103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CANVAS</a:t>
            </a:r>
            <a:endParaRPr lang="ja-JP" altLang="en-US" dirty="0"/>
          </a:p>
        </p:txBody>
      </p:sp>
      <p:cxnSp>
        <p:nvCxnSpPr>
          <p:cNvPr id="38" name="直線矢印コネクタ 37"/>
          <p:cNvCxnSpPr/>
          <p:nvPr/>
        </p:nvCxnSpPr>
        <p:spPr>
          <a:xfrm flipH="1">
            <a:off x="4427984" y="4005064"/>
            <a:ext cx="1224136" cy="1152128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タイトル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Coordinate Systems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0" name="四角形吹き出し 49"/>
          <p:cNvSpPr/>
          <p:nvPr/>
        </p:nvSpPr>
        <p:spPr>
          <a:xfrm>
            <a:off x="2771800" y="3429000"/>
            <a:ext cx="1440160" cy="504056"/>
          </a:xfrm>
          <a:prstGeom prst="wedgeRectCallout">
            <a:avLst>
              <a:gd name="adj1" fmla="val -7700"/>
              <a:gd name="adj2" fmla="val -183528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posX</a:t>
            </a:r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ja-JP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posY</a:t>
            </a:r>
            <a:endParaRPr lang="en-US" altLang="ja-JP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kumimoji="1"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900 x 500</a:t>
            </a:r>
            <a:endParaRPr kumimoji="1" lang="ja-JP" alt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6516216" y="269962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ja-JP" altLang="en-US" dirty="0"/>
          </a:p>
        </p:txBody>
      </p:sp>
      <p:sp>
        <p:nvSpPr>
          <p:cNvPr id="52" name="正方形/長方形 51"/>
          <p:cNvSpPr/>
          <p:nvPr/>
        </p:nvSpPr>
        <p:spPr>
          <a:xfrm>
            <a:off x="5868144" y="328498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ja-JP" altLang="en-US" dirty="0"/>
          </a:p>
        </p:txBody>
      </p:sp>
      <p:sp>
        <p:nvSpPr>
          <p:cNvPr id="53" name="正方形/長方形 52"/>
          <p:cNvSpPr/>
          <p:nvPr/>
        </p:nvSpPr>
        <p:spPr>
          <a:xfrm>
            <a:off x="3203848" y="2348880"/>
            <a:ext cx="720080" cy="504056"/>
          </a:xfrm>
          <a:prstGeom prst="rect">
            <a:avLst/>
          </a:prstGeom>
          <a:solidFill>
            <a:srgbClr val="8EB4E3">
              <a:alpha val="3098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四角形吹き出し 38"/>
          <p:cNvSpPr/>
          <p:nvPr/>
        </p:nvSpPr>
        <p:spPr>
          <a:xfrm>
            <a:off x="4572000" y="5445224"/>
            <a:ext cx="2448272" cy="576064"/>
          </a:xfrm>
          <a:prstGeom prst="wedgeRectCallout">
            <a:avLst>
              <a:gd name="adj1" fmla="val -40197"/>
              <a:gd name="adj2" fmla="val -123058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drawScale</a:t>
            </a:r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160</a:t>
            </a: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stretch to draw canvas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798556" y="1470270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0,0</a:t>
            </a:r>
            <a:endParaRPr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1527118" y="4725144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0,0</a:t>
            </a:r>
            <a:endParaRPr lang="ja-JP" altLang="en-US" dirty="0"/>
          </a:p>
        </p:txBody>
      </p:sp>
      <p:sp>
        <p:nvSpPr>
          <p:cNvPr id="42" name="正方形/長方形 41"/>
          <p:cNvSpPr/>
          <p:nvPr/>
        </p:nvSpPr>
        <p:spPr>
          <a:xfrm>
            <a:off x="5220072" y="2843644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899, 499</a:t>
            </a:r>
            <a:endParaRPr lang="ja-JP" altLang="en-US" dirty="0"/>
          </a:p>
        </p:txBody>
      </p:sp>
      <p:sp>
        <p:nvSpPr>
          <p:cNvPr id="43" name="四角形吹き出し 42"/>
          <p:cNvSpPr/>
          <p:nvPr/>
        </p:nvSpPr>
        <p:spPr>
          <a:xfrm>
            <a:off x="1115616" y="6309320"/>
            <a:ext cx="720080" cy="288032"/>
          </a:xfrm>
          <a:prstGeom prst="wedgeRectCallout">
            <a:avLst>
              <a:gd name="adj1" fmla="val 38406"/>
              <a:gd name="adj2" fmla="val -128098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users see</a:t>
            </a:r>
            <a:endParaRPr kumimoji="1" lang="ja-JP" alt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四角形吹き出し 43"/>
          <p:cNvSpPr/>
          <p:nvPr/>
        </p:nvSpPr>
        <p:spPr>
          <a:xfrm>
            <a:off x="3635896" y="1268760"/>
            <a:ext cx="1728192" cy="288032"/>
          </a:xfrm>
          <a:prstGeom prst="wedgeRectCallout">
            <a:avLst>
              <a:gd name="adj1" fmla="val -37702"/>
              <a:gd name="adj2" fmla="val 108742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there are 1920x1080 lives</a:t>
            </a:r>
            <a:endParaRPr kumimoji="1" lang="ja-JP" altLang="en-US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7308304" y="3779748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902, 501</a:t>
            </a:r>
            <a:endParaRPr lang="ja-JP" altLang="en-US" dirty="0"/>
          </a:p>
        </p:txBody>
      </p:sp>
      <p:sp>
        <p:nvSpPr>
          <p:cNvPr id="46" name="正方形/長方形 45"/>
          <p:cNvSpPr/>
          <p:nvPr/>
        </p:nvSpPr>
        <p:spPr>
          <a:xfrm>
            <a:off x="6804922" y="6488668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numbers are example</a:t>
            </a:r>
            <a:endParaRPr lang="ja-JP" altLang="en-US" dirty="0"/>
          </a:p>
        </p:txBody>
      </p:sp>
      <p:sp>
        <p:nvSpPr>
          <p:cNvPr id="47" name="四角形吹き出し 46"/>
          <p:cNvSpPr/>
          <p:nvPr/>
        </p:nvSpPr>
        <p:spPr>
          <a:xfrm>
            <a:off x="323528" y="2924944"/>
            <a:ext cx="936104" cy="216024"/>
          </a:xfrm>
          <a:prstGeom prst="wedgeRectCallout">
            <a:avLst>
              <a:gd name="adj1" fmla="val -7700"/>
              <a:gd name="adj2" fmla="val -183528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</a:t>
            </a:r>
            <a:r>
              <a:rPr lang="en-US" altLang="ja-JP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config</a:t>
            </a:r>
            <a:endParaRPr kumimoji="1" lang="ja-JP" alt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四角形吹き出し 47"/>
          <p:cNvSpPr/>
          <p:nvPr/>
        </p:nvSpPr>
        <p:spPr>
          <a:xfrm>
            <a:off x="179512" y="5301208"/>
            <a:ext cx="936104" cy="216024"/>
          </a:xfrm>
          <a:prstGeom prst="wedgeRectCallout">
            <a:avLst>
              <a:gd name="adj1" fmla="val 85330"/>
              <a:gd name="adj2" fmla="val -8838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resize</a:t>
            </a:r>
            <a:endParaRPr kumimoji="1" lang="ja-JP" alt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四角形吹き出し 53"/>
          <p:cNvSpPr/>
          <p:nvPr/>
        </p:nvSpPr>
        <p:spPr>
          <a:xfrm>
            <a:off x="1547664" y="3573016"/>
            <a:ext cx="936104" cy="216024"/>
          </a:xfrm>
          <a:prstGeom prst="wedgeRectCallout">
            <a:avLst>
              <a:gd name="adj1" fmla="val 82229"/>
              <a:gd name="adj2" fmla="val -102902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control</a:t>
            </a:r>
            <a:endParaRPr kumimoji="1" lang="ja-JP" alt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四角形吹き出し 54"/>
          <p:cNvSpPr/>
          <p:nvPr/>
        </p:nvSpPr>
        <p:spPr>
          <a:xfrm>
            <a:off x="7596336" y="3356992"/>
            <a:ext cx="936104" cy="216024"/>
          </a:xfrm>
          <a:prstGeom prst="wedgeRectCallout">
            <a:avLst>
              <a:gd name="adj1" fmla="val -51114"/>
              <a:gd name="adj2" fmla="val 118819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calc</a:t>
            </a:r>
            <a:endParaRPr kumimoji="1" lang="ja-JP" alt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四角形吹き出し 55"/>
          <p:cNvSpPr/>
          <p:nvPr/>
        </p:nvSpPr>
        <p:spPr>
          <a:xfrm>
            <a:off x="7740352" y="1988840"/>
            <a:ext cx="1403648" cy="720080"/>
          </a:xfrm>
          <a:prstGeom prst="wedgeRectCallout">
            <a:avLst>
              <a:gd name="adj1" fmla="val -108477"/>
              <a:gd name="adj2" fmla="val 69100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calc</a:t>
            </a:r>
          </a:p>
          <a:p>
            <a:r>
              <a:rPr kumimoji="1"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depends on </a:t>
            </a:r>
            <a:r>
              <a:rPr kumimoji="1" lang="en-US" altLang="ja-JP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posZ</a:t>
            </a:r>
            <a:r>
              <a:rPr kumimoji="1"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canvas size</a:t>
            </a:r>
            <a:endParaRPr kumimoji="1" lang="ja-JP" alt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タイトル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Events related to view 1 - Focused Area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323528" y="4077072"/>
            <a:ext cx="15119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 smtClean="0">
                <a:latin typeface="Times New Roman" pitchFamily="18" charset="0"/>
                <a:cs typeface="Times New Roman" pitchFamily="18" charset="0"/>
              </a:rPr>
              <a:t>posZ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 change</a:t>
            </a:r>
          </a:p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(mouse scroll)</a:t>
            </a:r>
            <a:endParaRPr lang="ja-JP" altLang="en-US" dirty="0"/>
          </a:p>
        </p:txBody>
      </p:sp>
      <p:sp>
        <p:nvSpPr>
          <p:cNvPr id="44" name="正方形/長方形 43"/>
          <p:cNvSpPr/>
          <p:nvPr/>
        </p:nvSpPr>
        <p:spPr>
          <a:xfrm>
            <a:off x="1187624" y="4653136"/>
            <a:ext cx="720080" cy="504056"/>
          </a:xfrm>
          <a:prstGeom prst="rect">
            <a:avLst/>
          </a:prstGeom>
          <a:solidFill>
            <a:srgbClr val="8EB4E3">
              <a:alpha val="3098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899592" y="5661248"/>
            <a:ext cx="1368152" cy="957706"/>
          </a:xfrm>
          <a:prstGeom prst="rect">
            <a:avLst/>
          </a:prstGeom>
          <a:solidFill>
            <a:srgbClr val="8EB4E3">
              <a:alpha val="3098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上下矢印 45"/>
          <p:cNvSpPr/>
          <p:nvPr/>
        </p:nvSpPr>
        <p:spPr>
          <a:xfrm>
            <a:off x="1403648" y="5157192"/>
            <a:ext cx="288032" cy="432048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1907705" y="4799474"/>
            <a:ext cx="151216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Focused area size changes</a:t>
            </a:r>
          </a:p>
          <a:p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,but keep aspect</a:t>
            </a:r>
            <a:endParaRPr lang="ja-JP" altLang="en-US" sz="1600" dirty="0"/>
          </a:p>
        </p:txBody>
      </p:sp>
      <p:sp>
        <p:nvSpPr>
          <p:cNvPr id="48" name="正方形/長方形 47"/>
          <p:cNvSpPr/>
          <p:nvPr/>
        </p:nvSpPr>
        <p:spPr>
          <a:xfrm>
            <a:off x="3419872" y="4150821"/>
            <a:ext cx="14093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pos change</a:t>
            </a:r>
          </a:p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(mouse drag)</a:t>
            </a:r>
            <a:endParaRPr lang="ja-JP" altLang="en-US" dirty="0"/>
          </a:p>
        </p:txBody>
      </p:sp>
      <p:sp>
        <p:nvSpPr>
          <p:cNvPr id="55" name="正方形/長方形 54"/>
          <p:cNvSpPr/>
          <p:nvPr/>
        </p:nvSpPr>
        <p:spPr>
          <a:xfrm>
            <a:off x="3995936" y="4797152"/>
            <a:ext cx="720080" cy="504056"/>
          </a:xfrm>
          <a:prstGeom prst="rect">
            <a:avLst/>
          </a:prstGeom>
          <a:solidFill>
            <a:srgbClr val="8EB4E3">
              <a:alpha val="3098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4572000" y="5445224"/>
            <a:ext cx="15121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Focused area moves</a:t>
            </a:r>
            <a:endParaRPr lang="ja-JP" altLang="en-US" dirty="0"/>
          </a:p>
        </p:txBody>
      </p:sp>
      <p:sp>
        <p:nvSpPr>
          <p:cNvPr id="59" name="円/楕円 58"/>
          <p:cNvSpPr/>
          <p:nvPr/>
        </p:nvSpPr>
        <p:spPr>
          <a:xfrm>
            <a:off x="4231726" y="4989962"/>
            <a:ext cx="109736" cy="109736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3635896" y="5805264"/>
            <a:ext cx="720080" cy="504056"/>
          </a:xfrm>
          <a:prstGeom prst="rect">
            <a:avLst/>
          </a:prstGeom>
          <a:solidFill>
            <a:srgbClr val="8EB4E3">
              <a:alpha val="3098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円/楕円 60"/>
          <p:cNvSpPr/>
          <p:nvPr/>
        </p:nvSpPr>
        <p:spPr>
          <a:xfrm>
            <a:off x="3871686" y="5998074"/>
            <a:ext cx="109736" cy="109736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2" name="直線矢印コネクタ 61"/>
          <p:cNvCxnSpPr/>
          <p:nvPr/>
        </p:nvCxnSpPr>
        <p:spPr>
          <a:xfrm flipH="1">
            <a:off x="4067944" y="5445224"/>
            <a:ext cx="144016" cy="288032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>
          <a:xfrm>
            <a:off x="6705389" y="4150821"/>
            <a:ext cx="16786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canvas resize</a:t>
            </a:r>
          </a:p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(window resize)</a:t>
            </a:r>
            <a:endParaRPr lang="ja-JP" altLang="en-US" dirty="0"/>
          </a:p>
        </p:txBody>
      </p:sp>
      <p:sp>
        <p:nvSpPr>
          <p:cNvPr id="65" name="正方形/長方形 64"/>
          <p:cNvSpPr/>
          <p:nvPr/>
        </p:nvSpPr>
        <p:spPr>
          <a:xfrm>
            <a:off x="7020272" y="4725144"/>
            <a:ext cx="720080" cy="504056"/>
          </a:xfrm>
          <a:prstGeom prst="rect">
            <a:avLst/>
          </a:prstGeom>
          <a:solidFill>
            <a:srgbClr val="8EB4E3">
              <a:alpha val="3098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6444208" y="5877272"/>
            <a:ext cx="720080" cy="792088"/>
          </a:xfrm>
          <a:prstGeom prst="rect">
            <a:avLst/>
          </a:prstGeom>
          <a:solidFill>
            <a:srgbClr val="8EB4E3">
              <a:alpha val="3098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7452320" y="5445224"/>
            <a:ext cx="1691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Focused area aspect changes</a:t>
            </a:r>
            <a:endParaRPr lang="ja-JP" altLang="en-US" dirty="0"/>
          </a:p>
        </p:txBody>
      </p:sp>
      <p:cxnSp>
        <p:nvCxnSpPr>
          <p:cNvPr id="68" name="直線矢印コネクタ 67"/>
          <p:cNvCxnSpPr/>
          <p:nvPr/>
        </p:nvCxnSpPr>
        <p:spPr>
          <a:xfrm flipH="1">
            <a:off x="6948264" y="5445224"/>
            <a:ext cx="144016" cy="288032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四角形吹き出し 68"/>
          <p:cNvSpPr/>
          <p:nvPr/>
        </p:nvSpPr>
        <p:spPr>
          <a:xfrm>
            <a:off x="4860032" y="3212976"/>
            <a:ext cx="1872208" cy="1080120"/>
          </a:xfrm>
          <a:prstGeom prst="wedgeRectCallout">
            <a:avLst>
              <a:gd name="adj1" fmla="val -47004"/>
              <a:gd name="adj2" fmla="val 84554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x0, x1, y0, y1=</a:t>
            </a:r>
          </a:p>
          <a:p>
            <a:r>
              <a:rPr kumimoji="1" lang="en-US" altLang="ja-JP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poxX</a:t>
            </a:r>
            <a:r>
              <a:rPr kumimoji="1"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kumimoji="1" lang="en-US" altLang="ja-JP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1"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(width/2 - 0.1)</a:t>
            </a:r>
          </a:p>
          <a:p>
            <a:r>
              <a:rPr lang="en-US" altLang="ja-JP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poxX</a:t>
            </a:r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ja-JP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(width/2 )</a:t>
            </a:r>
            <a:endParaRPr lang="ja-JP" alt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poxY</a:t>
            </a:r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altLang="ja-JP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(height/2 - 0.1)</a:t>
            </a:r>
          </a:p>
          <a:p>
            <a:r>
              <a:rPr lang="en-US" altLang="ja-JP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poxY</a:t>
            </a:r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ja-JP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(height/2 )</a:t>
            </a:r>
            <a:endParaRPr lang="ja-JP" alt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kumimoji="1" lang="ja-JP" alt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四角形吹き出し 69"/>
          <p:cNvSpPr/>
          <p:nvPr/>
        </p:nvSpPr>
        <p:spPr>
          <a:xfrm>
            <a:off x="1979712" y="3933056"/>
            <a:ext cx="864096" cy="360040"/>
          </a:xfrm>
          <a:prstGeom prst="wedgeRectCallout">
            <a:avLst>
              <a:gd name="adj1" fmla="val -47004"/>
              <a:gd name="adj2" fmla="val 84554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next page</a:t>
            </a:r>
            <a:endParaRPr lang="ja-JP" alt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kumimoji="1" lang="ja-JP" alt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1259632" y="1700808"/>
            <a:ext cx="3168352" cy="1728192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2555776" y="132625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1920</a:t>
            </a:r>
            <a:endParaRPr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541293" y="234888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1080</a:t>
            </a:r>
          </a:p>
        </p:txBody>
      </p:sp>
      <p:sp>
        <p:nvSpPr>
          <p:cNvPr id="33" name="正方形/長方形 32"/>
          <p:cNvSpPr/>
          <p:nvPr/>
        </p:nvSpPr>
        <p:spPr>
          <a:xfrm>
            <a:off x="1259632" y="1110230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FIELD</a:t>
            </a:r>
            <a:endParaRPr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3407822" y="206084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ja-JP" altLang="en-US" dirty="0"/>
          </a:p>
        </p:txBody>
      </p:sp>
      <p:sp>
        <p:nvSpPr>
          <p:cNvPr id="36" name="正方形/長方形 35"/>
          <p:cNvSpPr/>
          <p:nvPr/>
        </p:nvSpPr>
        <p:spPr>
          <a:xfrm>
            <a:off x="2975774" y="244991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ja-JP" altLang="en-US" dirty="0"/>
          </a:p>
        </p:txBody>
      </p:sp>
      <p:sp>
        <p:nvSpPr>
          <p:cNvPr id="37" name="円/楕円 36"/>
          <p:cNvSpPr/>
          <p:nvPr/>
        </p:nvSpPr>
        <p:spPr>
          <a:xfrm>
            <a:off x="3396658" y="2607884"/>
            <a:ext cx="109736" cy="109736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3203848" y="2420888"/>
            <a:ext cx="720080" cy="504056"/>
          </a:xfrm>
          <a:prstGeom prst="rect">
            <a:avLst/>
          </a:prstGeom>
          <a:solidFill>
            <a:srgbClr val="8EB4E3">
              <a:alpha val="3098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798556" y="1542278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0,0</a:t>
            </a:r>
            <a:endParaRPr lang="ja-JP" altLang="en-US" dirty="0"/>
          </a:p>
        </p:txBody>
      </p:sp>
      <p:sp>
        <p:nvSpPr>
          <p:cNvPr id="50" name="四角形吹き出し 49"/>
          <p:cNvSpPr/>
          <p:nvPr/>
        </p:nvSpPr>
        <p:spPr>
          <a:xfrm>
            <a:off x="5940152" y="1268760"/>
            <a:ext cx="2808312" cy="576064"/>
          </a:xfrm>
          <a:prstGeom prst="wedgeRectCallout">
            <a:avLst>
              <a:gd name="adj1" fmla="val -31123"/>
              <a:gd name="adj2" fmla="val 4928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 events affect focused area</a:t>
            </a:r>
            <a:endParaRPr lang="ja-JP" altLang="en-US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kumimoji="1" lang="ja-JP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タイトル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ja-JP" sz="3600" dirty="0" smtClean="0">
                <a:latin typeface="Times New Roman" pitchFamily="18" charset="0"/>
                <a:cs typeface="Times New Roman" pitchFamily="18" charset="0"/>
              </a:rPr>
              <a:t>Events related to view 2 - Variables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cxnSp>
        <p:nvCxnSpPr>
          <p:cNvPr id="62" name="直線矢印コネクタ 61"/>
          <p:cNvCxnSpPr>
            <a:stCxn id="32" idx="3"/>
            <a:endCxn id="31" idx="1"/>
          </p:cNvCxnSpPr>
          <p:nvPr/>
        </p:nvCxnSpPr>
        <p:spPr>
          <a:xfrm>
            <a:off x="2123728" y="2533546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>
          <a:xfrm>
            <a:off x="2771800" y="4293096"/>
            <a:ext cx="144016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Canvas Size</a:t>
            </a:r>
            <a:endParaRPr lang="ja-JP" altLang="en-US" dirty="0"/>
          </a:p>
        </p:txBody>
      </p:sp>
      <p:sp>
        <p:nvSpPr>
          <p:cNvPr id="67" name="正方形/長方形 66"/>
          <p:cNvSpPr/>
          <p:nvPr/>
        </p:nvSpPr>
        <p:spPr>
          <a:xfrm>
            <a:off x="4355976" y="3212976"/>
            <a:ext cx="2088232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Focused Area Size </a:t>
            </a:r>
            <a:r>
              <a:rPr lang="en-US" altLang="ja-JP" dirty="0" smtClean="0"/>
              <a:t>/</a:t>
            </a:r>
          </a:p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Draw Scale</a:t>
            </a:r>
          </a:p>
        </p:txBody>
      </p:sp>
      <p:sp>
        <p:nvSpPr>
          <p:cNvPr id="30" name="正方形/長方形 29"/>
          <p:cNvSpPr/>
          <p:nvPr/>
        </p:nvSpPr>
        <p:spPr>
          <a:xfrm>
            <a:off x="6948264" y="2924944"/>
            <a:ext cx="208823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Focused Area </a:t>
            </a:r>
            <a:r>
              <a:rPr lang="en-US" altLang="ja-JP" dirty="0" err="1" smtClean="0">
                <a:latin typeface="Times New Roman" pitchFamily="18" charset="0"/>
                <a:cs typeface="Times New Roman" pitchFamily="18" charset="0"/>
              </a:rPr>
              <a:t>Rect</a:t>
            </a:r>
            <a:endParaRPr lang="en-US" altLang="ja-JP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2987824" y="2348880"/>
            <a:ext cx="108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 err="1" smtClean="0">
                <a:latin typeface="Times New Roman" pitchFamily="18" charset="0"/>
                <a:cs typeface="Times New Roman" pitchFamily="18" charset="0"/>
              </a:rPr>
              <a:t>posX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/Y</a:t>
            </a:r>
            <a:endParaRPr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467544" y="2348880"/>
            <a:ext cx="165618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Mouse Move</a:t>
            </a:r>
            <a:endParaRPr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467544" y="3356992"/>
            <a:ext cx="165618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Mouse Scroll</a:t>
            </a:r>
            <a:endParaRPr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539552" y="4293096"/>
            <a:ext cx="165618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Window Resize</a:t>
            </a:r>
            <a:endParaRPr lang="ja-JP" altLang="en-US" dirty="0"/>
          </a:p>
        </p:txBody>
      </p:sp>
      <p:cxnSp>
        <p:nvCxnSpPr>
          <p:cNvPr id="38" name="直線矢印コネクタ 37"/>
          <p:cNvCxnSpPr>
            <a:stCxn id="33" idx="3"/>
            <a:endCxn id="55" idx="1"/>
          </p:cNvCxnSpPr>
          <p:nvPr/>
        </p:nvCxnSpPr>
        <p:spPr>
          <a:xfrm>
            <a:off x="2123728" y="3541658"/>
            <a:ext cx="720080" cy="8384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34" idx="3"/>
            <a:endCxn id="64" idx="1"/>
          </p:cNvCxnSpPr>
          <p:nvPr/>
        </p:nvCxnSpPr>
        <p:spPr>
          <a:xfrm>
            <a:off x="2195736" y="447776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31" idx="3"/>
            <a:endCxn id="30" idx="1"/>
          </p:cNvCxnSpPr>
          <p:nvPr/>
        </p:nvCxnSpPr>
        <p:spPr>
          <a:xfrm>
            <a:off x="4067944" y="2533546"/>
            <a:ext cx="2880320" cy="576064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stCxn id="67" idx="3"/>
            <a:endCxn id="30" idx="1"/>
          </p:cNvCxnSpPr>
          <p:nvPr/>
        </p:nvCxnSpPr>
        <p:spPr>
          <a:xfrm flipV="1">
            <a:off x="6444208" y="3109610"/>
            <a:ext cx="504056" cy="426532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stCxn id="64" idx="0"/>
            <a:endCxn id="67" idx="2"/>
          </p:cNvCxnSpPr>
          <p:nvPr/>
        </p:nvCxnSpPr>
        <p:spPr>
          <a:xfrm flipV="1">
            <a:off x="3491880" y="3859307"/>
            <a:ext cx="1908212" cy="433789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正方形/長方形 82"/>
          <p:cNvSpPr/>
          <p:nvPr/>
        </p:nvSpPr>
        <p:spPr>
          <a:xfrm>
            <a:off x="827584" y="1556792"/>
            <a:ext cx="1306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User Events</a:t>
            </a:r>
            <a:endParaRPr lang="ja-JP" altLang="en-US" dirty="0"/>
          </a:p>
        </p:txBody>
      </p:sp>
      <p:sp>
        <p:nvSpPr>
          <p:cNvPr id="85" name="正方形/長方形 84"/>
          <p:cNvSpPr/>
          <p:nvPr/>
        </p:nvSpPr>
        <p:spPr>
          <a:xfrm>
            <a:off x="4067944" y="1556792"/>
            <a:ext cx="1901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Affected Variables</a:t>
            </a:r>
            <a:endParaRPr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6516216" y="551723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6804248" y="551723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092280" y="551723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7380312" y="551723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6516216" y="580526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6804248" y="580526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7092280" y="580526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7380312" y="580526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6516216" y="609329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6804248" y="609329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7092280" y="609329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7380312" y="609329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円/楕円 40"/>
          <p:cNvSpPr/>
          <p:nvPr/>
        </p:nvSpPr>
        <p:spPr>
          <a:xfrm>
            <a:off x="6890904" y="5897600"/>
            <a:ext cx="109736" cy="109736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6046814" y="4725144"/>
            <a:ext cx="1909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FOCUSED AREA</a:t>
            </a:r>
            <a:endParaRPr lang="ja-JP" altLang="en-US" dirty="0"/>
          </a:p>
        </p:txBody>
      </p:sp>
      <p:sp>
        <p:nvSpPr>
          <p:cNvPr id="44" name="正方形/長方形 43"/>
          <p:cNvSpPr/>
          <p:nvPr/>
        </p:nvSpPr>
        <p:spPr>
          <a:xfrm>
            <a:off x="6876256" y="514790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6228184" y="573325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ja-JP" altLang="en-US" dirty="0"/>
          </a:p>
        </p:txBody>
      </p:sp>
      <p:sp>
        <p:nvSpPr>
          <p:cNvPr id="46" name="正方形/長方形 45"/>
          <p:cNvSpPr/>
          <p:nvPr/>
        </p:nvSpPr>
        <p:spPr>
          <a:xfrm>
            <a:off x="7668344" y="6228020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902, 501</a:t>
            </a:r>
            <a:endParaRPr lang="ja-JP" altLang="en-US" dirty="0"/>
          </a:p>
        </p:txBody>
      </p:sp>
      <p:sp>
        <p:nvSpPr>
          <p:cNvPr id="47" name="四角形吹き出し 46"/>
          <p:cNvSpPr/>
          <p:nvPr/>
        </p:nvSpPr>
        <p:spPr>
          <a:xfrm>
            <a:off x="7956376" y="5805264"/>
            <a:ext cx="936104" cy="216024"/>
          </a:xfrm>
          <a:prstGeom prst="wedgeRectCallout">
            <a:avLst>
              <a:gd name="adj1" fmla="val -51114"/>
              <a:gd name="adj2" fmla="val 118819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Focused Area</a:t>
            </a:r>
            <a:endParaRPr kumimoji="1" lang="ja-JP" alt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5580112" y="5229200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899, 499</a:t>
            </a:r>
            <a:endParaRPr lang="ja-JP" altLang="en-US" dirty="0"/>
          </a:p>
        </p:txBody>
      </p:sp>
      <p:sp>
        <p:nvSpPr>
          <p:cNvPr id="50" name="四角形吹き出し 49"/>
          <p:cNvSpPr/>
          <p:nvPr/>
        </p:nvSpPr>
        <p:spPr>
          <a:xfrm>
            <a:off x="7812360" y="5157192"/>
            <a:ext cx="864096" cy="288032"/>
          </a:xfrm>
          <a:prstGeom prst="wedgeRectCallout">
            <a:avLst>
              <a:gd name="adj1" fmla="val -137037"/>
              <a:gd name="adj2" fmla="val 204485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posX</a:t>
            </a:r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/Y</a:t>
            </a:r>
            <a:endParaRPr kumimoji="1" lang="ja-JP" alt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四角形吹き出し 50"/>
          <p:cNvSpPr/>
          <p:nvPr/>
        </p:nvSpPr>
        <p:spPr>
          <a:xfrm>
            <a:off x="4355976" y="5877272"/>
            <a:ext cx="1440160" cy="288032"/>
          </a:xfrm>
          <a:prstGeom prst="wedgeRectCallout">
            <a:avLst>
              <a:gd name="adj1" fmla="val 76622"/>
              <a:gd name="adj2" fmla="val -47471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Focused Area Size</a:t>
            </a:r>
            <a:endParaRPr kumimoji="1" lang="ja-JP" alt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2843808" y="3365376"/>
            <a:ext cx="86409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 err="1" smtClean="0">
                <a:latin typeface="Times New Roman" pitchFamily="18" charset="0"/>
                <a:cs typeface="Times New Roman" pitchFamily="18" charset="0"/>
              </a:rPr>
              <a:t>poxZ</a:t>
            </a:r>
            <a:endParaRPr lang="en-US" altLang="ja-JP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0" name="直線矢印コネクタ 59"/>
          <p:cNvCxnSpPr>
            <a:stCxn id="55" idx="3"/>
            <a:endCxn id="67" idx="1"/>
          </p:cNvCxnSpPr>
          <p:nvPr/>
        </p:nvCxnSpPr>
        <p:spPr>
          <a:xfrm flipV="1">
            <a:off x="3707904" y="3536142"/>
            <a:ext cx="648072" cy="1390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/>
          <p:cNvSpPr/>
          <p:nvPr/>
        </p:nvSpPr>
        <p:spPr>
          <a:xfrm>
            <a:off x="467544" y="5661248"/>
            <a:ext cx="25597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mtClean="0">
                <a:latin typeface="Times New Roman" pitchFamily="18" charset="0"/>
                <a:cs typeface="Times New Roman" pitchFamily="18" charset="0"/>
              </a:rPr>
              <a:t>0 &lt;= </a:t>
            </a:r>
            <a:r>
              <a:rPr lang="en-US" altLang="ja-JP" dirty="0" err="1" smtClean="0">
                <a:latin typeface="Times New Roman" pitchFamily="18" charset="0"/>
                <a:cs typeface="Times New Roman" pitchFamily="18" charset="0"/>
              </a:rPr>
              <a:t>posX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/Y &lt; Field Size</a:t>
            </a:r>
          </a:p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1 &lt;= </a:t>
            </a:r>
            <a:r>
              <a:rPr lang="en-US" altLang="ja-JP" dirty="0" err="1" smtClean="0">
                <a:latin typeface="Times New Roman" pitchFamily="18" charset="0"/>
                <a:cs typeface="Times New Roman" pitchFamily="18" charset="0"/>
              </a:rPr>
              <a:t>posZ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 &lt;= 100 [%]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802539" y="2084645"/>
            <a:ext cx="1513909" cy="825769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247111" y="1532292"/>
            <a:ext cx="7038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1920</a:t>
            </a:r>
            <a:endParaRPr lang="ja-JP" altLang="en-US" sz="1400" dirty="0"/>
          </a:p>
        </p:txBody>
      </p:sp>
      <p:sp>
        <p:nvSpPr>
          <p:cNvPr id="9" name="正方形/長方形 8"/>
          <p:cNvSpPr/>
          <p:nvPr/>
        </p:nvSpPr>
        <p:spPr>
          <a:xfrm>
            <a:off x="4316891" y="2329135"/>
            <a:ext cx="5760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1080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5076057" y="2972452"/>
            <a:ext cx="12961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Focused Area</a:t>
            </a:r>
            <a:endParaRPr lang="ja-JP" altLang="en-US" sz="1400" dirty="0"/>
          </a:p>
        </p:txBody>
      </p:sp>
      <p:sp>
        <p:nvSpPr>
          <p:cNvPr id="11" name="正方形/長方形 10"/>
          <p:cNvSpPr/>
          <p:nvPr/>
        </p:nvSpPr>
        <p:spPr>
          <a:xfrm>
            <a:off x="4802539" y="1819022"/>
            <a:ext cx="1513909" cy="1416237"/>
          </a:xfrm>
          <a:prstGeom prst="rect">
            <a:avLst/>
          </a:prstGeom>
          <a:solidFill>
            <a:srgbClr val="8EB4E3">
              <a:alpha val="3098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直線矢印コネクタ 31"/>
          <p:cNvCxnSpPr>
            <a:stCxn id="43" idx="4"/>
          </p:cNvCxnSpPr>
          <p:nvPr/>
        </p:nvCxnSpPr>
        <p:spPr>
          <a:xfrm>
            <a:off x="1317126" y="1628800"/>
            <a:ext cx="1080120" cy="158417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>
            <a:off x="2915816" y="1628800"/>
            <a:ext cx="0" cy="1512168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タイトル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How to detect Focused Area Size 1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0" name="四角形吹き出し 49"/>
          <p:cNvSpPr/>
          <p:nvPr/>
        </p:nvSpPr>
        <p:spPr>
          <a:xfrm>
            <a:off x="7020272" y="1916832"/>
            <a:ext cx="1944216" cy="1440160"/>
          </a:xfrm>
          <a:prstGeom prst="wedgeRectCallout">
            <a:avLst>
              <a:gd name="adj1" fmla="val -67161"/>
              <a:gd name="adj2" fmla="val 1987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Focused Area  includes 1920x1080 field area </a:t>
            </a:r>
          </a:p>
          <a:p>
            <a:r>
              <a:rPr kumimoji="1"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same aspect as canvas</a:t>
            </a:r>
          </a:p>
          <a:p>
            <a:r>
              <a:rPr kumimoji="1"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-&gt; Focuse</a:t>
            </a:r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 Area = 1920 x 2133 (aspect = 0.90)</a:t>
            </a:r>
            <a:endParaRPr kumimoji="1" lang="ja-JP" alt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1" name="直線矢印コネクタ 40"/>
          <p:cNvCxnSpPr/>
          <p:nvPr/>
        </p:nvCxnSpPr>
        <p:spPr>
          <a:xfrm>
            <a:off x="338042" y="3212976"/>
            <a:ext cx="2088232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/>
          <p:cNvSpPr/>
          <p:nvPr/>
        </p:nvSpPr>
        <p:spPr>
          <a:xfrm>
            <a:off x="2987824" y="2348880"/>
            <a:ext cx="955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z=100%</a:t>
            </a:r>
            <a:endParaRPr lang="ja-JP" altLang="en-US" dirty="0"/>
          </a:p>
        </p:txBody>
      </p:sp>
      <p:sp>
        <p:nvSpPr>
          <p:cNvPr id="43" name="スマイル 42"/>
          <p:cNvSpPr/>
          <p:nvPr/>
        </p:nvSpPr>
        <p:spPr>
          <a:xfrm>
            <a:off x="1173110" y="1340768"/>
            <a:ext cx="288032" cy="288032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矢印コネクタ 44"/>
          <p:cNvCxnSpPr>
            <a:stCxn id="43" idx="4"/>
          </p:cNvCxnSpPr>
          <p:nvPr/>
        </p:nvCxnSpPr>
        <p:spPr>
          <a:xfrm flipH="1">
            <a:off x="323528" y="1628800"/>
            <a:ext cx="993598" cy="161031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/>
          <p:cNvSpPr/>
          <p:nvPr/>
        </p:nvSpPr>
        <p:spPr>
          <a:xfrm>
            <a:off x="683568" y="328498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1920 x 1080</a:t>
            </a:r>
            <a:endParaRPr lang="ja-JP" altLang="en-US" dirty="0"/>
          </a:p>
        </p:txBody>
      </p:sp>
      <p:cxnSp>
        <p:nvCxnSpPr>
          <p:cNvPr id="73" name="直線矢印コネクタ 72"/>
          <p:cNvCxnSpPr>
            <a:stCxn id="78" idx="4"/>
          </p:cNvCxnSpPr>
          <p:nvPr/>
        </p:nvCxnSpPr>
        <p:spPr>
          <a:xfrm>
            <a:off x="1441535" y="5635112"/>
            <a:ext cx="339056" cy="53345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/>
          <p:nvPr/>
        </p:nvCxnSpPr>
        <p:spPr>
          <a:xfrm>
            <a:off x="2901437" y="5646057"/>
            <a:ext cx="14379" cy="519247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/>
          <p:nvPr/>
        </p:nvCxnSpPr>
        <p:spPr>
          <a:xfrm>
            <a:off x="462451" y="6165304"/>
            <a:ext cx="2088232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正方形/長方形 76"/>
          <p:cNvSpPr/>
          <p:nvPr/>
        </p:nvSpPr>
        <p:spPr>
          <a:xfrm>
            <a:off x="3112233" y="5651956"/>
            <a:ext cx="72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z=1%</a:t>
            </a:r>
            <a:endParaRPr lang="ja-JP" altLang="en-US" dirty="0"/>
          </a:p>
        </p:txBody>
      </p:sp>
      <p:sp>
        <p:nvSpPr>
          <p:cNvPr id="78" name="スマイル 77"/>
          <p:cNvSpPr/>
          <p:nvPr/>
        </p:nvSpPr>
        <p:spPr>
          <a:xfrm>
            <a:off x="1297519" y="5347080"/>
            <a:ext cx="288032" cy="288032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9" name="直線矢印コネクタ 78"/>
          <p:cNvCxnSpPr>
            <a:stCxn id="78" idx="4"/>
          </p:cNvCxnSpPr>
          <p:nvPr/>
        </p:nvCxnSpPr>
        <p:spPr>
          <a:xfrm flipH="1">
            <a:off x="1127448" y="5635112"/>
            <a:ext cx="314087" cy="53345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正方形/長方形 79"/>
          <p:cNvSpPr/>
          <p:nvPr/>
        </p:nvSpPr>
        <p:spPr>
          <a:xfrm>
            <a:off x="793463" y="6165304"/>
            <a:ext cx="3134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10 x 10 (const </a:t>
            </a:r>
            <a:r>
              <a:rPr lang="en-US" altLang="ja-JP" dirty="0" err="1" smtClean="0">
                <a:latin typeface="Times New Roman" pitchFamily="18" charset="0"/>
                <a:cs typeface="Times New Roman" pitchFamily="18" charset="0"/>
              </a:rPr>
              <a:t>focusedMinSize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ja-JP" altLang="en-US" dirty="0"/>
          </a:p>
        </p:txBody>
      </p:sp>
      <p:sp>
        <p:nvSpPr>
          <p:cNvPr id="85" name="正方形/長方形 84"/>
          <p:cNvSpPr/>
          <p:nvPr/>
        </p:nvSpPr>
        <p:spPr>
          <a:xfrm>
            <a:off x="5004049" y="3265239"/>
            <a:ext cx="11376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1920 x 2133</a:t>
            </a:r>
            <a:endParaRPr lang="ja-JP" altLang="en-US" sz="1400" dirty="0"/>
          </a:p>
        </p:txBody>
      </p:sp>
      <p:sp>
        <p:nvSpPr>
          <p:cNvPr id="33" name="正方形/長方形 32"/>
          <p:cNvSpPr/>
          <p:nvPr/>
        </p:nvSpPr>
        <p:spPr>
          <a:xfrm>
            <a:off x="4874547" y="2156653"/>
            <a:ext cx="58602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50" dirty="0" smtClean="0">
                <a:latin typeface="Times New Roman" pitchFamily="18" charset="0"/>
                <a:cs typeface="Times New Roman" pitchFamily="18" charset="0"/>
              </a:rPr>
              <a:t>FIELD</a:t>
            </a:r>
            <a:endParaRPr lang="ja-JP" altLang="en-US" sz="1050" dirty="0"/>
          </a:p>
        </p:txBody>
      </p:sp>
      <p:sp>
        <p:nvSpPr>
          <p:cNvPr id="35" name="正方形/長方形 34"/>
          <p:cNvSpPr/>
          <p:nvPr/>
        </p:nvSpPr>
        <p:spPr>
          <a:xfrm>
            <a:off x="5560968" y="980728"/>
            <a:ext cx="3583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 canvas = 90 x 100 (aspect = 0.90)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9" name="四角形吹き出し 38"/>
          <p:cNvSpPr/>
          <p:nvPr/>
        </p:nvSpPr>
        <p:spPr>
          <a:xfrm>
            <a:off x="2411760" y="3356992"/>
            <a:ext cx="1728192" cy="792088"/>
          </a:xfrm>
          <a:prstGeom prst="wedgeRectCallout">
            <a:avLst>
              <a:gd name="adj1" fmla="val -30097"/>
              <a:gd name="adj2" fmla="val -63029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Focused Area includes all field area</a:t>
            </a:r>
          </a:p>
          <a:p>
            <a:r>
              <a:rPr kumimoji="1"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when z=100%</a:t>
            </a:r>
            <a:endParaRPr kumimoji="1" lang="ja-JP" alt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4786283" y="5307754"/>
            <a:ext cx="1513909" cy="825769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4858291" y="5379762"/>
            <a:ext cx="58602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50" dirty="0" smtClean="0">
                <a:latin typeface="Times New Roman" pitchFamily="18" charset="0"/>
                <a:cs typeface="Times New Roman" pitchFamily="18" charset="0"/>
              </a:rPr>
              <a:t>FIELD</a:t>
            </a:r>
            <a:endParaRPr lang="ja-JP" altLang="en-US" sz="1050" dirty="0"/>
          </a:p>
        </p:txBody>
      </p:sp>
      <p:sp>
        <p:nvSpPr>
          <p:cNvPr id="46" name="正方形/長方形 45"/>
          <p:cNvSpPr/>
          <p:nvPr/>
        </p:nvSpPr>
        <p:spPr>
          <a:xfrm>
            <a:off x="5724128" y="5589240"/>
            <a:ext cx="244179" cy="293015"/>
          </a:xfrm>
          <a:prstGeom prst="rect">
            <a:avLst/>
          </a:prstGeom>
          <a:solidFill>
            <a:srgbClr val="8EB4E3">
              <a:alpha val="3098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6156176" y="6438346"/>
            <a:ext cx="8269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10x11</a:t>
            </a:r>
            <a:endParaRPr lang="ja-JP" altLang="en-US" sz="1400" dirty="0"/>
          </a:p>
        </p:txBody>
      </p:sp>
      <p:sp>
        <p:nvSpPr>
          <p:cNvPr id="75" name="四角形吹き出し 74"/>
          <p:cNvSpPr/>
          <p:nvPr/>
        </p:nvSpPr>
        <p:spPr>
          <a:xfrm>
            <a:off x="6804248" y="3933056"/>
            <a:ext cx="2160240" cy="1440160"/>
          </a:xfrm>
          <a:prstGeom prst="wedgeRectCallout">
            <a:avLst>
              <a:gd name="adj1" fmla="val -57045"/>
              <a:gd name="adj2" fmla="val 8275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Focused Area  includes 10x10 field area and the same aspect as canvas</a:t>
            </a: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-&gt; Focused Area = 10 x 11 (aspect = 0.90)</a:t>
            </a:r>
            <a:endParaRPr lang="ja-JP" alt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四角形吹き出し 52"/>
          <p:cNvSpPr/>
          <p:nvPr/>
        </p:nvSpPr>
        <p:spPr>
          <a:xfrm>
            <a:off x="2447256" y="4437112"/>
            <a:ext cx="1728192" cy="864096"/>
          </a:xfrm>
          <a:prstGeom prst="wedgeRectCallout">
            <a:avLst>
              <a:gd name="adj1" fmla="val -47005"/>
              <a:gd name="adj2" fmla="val 88738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Focused Area includes 10x10 of field area</a:t>
            </a:r>
          </a:p>
          <a:p>
            <a:r>
              <a:rPr kumimoji="1"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when z=1%</a:t>
            </a:r>
            <a:endParaRPr kumimoji="1" lang="ja-JP" alt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539552" y="2924944"/>
            <a:ext cx="8640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FIELD</a:t>
            </a:r>
            <a:endParaRPr lang="ja-JP" altLang="en-US" sz="1200" dirty="0"/>
          </a:p>
        </p:txBody>
      </p:sp>
      <p:sp>
        <p:nvSpPr>
          <p:cNvPr id="55" name="正方形/長方形 54"/>
          <p:cNvSpPr/>
          <p:nvPr/>
        </p:nvSpPr>
        <p:spPr>
          <a:xfrm>
            <a:off x="209493" y="5888305"/>
            <a:ext cx="8640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FIELD</a:t>
            </a:r>
            <a:endParaRPr lang="ja-JP" altLang="en-US" sz="1200" dirty="0"/>
          </a:p>
        </p:txBody>
      </p:sp>
      <p:sp>
        <p:nvSpPr>
          <p:cNvPr id="56" name="正方形/長方形 55"/>
          <p:cNvSpPr/>
          <p:nvPr/>
        </p:nvSpPr>
        <p:spPr>
          <a:xfrm>
            <a:off x="5194299" y="4978441"/>
            <a:ext cx="7038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1920</a:t>
            </a:r>
            <a:endParaRPr lang="ja-JP" altLang="en-US" sz="1400" dirty="0"/>
          </a:p>
        </p:txBody>
      </p:sp>
      <p:sp>
        <p:nvSpPr>
          <p:cNvPr id="57" name="正方形/長方形 56"/>
          <p:cNvSpPr/>
          <p:nvPr/>
        </p:nvSpPr>
        <p:spPr>
          <a:xfrm>
            <a:off x="4139952" y="5589240"/>
            <a:ext cx="5760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1080</a:t>
            </a:r>
          </a:p>
        </p:txBody>
      </p:sp>
      <p:cxnSp>
        <p:nvCxnSpPr>
          <p:cNvPr id="61" name="直線矢印コネクタ 60"/>
          <p:cNvCxnSpPr/>
          <p:nvPr/>
        </p:nvCxnSpPr>
        <p:spPr>
          <a:xfrm>
            <a:off x="5861154" y="5801193"/>
            <a:ext cx="295022" cy="5801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>
          <a:xfrm>
            <a:off x="6156176" y="6165304"/>
            <a:ext cx="12961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Focused Area</a:t>
            </a:r>
            <a:endParaRPr lang="ja-JP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タイトル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ja-JP" sz="3600" dirty="0" smtClean="0">
                <a:latin typeface="Times New Roman" pitchFamily="18" charset="0"/>
                <a:cs typeface="Times New Roman" pitchFamily="18" charset="0"/>
              </a:rPr>
              <a:t>How to detect Focused Area Size 2</a:t>
            </a:r>
            <a:endParaRPr lang="ja-JP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1" name="直線矢印コネクタ 40"/>
          <p:cNvCxnSpPr/>
          <p:nvPr/>
        </p:nvCxnSpPr>
        <p:spPr>
          <a:xfrm>
            <a:off x="1547664" y="5723964"/>
            <a:ext cx="39604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/>
          <p:cNvSpPr/>
          <p:nvPr/>
        </p:nvSpPr>
        <p:spPr>
          <a:xfrm>
            <a:off x="16009" y="2915652"/>
            <a:ext cx="17363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1920</a:t>
            </a:r>
          </a:p>
          <a:p>
            <a:pPr algn="r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ja-JP" dirty="0" err="1" smtClean="0">
                <a:latin typeface="Times New Roman" pitchFamily="18" charset="0"/>
                <a:cs typeface="Times New Roman" pitchFamily="18" charset="0"/>
              </a:rPr>
              <a:t>FieldWidth</a:t>
            </a:r>
            <a:endParaRPr lang="en-US" altLang="ja-JP" dirty="0" smtClean="0"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(or 1080 Height)</a:t>
            </a:r>
            <a:endParaRPr lang="ja-JP" altLang="en-US" dirty="0"/>
          </a:p>
        </p:txBody>
      </p:sp>
      <p:cxnSp>
        <p:nvCxnSpPr>
          <p:cNvPr id="36" name="直線矢印コネクタ 35"/>
          <p:cNvCxnSpPr/>
          <p:nvPr/>
        </p:nvCxnSpPr>
        <p:spPr>
          <a:xfrm flipH="1" flipV="1">
            <a:off x="1763688" y="1979548"/>
            <a:ext cx="8384" cy="40408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 flipV="1">
            <a:off x="1979712" y="3131676"/>
            <a:ext cx="3096344" cy="187220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>
            <a:off x="1979712" y="5003884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>
            <a:off x="5076056" y="3131676"/>
            <a:ext cx="0" cy="25922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 flipH="1" flipV="1">
            <a:off x="1763688" y="3131676"/>
            <a:ext cx="3248744" cy="838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 flipH="1">
            <a:off x="1763688" y="5003884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/>
          <p:cNvSpPr/>
          <p:nvPr/>
        </p:nvSpPr>
        <p:spPr>
          <a:xfrm>
            <a:off x="193812" y="4643844"/>
            <a:ext cx="15263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 algn="r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=Focused Min</a:t>
            </a:r>
            <a:endParaRPr lang="ja-JP" altLang="en-US" dirty="0"/>
          </a:p>
        </p:txBody>
      </p:sp>
      <p:sp>
        <p:nvSpPr>
          <p:cNvPr id="60" name="正方形/長方形 59"/>
          <p:cNvSpPr/>
          <p:nvPr/>
        </p:nvSpPr>
        <p:spPr>
          <a:xfrm>
            <a:off x="1835696" y="5795972"/>
            <a:ext cx="840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z = 1%</a:t>
            </a:r>
            <a:endParaRPr lang="ja-JP" altLang="en-US" dirty="0"/>
          </a:p>
        </p:txBody>
      </p:sp>
      <p:sp>
        <p:nvSpPr>
          <p:cNvPr id="61" name="正方形/長方形 60"/>
          <p:cNvSpPr/>
          <p:nvPr/>
        </p:nvSpPr>
        <p:spPr>
          <a:xfrm>
            <a:off x="4485184" y="5795972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z = 100%</a:t>
            </a:r>
            <a:endParaRPr lang="ja-JP" altLang="en-US" dirty="0"/>
          </a:p>
        </p:txBody>
      </p:sp>
      <p:sp>
        <p:nvSpPr>
          <p:cNvPr id="62" name="正方形/長方形 61"/>
          <p:cNvSpPr/>
          <p:nvPr/>
        </p:nvSpPr>
        <p:spPr>
          <a:xfrm>
            <a:off x="8883" y="1981289"/>
            <a:ext cx="17138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Focused Area Size</a:t>
            </a:r>
          </a:p>
          <a:p>
            <a:pPr algn="r"/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(Width or Height)</a:t>
            </a:r>
            <a:endParaRPr lang="ja-JP" altLang="en-US" sz="1600" dirty="0"/>
          </a:p>
        </p:txBody>
      </p:sp>
      <p:sp>
        <p:nvSpPr>
          <p:cNvPr id="63" name="正方形/長方形 62"/>
          <p:cNvSpPr/>
          <p:nvPr/>
        </p:nvSpPr>
        <p:spPr>
          <a:xfrm>
            <a:off x="3129792" y="1196752"/>
            <a:ext cx="583480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if Field Aspect &gt; Canvas Aspect, calc Width then calc Height</a:t>
            </a:r>
          </a:p>
          <a:p>
            <a:pPr algn="r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if Field Aspect &lt; Canvas Aspect, calc Height then calc Width</a:t>
            </a:r>
          </a:p>
          <a:p>
            <a:pPr algn="r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using Canvas Aspect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5364088" y="3347700"/>
            <a:ext cx="3600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(y = ax + b)</a:t>
            </a:r>
          </a:p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Focused W = (Field W - Focused Min) / (100 - 1) + b</a:t>
            </a:r>
          </a:p>
          <a:p>
            <a:endParaRPr lang="en-US" altLang="ja-JP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b = 1920 - (1920-10)/(100-1)   (e.g.)</a:t>
            </a:r>
            <a:endParaRPr lang="ja-JP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259632" y="3356992"/>
            <a:ext cx="3168352" cy="1728192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7668344" y="5733256"/>
            <a:ext cx="720080" cy="288032"/>
          </a:xfrm>
          <a:prstGeom prst="wedgeRectCallout">
            <a:avLst>
              <a:gd name="adj1" fmla="val -48555"/>
              <a:gd name="adj2" fmla="val -233919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invalid</a:t>
            </a:r>
            <a:endParaRPr kumimoji="1" lang="ja-JP" altLang="en-US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555776" y="292494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1920</a:t>
            </a:r>
            <a:endParaRPr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395536" y="400506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1080</a:t>
            </a:r>
            <a:endParaRPr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755576" y="2924944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FIELD</a:t>
            </a:r>
            <a:endParaRPr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4415934" y="442782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707904" y="501317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6588224" y="436510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6876256" y="436510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7164288" y="4365104"/>
            <a:ext cx="288032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7452320" y="4365104"/>
            <a:ext cx="288032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588224" y="465313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876256" y="465313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7164288" y="4653136"/>
            <a:ext cx="288032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7452320" y="4653136"/>
            <a:ext cx="288032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588224" y="4941168"/>
            <a:ext cx="288032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6876256" y="4941168"/>
            <a:ext cx="288032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7164288" y="4941168"/>
            <a:ext cx="288032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7452320" y="4941168"/>
            <a:ext cx="288032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円/楕円 33"/>
          <p:cNvSpPr/>
          <p:nvPr/>
        </p:nvSpPr>
        <p:spPr>
          <a:xfrm>
            <a:off x="6962912" y="4745472"/>
            <a:ext cx="109736" cy="109736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円/楕円 34"/>
          <p:cNvSpPr/>
          <p:nvPr/>
        </p:nvSpPr>
        <p:spPr>
          <a:xfrm>
            <a:off x="4283968" y="4941168"/>
            <a:ext cx="109736" cy="109736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5856044" y="3861048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FOCUSED</a:t>
            </a:r>
            <a:endParaRPr lang="ja-JP" altLang="en-US" dirty="0"/>
          </a:p>
        </p:txBody>
      </p:sp>
      <p:sp>
        <p:nvSpPr>
          <p:cNvPr id="49" name="タイトル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Border (visible area)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6948264" y="399577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ja-JP" altLang="en-US" dirty="0"/>
          </a:p>
        </p:txBody>
      </p:sp>
      <p:sp>
        <p:nvSpPr>
          <p:cNvPr id="52" name="正方形/長方形 51"/>
          <p:cNvSpPr/>
          <p:nvPr/>
        </p:nvSpPr>
        <p:spPr>
          <a:xfrm>
            <a:off x="6300192" y="458112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ja-JP" altLang="en-US" dirty="0"/>
          </a:p>
        </p:txBody>
      </p:sp>
      <p:sp>
        <p:nvSpPr>
          <p:cNvPr id="53" name="正方形/長方形 52"/>
          <p:cNvSpPr/>
          <p:nvPr/>
        </p:nvSpPr>
        <p:spPr>
          <a:xfrm>
            <a:off x="4024402" y="4768124"/>
            <a:ext cx="720080" cy="504056"/>
          </a:xfrm>
          <a:prstGeom prst="rect">
            <a:avLst/>
          </a:prstGeom>
          <a:solidFill>
            <a:srgbClr val="8EB4E3">
              <a:alpha val="3098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3707904" y="5456257"/>
            <a:ext cx="11769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pos=1919, 1079</a:t>
            </a:r>
            <a:endParaRPr lang="ja-JP" altLang="en-US" sz="1200" dirty="0"/>
          </a:p>
        </p:txBody>
      </p:sp>
      <p:sp>
        <p:nvSpPr>
          <p:cNvPr id="29" name="正方形/長方形 28"/>
          <p:cNvSpPr/>
          <p:nvPr/>
        </p:nvSpPr>
        <p:spPr>
          <a:xfrm>
            <a:off x="1259632" y="1412776"/>
            <a:ext cx="5976664" cy="64807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Allow to show out of field, but do not use these blocks</a:t>
            </a:r>
            <a:endParaRPr kumimoji="1" lang="ja-JP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518864" y="1052736"/>
            <a:ext cx="8229600" cy="5733256"/>
          </a:xfrm>
        </p:spPr>
        <p:txBody>
          <a:bodyPr>
            <a:noAutofit/>
          </a:bodyPr>
          <a:lstStyle/>
          <a:p>
            <a:r>
              <a:rPr kumimoji="1" lang="en-US" altLang="ja-JP" sz="2800" dirty="0" smtClean="0">
                <a:latin typeface="Times New Roman" pitchFamily="18" charset="0"/>
                <a:cs typeface="Times New Roman" pitchFamily="18" charset="0"/>
              </a:rPr>
              <a:t>About this document</a:t>
            </a:r>
          </a:p>
          <a:p>
            <a:pPr lvl="1"/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Basic design document for the game of life</a:t>
            </a:r>
          </a:p>
          <a:p>
            <a:pPr lvl="1"/>
            <a:r>
              <a:rPr kumimoji="1" lang="en-US" altLang="ja-JP" sz="2400" dirty="0" smtClean="0">
                <a:latin typeface="Times New Roman" pitchFamily="18" charset="0"/>
                <a:cs typeface="Times New Roman" pitchFamily="18" charset="0"/>
              </a:rPr>
              <a:t>main focus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Software design (modules, threads)</a:t>
            </a:r>
          </a:p>
          <a:p>
            <a:pPr lvl="2"/>
            <a:r>
              <a:rPr kumimoji="1" lang="en-US" altLang="ja-JP" sz="2000" dirty="0" smtClean="0">
                <a:latin typeface="Times New Roman" pitchFamily="18" charset="0"/>
                <a:cs typeface="Times New Roman" pitchFamily="18" charset="0"/>
              </a:rPr>
              <a:t>UI, View</a:t>
            </a:r>
          </a:p>
          <a:p>
            <a:pPr lvl="2"/>
            <a:endParaRPr kumimoji="1" lang="en-US" altLang="ja-JP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kumimoji="1" lang="en-US" altLang="ja-JP" sz="2800" dirty="0" smtClean="0">
                <a:latin typeface="Times New Roman" pitchFamily="18" charset="0"/>
                <a:cs typeface="Times New Roman" pitchFamily="18" charset="0"/>
              </a:rPr>
              <a:t>Environment</a:t>
            </a:r>
          </a:p>
          <a:p>
            <a:pPr lvl="1"/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HTML5, CSS, and JavaScript</a:t>
            </a:r>
          </a:p>
          <a:p>
            <a:pPr lvl="1"/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APIs, Events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File APIs, Web Worker, Key, Mouse</a:t>
            </a:r>
          </a:p>
          <a:p>
            <a:pPr lvl="3"/>
            <a:r>
              <a:rPr lang="en-US" altLang="ja-JP" sz="1800" dirty="0" smtClean="0">
                <a:latin typeface="Times New Roman" pitchFamily="18" charset="0"/>
                <a:cs typeface="Times New Roman" pitchFamily="18" charset="0"/>
              </a:rPr>
              <a:t>do not support Chrome (local </a:t>
            </a:r>
            <a:r>
              <a:rPr lang="en-US" altLang="ja-JP" sz="1800" dirty="0" err="1" smtClean="0">
                <a:latin typeface="Times New Roman" pitchFamily="18" charset="0"/>
                <a:cs typeface="Times New Roman" pitchFamily="18" charset="0"/>
              </a:rPr>
              <a:t>env</a:t>
            </a:r>
            <a:r>
              <a:rPr lang="en-US" altLang="ja-JP" sz="1800" dirty="0" smtClean="0">
                <a:latin typeface="Times New Roman" pitchFamily="18" charset="0"/>
                <a:cs typeface="Times New Roman" pitchFamily="18" charset="0"/>
              </a:rPr>
              <a:t>.) or need special authority (below)</a:t>
            </a:r>
          </a:p>
          <a:p>
            <a:pPr lvl="4"/>
            <a:r>
              <a:rPr lang="en-US" altLang="ja-JP" sz="1800" dirty="0" smtClean="0">
                <a:latin typeface="Times New Roman" pitchFamily="18" charset="0"/>
                <a:cs typeface="Times New Roman" pitchFamily="18" charset="0"/>
              </a:rPr>
              <a:t>"chrome.exe" --allow-file-access-from-files</a:t>
            </a:r>
          </a:p>
          <a:p>
            <a:pPr lvl="3"/>
            <a:r>
              <a:rPr lang="en-US" altLang="ja-JP" sz="1800" dirty="0" smtClean="0">
                <a:latin typeface="Times New Roman" pitchFamily="18" charset="0"/>
                <a:cs typeface="Times New Roman" pitchFamily="18" charset="0"/>
              </a:rPr>
              <a:t>do not support</a:t>
            </a:r>
            <a:r>
              <a:rPr kumimoji="1" lang="en-US" altLang="ja-JP" sz="1800" dirty="0" smtClean="0">
                <a:latin typeface="Times New Roman" pitchFamily="18" charset="0"/>
                <a:cs typeface="Times New Roman" pitchFamily="18" charset="0"/>
              </a:rPr>
              <a:t> Smart phones</a:t>
            </a:r>
          </a:p>
          <a:p>
            <a:pPr lvl="4"/>
            <a:r>
              <a:rPr lang="en-US" altLang="ja-JP" sz="1800" dirty="0" smtClean="0">
                <a:latin typeface="Times New Roman" pitchFamily="18" charset="0"/>
                <a:cs typeface="Times New Roman" pitchFamily="18" charset="0"/>
              </a:rPr>
              <a:t>need to implement touch input</a:t>
            </a:r>
            <a:endParaRPr kumimoji="1" lang="en-US" altLang="ja-JP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kumimoji="1" lang="ja-JP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Introduction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259632" y="3356992"/>
            <a:ext cx="3168352" cy="1728192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555776" y="292494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1920</a:t>
            </a:r>
            <a:endParaRPr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395536" y="400506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1080</a:t>
            </a:r>
            <a:endParaRPr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4415934" y="442782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707904" y="501317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6588224" y="436510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6876256" y="436510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7164288" y="4365104"/>
            <a:ext cx="288032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588224" y="465313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876256" y="465313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7164288" y="4653136"/>
            <a:ext cx="288032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588224" y="4941168"/>
            <a:ext cx="288032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6876256" y="4941168"/>
            <a:ext cx="288032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7164288" y="4941168"/>
            <a:ext cx="288032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円/楕円 33"/>
          <p:cNvSpPr/>
          <p:nvPr/>
        </p:nvSpPr>
        <p:spPr>
          <a:xfrm>
            <a:off x="6962912" y="4745472"/>
            <a:ext cx="109736" cy="109736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円/楕円 34"/>
          <p:cNvSpPr/>
          <p:nvPr/>
        </p:nvSpPr>
        <p:spPr>
          <a:xfrm>
            <a:off x="4283968" y="4941168"/>
            <a:ext cx="109736" cy="109736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5724128" y="3717032"/>
            <a:ext cx="1730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FOCUSED Area</a:t>
            </a:r>
            <a:endParaRPr lang="ja-JP" altLang="en-US" dirty="0"/>
          </a:p>
        </p:txBody>
      </p:sp>
      <p:sp>
        <p:nvSpPr>
          <p:cNvPr id="49" name="タイトル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Border (check area)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6948264" y="399577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ja-JP" altLang="en-US" dirty="0"/>
          </a:p>
        </p:txBody>
      </p:sp>
      <p:sp>
        <p:nvSpPr>
          <p:cNvPr id="52" name="正方形/長方形 51"/>
          <p:cNvSpPr/>
          <p:nvPr/>
        </p:nvSpPr>
        <p:spPr>
          <a:xfrm>
            <a:off x="6300192" y="458112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ja-JP" altLang="en-US" dirty="0"/>
          </a:p>
        </p:txBody>
      </p:sp>
      <p:sp>
        <p:nvSpPr>
          <p:cNvPr id="53" name="正方形/長方形 52"/>
          <p:cNvSpPr/>
          <p:nvPr/>
        </p:nvSpPr>
        <p:spPr>
          <a:xfrm>
            <a:off x="4024402" y="4768124"/>
            <a:ext cx="619606" cy="504056"/>
          </a:xfrm>
          <a:prstGeom prst="rect">
            <a:avLst/>
          </a:prstGeom>
          <a:solidFill>
            <a:srgbClr val="8EB4E3">
              <a:alpha val="3098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3707904" y="5456257"/>
            <a:ext cx="11769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pos=1919, 1079</a:t>
            </a:r>
            <a:endParaRPr lang="ja-JP" altLang="en-US" sz="1200" dirty="0"/>
          </a:p>
        </p:txBody>
      </p:sp>
      <p:sp>
        <p:nvSpPr>
          <p:cNvPr id="29" name="正方形/長方形 28"/>
          <p:cNvSpPr/>
          <p:nvPr/>
        </p:nvSpPr>
        <p:spPr>
          <a:xfrm>
            <a:off x="1259632" y="1412776"/>
            <a:ext cx="5976664" cy="64807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Simulate </a:t>
            </a:r>
            <a:r>
              <a:rPr lang="en-US" altLang="ja-JP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ja-JP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Flat </a:t>
            </a:r>
            <a:r>
              <a:rPr lang="en-US" altLang="ja-JP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Torus </a:t>
            </a:r>
            <a:r>
              <a:rPr lang="en-US" altLang="ja-JP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World</a:t>
            </a:r>
            <a:endParaRPr kumimoji="1" lang="ja-JP" alt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971600" y="3140968"/>
            <a:ext cx="648072" cy="504056"/>
          </a:xfrm>
          <a:prstGeom prst="rect">
            <a:avLst/>
          </a:prstGeom>
          <a:solidFill>
            <a:srgbClr val="8EB4E3">
              <a:alpha val="3098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971600" y="3140968"/>
            <a:ext cx="792088" cy="216024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971600" y="3356992"/>
            <a:ext cx="288032" cy="360040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フリーフォーム 32"/>
          <p:cNvSpPr/>
          <p:nvPr/>
        </p:nvSpPr>
        <p:spPr>
          <a:xfrm>
            <a:off x="1403648" y="3789040"/>
            <a:ext cx="5936343" cy="2716777"/>
          </a:xfrm>
          <a:custGeom>
            <a:avLst/>
            <a:gdLst>
              <a:gd name="connsiteX0" fmla="*/ 0 w 5936343"/>
              <a:gd name="connsiteY0" fmla="*/ 0 h 2716777"/>
              <a:gd name="connsiteX1" fmla="*/ 43543 w 5936343"/>
              <a:gd name="connsiteY1" fmla="*/ 188685 h 2716777"/>
              <a:gd name="connsiteX2" fmla="*/ 58057 w 5936343"/>
              <a:gd name="connsiteY2" fmla="*/ 435428 h 2716777"/>
              <a:gd name="connsiteX3" fmla="*/ 101600 w 5936343"/>
              <a:gd name="connsiteY3" fmla="*/ 609600 h 2716777"/>
              <a:gd name="connsiteX4" fmla="*/ 145143 w 5936343"/>
              <a:gd name="connsiteY4" fmla="*/ 711200 h 2716777"/>
              <a:gd name="connsiteX5" fmla="*/ 203200 w 5936343"/>
              <a:gd name="connsiteY5" fmla="*/ 798285 h 2716777"/>
              <a:gd name="connsiteX6" fmla="*/ 217714 w 5936343"/>
              <a:gd name="connsiteY6" fmla="*/ 856342 h 2716777"/>
              <a:gd name="connsiteX7" fmla="*/ 246743 w 5936343"/>
              <a:gd name="connsiteY7" fmla="*/ 899885 h 2716777"/>
              <a:gd name="connsiteX8" fmla="*/ 275771 w 5936343"/>
              <a:gd name="connsiteY8" fmla="*/ 1001485 h 2716777"/>
              <a:gd name="connsiteX9" fmla="*/ 290286 w 5936343"/>
              <a:gd name="connsiteY9" fmla="*/ 1059542 h 2716777"/>
              <a:gd name="connsiteX10" fmla="*/ 333828 w 5936343"/>
              <a:gd name="connsiteY10" fmla="*/ 1088571 h 2716777"/>
              <a:gd name="connsiteX11" fmla="*/ 348343 w 5936343"/>
              <a:gd name="connsiteY11" fmla="*/ 1132114 h 2716777"/>
              <a:gd name="connsiteX12" fmla="*/ 362857 w 5936343"/>
              <a:gd name="connsiteY12" fmla="*/ 1190171 h 2716777"/>
              <a:gd name="connsiteX13" fmla="*/ 420914 w 5936343"/>
              <a:gd name="connsiteY13" fmla="*/ 1320800 h 2716777"/>
              <a:gd name="connsiteX14" fmla="*/ 449943 w 5936343"/>
              <a:gd name="connsiteY14" fmla="*/ 1422400 h 2716777"/>
              <a:gd name="connsiteX15" fmla="*/ 508000 w 5936343"/>
              <a:gd name="connsiteY15" fmla="*/ 1494971 h 2716777"/>
              <a:gd name="connsiteX16" fmla="*/ 537028 w 5936343"/>
              <a:gd name="connsiteY16" fmla="*/ 1553028 h 2716777"/>
              <a:gd name="connsiteX17" fmla="*/ 638628 w 5936343"/>
              <a:gd name="connsiteY17" fmla="*/ 1654628 h 2716777"/>
              <a:gd name="connsiteX18" fmla="*/ 740228 w 5936343"/>
              <a:gd name="connsiteY18" fmla="*/ 1741714 h 2716777"/>
              <a:gd name="connsiteX19" fmla="*/ 827314 w 5936343"/>
              <a:gd name="connsiteY19" fmla="*/ 1843314 h 2716777"/>
              <a:gd name="connsiteX20" fmla="*/ 928914 w 5936343"/>
              <a:gd name="connsiteY20" fmla="*/ 1930400 h 2716777"/>
              <a:gd name="connsiteX21" fmla="*/ 1001486 w 5936343"/>
              <a:gd name="connsiteY21" fmla="*/ 2017485 h 2716777"/>
              <a:gd name="connsiteX22" fmla="*/ 1045028 w 5936343"/>
              <a:gd name="connsiteY22" fmla="*/ 2032000 h 2716777"/>
              <a:gd name="connsiteX23" fmla="*/ 1161143 w 5936343"/>
              <a:gd name="connsiteY23" fmla="*/ 2177142 h 2716777"/>
              <a:gd name="connsiteX24" fmla="*/ 1204686 w 5936343"/>
              <a:gd name="connsiteY24" fmla="*/ 2206171 h 2716777"/>
              <a:gd name="connsiteX25" fmla="*/ 1335314 w 5936343"/>
              <a:gd name="connsiteY25" fmla="*/ 2322285 h 2716777"/>
              <a:gd name="connsiteX26" fmla="*/ 1378857 w 5936343"/>
              <a:gd name="connsiteY26" fmla="*/ 2365828 h 2716777"/>
              <a:gd name="connsiteX27" fmla="*/ 1538514 w 5936343"/>
              <a:gd name="connsiteY27" fmla="*/ 2423885 h 2716777"/>
              <a:gd name="connsiteX28" fmla="*/ 1741714 w 5936343"/>
              <a:gd name="connsiteY28" fmla="*/ 2525485 h 2716777"/>
              <a:gd name="connsiteX29" fmla="*/ 1828800 w 5936343"/>
              <a:gd name="connsiteY29" fmla="*/ 2540000 h 2716777"/>
              <a:gd name="connsiteX30" fmla="*/ 1973943 w 5936343"/>
              <a:gd name="connsiteY30" fmla="*/ 2583542 h 2716777"/>
              <a:gd name="connsiteX31" fmla="*/ 2206171 w 5936343"/>
              <a:gd name="connsiteY31" fmla="*/ 2612571 h 2716777"/>
              <a:gd name="connsiteX32" fmla="*/ 2336800 w 5936343"/>
              <a:gd name="connsiteY32" fmla="*/ 2627085 h 2716777"/>
              <a:gd name="connsiteX33" fmla="*/ 3120571 w 5936343"/>
              <a:gd name="connsiteY33" fmla="*/ 2612571 h 2716777"/>
              <a:gd name="connsiteX34" fmla="*/ 3222171 w 5936343"/>
              <a:gd name="connsiteY34" fmla="*/ 2656114 h 2716777"/>
              <a:gd name="connsiteX35" fmla="*/ 3309257 w 5936343"/>
              <a:gd name="connsiteY35" fmla="*/ 2670628 h 2716777"/>
              <a:gd name="connsiteX36" fmla="*/ 3759200 w 5936343"/>
              <a:gd name="connsiteY36" fmla="*/ 2685142 h 2716777"/>
              <a:gd name="connsiteX37" fmla="*/ 4513943 w 5936343"/>
              <a:gd name="connsiteY37" fmla="*/ 2685142 h 2716777"/>
              <a:gd name="connsiteX38" fmla="*/ 4572000 w 5936343"/>
              <a:gd name="connsiteY38" fmla="*/ 2656114 h 2716777"/>
              <a:gd name="connsiteX39" fmla="*/ 4833257 w 5936343"/>
              <a:gd name="connsiteY39" fmla="*/ 2627085 h 2716777"/>
              <a:gd name="connsiteX40" fmla="*/ 5123543 w 5936343"/>
              <a:gd name="connsiteY40" fmla="*/ 2598057 h 2716777"/>
              <a:gd name="connsiteX41" fmla="*/ 5297714 w 5936343"/>
              <a:gd name="connsiteY41" fmla="*/ 2569028 h 2716777"/>
              <a:gd name="connsiteX42" fmla="*/ 5399314 w 5936343"/>
              <a:gd name="connsiteY42" fmla="*/ 2510971 h 2716777"/>
              <a:gd name="connsiteX43" fmla="*/ 5442857 w 5936343"/>
              <a:gd name="connsiteY43" fmla="*/ 2467428 h 2716777"/>
              <a:gd name="connsiteX44" fmla="*/ 5515428 w 5936343"/>
              <a:gd name="connsiteY44" fmla="*/ 2452914 h 2716777"/>
              <a:gd name="connsiteX45" fmla="*/ 5558971 w 5936343"/>
              <a:gd name="connsiteY45" fmla="*/ 2438400 h 2716777"/>
              <a:gd name="connsiteX46" fmla="*/ 5602514 w 5936343"/>
              <a:gd name="connsiteY46" fmla="*/ 2394857 h 2716777"/>
              <a:gd name="connsiteX47" fmla="*/ 5660571 w 5936343"/>
              <a:gd name="connsiteY47" fmla="*/ 2351314 h 2716777"/>
              <a:gd name="connsiteX48" fmla="*/ 5718628 w 5936343"/>
              <a:gd name="connsiteY48" fmla="*/ 2278742 h 2716777"/>
              <a:gd name="connsiteX49" fmla="*/ 5776686 w 5936343"/>
              <a:gd name="connsiteY49" fmla="*/ 2177142 h 2716777"/>
              <a:gd name="connsiteX50" fmla="*/ 5820228 w 5936343"/>
              <a:gd name="connsiteY50" fmla="*/ 2148114 h 2716777"/>
              <a:gd name="connsiteX51" fmla="*/ 5863771 w 5936343"/>
              <a:gd name="connsiteY51" fmla="*/ 2046514 h 2716777"/>
              <a:gd name="connsiteX52" fmla="*/ 5892800 w 5936343"/>
              <a:gd name="connsiteY52" fmla="*/ 2002971 h 2716777"/>
              <a:gd name="connsiteX53" fmla="*/ 5921828 w 5936343"/>
              <a:gd name="connsiteY53" fmla="*/ 1872342 h 2716777"/>
              <a:gd name="connsiteX54" fmla="*/ 5936343 w 5936343"/>
              <a:gd name="connsiteY54" fmla="*/ 1828800 h 2716777"/>
              <a:gd name="connsiteX55" fmla="*/ 5921828 w 5936343"/>
              <a:gd name="connsiteY55" fmla="*/ 1494971 h 271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936343" h="2716777">
                <a:moveTo>
                  <a:pt x="0" y="0"/>
                </a:moveTo>
                <a:cubicBezTo>
                  <a:pt x="14514" y="62895"/>
                  <a:pt x="35012" y="124703"/>
                  <a:pt x="43543" y="188685"/>
                </a:cubicBezTo>
                <a:cubicBezTo>
                  <a:pt x="54432" y="270352"/>
                  <a:pt x="50920" y="353348"/>
                  <a:pt x="58057" y="435428"/>
                </a:cubicBezTo>
                <a:cubicBezTo>
                  <a:pt x="68185" y="551905"/>
                  <a:pt x="73055" y="495418"/>
                  <a:pt x="101600" y="609600"/>
                </a:cubicBezTo>
                <a:cubicBezTo>
                  <a:pt x="120345" y="684580"/>
                  <a:pt x="105049" y="651059"/>
                  <a:pt x="145143" y="711200"/>
                </a:cubicBezTo>
                <a:cubicBezTo>
                  <a:pt x="190459" y="847147"/>
                  <a:pt x="116222" y="646073"/>
                  <a:pt x="203200" y="798285"/>
                </a:cubicBezTo>
                <a:cubicBezTo>
                  <a:pt x="213097" y="815605"/>
                  <a:pt x="209856" y="838007"/>
                  <a:pt x="217714" y="856342"/>
                </a:cubicBezTo>
                <a:cubicBezTo>
                  <a:pt x="224586" y="872376"/>
                  <a:pt x="237067" y="885371"/>
                  <a:pt x="246743" y="899885"/>
                </a:cubicBezTo>
                <a:cubicBezTo>
                  <a:pt x="292103" y="1081328"/>
                  <a:pt x="234137" y="855769"/>
                  <a:pt x="275771" y="1001485"/>
                </a:cubicBezTo>
                <a:cubicBezTo>
                  <a:pt x="281251" y="1020665"/>
                  <a:pt x="279221" y="1042944"/>
                  <a:pt x="290286" y="1059542"/>
                </a:cubicBezTo>
                <a:cubicBezTo>
                  <a:pt x="299962" y="1074056"/>
                  <a:pt x="319314" y="1078895"/>
                  <a:pt x="333828" y="1088571"/>
                </a:cubicBezTo>
                <a:cubicBezTo>
                  <a:pt x="338666" y="1103085"/>
                  <a:pt x="344140" y="1117403"/>
                  <a:pt x="348343" y="1132114"/>
                </a:cubicBezTo>
                <a:cubicBezTo>
                  <a:pt x="353823" y="1151294"/>
                  <a:pt x="355449" y="1171650"/>
                  <a:pt x="362857" y="1190171"/>
                </a:cubicBezTo>
                <a:cubicBezTo>
                  <a:pt x="412155" y="1313417"/>
                  <a:pt x="396649" y="1235872"/>
                  <a:pt x="420914" y="1320800"/>
                </a:cubicBezTo>
                <a:cubicBezTo>
                  <a:pt x="423932" y="1331362"/>
                  <a:pt x="440783" y="1407744"/>
                  <a:pt x="449943" y="1422400"/>
                </a:cubicBezTo>
                <a:cubicBezTo>
                  <a:pt x="466362" y="1448670"/>
                  <a:pt x="490816" y="1469195"/>
                  <a:pt x="508000" y="1494971"/>
                </a:cubicBezTo>
                <a:cubicBezTo>
                  <a:pt x="520002" y="1512974"/>
                  <a:pt x="523327" y="1536282"/>
                  <a:pt x="537028" y="1553028"/>
                </a:cubicBezTo>
                <a:cubicBezTo>
                  <a:pt x="567357" y="1590097"/>
                  <a:pt x="604761" y="1620761"/>
                  <a:pt x="638628" y="1654628"/>
                </a:cubicBezTo>
                <a:cubicBezTo>
                  <a:pt x="699276" y="1715276"/>
                  <a:pt x="665750" y="1685855"/>
                  <a:pt x="740228" y="1741714"/>
                </a:cubicBezTo>
                <a:cubicBezTo>
                  <a:pt x="768714" y="1827168"/>
                  <a:pt x="734344" y="1750344"/>
                  <a:pt x="827314" y="1843314"/>
                </a:cubicBezTo>
                <a:cubicBezTo>
                  <a:pt x="921522" y="1937522"/>
                  <a:pt x="815516" y="1873700"/>
                  <a:pt x="928914" y="1930400"/>
                </a:cubicBezTo>
                <a:cubicBezTo>
                  <a:pt x="950334" y="1962529"/>
                  <a:pt x="967960" y="1995134"/>
                  <a:pt x="1001486" y="2017485"/>
                </a:cubicBezTo>
                <a:cubicBezTo>
                  <a:pt x="1014216" y="2025972"/>
                  <a:pt x="1030514" y="2027162"/>
                  <a:pt x="1045028" y="2032000"/>
                </a:cubicBezTo>
                <a:cubicBezTo>
                  <a:pt x="1094832" y="2106704"/>
                  <a:pt x="1096801" y="2121991"/>
                  <a:pt x="1161143" y="2177142"/>
                </a:cubicBezTo>
                <a:cubicBezTo>
                  <a:pt x="1174388" y="2188495"/>
                  <a:pt x="1190172" y="2196495"/>
                  <a:pt x="1204686" y="2206171"/>
                </a:cubicBezTo>
                <a:cubicBezTo>
                  <a:pt x="1343495" y="2391253"/>
                  <a:pt x="1120893" y="2107864"/>
                  <a:pt x="1335314" y="2322285"/>
                </a:cubicBezTo>
                <a:cubicBezTo>
                  <a:pt x="1349828" y="2336799"/>
                  <a:pt x="1361451" y="2354949"/>
                  <a:pt x="1378857" y="2365828"/>
                </a:cubicBezTo>
                <a:cubicBezTo>
                  <a:pt x="1401943" y="2380257"/>
                  <a:pt x="1518195" y="2417112"/>
                  <a:pt x="1538514" y="2423885"/>
                </a:cubicBezTo>
                <a:cubicBezTo>
                  <a:pt x="1607135" y="2475351"/>
                  <a:pt x="1641150" y="2508724"/>
                  <a:pt x="1741714" y="2525485"/>
                </a:cubicBezTo>
                <a:cubicBezTo>
                  <a:pt x="1770743" y="2530323"/>
                  <a:pt x="1800250" y="2532862"/>
                  <a:pt x="1828800" y="2540000"/>
                </a:cubicBezTo>
                <a:cubicBezTo>
                  <a:pt x="1877803" y="2552251"/>
                  <a:pt x="1924940" y="2571291"/>
                  <a:pt x="1973943" y="2583542"/>
                </a:cubicBezTo>
                <a:cubicBezTo>
                  <a:pt x="2035084" y="2598827"/>
                  <a:pt x="2153851" y="2607064"/>
                  <a:pt x="2206171" y="2612571"/>
                </a:cubicBezTo>
                <a:lnTo>
                  <a:pt x="2336800" y="2627085"/>
                </a:lnTo>
                <a:lnTo>
                  <a:pt x="3120571" y="2612571"/>
                </a:lnTo>
                <a:cubicBezTo>
                  <a:pt x="3147274" y="2612571"/>
                  <a:pt x="3203273" y="2650445"/>
                  <a:pt x="3222171" y="2656114"/>
                </a:cubicBezTo>
                <a:cubicBezTo>
                  <a:pt x="3250359" y="2664570"/>
                  <a:pt x="3279871" y="2669040"/>
                  <a:pt x="3309257" y="2670628"/>
                </a:cubicBezTo>
                <a:cubicBezTo>
                  <a:pt x="3459097" y="2678727"/>
                  <a:pt x="3609219" y="2680304"/>
                  <a:pt x="3759200" y="2685142"/>
                </a:cubicBezTo>
                <a:cubicBezTo>
                  <a:pt x="4069607" y="2713362"/>
                  <a:pt x="4039415" y="2716777"/>
                  <a:pt x="4513943" y="2685142"/>
                </a:cubicBezTo>
                <a:cubicBezTo>
                  <a:pt x="4535532" y="2683703"/>
                  <a:pt x="4550713" y="2659984"/>
                  <a:pt x="4572000" y="2656114"/>
                </a:cubicBezTo>
                <a:cubicBezTo>
                  <a:pt x="4658208" y="2640440"/>
                  <a:pt x="4746070" y="2635803"/>
                  <a:pt x="4833257" y="2627085"/>
                </a:cubicBezTo>
                <a:cubicBezTo>
                  <a:pt x="4930019" y="2617409"/>
                  <a:pt x="5027049" y="2610119"/>
                  <a:pt x="5123543" y="2598057"/>
                </a:cubicBezTo>
                <a:cubicBezTo>
                  <a:pt x="5181946" y="2590757"/>
                  <a:pt x="5297714" y="2569028"/>
                  <a:pt x="5297714" y="2569028"/>
                </a:cubicBezTo>
                <a:cubicBezTo>
                  <a:pt x="5327308" y="2480245"/>
                  <a:pt x="5286031" y="2561319"/>
                  <a:pt x="5399314" y="2510971"/>
                </a:cubicBezTo>
                <a:cubicBezTo>
                  <a:pt x="5418071" y="2502634"/>
                  <a:pt x="5424498" y="2476608"/>
                  <a:pt x="5442857" y="2467428"/>
                </a:cubicBezTo>
                <a:cubicBezTo>
                  <a:pt x="5464922" y="2456396"/>
                  <a:pt x="5491495" y="2458897"/>
                  <a:pt x="5515428" y="2452914"/>
                </a:cubicBezTo>
                <a:cubicBezTo>
                  <a:pt x="5530271" y="2449203"/>
                  <a:pt x="5544457" y="2443238"/>
                  <a:pt x="5558971" y="2438400"/>
                </a:cubicBezTo>
                <a:cubicBezTo>
                  <a:pt x="5573485" y="2423886"/>
                  <a:pt x="5586929" y="2408215"/>
                  <a:pt x="5602514" y="2394857"/>
                </a:cubicBezTo>
                <a:cubicBezTo>
                  <a:pt x="5620881" y="2379114"/>
                  <a:pt x="5643466" y="2368419"/>
                  <a:pt x="5660571" y="2351314"/>
                </a:cubicBezTo>
                <a:cubicBezTo>
                  <a:pt x="5682476" y="2329408"/>
                  <a:pt x="5701444" y="2304518"/>
                  <a:pt x="5718628" y="2278742"/>
                </a:cubicBezTo>
                <a:cubicBezTo>
                  <a:pt x="5741396" y="2244591"/>
                  <a:pt x="5746993" y="2206835"/>
                  <a:pt x="5776686" y="2177142"/>
                </a:cubicBezTo>
                <a:cubicBezTo>
                  <a:pt x="5789021" y="2164807"/>
                  <a:pt x="5805714" y="2157790"/>
                  <a:pt x="5820228" y="2148114"/>
                </a:cubicBezTo>
                <a:cubicBezTo>
                  <a:pt x="5893107" y="2038796"/>
                  <a:pt x="5807535" y="2177730"/>
                  <a:pt x="5863771" y="2046514"/>
                </a:cubicBezTo>
                <a:cubicBezTo>
                  <a:pt x="5870643" y="2030480"/>
                  <a:pt x="5883124" y="2017485"/>
                  <a:pt x="5892800" y="2002971"/>
                </a:cubicBezTo>
                <a:cubicBezTo>
                  <a:pt x="5902774" y="1953099"/>
                  <a:pt x="5908165" y="1920161"/>
                  <a:pt x="5921828" y="1872342"/>
                </a:cubicBezTo>
                <a:cubicBezTo>
                  <a:pt x="5926031" y="1857631"/>
                  <a:pt x="5931505" y="1843314"/>
                  <a:pt x="5936343" y="1828800"/>
                </a:cubicBezTo>
                <a:cubicBezTo>
                  <a:pt x="5931285" y="1717533"/>
                  <a:pt x="5921828" y="1606352"/>
                  <a:pt x="5921828" y="1494971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1043608" y="2915652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FIELD</a:t>
            </a:r>
            <a:endParaRPr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>
            <a:normAutofit/>
          </a:bodyPr>
          <a:lstStyle/>
          <a:p>
            <a:r>
              <a:rPr kumimoji="1" lang="en-US" altLang="ja-JP" sz="2800" dirty="0" smtClean="0">
                <a:latin typeface="Times New Roman" pitchFamily="18" charset="0"/>
                <a:cs typeface="Times New Roman" pitchFamily="18" charset="0"/>
              </a:rPr>
              <a:t>Functions</a:t>
            </a:r>
          </a:p>
          <a:p>
            <a:pPr lvl="1"/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Controls by mouse / keyboard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move, zoom, set life, game start/stop</a:t>
            </a:r>
          </a:p>
          <a:p>
            <a:pPr lvl="1"/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Controls on screen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game start/stop, allocate/clear life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wait time</a:t>
            </a:r>
          </a:p>
          <a:p>
            <a:pPr lvl="1"/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Show information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graph, text  areas on footer</a:t>
            </a:r>
          </a:p>
          <a:p>
            <a:pPr lvl="1"/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Menu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map configure: field size, save/load field, field shape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view configure: grid, decimate, color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information: select information to show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life algorithm configure: select algorithm</a:t>
            </a: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3600" noProof="0" dirty="0" smtClean="0">
                <a:latin typeface="Times New Roman" pitchFamily="18" charset="0"/>
                <a:ea typeface="+mj-ea"/>
                <a:cs typeface="Times New Roman" pitchFamily="18" charset="0"/>
              </a:rPr>
              <a:t>Specifications - 1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 rot="19258892">
            <a:off x="6192701" y="4764990"/>
            <a:ext cx="714939" cy="369332"/>
          </a:xfrm>
          <a:prstGeom prst="rect">
            <a:avLst/>
          </a:prstGeom>
          <a:solidFill>
            <a:srgbClr val="BFBFBF">
              <a:alpha val="67059"/>
            </a:srgb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ja-JP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ToDo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3096344"/>
          </a:xfrm>
        </p:spPr>
        <p:txBody>
          <a:bodyPr>
            <a:normAutofit/>
          </a:bodyPr>
          <a:lstStyle/>
          <a:p>
            <a:r>
              <a:rPr kumimoji="1" lang="en-US" altLang="ja-JP" sz="2800" dirty="0" smtClean="0">
                <a:latin typeface="Times New Roman" pitchFamily="18" charset="0"/>
                <a:cs typeface="Times New Roman" pitchFamily="18" charset="0"/>
              </a:rPr>
              <a:t>Algorithms</a:t>
            </a:r>
          </a:p>
          <a:p>
            <a:pPr lvl="1"/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Normal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information: </a:t>
            </a:r>
            <a:r>
              <a:rPr lang="en-US" altLang="ja-JP" sz="2000" dirty="0" err="1" smtClean="0">
                <a:latin typeface="Times New Roman" pitchFamily="18" charset="0"/>
                <a:cs typeface="Times New Roman" pitchFamily="18" charset="0"/>
              </a:rPr>
              <a:t>lifeMatrix</a:t>
            </a:r>
            <a:endParaRPr lang="en-US" altLang="ja-JP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3"/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status: alive / dead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logic</a:t>
            </a:r>
          </a:p>
          <a:p>
            <a:pPr lvl="3"/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check 8 x 8 aside blocks</a:t>
            </a:r>
          </a:p>
          <a:p>
            <a:pPr lvl="3"/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birth: 3 lives</a:t>
            </a:r>
          </a:p>
          <a:p>
            <a:pPr lvl="3"/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death: &lt;=1 or &gt;=4 lives except for me</a:t>
            </a:r>
          </a:p>
          <a:p>
            <a:pPr lvl="3"/>
            <a:endParaRPr lang="en-US" altLang="ja-JP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3600" noProof="0" dirty="0" smtClean="0">
                <a:latin typeface="Times New Roman" pitchFamily="18" charset="0"/>
                <a:ea typeface="+mj-ea"/>
                <a:cs typeface="Times New Roman" pitchFamily="18" charset="0"/>
              </a:rPr>
              <a:t>Specifications - 2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539552" y="4752528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827584" y="4752528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1115616" y="475252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539552" y="5040560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827584" y="504056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1115616" y="504056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539552" y="53285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827584" y="53285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1115616" y="53285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2123728" y="4752528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2411760" y="4752528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2699792" y="475252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2123728" y="5040560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2411760" y="5040560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2699792" y="504056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2123728" y="53285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2411760" y="53285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2699792" y="53285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円/楕円 56"/>
          <p:cNvSpPr/>
          <p:nvPr/>
        </p:nvSpPr>
        <p:spPr>
          <a:xfrm>
            <a:off x="2339752" y="4968552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右矢印 57"/>
          <p:cNvSpPr/>
          <p:nvPr/>
        </p:nvSpPr>
        <p:spPr>
          <a:xfrm>
            <a:off x="1619672" y="4968552"/>
            <a:ext cx="36004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1503045" y="5679340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birth</a:t>
            </a:r>
            <a:endParaRPr lang="ja-JP" altLang="en-US" dirty="0"/>
          </a:p>
        </p:txBody>
      </p:sp>
      <p:sp>
        <p:nvSpPr>
          <p:cNvPr id="60" name="正方形/長方形 59"/>
          <p:cNvSpPr/>
          <p:nvPr/>
        </p:nvSpPr>
        <p:spPr>
          <a:xfrm>
            <a:off x="3491880" y="453650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3779912" y="453650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4067944" y="453650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3491880" y="4824536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3779912" y="4824536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4067944" y="482453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3491880" y="511256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3779912" y="511256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4067944" y="511256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5076056" y="453650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5364088" y="453650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5652120" y="453650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5076056" y="4824536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5364088" y="482453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5652120" y="482453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5076056" y="511256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5364088" y="511256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5652120" y="511256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円/楕円 77"/>
          <p:cNvSpPr/>
          <p:nvPr/>
        </p:nvSpPr>
        <p:spPr>
          <a:xfrm>
            <a:off x="5292080" y="475252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右矢印 78"/>
          <p:cNvSpPr/>
          <p:nvPr/>
        </p:nvSpPr>
        <p:spPr>
          <a:xfrm>
            <a:off x="4572000" y="4752528"/>
            <a:ext cx="36004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/>
        </p:nvSpPr>
        <p:spPr>
          <a:xfrm>
            <a:off x="4427984" y="6516052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death</a:t>
            </a:r>
            <a:endParaRPr lang="ja-JP" altLang="en-US" dirty="0"/>
          </a:p>
        </p:txBody>
      </p:sp>
      <p:sp>
        <p:nvSpPr>
          <p:cNvPr id="81" name="正方形/長方形 80"/>
          <p:cNvSpPr/>
          <p:nvPr/>
        </p:nvSpPr>
        <p:spPr>
          <a:xfrm>
            <a:off x="3491880" y="5544616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3779912" y="5544616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4067944" y="5544616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3491880" y="5832648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正方形/長方形 84"/>
          <p:cNvSpPr/>
          <p:nvPr/>
        </p:nvSpPr>
        <p:spPr>
          <a:xfrm>
            <a:off x="3779912" y="5832648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正方形/長方形 85"/>
          <p:cNvSpPr/>
          <p:nvPr/>
        </p:nvSpPr>
        <p:spPr>
          <a:xfrm>
            <a:off x="4067944" y="583264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3491880" y="612068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正方形/長方形 87"/>
          <p:cNvSpPr/>
          <p:nvPr/>
        </p:nvSpPr>
        <p:spPr>
          <a:xfrm>
            <a:off x="3779912" y="612068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4067944" y="612068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正方形/長方形 89"/>
          <p:cNvSpPr/>
          <p:nvPr/>
        </p:nvSpPr>
        <p:spPr>
          <a:xfrm>
            <a:off x="5076056" y="5544616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正方形/長方形 90"/>
          <p:cNvSpPr/>
          <p:nvPr/>
        </p:nvSpPr>
        <p:spPr>
          <a:xfrm>
            <a:off x="5364088" y="554461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正方形/長方形 91"/>
          <p:cNvSpPr/>
          <p:nvPr/>
        </p:nvSpPr>
        <p:spPr>
          <a:xfrm>
            <a:off x="5652120" y="5544616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正方形/長方形 92"/>
          <p:cNvSpPr/>
          <p:nvPr/>
        </p:nvSpPr>
        <p:spPr>
          <a:xfrm>
            <a:off x="5076056" y="5832648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5364088" y="583264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正方形/長方形 94"/>
          <p:cNvSpPr/>
          <p:nvPr/>
        </p:nvSpPr>
        <p:spPr>
          <a:xfrm>
            <a:off x="5652120" y="583264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正方形/長方形 95"/>
          <p:cNvSpPr/>
          <p:nvPr/>
        </p:nvSpPr>
        <p:spPr>
          <a:xfrm>
            <a:off x="5076056" y="612068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正方形/長方形 96"/>
          <p:cNvSpPr/>
          <p:nvPr/>
        </p:nvSpPr>
        <p:spPr>
          <a:xfrm>
            <a:off x="5364088" y="612068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正方形/長方形 97"/>
          <p:cNvSpPr/>
          <p:nvPr/>
        </p:nvSpPr>
        <p:spPr>
          <a:xfrm>
            <a:off x="5652120" y="612068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円/楕円 98"/>
          <p:cNvSpPr/>
          <p:nvPr/>
        </p:nvSpPr>
        <p:spPr>
          <a:xfrm>
            <a:off x="5292080" y="5760640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右矢印 99"/>
          <p:cNvSpPr/>
          <p:nvPr/>
        </p:nvSpPr>
        <p:spPr>
          <a:xfrm>
            <a:off x="4572000" y="5760640"/>
            <a:ext cx="36004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正方形/長方形 120"/>
          <p:cNvSpPr/>
          <p:nvPr/>
        </p:nvSpPr>
        <p:spPr>
          <a:xfrm>
            <a:off x="6876256" y="5688632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keep previous status</a:t>
            </a:r>
            <a:endParaRPr lang="ja-JP" altLang="en-US" dirty="0"/>
          </a:p>
        </p:txBody>
      </p:sp>
      <p:sp>
        <p:nvSpPr>
          <p:cNvPr id="122" name="正方形/長方形 121"/>
          <p:cNvSpPr/>
          <p:nvPr/>
        </p:nvSpPr>
        <p:spPr>
          <a:xfrm>
            <a:off x="6732240" y="4383196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others</a:t>
            </a:r>
            <a:endParaRPr lang="ja-JP" altLang="en-US" dirty="0"/>
          </a:p>
        </p:txBody>
      </p:sp>
      <p:sp>
        <p:nvSpPr>
          <p:cNvPr id="123" name="正方形/長方形 122"/>
          <p:cNvSpPr/>
          <p:nvPr/>
        </p:nvSpPr>
        <p:spPr>
          <a:xfrm>
            <a:off x="7092280" y="475252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4" name="正方形/長方形 123"/>
          <p:cNvSpPr/>
          <p:nvPr/>
        </p:nvSpPr>
        <p:spPr>
          <a:xfrm>
            <a:off x="7380312" y="475252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5" name="正方形/長方形 124"/>
          <p:cNvSpPr/>
          <p:nvPr/>
        </p:nvSpPr>
        <p:spPr>
          <a:xfrm>
            <a:off x="7668344" y="475252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6" name="正方形/長方形 125"/>
          <p:cNvSpPr/>
          <p:nvPr/>
        </p:nvSpPr>
        <p:spPr>
          <a:xfrm>
            <a:off x="7092280" y="5040560"/>
            <a:ext cx="288032" cy="2880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7" name="正方形/長方形 126"/>
          <p:cNvSpPr/>
          <p:nvPr/>
        </p:nvSpPr>
        <p:spPr>
          <a:xfrm>
            <a:off x="7380312" y="504056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8" name="正方形/長方形 127"/>
          <p:cNvSpPr/>
          <p:nvPr/>
        </p:nvSpPr>
        <p:spPr>
          <a:xfrm>
            <a:off x="7668344" y="504056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9" name="正方形/長方形 128"/>
          <p:cNvSpPr/>
          <p:nvPr/>
        </p:nvSpPr>
        <p:spPr>
          <a:xfrm>
            <a:off x="7092280" y="53285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0" name="正方形/長方形 129"/>
          <p:cNvSpPr/>
          <p:nvPr/>
        </p:nvSpPr>
        <p:spPr>
          <a:xfrm>
            <a:off x="7380312" y="53285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" name="正方形/長方形 130"/>
          <p:cNvSpPr/>
          <p:nvPr/>
        </p:nvSpPr>
        <p:spPr>
          <a:xfrm>
            <a:off x="7668344" y="53285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正方形/長方形 100"/>
          <p:cNvSpPr/>
          <p:nvPr/>
        </p:nvSpPr>
        <p:spPr>
          <a:xfrm>
            <a:off x="5277515" y="2211597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正方形/長方形 101"/>
          <p:cNvSpPr/>
          <p:nvPr/>
        </p:nvSpPr>
        <p:spPr>
          <a:xfrm>
            <a:off x="5965800" y="220486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正方形/長方形 102"/>
          <p:cNvSpPr/>
          <p:nvPr/>
        </p:nvSpPr>
        <p:spPr>
          <a:xfrm>
            <a:off x="5808960" y="2492896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dead</a:t>
            </a:r>
            <a:endParaRPr lang="ja-JP" altLang="en-US" dirty="0"/>
          </a:p>
        </p:txBody>
      </p:sp>
      <p:sp>
        <p:nvSpPr>
          <p:cNvPr id="104" name="正方形/長方形 103"/>
          <p:cNvSpPr/>
          <p:nvPr/>
        </p:nvSpPr>
        <p:spPr>
          <a:xfrm>
            <a:off x="5148064" y="2499629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alive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2880320"/>
          </a:xfrm>
        </p:spPr>
        <p:txBody>
          <a:bodyPr>
            <a:normAutofit/>
          </a:bodyPr>
          <a:lstStyle/>
          <a:p>
            <a:r>
              <a:rPr kumimoji="1" lang="en-US" altLang="ja-JP" sz="2800" dirty="0" smtClean="0">
                <a:latin typeface="Times New Roman" pitchFamily="18" charset="0"/>
                <a:cs typeface="Times New Roman" pitchFamily="18" charset="0"/>
              </a:rPr>
              <a:t>Algorithms</a:t>
            </a:r>
          </a:p>
          <a:p>
            <a:pPr lvl="1"/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Cooperative </a:t>
            </a:r>
            <a:r>
              <a:rPr lang="en-US" altLang="ja-JP" sz="2400" dirty="0" err="1" smtClean="0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 Exclusive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information: </a:t>
            </a:r>
            <a:r>
              <a:rPr lang="en-US" altLang="ja-JP" sz="2000" dirty="0" err="1" smtClean="0">
                <a:latin typeface="Times New Roman" pitchFamily="18" charset="0"/>
                <a:cs typeface="Times New Roman" pitchFamily="18" charset="0"/>
              </a:rPr>
              <a:t>lifeMatrix</a:t>
            </a:r>
            <a:endParaRPr lang="en-US" altLang="ja-JP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3"/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status: alive / dead</a:t>
            </a:r>
          </a:p>
          <a:p>
            <a:pPr lvl="3"/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type: Co / Ex</a:t>
            </a:r>
          </a:p>
          <a:p>
            <a:pPr lvl="3"/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group: 0 - 9 ( become the same group with other lives if created at the same time)</a:t>
            </a:r>
          </a:p>
          <a:p>
            <a:pPr lvl="3"/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cooperative level: 0 - 100 (all lives in the same group have the same value) as if it is the characteristic of the group</a:t>
            </a: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3600" noProof="0" dirty="0" smtClean="0">
                <a:latin typeface="Times New Roman" pitchFamily="18" charset="0"/>
                <a:ea typeface="+mj-ea"/>
                <a:cs typeface="Times New Roman" pitchFamily="18" charset="0"/>
              </a:rPr>
              <a:t>Specifications - 3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01" name="正方形/長方形 100"/>
          <p:cNvSpPr/>
          <p:nvPr/>
        </p:nvSpPr>
        <p:spPr>
          <a:xfrm>
            <a:off x="6372200" y="2255139"/>
            <a:ext cx="288032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正方形/長方形 101"/>
          <p:cNvSpPr/>
          <p:nvPr/>
        </p:nvSpPr>
        <p:spPr>
          <a:xfrm>
            <a:off x="7060485" y="224840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正方形/長方形 102"/>
          <p:cNvSpPr/>
          <p:nvPr/>
        </p:nvSpPr>
        <p:spPr>
          <a:xfrm>
            <a:off x="6903645" y="2536438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dead</a:t>
            </a:r>
            <a:endParaRPr lang="ja-JP" altLang="en-US" dirty="0"/>
          </a:p>
        </p:txBody>
      </p:sp>
      <p:sp>
        <p:nvSpPr>
          <p:cNvPr id="104" name="正方形/長方形 103"/>
          <p:cNvSpPr/>
          <p:nvPr/>
        </p:nvSpPr>
        <p:spPr>
          <a:xfrm>
            <a:off x="6298981" y="2543171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Ex</a:t>
            </a:r>
            <a:endParaRPr lang="ja-JP" altLang="en-US" dirty="0"/>
          </a:p>
        </p:txBody>
      </p:sp>
      <p:sp>
        <p:nvSpPr>
          <p:cNvPr id="105" name="正方形/長方形 104"/>
          <p:cNvSpPr/>
          <p:nvPr/>
        </p:nvSpPr>
        <p:spPr>
          <a:xfrm>
            <a:off x="827584" y="5238492"/>
            <a:ext cx="144016" cy="144016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正方形/長方形 105"/>
          <p:cNvSpPr/>
          <p:nvPr/>
        </p:nvSpPr>
        <p:spPr>
          <a:xfrm>
            <a:off x="5565036" y="2555612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Co</a:t>
            </a:r>
            <a:endParaRPr lang="ja-JP" altLang="en-US" dirty="0"/>
          </a:p>
        </p:txBody>
      </p:sp>
      <p:sp>
        <p:nvSpPr>
          <p:cNvPr id="121" name="正方形/長方形 120"/>
          <p:cNvSpPr/>
          <p:nvPr/>
        </p:nvSpPr>
        <p:spPr>
          <a:xfrm>
            <a:off x="323528" y="4302388"/>
            <a:ext cx="3168352" cy="1728192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" name="正方形/長方形 121"/>
          <p:cNvSpPr/>
          <p:nvPr/>
        </p:nvSpPr>
        <p:spPr>
          <a:xfrm>
            <a:off x="251520" y="3933056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FIELD</a:t>
            </a:r>
            <a:endParaRPr lang="ja-JP" altLang="en-US" dirty="0"/>
          </a:p>
        </p:txBody>
      </p:sp>
      <p:sp>
        <p:nvSpPr>
          <p:cNvPr id="123" name="正方形/長方形 122"/>
          <p:cNvSpPr/>
          <p:nvPr/>
        </p:nvSpPr>
        <p:spPr>
          <a:xfrm>
            <a:off x="755576" y="5022468"/>
            <a:ext cx="1152128" cy="720080"/>
          </a:xfrm>
          <a:prstGeom prst="rect">
            <a:avLst/>
          </a:prstGeom>
          <a:solidFill>
            <a:srgbClr val="8EB4E3">
              <a:alpha val="3098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4" name="正方形/長方形 123"/>
          <p:cNvSpPr/>
          <p:nvPr/>
        </p:nvSpPr>
        <p:spPr>
          <a:xfrm>
            <a:off x="539552" y="4374396"/>
            <a:ext cx="18389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Focused Area</a:t>
            </a:r>
          </a:p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(user visible area)</a:t>
            </a:r>
            <a:endParaRPr lang="ja-JP" altLang="en-US" dirty="0"/>
          </a:p>
        </p:txBody>
      </p:sp>
      <p:sp>
        <p:nvSpPr>
          <p:cNvPr id="125" name="正方形/長方形 124"/>
          <p:cNvSpPr/>
          <p:nvPr/>
        </p:nvSpPr>
        <p:spPr>
          <a:xfrm>
            <a:off x="899592" y="5454516"/>
            <a:ext cx="144016" cy="144016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6" name="正方形/長方形 125"/>
          <p:cNvSpPr/>
          <p:nvPr/>
        </p:nvSpPr>
        <p:spPr>
          <a:xfrm>
            <a:off x="1043608" y="5094476"/>
            <a:ext cx="144016" cy="144016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7" name="正方形/長方形 126"/>
          <p:cNvSpPr/>
          <p:nvPr/>
        </p:nvSpPr>
        <p:spPr>
          <a:xfrm>
            <a:off x="1547664" y="5382508"/>
            <a:ext cx="144016" cy="144016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8" name="正方形/長方形 127"/>
          <p:cNvSpPr/>
          <p:nvPr/>
        </p:nvSpPr>
        <p:spPr>
          <a:xfrm>
            <a:off x="1115616" y="5526524"/>
            <a:ext cx="144016" cy="144016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9" name="正方形/長方形 128"/>
          <p:cNvSpPr/>
          <p:nvPr/>
        </p:nvSpPr>
        <p:spPr>
          <a:xfrm>
            <a:off x="1101664" y="5310500"/>
            <a:ext cx="144016" cy="1440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0" name="正方形/長方形 129"/>
          <p:cNvSpPr/>
          <p:nvPr/>
        </p:nvSpPr>
        <p:spPr>
          <a:xfrm>
            <a:off x="1403648" y="5526524"/>
            <a:ext cx="144016" cy="144016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" name="正方形/長方形 130"/>
          <p:cNvSpPr/>
          <p:nvPr/>
        </p:nvSpPr>
        <p:spPr>
          <a:xfrm>
            <a:off x="1259632" y="5022468"/>
            <a:ext cx="144016" cy="144016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8" name="正方形/長方形 157"/>
          <p:cNvSpPr/>
          <p:nvPr/>
        </p:nvSpPr>
        <p:spPr>
          <a:xfrm>
            <a:off x="1331640" y="5310500"/>
            <a:ext cx="144016" cy="144016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9" name="正方形/長方形 158"/>
          <p:cNvSpPr/>
          <p:nvPr/>
        </p:nvSpPr>
        <p:spPr>
          <a:xfrm>
            <a:off x="1547664" y="5166484"/>
            <a:ext cx="144016" cy="1440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0" name="四角形吹き出し 159"/>
          <p:cNvSpPr/>
          <p:nvPr/>
        </p:nvSpPr>
        <p:spPr>
          <a:xfrm>
            <a:off x="1403648" y="6137920"/>
            <a:ext cx="1800200" cy="720080"/>
          </a:xfrm>
          <a:prstGeom prst="wedgeRectCallout">
            <a:avLst>
              <a:gd name="adj1" fmla="val -52039"/>
              <a:gd name="adj2" fmla="val -112309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group A</a:t>
            </a:r>
          </a:p>
          <a:p>
            <a:r>
              <a:rPr kumimoji="1"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cooperative = 80%</a:t>
            </a:r>
            <a:endParaRPr kumimoji="1" lang="ja-JP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1" name="正方形/長方形 160"/>
          <p:cNvSpPr/>
          <p:nvPr/>
        </p:nvSpPr>
        <p:spPr>
          <a:xfrm>
            <a:off x="5652120" y="2247844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2" name="正方形/長方形 161"/>
          <p:cNvSpPr/>
          <p:nvPr/>
        </p:nvSpPr>
        <p:spPr>
          <a:xfrm>
            <a:off x="6804248" y="5070670"/>
            <a:ext cx="144016" cy="144016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" name="正方形/長方形 162"/>
          <p:cNvSpPr/>
          <p:nvPr/>
        </p:nvSpPr>
        <p:spPr>
          <a:xfrm>
            <a:off x="4716016" y="4257764"/>
            <a:ext cx="3168352" cy="1728192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4" name="正方形/長方形 163"/>
          <p:cNvSpPr/>
          <p:nvPr/>
        </p:nvSpPr>
        <p:spPr>
          <a:xfrm>
            <a:off x="4644008" y="3888432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FIELD</a:t>
            </a:r>
            <a:endParaRPr lang="ja-JP" altLang="en-US" dirty="0"/>
          </a:p>
        </p:txBody>
      </p:sp>
      <p:sp>
        <p:nvSpPr>
          <p:cNvPr id="165" name="正方形/長方形 164"/>
          <p:cNvSpPr/>
          <p:nvPr/>
        </p:nvSpPr>
        <p:spPr>
          <a:xfrm>
            <a:off x="6660232" y="4797152"/>
            <a:ext cx="1152128" cy="720080"/>
          </a:xfrm>
          <a:prstGeom prst="rect">
            <a:avLst/>
          </a:prstGeom>
          <a:solidFill>
            <a:srgbClr val="8EB4E3">
              <a:alpha val="3098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6" name="正方形/長方形 165"/>
          <p:cNvSpPr/>
          <p:nvPr/>
        </p:nvSpPr>
        <p:spPr>
          <a:xfrm>
            <a:off x="6372200" y="4222829"/>
            <a:ext cx="18389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Focused Area</a:t>
            </a:r>
          </a:p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(user visible area)</a:t>
            </a:r>
            <a:endParaRPr lang="ja-JP" altLang="en-US" dirty="0"/>
          </a:p>
        </p:txBody>
      </p:sp>
      <p:sp>
        <p:nvSpPr>
          <p:cNvPr id="167" name="正方形/長方形 166"/>
          <p:cNvSpPr/>
          <p:nvPr/>
        </p:nvSpPr>
        <p:spPr>
          <a:xfrm>
            <a:off x="6876256" y="5286694"/>
            <a:ext cx="144016" cy="144016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8" name="正方形/長方形 167"/>
          <p:cNvSpPr/>
          <p:nvPr/>
        </p:nvSpPr>
        <p:spPr>
          <a:xfrm>
            <a:off x="7020272" y="4926654"/>
            <a:ext cx="144016" cy="144016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9" name="正方形/長方形 168"/>
          <p:cNvSpPr/>
          <p:nvPr/>
        </p:nvSpPr>
        <p:spPr>
          <a:xfrm>
            <a:off x="7524328" y="5214686"/>
            <a:ext cx="144016" cy="144016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0" name="正方形/長方形 169"/>
          <p:cNvSpPr/>
          <p:nvPr/>
        </p:nvSpPr>
        <p:spPr>
          <a:xfrm>
            <a:off x="7092280" y="5358702"/>
            <a:ext cx="144016" cy="1440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1" name="正方形/長方形 170"/>
          <p:cNvSpPr/>
          <p:nvPr/>
        </p:nvSpPr>
        <p:spPr>
          <a:xfrm>
            <a:off x="7078328" y="5142678"/>
            <a:ext cx="144016" cy="1440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2" name="正方形/長方形 171"/>
          <p:cNvSpPr/>
          <p:nvPr/>
        </p:nvSpPr>
        <p:spPr>
          <a:xfrm>
            <a:off x="7380312" y="5358702"/>
            <a:ext cx="144016" cy="1440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3" name="正方形/長方形 172"/>
          <p:cNvSpPr/>
          <p:nvPr/>
        </p:nvSpPr>
        <p:spPr>
          <a:xfrm>
            <a:off x="7236296" y="4854646"/>
            <a:ext cx="144016" cy="1440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" name="正方形/長方形 173"/>
          <p:cNvSpPr/>
          <p:nvPr/>
        </p:nvSpPr>
        <p:spPr>
          <a:xfrm>
            <a:off x="7308304" y="5142678"/>
            <a:ext cx="144016" cy="144016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5" name="正方形/長方形 174"/>
          <p:cNvSpPr/>
          <p:nvPr/>
        </p:nvSpPr>
        <p:spPr>
          <a:xfrm>
            <a:off x="7524328" y="4998662"/>
            <a:ext cx="144016" cy="1440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" name="正方形/長方形 176"/>
          <p:cNvSpPr/>
          <p:nvPr/>
        </p:nvSpPr>
        <p:spPr>
          <a:xfrm>
            <a:off x="6804248" y="5013176"/>
            <a:ext cx="144016" cy="144016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8" name="正方形/長方形 177"/>
          <p:cNvSpPr/>
          <p:nvPr/>
        </p:nvSpPr>
        <p:spPr>
          <a:xfrm>
            <a:off x="5148064" y="5445224"/>
            <a:ext cx="144016" cy="144016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9" name="正方形/長方形 178"/>
          <p:cNvSpPr/>
          <p:nvPr/>
        </p:nvSpPr>
        <p:spPr>
          <a:xfrm>
            <a:off x="5292080" y="5085184"/>
            <a:ext cx="144016" cy="144016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0" name="正方形/長方形 179"/>
          <p:cNvSpPr/>
          <p:nvPr/>
        </p:nvSpPr>
        <p:spPr>
          <a:xfrm>
            <a:off x="5796136" y="5373216"/>
            <a:ext cx="144016" cy="144016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" name="正方形/長方形 180"/>
          <p:cNvSpPr/>
          <p:nvPr/>
        </p:nvSpPr>
        <p:spPr>
          <a:xfrm>
            <a:off x="5364088" y="5517232"/>
            <a:ext cx="144016" cy="144016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2" name="正方形/長方形 181"/>
          <p:cNvSpPr/>
          <p:nvPr/>
        </p:nvSpPr>
        <p:spPr>
          <a:xfrm>
            <a:off x="5350136" y="5301208"/>
            <a:ext cx="144016" cy="1440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" name="正方形/長方形 182"/>
          <p:cNvSpPr/>
          <p:nvPr/>
        </p:nvSpPr>
        <p:spPr>
          <a:xfrm>
            <a:off x="5652120" y="5517232"/>
            <a:ext cx="144016" cy="144016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" name="正方形/長方形 183"/>
          <p:cNvSpPr/>
          <p:nvPr/>
        </p:nvSpPr>
        <p:spPr>
          <a:xfrm>
            <a:off x="5508104" y="5013176"/>
            <a:ext cx="144016" cy="144016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" name="正方形/長方形 184"/>
          <p:cNvSpPr/>
          <p:nvPr/>
        </p:nvSpPr>
        <p:spPr>
          <a:xfrm>
            <a:off x="5580112" y="5301208"/>
            <a:ext cx="144016" cy="144016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6" name="正方形/長方形 185"/>
          <p:cNvSpPr/>
          <p:nvPr/>
        </p:nvSpPr>
        <p:spPr>
          <a:xfrm>
            <a:off x="5796136" y="5157192"/>
            <a:ext cx="144016" cy="1440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7" name="四角形吹き出し 186"/>
          <p:cNvSpPr/>
          <p:nvPr/>
        </p:nvSpPr>
        <p:spPr>
          <a:xfrm>
            <a:off x="3851920" y="6137920"/>
            <a:ext cx="1800200" cy="720080"/>
          </a:xfrm>
          <a:prstGeom prst="wedgeRectCallout">
            <a:avLst>
              <a:gd name="adj1" fmla="val 22137"/>
              <a:gd name="adj2" fmla="val -108278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group A</a:t>
            </a:r>
          </a:p>
          <a:p>
            <a:r>
              <a:rPr kumimoji="1"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cooperative = 80%</a:t>
            </a:r>
            <a:endParaRPr kumimoji="1" lang="ja-JP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8" name="四角形吹き出し 187"/>
          <p:cNvSpPr/>
          <p:nvPr/>
        </p:nvSpPr>
        <p:spPr>
          <a:xfrm>
            <a:off x="7164288" y="5949280"/>
            <a:ext cx="1800200" cy="720080"/>
          </a:xfrm>
          <a:prstGeom prst="wedgeRectCallout">
            <a:avLst>
              <a:gd name="adj1" fmla="val -52039"/>
              <a:gd name="adj2" fmla="val -112309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group B</a:t>
            </a:r>
          </a:p>
          <a:p>
            <a:r>
              <a:rPr kumimoji="1"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cooperative = 50%</a:t>
            </a:r>
            <a:endParaRPr kumimoji="1" lang="ja-JP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896544"/>
          </a:xfrm>
        </p:spPr>
        <p:txBody>
          <a:bodyPr>
            <a:normAutofit/>
          </a:bodyPr>
          <a:lstStyle/>
          <a:p>
            <a:r>
              <a:rPr kumimoji="1" lang="en-US" altLang="ja-JP" sz="2800" dirty="0" smtClean="0">
                <a:latin typeface="Times New Roman" pitchFamily="18" charset="0"/>
                <a:cs typeface="Times New Roman" pitchFamily="18" charset="0"/>
              </a:rPr>
              <a:t>Algorithms</a:t>
            </a:r>
          </a:p>
          <a:p>
            <a:pPr lvl="1"/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Cooperative </a:t>
            </a:r>
            <a:r>
              <a:rPr lang="en-US" altLang="ja-JP" sz="2400" dirty="0" err="1" smtClean="0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 Exclusive (continue...)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logic of cooperative lives</a:t>
            </a:r>
          </a:p>
          <a:p>
            <a:pPr lvl="3"/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check 8 x 8 aside blocks</a:t>
            </a:r>
          </a:p>
          <a:p>
            <a:pPr lvl="3"/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birth: 3 lives of the </a:t>
            </a:r>
            <a:r>
              <a:rPr lang="en-US" altLang="ja-JP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same</a:t>
            </a:r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 group regardless of type</a:t>
            </a:r>
          </a:p>
          <a:p>
            <a:pPr lvl="3"/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death: </a:t>
            </a:r>
            <a:r>
              <a:rPr lang="en-US" altLang="ja-JP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any</a:t>
            </a:r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 &lt;=1 / &gt;= 4 lives except for me</a:t>
            </a: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3600" noProof="0" dirty="0" smtClean="0">
                <a:latin typeface="Times New Roman" pitchFamily="18" charset="0"/>
                <a:ea typeface="+mj-ea"/>
                <a:cs typeface="Times New Roman" pitchFamily="18" charset="0"/>
              </a:rPr>
              <a:t>Specifications - 4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179512" y="4077072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467544" y="4077072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755576" y="4077072"/>
            <a:ext cx="288032" cy="288032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179512" y="4365104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467544" y="436510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755576" y="436510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179512" y="465313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467544" y="465313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755576" y="465313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1763688" y="4077072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2051720" y="4077072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2339752" y="4077072"/>
            <a:ext cx="288032" cy="288032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1763688" y="4365104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2051720" y="4365104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2339752" y="436510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1763688" y="465313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2051720" y="465313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2339752" y="465313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円/楕円 56"/>
          <p:cNvSpPr/>
          <p:nvPr/>
        </p:nvSpPr>
        <p:spPr>
          <a:xfrm>
            <a:off x="1979712" y="4293096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右矢印 57"/>
          <p:cNvSpPr/>
          <p:nvPr/>
        </p:nvSpPr>
        <p:spPr>
          <a:xfrm>
            <a:off x="1259632" y="4293096"/>
            <a:ext cx="36004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1115616" y="4859868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birth</a:t>
            </a:r>
            <a:endParaRPr lang="ja-JP" altLang="en-US" dirty="0"/>
          </a:p>
        </p:txBody>
      </p:sp>
      <p:sp>
        <p:nvSpPr>
          <p:cNvPr id="60" name="正方形/長方形 59"/>
          <p:cNvSpPr/>
          <p:nvPr/>
        </p:nvSpPr>
        <p:spPr>
          <a:xfrm>
            <a:off x="3203848" y="407707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3491880" y="407707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3779912" y="407707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3203848" y="4365104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3491880" y="4365104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3779912" y="436510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3203848" y="465313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3491880" y="465313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3779912" y="465313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4788024" y="407707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5076056" y="407707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5364088" y="407707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4788024" y="4365104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5076056" y="436510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5364088" y="436510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4788024" y="465313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5076056" y="465313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5364088" y="465313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円/楕円 77"/>
          <p:cNvSpPr/>
          <p:nvPr/>
        </p:nvSpPr>
        <p:spPr>
          <a:xfrm>
            <a:off x="5004048" y="4293096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右矢印 78"/>
          <p:cNvSpPr/>
          <p:nvPr/>
        </p:nvSpPr>
        <p:spPr>
          <a:xfrm>
            <a:off x="4283968" y="4293096"/>
            <a:ext cx="36004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/>
        </p:nvSpPr>
        <p:spPr>
          <a:xfrm>
            <a:off x="4125438" y="4768124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death</a:t>
            </a:r>
            <a:endParaRPr lang="ja-JP" altLang="en-US" dirty="0"/>
          </a:p>
        </p:txBody>
      </p:sp>
      <p:sp>
        <p:nvSpPr>
          <p:cNvPr id="81" name="正方形/長方形 80"/>
          <p:cNvSpPr/>
          <p:nvPr/>
        </p:nvSpPr>
        <p:spPr>
          <a:xfrm>
            <a:off x="3203848" y="5291916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3491880" y="5291916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3779912" y="5291916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3203848" y="5579948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正方形/長方形 84"/>
          <p:cNvSpPr/>
          <p:nvPr/>
        </p:nvSpPr>
        <p:spPr>
          <a:xfrm>
            <a:off x="3491880" y="5579948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正方形/長方形 85"/>
          <p:cNvSpPr/>
          <p:nvPr/>
        </p:nvSpPr>
        <p:spPr>
          <a:xfrm>
            <a:off x="3779912" y="557994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3203848" y="586798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正方形/長方形 87"/>
          <p:cNvSpPr/>
          <p:nvPr/>
        </p:nvSpPr>
        <p:spPr>
          <a:xfrm>
            <a:off x="3491880" y="586798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3779912" y="586798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正方形/長方形 89"/>
          <p:cNvSpPr/>
          <p:nvPr/>
        </p:nvSpPr>
        <p:spPr>
          <a:xfrm>
            <a:off x="4788024" y="5291916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正方形/長方形 90"/>
          <p:cNvSpPr/>
          <p:nvPr/>
        </p:nvSpPr>
        <p:spPr>
          <a:xfrm>
            <a:off x="5076056" y="529191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正方形/長方形 91"/>
          <p:cNvSpPr/>
          <p:nvPr/>
        </p:nvSpPr>
        <p:spPr>
          <a:xfrm>
            <a:off x="5364088" y="5291916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正方形/長方形 92"/>
          <p:cNvSpPr/>
          <p:nvPr/>
        </p:nvSpPr>
        <p:spPr>
          <a:xfrm>
            <a:off x="4788024" y="5579948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5076056" y="557994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正方形/長方形 94"/>
          <p:cNvSpPr/>
          <p:nvPr/>
        </p:nvSpPr>
        <p:spPr>
          <a:xfrm>
            <a:off x="5364088" y="557994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正方形/長方形 95"/>
          <p:cNvSpPr/>
          <p:nvPr/>
        </p:nvSpPr>
        <p:spPr>
          <a:xfrm>
            <a:off x="4788024" y="586798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正方形/長方形 96"/>
          <p:cNvSpPr/>
          <p:nvPr/>
        </p:nvSpPr>
        <p:spPr>
          <a:xfrm>
            <a:off x="5076056" y="586798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正方形/長方形 97"/>
          <p:cNvSpPr/>
          <p:nvPr/>
        </p:nvSpPr>
        <p:spPr>
          <a:xfrm>
            <a:off x="5364088" y="586798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円/楕円 98"/>
          <p:cNvSpPr/>
          <p:nvPr/>
        </p:nvSpPr>
        <p:spPr>
          <a:xfrm>
            <a:off x="5004048" y="5507940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右矢印 99"/>
          <p:cNvSpPr/>
          <p:nvPr/>
        </p:nvSpPr>
        <p:spPr>
          <a:xfrm>
            <a:off x="4283968" y="5507940"/>
            <a:ext cx="36004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3" name="正方形/長方形 172"/>
          <p:cNvSpPr/>
          <p:nvPr/>
        </p:nvSpPr>
        <p:spPr>
          <a:xfrm>
            <a:off x="4139952" y="6084004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death</a:t>
            </a:r>
            <a:endParaRPr lang="ja-JP" altLang="en-US" dirty="0"/>
          </a:p>
        </p:txBody>
      </p:sp>
      <p:sp>
        <p:nvSpPr>
          <p:cNvPr id="177" name="正方形/長方形 176"/>
          <p:cNvSpPr/>
          <p:nvPr/>
        </p:nvSpPr>
        <p:spPr>
          <a:xfrm>
            <a:off x="6228184" y="529191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8" name="正方形/長方形 177"/>
          <p:cNvSpPr/>
          <p:nvPr/>
        </p:nvSpPr>
        <p:spPr>
          <a:xfrm>
            <a:off x="6516216" y="5291916"/>
            <a:ext cx="288032" cy="288032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9" name="正方形/長方形 178"/>
          <p:cNvSpPr/>
          <p:nvPr/>
        </p:nvSpPr>
        <p:spPr>
          <a:xfrm>
            <a:off x="6804248" y="529191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0" name="正方形/長方形 179"/>
          <p:cNvSpPr/>
          <p:nvPr/>
        </p:nvSpPr>
        <p:spPr>
          <a:xfrm>
            <a:off x="6228184" y="5579948"/>
            <a:ext cx="288032" cy="288032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" name="正方形/長方形 180"/>
          <p:cNvSpPr/>
          <p:nvPr/>
        </p:nvSpPr>
        <p:spPr>
          <a:xfrm>
            <a:off x="6516216" y="5579948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2" name="正方形/長方形 181"/>
          <p:cNvSpPr/>
          <p:nvPr/>
        </p:nvSpPr>
        <p:spPr>
          <a:xfrm>
            <a:off x="6804248" y="557994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" name="正方形/長方形 182"/>
          <p:cNvSpPr/>
          <p:nvPr/>
        </p:nvSpPr>
        <p:spPr>
          <a:xfrm>
            <a:off x="6228184" y="586798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" name="正方形/長方形 183"/>
          <p:cNvSpPr/>
          <p:nvPr/>
        </p:nvSpPr>
        <p:spPr>
          <a:xfrm>
            <a:off x="6516216" y="586798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" name="正方形/長方形 184"/>
          <p:cNvSpPr/>
          <p:nvPr/>
        </p:nvSpPr>
        <p:spPr>
          <a:xfrm>
            <a:off x="6804248" y="586798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6" name="正方形/長方形 185"/>
          <p:cNvSpPr/>
          <p:nvPr/>
        </p:nvSpPr>
        <p:spPr>
          <a:xfrm>
            <a:off x="7812360" y="529191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7" name="正方形/長方形 186"/>
          <p:cNvSpPr/>
          <p:nvPr/>
        </p:nvSpPr>
        <p:spPr>
          <a:xfrm>
            <a:off x="8100392" y="5291916"/>
            <a:ext cx="288032" cy="288032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8" name="正方形/長方形 187"/>
          <p:cNvSpPr/>
          <p:nvPr/>
        </p:nvSpPr>
        <p:spPr>
          <a:xfrm>
            <a:off x="8388424" y="529191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9" name="正方形/長方形 188"/>
          <p:cNvSpPr/>
          <p:nvPr/>
        </p:nvSpPr>
        <p:spPr>
          <a:xfrm>
            <a:off x="7812360" y="5579948"/>
            <a:ext cx="288032" cy="288032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0" name="正方形/長方形 189"/>
          <p:cNvSpPr/>
          <p:nvPr/>
        </p:nvSpPr>
        <p:spPr>
          <a:xfrm>
            <a:off x="8100392" y="5579948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1" name="正方形/長方形 190"/>
          <p:cNvSpPr/>
          <p:nvPr/>
        </p:nvSpPr>
        <p:spPr>
          <a:xfrm>
            <a:off x="8388424" y="557994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2" name="正方形/長方形 191"/>
          <p:cNvSpPr/>
          <p:nvPr/>
        </p:nvSpPr>
        <p:spPr>
          <a:xfrm>
            <a:off x="7812360" y="586798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3" name="正方形/長方形 192"/>
          <p:cNvSpPr/>
          <p:nvPr/>
        </p:nvSpPr>
        <p:spPr>
          <a:xfrm>
            <a:off x="8100392" y="586798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" name="正方形/長方形 193"/>
          <p:cNvSpPr/>
          <p:nvPr/>
        </p:nvSpPr>
        <p:spPr>
          <a:xfrm>
            <a:off x="8388424" y="586798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6" name="右矢印 195"/>
          <p:cNvSpPr/>
          <p:nvPr/>
        </p:nvSpPr>
        <p:spPr>
          <a:xfrm>
            <a:off x="7308304" y="5507940"/>
            <a:ext cx="36004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7" name="正方形/長方形 196"/>
          <p:cNvSpPr/>
          <p:nvPr/>
        </p:nvSpPr>
        <p:spPr>
          <a:xfrm>
            <a:off x="7092280" y="6084004"/>
            <a:ext cx="84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 die</a:t>
            </a:r>
            <a:endParaRPr lang="ja-JP" altLang="en-US" dirty="0"/>
          </a:p>
        </p:txBody>
      </p:sp>
      <p:sp>
        <p:nvSpPr>
          <p:cNvPr id="199" name="正方形/長方形 198"/>
          <p:cNvSpPr/>
          <p:nvPr/>
        </p:nvSpPr>
        <p:spPr>
          <a:xfrm>
            <a:off x="1259632" y="2060848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0" name="正方形/長方形 199"/>
          <p:cNvSpPr/>
          <p:nvPr/>
        </p:nvSpPr>
        <p:spPr>
          <a:xfrm>
            <a:off x="3454622" y="6488668"/>
            <a:ext cx="5625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new life's type is decided by cooperative level of the group</a:t>
            </a:r>
            <a:endParaRPr lang="ja-JP" altLang="en-US" dirty="0"/>
          </a:p>
        </p:txBody>
      </p:sp>
      <p:sp>
        <p:nvSpPr>
          <p:cNvPr id="167" name="正方形/長方形 166"/>
          <p:cNvSpPr/>
          <p:nvPr/>
        </p:nvSpPr>
        <p:spPr>
          <a:xfrm>
            <a:off x="179512" y="5301208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9" name="正方形/長方形 168"/>
          <p:cNvSpPr/>
          <p:nvPr/>
        </p:nvSpPr>
        <p:spPr>
          <a:xfrm>
            <a:off x="467544" y="5301208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5" name="正方形/長方形 174"/>
          <p:cNvSpPr/>
          <p:nvPr/>
        </p:nvSpPr>
        <p:spPr>
          <a:xfrm>
            <a:off x="179512" y="5589240"/>
            <a:ext cx="288032" cy="2880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5" name="正方形/長方形 194"/>
          <p:cNvSpPr/>
          <p:nvPr/>
        </p:nvSpPr>
        <p:spPr>
          <a:xfrm>
            <a:off x="467544" y="558924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1" name="正方形/長方形 200"/>
          <p:cNvSpPr/>
          <p:nvPr/>
        </p:nvSpPr>
        <p:spPr>
          <a:xfrm>
            <a:off x="755576" y="558924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2" name="正方形/長方形 201"/>
          <p:cNvSpPr/>
          <p:nvPr/>
        </p:nvSpPr>
        <p:spPr>
          <a:xfrm>
            <a:off x="179512" y="587727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3" name="正方形/長方形 202"/>
          <p:cNvSpPr/>
          <p:nvPr/>
        </p:nvSpPr>
        <p:spPr>
          <a:xfrm>
            <a:off x="467544" y="587727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" name="正方形/長方形 203"/>
          <p:cNvSpPr/>
          <p:nvPr/>
        </p:nvSpPr>
        <p:spPr>
          <a:xfrm>
            <a:off x="755576" y="587727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" name="正方形/長方形 204"/>
          <p:cNvSpPr/>
          <p:nvPr/>
        </p:nvSpPr>
        <p:spPr>
          <a:xfrm>
            <a:off x="1763688" y="5301208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6" name="正方形/長方形 205"/>
          <p:cNvSpPr/>
          <p:nvPr/>
        </p:nvSpPr>
        <p:spPr>
          <a:xfrm>
            <a:off x="2051720" y="5301208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8" name="正方形/長方形 207"/>
          <p:cNvSpPr/>
          <p:nvPr/>
        </p:nvSpPr>
        <p:spPr>
          <a:xfrm>
            <a:off x="1763688" y="5589240"/>
            <a:ext cx="288032" cy="2880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9" name="正方形/長方形 208"/>
          <p:cNvSpPr/>
          <p:nvPr/>
        </p:nvSpPr>
        <p:spPr>
          <a:xfrm>
            <a:off x="2051720" y="5589240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0" name="正方形/長方形 209"/>
          <p:cNvSpPr/>
          <p:nvPr/>
        </p:nvSpPr>
        <p:spPr>
          <a:xfrm>
            <a:off x="2339752" y="558924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1" name="正方形/長方形 210"/>
          <p:cNvSpPr/>
          <p:nvPr/>
        </p:nvSpPr>
        <p:spPr>
          <a:xfrm>
            <a:off x="1763688" y="587727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2" name="正方形/長方形 211"/>
          <p:cNvSpPr/>
          <p:nvPr/>
        </p:nvSpPr>
        <p:spPr>
          <a:xfrm>
            <a:off x="2051720" y="587727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3" name="正方形/長方形 212"/>
          <p:cNvSpPr/>
          <p:nvPr/>
        </p:nvSpPr>
        <p:spPr>
          <a:xfrm>
            <a:off x="2339752" y="587727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4" name="円/楕円 213"/>
          <p:cNvSpPr/>
          <p:nvPr/>
        </p:nvSpPr>
        <p:spPr>
          <a:xfrm>
            <a:off x="1979712" y="5517232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" name="右矢印 214"/>
          <p:cNvSpPr/>
          <p:nvPr/>
        </p:nvSpPr>
        <p:spPr>
          <a:xfrm>
            <a:off x="1259632" y="5517232"/>
            <a:ext cx="36004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6" name="正方形/長方形 215"/>
          <p:cNvSpPr/>
          <p:nvPr/>
        </p:nvSpPr>
        <p:spPr>
          <a:xfrm>
            <a:off x="1115616" y="6084004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birth</a:t>
            </a:r>
            <a:endParaRPr lang="ja-JP" altLang="en-US" dirty="0"/>
          </a:p>
        </p:txBody>
      </p:sp>
      <p:sp>
        <p:nvSpPr>
          <p:cNvPr id="217" name="正方形/長方形 216"/>
          <p:cNvSpPr/>
          <p:nvPr/>
        </p:nvSpPr>
        <p:spPr>
          <a:xfrm>
            <a:off x="755576" y="530120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8" name="正方形/長方形 217"/>
          <p:cNvSpPr/>
          <p:nvPr/>
        </p:nvSpPr>
        <p:spPr>
          <a:xfrm>
            <a:off x="2339752" y="530120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0" name="四角形吹き出し 219"/>
          <p:cNvSpPr/>
          <p:nvPr/>
        </p:nvSpPr>
        <p:spPr>
          <a:xfrm>
            <a:off x="7092280" y="3933056"/>
            <a:ext cx="1584176" cy="720080"/>
          </a:xfrm>
          <a:prstGeom prst="wedgeRectCallout">
            <a:avLst>
              <a:gd name="adj1" fmla="val -33803"/>
              <a:gd name="adj2" fmla="val 132255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Able to coexist with other group</a:t>
            </a:r>
            <a:endParaRPr kumimoji="1" lang="ja-JP" altLang="en-US" sz="1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1" name="正方形/長方形 220"/>
          <p:cNvSpPr/>
          <p:nvPr/>
        </p:nvSpPr>
        <p:spPr>
          <a:xfrm>
            <a:off x="6927259" y="2420888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2" name="正方形/長方形 221"/>
          <p:cNvSpPr/>
          <p:nvPr/>
        </p:nvSpPr>
        <p:spPr>
          <a:xfrm>
            <a:off x="6927259" y="2852936"/>
            <a:ext cx="288032" cy="2880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3" name="正方形/長方形 222"/>
          <p:cNvSpPr/>
          <p:nvPr/>
        </p:nvSpPr>
        <p:spPr>
          <a:xfrm>
            <a:off x="6927259" y="3284984"/>
            <a:ext cx="288032" cy="288032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4" name="正方形/長方形 223"/>
          <p:cNvSpPr/>
          <p:nvPr/>
        </p:nvSpPr>
        <p:spPr>
          <a:xfrm>
            <a:off x="7215291" y="2348880"/>
            <a:ext cx="1749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: cooperative life</a:t>
            </a:r>
            <a:endParaRPr lang="ja-JP" altLang="en-US" dirty="0"/>
          </a:p>
        </p:txBody>
      </p:sp>
      <p:sp>
        <p:nvSpPr>
          <p:cNvPr id="225" name="正方形/長方形 224"/>
          <p:cNvSpPr/>
          <p:nvPr/>
        </p:nvSpPr>
        <p:spPr>
          <a:xfrm>
            <a:off x="7215291" y="2780366"/>
            <a:ext cx="154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: exclusive life</a:t>
            </a:r>
            <a:endParaRPr lang="ja-JP" altLang="en-US" dirty="0"/>
          </a:p>
        </p:txBody>
      </p:sp>
      <p:sp>
        <p:nvSpPr>
          <p:cNvPr id="226" name="正方形/長方形 225"/>
          <p:cNvSpPr/>
          <p:nvPr/>
        </p:nvSpPr>
        <p:spPr>
          <a:xfrm>
            <a:off x="7215291" y="3212976"/>
            <a:ext cx="1693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: different group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896544"/>
          </a:xfrm>
        </p:spPr>
        <p:txBody>
          <a:bodyPr>
            <a:normAutofit/>
          </a:bodyPr>
          <a:lstStyle/>
          <a:p>
            <a:r>
              <a:rPr kumimoji="1" lang="en-US" altLang="ja-JP" sz="2800" dirty="0" smtClean="0">
                <a:latin typeface="Times New Roman" pitchFamily="18" charset="0"/>
                <a:cs typeface="Times New Roman" pitchFamily="18" charset="0"/>
              </a:rPr>
              <a:t>Algorithms</a:t>
            </a:r>
          </a:p>
          <a:p>
            <a:pPr lvl="1"/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Cooperative </a:t>
            </a:r>
            <a:r>
              <a:rPr lang="en-US" altLang="ja-JP" sz="2400" dirty="0" err="1" smtClean="0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 Exclusive (continue...)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logic of exclusive lives</a:t>
            </a:r>
          </a:p>
          <a:p>
            <a:pPr lvl="3"/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check 8 x 8 aside blocks</a:t>
            </a:r>
          </a:p>
          <a:p>
            <a:pPr lvl="3"/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birth: </a:t>
            </a:r>
            <a:r>
              <a:rPr lang="en-US" altLang="ja-JP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 3 lives of the same group regardless of type</a:t>
            </a:r>
          </a:p>
          <a:p>
            <a:pPr lvl="3"/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death: any other group lives,</a:t>
            </a:r>
            <a:b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           &gt;= 4 lives except for me</a:t>
            </a: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3600" noProof="0" dirty="0" smtClean="0">
                <a:latin typeface="Times New Roman" pitchFamily="18" charset="0"/>
                <a:ea typeface="+mj-ea"/>
                <a:cs typeface="Times New Roman" pitchFamily="18" charset="0"/>
              </a:rPr>
              <a:t>Specifications - </a:t>
            </a:r>
            <a:r>
              <a:rPr lang="en-US" altLang="ja-JP" sz="3600" dirty="0" smtClean="0">
                <a:latin typeface="Times New Roman" pitchFamily="18" charset="0"/>
                <a:ea typeface="+mj-ea"/>
                <a:cs typeface="Times New Roman" pitchFamily="18" charset="0"/>
              </a:rPr>
              <a:t>5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98" name="正方形/長方形 197"/>
          <p:cNvSpPr/>
          <p:nvPr/>
        </p:nvSpPr>
        <p:spPr>
          <a:xfrm>
            <a:off x="1331640" y="2074800"/>
            <a:ext cx="288032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7" name="正方形/長方形 166"/>
          <p:cNvSpPr/>
          <p:nvPr/>
        </p:nvSpPr>
        <p:spPr>
          <a:xfrm>
            <a:off x="179512" y="4077072"/>
            <a:ext cx="288032" cy="2880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9" name="正方形/長方形 168"/>
          <p:cNvSpPr/>
          <p:nvPr/>
        </p:nvSpPr>
        <p:spPr>
          <a:xfrm>
            <a:off x="467544" y="4077072"/>
            <a:ext cx="288032" cy="2880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2" name="正方形/長方形 171"/>
          <p:cNvSpPr/>
          <p:nvPr/>
        </p:nvSpPr>
        <p:spPr>
          <a:xfrm>
            <a:off x="755576" y="407707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5" name="正方形/長方形 174"/>
          <p:cNvSpPr/>
          <p:nvPr/>
        </p:nvSpPr>
        <p:spPr>
          <a:xfrm>
            <a:off x="179512" y="4365104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5" name="正方形/長方形 194"/>
          <p:cNvSpPr/>
          <p:nvPr/>
        </p:nvSpPr>
        <p:spPr>
          <a:xfrm>
            <a:off x="467544" y="436510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1" name="正方形/長方形 200"/>
          <p:cNvSpPr/>
          <p:nvPr/>
        </p:nvSpPr>
        <p:spPr>
          <a:xfrm>
            <a:off x="755576" y="436510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2" name="正方形/長方形 201"/>
          <p:cNvSpPr/>
          <p:nvPr/>
        </p:nvSpPr>
        <p:spPr>
          <a:xfrm>
            <a:off x="179512" y="465313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3" name="正方形/長方形 202"/>
          <p:cNvSpPr/>
          <p:nvPr/>
        </p:nvSpPr>
        <p:spPr>
          <a:xfrm>
            <a:off x="467544" y="465313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" name="正方形/長方形 203"/>
          <p:cNvSpPr/>
          <p:nvPr/>
        </p:nvSpPr>
        <p:spPr>
          <a:xfrm>
            <a:off x="755576" y="465313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" name="正方形/長方形 204"/>
          <p:cNvSpPr/>
          <p:nvPr/>
        </p:nvSpPr>
        <p:spPr>
          <a:xfrm>
            <a:off x="1763688" y="4077072"/>
            <a:ext cx="288032" cy="2880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6" name="正方形/長方形 205"/>
          <p:cNvSpPr/>
          <p:nvPr/>
        </p:nvSpPr>
        <p:spPr>
          <a:xfrm>
            <a:off x="2051720" y="4077072"/>
            <a:ext cx="288032" cy="2880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7" name="正方形/長方形 206"/>
          <p:cNvSpPr/>
          <p:nvPr/>
        </p:nvSpPr>
        <p:spPr>
          <a:xfrm>
            <a:off x="2339752" y="407707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8" name="正方形/長方形 207"/>
          <p:cNvSpPr/>
          <p:nvPr/>
        </p:nvSpPr>
        <p:spPr>
          <a:xfrm>
            <a:off x="1763688" y="4365104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9" name="正方形/長方形 208"/>
          <p:cNvSpPr/>
          <p:nvPr/>
        </p:nvSpPr>
        <p:spPr>
          <a:xfrm>
            <a:off x="2051720" y="4365104"/>
            <a:ext cx="288032" cy="2880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0" name="正方形/長方形 209"/>
          <p:cNvSpPr/>
          <p:nvPr/>
        </p:nvSpPr>
        <p:spPr>
          <a:xfrm>
            <a:off x="2339752" y="436510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1" name="正方形/長方形 210"/>
          <p:cNvSpPr/>
          <p:nvPr/>
        </p:nvSpPr>
        <p:spPr>
          <a:xfrm>
            <a:off x="1763688" y="465313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2" name="正方形/長方形 211"/>
          <p:cNvSpPr/>
          <p:nvPr/>
        </p:nvSpPr>
        <p:spPr>
          <a:xfrm>
            <a:off x="2051720" y="465313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3" name="正方形/長方形 212"/>
          <p:cNvSpPr/>
          <p:nvPr/>
        </p:nvSpPr>
        <p:spPr>
          <a:xfrm>
            <a:off x="2339752" y="465313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4" name="円/楕円 213"/>
          <p:cNvSpPr/>
          <p:nvPr/>
        </p:nvSpPr>
        <p:spPr>
          <a:xfrm>
            <a:off x="1979712" y="4293096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" name="右矢印 214"/>
          <p:cNvSpPr/>
          <p:nvPr/>
        </p:nvSpPr>
        <p:spPr>
          <a:xfrm>
            <a:off x="1259632" y="4293096"/>
            <a:ext cx="36004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6" name="正方形/長方形 215"/>
          <p:cNvSpPr/>
          <p:nvPr/>
        </p:nvSpPr>
        <p:spPr>
          <a:xfrm>
            <a:off x="1115616" y="4859868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birth</a:t>
            </a:r>
            <a:endParaRPr lang="ja-JP" altLang="en-US" dirty="0"/>
          </a:p>
        </p:txBody>
      </p:sp>
      <p:sp>
        <p:nvSpPr>
          <p:cNvPr id="217" name="正方形/長方形 216"/>
          <p:cNvSpPr/>
          <p:nvPr/>
        </p:nvSpPr>
        <p:spPr>
          <a:xfrm>
            <a:off x="3203848" y="407707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8" name="正方形/長方形 217"/>
          <p:cNvSpPr/>
          <p:nvPr/>
        </p:nvSpPr>
        <p:spPr>
          <a:xfrm>
            <a:off x="3491880" y="407707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9" name="正方形/長方形 218"/>
          <p:cNvSpPr/>
          <p:nvPr/>
        </p:nvSpPr>
        <p:spPr>
          <a:xfrm>
            <a:off x="3779912" y="407707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0" name="正方形/長方形 219"/>
          <p:cNvSpPr/>
          <p:nvPr/>
        </p:nvSpPr>
        <p:spPr>
          <a:xfrm>
            <a:off x="3203848" y="436510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1" name="正方形/長方形 220"/>
          <p:cNvSpPr/>
          <p:nvPr/>
        </p:nvSpPr>
        <p:spPr>
          <a:xfrm>
            <a:off x="3491880" y="4365104"/>
            <a:ext cx="288032" cy="2880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2" name="正方形/長方形 221"/>
          <p:cNvSpPr/>
          <p:nvPr/>
        </p:nvSpPr>
        <p:spPr>
          <a:xfrm>
            <a:off x="3779912" y="436510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3" name="正方形/長方形 222"/>
          <p:cNvSpPr/>
          <p:nvPr/>
        </p:nvSpPr>
        <p:spPr>
          <a:xfrm>
            <a:off x="3203848" y="465313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4" name="正方形/長方形 223"/>
          <p:cNvSpPr/>
          <p:nvPr/>
        </p:nvSpPr>
        <p:spPr>
          <a:xfrm>
            <a:off x="3491880" y="465313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" name="正方形/長方形 224"/>
          <p:cNvSpPr/>
          <p:nvPr/>
        </p:nvSpPr>
        <p:spPr>
          <a:xfrm>
            <a:off x="3779912" y="465313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6" name="正方形/長方形 225"/>
          <p:cNvSpPr/>
          <p:nvPr/>
        </p:nvSpPr>
        <p:spPr>
          <a:xfrm>
            <a:off x="4788024" y="407707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7" name="正方形/長方形 226"/>
          <p:cNvSpPr/>
          <p:nvPr/>
        </p:nvSpPr>
        <p:spPr>
          <a:xfrm>
            <a:off x="5076056" y="407707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8" name="正方形/長方形 227"/>
          <p:cNvSpPr/>
          <p:nvPr/>
        </p:nvSpPr>
        <p:spPr>
          <a:xfrm>
            <a:off x="5364088" y="407707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9" name="正方形/長方形 228"/>
          <p:cNvSpPr/>
          <p:nvPr/>
        </p:nvSpPr>
        <p:spPr>
          <a:xfrm>
            <a:off x="4788024" y="436510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0" name="正方形/長方形 229"/>
          <p:cNvSpPr/>
          <p:nvPr/>
        </p:nvSpPr>
        <p:spPr>
          <a:xfrm>
            <a:off x="5076056" y="4365104"/>
            <a:ext cx="288032" cy="2880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1" name="正方形/長方形 230"/>
          <p:cNvSpPr/>
          <p:nvPr/>
        </p:nvSpPr>
        <p:spPr>
          <a:xfrm>
            <a:off x="5364088" y="436510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2" name="正方形/長方形 231"/>
          <p:cNvSpPr/>
          <p:nvPr/>
        </p:nvSpPr>
        <p:spPr>
          <a:xfrm>
            <a:off x="4788024" y="465313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3" name="正方形/長方形 232"/>
          <p:cNvSpPr/>
          <p:nvPr/>
        </p:nvSpPr>
        <p:spPr>
          <a:xfrm>
            <a:off x="5076056" y="465313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4" name="正方形/長方形 233"/>
          <p:cNvSpPr/>
          <p:nvPr/>
        </p:nvSpPr>
        <p:spPr>
          <a:xfrm>
            <a:off x="5364088" y="465313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6" name="右矢印 235"/>
          <p:cNvSpPr/>
          <p:nvPr/>
        </p:nvSpPr>
        <p:spPr>
          <a:xfrm>
            <a:off x="4283968" y="4293096"/>
            <a:ext cx="36004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7" name="正方形/長方形 236"/>
          <p:cNvSpPr/>
          <p:nvPr/>
        </p:nvSpPr>
        <p:spPr>
          <a:xfrm>
            <a:off x="4053430" y="4782638"/>
            <a:ext cx="84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 die</a:t>
            </a:r>
            <a:endParaRPr lang="ja-JP" altLang="en-US" dirty="0"/>
          </a:p>
        </p:txBody>
      </p:sp>
      <p:sp>
        <p:nvSpPr>
          <p:cNvPr id="238" name="正方形/長方形 237"/>
          <p:cNvSpPr/>
          <p:nvPr/>
        </p:nvSpPr>
        <p:spPr>
          <a:xfrm>
            <a:off x="3203848" y="5291916"/>
            <a:ext cx="288032" cy="2880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9" name="正方形/長方形 238"/>
          <p:cNvSpPr/>
          <p:nvPr/>
        </p:nvSpPr>
        <p:spPr>
          <a:xfrm>
            <a:off x="3491880" y="5291916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0" name="正方形/長方形 239"/>
          <p:cNvSpPr/>
          <p:nvPr/>
        </p:nvSpPr>
        <p:spPr>
          <a:xfrm>
            <a:off x="3779912" y="5291916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1" name="正方形/長方形 240"/>
          <p:cNvSpPr/>
          <p:nvPr/>
        </p:nvSpPr>
        <p:spPr>
          <a:xfrm>
            <a:off x="3203848" y="5579948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2" name="正方形/長方形 241"/>
          <p:cNvSpPr/>
          <p:nvPr/>
        </p:nvSpPr>
        <p:spPr>
          <a:xfrm>
            <a:off x="3491880" y="5579948"/>
            <a:ext cx="288032" cy="2880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3" name="正方形/長方形 242"/>
          <p:cNvSpPr/>
          <p:nvPr/>
        </p:nvSpPr>
        <p:spPr>
          <a:xfrm>
            <a:off x="3779912" y="557994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4" name="正方形/長方形 243"/>
          <p:cNvSpPr/>
          <p:nvPr/>
        </p:nvSpPr>
        <p:spPr>
          <a:xfrm>
            <a:off x="3203848" y="586798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" name="正方形/長方形 244"/>
          <p:cNvSpPr/>
          <p:nvPr/>
        </p:nvSpPr>
        <p:spPr>
          <a:xfrm>
            <a:off x="3491880" y="586798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6" name="正方形/長方形 245"/>
          <p:cNvSpPr/>
          <p:nvPr/>
        </p:nvSpPr>
        <p:spPr>
          <a:xfrm>
            <a:off x="3779912" y="586798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7" name="正方形/長方形 246"/>
          <p:cNvSpPr/>
          <p:nvPr/>
        </p:nvSpPr>
        <p:spPr>
          <a:xfrm>
            <a:off x="4788024" y="5291916"/>
            <a:ext cx="288032" cy="2880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8" name="正方形/長方形 247"/>
          <p:cNvSpPr/>
          <p:nvPr/>
        </p:nvSpPr>
        <p:spPr>
          <a:xfrm>
            <a:off x="5076056" y="529191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9" name="正方形/長方形 248"/>
          <p:cNvSpPr/>
          <p:nvPr/>
        </p:nvSpPr>
        <p:spPr>
          <a:xfrm>
            <a:off x="5364088" y="5291916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0" name="正方形/長方形 249"/>
          <p:cNvSpPr/>
          <p:nvPr/>
        </p:nvSpPr>
        <p:spPr>
          <a:xfrm>
            <a:off x="4788024" y="5579948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1" name="正方形/長方形 250"/>
          <p:cNvSpPr/>
          <p:nvPr/>
        </p:nvSpPr>
        <p:spPr>
          <a:xfrm>
            <a:off x="5076056" y="557994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2" name="正方形/長方形 251"/>
          <p:cNvSpPr/>
          <p:nvPr/>
        </p:nvSpPr>
        <p:spPr>
          <a:xfrm>
            <a:off x="5364088" y="557994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3" name="正方形/長方形 252"/>
          <p:cNvSpPr/>
          <p:nvPr/>
        </p:nvSpPr>
        <p:spPr>
          <a:xfrm>
            <a:off x="4788024" y="586798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4" name="正方形/長方形 253"/>
          <p:cNvSpPr/>
          <p:nvPr/>
        </p:nvSpPr>
        <p:spPr>
          <a:xfrm>
            <a:off x="5076056" y="586798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5" name="正方形/長方形 254"/>
          <p:cNvSpPr/>
          <p:nvPr/>
        </p:nvSpPr>
        <p:spPr>
          <a:xfrm>
            <a:off x="5364088" y="586798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7" name="右矢印 256"/>
          <p:cNvSpPr/>
          <p:nvPr/>
        </p:nvSpPr>
        <p:spPr>
          <a:xfrm>
            <a:off x="4283968" y="5507940"/>
            <a:ext cx="36004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8" name="正方形/長方形 257"/>
          <p:cNvSpPr/>
          <p:nvPr/>
        </p:nvSpPr>
        <p:spPr>
          <a:xfrm>
            <a:off x="4139952" y="6084004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death</a:t>
            </a:r>
            <a:endParaRPr lang="ja-JP" altLang="en-US" dirty="0"/>
          </a:p>
        </p:txBody>
      </p:sp>
      <p:sp>
        <p:nvSpPr>
          <p:cNvPr id="260" name="正方形/長方形 259"/>
          <p:cNvSpPr/>
          <p:nvPr/>
        </p:nvSpPr>
        <p:spPr>
          <a:xfrm>
            <a:off x="6228184" y="529191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1" name="正方形/長方形 260"/>
          <p:cNvSpPr/>
          <p:nvPr/>
        </p:nvSpPr>
        <p:spPr>
          <a:xfrm>
            <a:off x="6516216" y="529191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2" name="正方形/長方形 261"/>
          <p:cNvSpPr/>
          <p:nvPr/>
        </p:nvSpPr>
        <p:spPr>
          <a:xfrm>
            <a:off x="6804248" y="529191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3" name="正方形/長方形 262"/>
          <p:cNvSpPr/>
          <p:nvPr/>
        </p:nvSpPr>
        <p:spPr>
          <a:xfrm>
            <a:off x="6228184" y="5579948"/>
            <a:ext cx="288032" cy="288032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4" name="正方形/長方形 263"/>
          <p:cNvSpPr/>
          <p:nvPr/>
        </p:nvSpPr>
        <p:spPr>
          <a:xfrm>
            <a:off x="6516216" y="5579948"/>
            <a:ext cx="288032" cy="2880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5" name="正方形/長方形 264"/>
          <p:cNvSpPr/>
          <p:nvPr/>
        </p:nvSpPr>
        <p:spPr>
          <a:xfrm>
            <a:off x="6804248" y="557994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" name="正方形/長方形 265"/>
          <p:cNvSpPr/>
          <p:nvPr/>
        </p:nvSpPr>
        <p:spPr>
          <a:xfrm>
            <a:off x="6228184" y="5867980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7" name="正方形/長方形 266"/>
          <p:cNvSpPr/>
          <p:nvPr/>
        </p:nvSpPr>
        <p:spPr>
          <a:xfrm>
            <a:off x="6516216" y="586798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8" name="正方形/長方形 267"/>
          <p:cNvSpPr/>
          <p:nvPr/>
        </p:nvSpPr>
        <p:spPr>
          <a:xfrm>
            <a:off x="6804248" y="5867980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9" name="正方形/長方形 268"/>
          <p:cNvSpPr/>
          <p:nvPr/>
        </p:nvSpPr>
        <p:spPr>
          <a:xfrm>
            <a:off x="7812360" y="529191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0" name="正方形/長方形 269"/>
          <p:cNvSpPr/>
          <p:nvPr/>
        </p:nvSpPr>
        <p:spPr>
          <a:xfrm>
            <a:off x="8100392" y="529191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1" name="正方形/長方形 270"/>
          <p:cNvSpPr/>
          <p:nvPr/>
        </p:nvSpPr>
        <p:spPr>
          <a:xfrm>
            <a:off x="8388424" y="529191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2" name="正方形/長方形 271"/>
          <p:cNvSpPr/>
          <p:nvPr/>
        </p:nvSpPr>
        <p:spPr>
          <a:xfrm>
            <a:off x="7812360" y="5579948"/>
            <a:ext cx="288032" cy="288032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3" name="正方形/長方形 272"/>
          <p:cNvSpPr/>
          <p:nvPr/>
        </p:nvSpPr>
        <p:spPr>
          <a:xfrm>
            <a:off x="8100392" y="557994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4" name="正方形/長方形 273"/>
          <p:cNvSpPr/>
          <p:nvPr/>
        </p:nvSpPr>
        <p:spPr>
          <a:xfrm>
            <a:off x="8388424" y="557994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5" name="正方形/長方形 274"/>
          <p:cNvSpPr/>
          <p:nvPr/>
        </p:nvSpPr>
        <p:spPr>
          <a:xfrm>
            <a:off x="7812360" y="5867980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6" name="正方形/長方形 275"/>
          <p:cNvSpPr/>
          <p:nvPr/>
        </p:nvSpPr>
        <p:spPr>
          <a:xfrm>
            <a:off x="8100392" y="586798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7" name="正方形/長方形 276"/>
          <p:cNvSpPr/>
          <p:nvPr/>
        </p:nvSpPr>
        <p:spPr>
          <a:xfrm>
            <a:off x="8388424" y="5867980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8" name="右矢印 277"/>
          <p:cNvSpPr/>
          <p:nvPr/>
        </p:nvSpPr>
        <p:spPr>
          <a:xfrm>
            <a:off x="7308304" y="5507940"/>
            <a:ext cx="36004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9" name="正方形/長方形 278"/>
          <p:cNvSpPr/>
          <p:nvPr/>
        </p:nvSpPr>
        <p:spPr>
          <a:xfrm>
            <a:off x="7092280" y="60840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death</a:t>
            </a:r>
            <a:endParaRPr lang="ja-JP" altLang="en-US" dirty="0"/>
          </a:p>
        </p:txBody>
      </p:sp>
      <p:sp>
        <p:nvSpPr>
          <p:cNvPr id="280" name="正方形/長方形 279"/>
          <p:cNvSpPr/>
          <p:nvPr/>
        </p:nvSpPr>
        <p:spPr>
          <a:xfrm>
            <a:off x="3454622" y="6488668"/>
            <a:ext cx="5625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new life's type is decided by cooperative level of the group</a:t>
            </a:r>
            <a:endParaRPr lang="ja-JP" altLang="en-US" dirty="0"/>
          </a:p>
        </p:txBody>
      </p:sp>
      <p:sp>
        <p:nvSpPr>
          <p:cNvPr id="281" name="正方形/長方形 280"/>
          <p:cNvSpPr/>
          <p:nvPr/>
        </p:nvSpPr>
        <p:spPr>
          <a:xfrm>
            <a:off x="179512" y="5301208"/>
            <a:ext cx="288032" cy="2880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2" name="正方形/長方形 281"/>
          <p:cNvSpPr/>
          <p:nvPr/>
        </p:nvSpPr>
        <p:spPr>
          <a:xfrm>
            <a:off x="467544" y="5301208"/>
            <a:ext cx="288032" cy="2880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3" name="正方形/長方形 282"/>
          <p:cNvSpPr/>
          <p:nvPr/>
        </p:nvSpPr>
        <p:spPr>
          <a:xfrm>
            <a:off x="179512" y="5589240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4" name="正方形/長方形 283"/>
          <p:cNvSpPr/>
          <p:nvPr/>
        </p:nvSpPr>
        <p:spPr>
          <a:xfrm>
            <a:off x="467544" y="558924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5" name="正方形/長方形 284"/>
          <p:cNvSpPr/>
          <p:nvPr/>
        </p:nvSpPr>
        <p:spPr>
          <a:xfrm>
            <a:off x="755576" y="558924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6" name="正方形/長方形 285"/>
          <p:cNvSpPr/>
          <p:nvPr/>
        </p:nvSpPr>
        <p:spPr>
          <a:xfrm>
            <a:off x="179512" y="587727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7" name="正方形/長方形 286"/>
          <p:cNvSpPr/>
          <p:nvPr/>
        </p:nvSpPr>
        <p:spPr>
          <a:xfrm>
            <a:off x="467544" y="587727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8" name="正方形/長方形 287"/>
          <p:cNvSpPr/>
          <p:nvPr/>
        </p:nvSpPr>
        <p:spPr>
          <a:xfrm>
            <a:off x="755576" y="587727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9" name="正方形/長方形 288"/>
          <p:cNvSpPr/>
          <p:nvPr/>
        </p:nvSpPr>
        <p:spPr>
          <a:xfrm>
            <a:off x="1763688" y="5301208"/>
            <a:ext cx="288032" cy="2880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0" name="正方形/長方形 289"/>
          <p:cNvSpPr/>
          <p:nvPr/>
        </p:nvSpPr>
        <p:spPr>
          <a:xfrm>
            <a:off x="2051720" y="5301208"/>
            <a:ext cx="288032" cy="2880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1" name="正方形/長方形 290"/>
          <p:cNvSpPr/>
          <p:nvPr/>
        </p:nvSpPr>
        <p:spPr>
          <a:xfrm>
            <a:off x="1763688" y="5589240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2" name="正方形/長方形 291"/>
          <p:cNvSpPr/>
          <p:nvPr/>
        </p:nvSpPr>
        <p:spPr>
          <a:xfrm>
            <a:off x="2051720" y="558924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3" name="正方形/長方形 292"/>
          <p:cNvSpPr/>
          <p:nvPr/>
        </p:nvSpPr>
        <p:spPr>
          <a:xfrm>
            <a:off x="2339752" y="558924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4" name="正方形/長方形 293"/>
          <p:cNvSpPr/>
          <p:nvPr/>
        </p:nvSpPr>
        <p:spPr>
          <a:xfrm>
            <a:off x="1763688" y="587727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5" name="正方形/長方形 294"/>
          <p:cNvSpPr/>
          <p:nvPr/>
        </p:nvSpPr>
        <p:spPr>
          <a:xfrm>
            <a:off x="2051720" y="587727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6" name="正方形/長方形 295"/>
          <p:cNvSpPr/>
          <p:nvPr/>
        </p:nvSpPr>
        <p:spPr>
          <a:xfrm>
            <a:off x="2339752" y="587727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8" name="右矢印 297"/>
          <p:cNvSpPr/>
          <p:nvPr/>
        </p:nvSpPr>
        <p:spPr>
          <a:xfrm>
            <a:off x="1259632" y="5517232"/>
            <a:ext cx="36004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9" name="正方形/長方形 298"/>
          <p:cNvSpPr/>
          <p:nvPr/>
        </p:nvSpPr>
        <p:spPr>
          <a:xfrm>
            <a:off x="957086" y="6170526"/>
            <a:ext cx="998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 birth</a:t>
            </a:r>
            <a:endParaRPr lang="ja-JP" altLang="en-US" dirty="0"/>
          </a:p>
        </p:txBody>
      </p:sp>
      <p:sp>
        <p:nvSpPr>
          <p:cNvPr id="300" name="正方形/長方形 299"/>
          <p:cNvSpPr/>
          <p:nvPr/>
        </p:nvSpPr>
        <p:spPr>
          <a:xfrm>
            <a:off x="755576" y="5301208"/>
            <a:ext cx="288032" cy="288032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1" name="正方形/長方形 300"/>
          <p:cNvSpPr/>
          <p:nvPr/>
        </p:nvSpPr>
        <p:spPr>
          <a:xfrm>
            <a:off x="2339752" y="5301208"/>
            <a:ext cx="288032" cy="288032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3" name="四角形吹き出し 302"/>
          <p:cNvSpPr/>
          <p:nvPr/>
        </p:nvSpPr>
        <p:spPr>
          <a:xfrm>
            <a:off x="6804248" y="3789040"/>
            <a:ext cx="2088232" cy="1008112"/>
          </a:xfrm>
          <a:prstGeom prst="wedgeRectCallout">
            <a:avLst>
              <a:gd name="adj1" fmla="val -25462"/>
              <a:gd name="adj2" fmla="val 94822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unable to coexist with other group,</a:t>
            </a:r>
          </a:p>
          <a:p>
            <a:r>
              <a:rPr kumimoji="1"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but able to live alone</a:t>
            </a:r>
            <a:endParaRPr kumimoji="1" lang="ja-JP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4" name="四角形吹き出し 303"/>
          <p:cNvSpPr/>
          <p:nvPr/>
        </p:nvSpPr>
        <p:spPr>
          <a:xfrm>
            <a:off x="6804248" y="3789040"/>
            <a:ext cx="2088232" cy="1008112"/>
          </a:xfrm>
          <a:prstGeom prst="wedgeRectCallout">
            <a:avLst>
              <a:gd name="adj1" fmla="val -94272"/>
              <a:gd name="adj2" fmla="val 22834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unable to coexist with other group,</a:t>
            </a:r>
          </a:p>
          <a:p>
            <a:r>
              <a:rPr kumimoji="1" lang="en-US" altLang="ja-JP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but able to live alone</a:t>
            </a:r>
            <a:endParaRPr kumimoji="1" lang="ja-JP" altLang="en-US" sz="1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5" name="正方形/長方形 304"/>
          <p:cNvSpPr/>
          <p:nvPr/>
        </p:nvSpPr>
        <p:spPr>
          <a:xfrm>
            <a:off x="6927259" y="2276872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正方形/長方形 305"/>
          <p:cNvSpPr/>
          <p:nvPr/>
        </p:nvSpPr>
        <p:spPr>
          <a:xfrm>
            <a:off x="6927259" y="2708920"/>
            <a:ext cx="288032" cy="2880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正方形/長方形 306"/>
          <p:cNvSpPr/>
          <p:nvPr/>
        </p:nvSpPr>
        <p:spPr>
          <a:xfrm>
            <a:off x="6927259" y="3140968"/>
            <a:ext cx="288032" cy="288032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正方形/長方形 307"/>
          <p:cNvSpPr/>
          <p:nvPr/>
        </p:nvSpPr>
        <p:spPr>
          <a:xfrm>
            <a:off x="7215291" y="2204864"/>
            <a:ext cx="1749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: cooperative life</a:t>
            </a:r>
            <a:endParaRPr lang="ja-JP" altLang="en-US" dirty="0"/>
          </a:p>
        </p:txBody>
      </p:sp>
      <p:sp>
        <p:nvSpPr>
          <p:cNvPr id="309" name="正方形/長方形 308"/>
          <p:cNvSpPr/>
          <p:nvPr/>
        </p:nvSpPr>
        <p:spPr>
          <a:xfrm>
            <a:off x="7215291" y="2636350"/>
            <a:ext cx="154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: exclusive life</a:t>
            </a:r>
            <a:endParaRPr lang="ja-JP" altLang="en-US" dirty="0"/>
          </a:p>
        </p:txBody>
      </p:sp>
      <p:sp>
        <p:nvSpPr>
          <p:cNvPr id="310" name="正方形/長方形 309"/>
          <p:cNvSpPr/>
          <p:nvPr/>
        </p:nvSpPr>
        <p:spPr>
          <a:xfrm>
            <a:off x="7215291" y="3068960"/>
            <a:ext cx="1693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: different group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805264"/>
          </a:xfrm>
        </p:spPr>
        <p:txBody>
          <a:bodyPr>
            <a:normAutofit/>
          </a:bodyPr>
          <a:lstStyle/>
          <a:p>
            <a:r>
              <a:rPr kumimoji="1" lang="en-US" altLang="ja-JP" sz="2800" dirty="0" smtClean="0">
                <a:latin typeface="Times New Roman" pitchFamily="18" charset="0"/>
                <a:cs typeface="Times New Roman" pitchFamily="18" charset="0"/>
              </a:rPr>
              <a:t>Algorithms</a:t>
            </a:r>
          </a:p>
          <a:p>
            <a:pPr lvl="1"/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Inherit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check 8x8 aside blocks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move randomly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information</a:t>
            </a:r>
          </a:p>
          <a:p>
            <a:pPr lvl="3"/>
            <a:r>
              <a:rPr lang="en-US" altLang="ja-JP" sz="1600" dirty="0" err="1" smtClean="0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: live or dead</a:t>
            </a:r>
          </a:p>
          <a:p>
            <a:pPr lvl="3"/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age</a:t>
            </a:r>
          </a:p>
          <a:p>
            <a:pPr lvl="3"/>
            <a:r>
              <a:rPr lang="en-US" altLang="ja-JP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[3]: DNAs A (option)</a:t>
            </a:r>
          </a:p>
          <a:p>
            <a:pPr lvl="3"/>
            <a:r>
              <a:rPr lang="en-US" altLang="ja-JP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[3]: DNAs B (option)</a:t>
            </a:r>
          </a:p>
          <a:p>
            <a:pPr lvl="3"/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sex</a:t>
            </a:r>
          </a:p>
          <a:p>
            <a:pPr lvl="3"/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hp</a:t>
            </a:r>
          </a:p>
          <a:p>
            <a:pPr lvl="3"/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group</a:t>
            </a:r>
          </a:p>
          <a:p>
            <a:pPr lvl="3"/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behaviors depends on group</a:t>
            </a:r>
          </a:p>
          <a:p>
            <a:pPr lvl="1"/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Community</a:t>
            </a:r>
          </a:p>
          <a:p>
            <a:pPr lvl="1"/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Sex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birth: only one male and female</a:t>
            </a: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3600" noProof="0" dirty="0" smtClean="0">
                <a:latin typeface="Times New Roman" pitchFamily="18" charset="0"/>
                <a:ea typeface="+mj-ea"/>
                <a:cs typeface="Times New Roman" pitchFamily="18" charset="0"/>
              </a:rPr>
              <a:t>Specifications - 6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588224" y="213285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876256" y="213285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164288" y="213285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588224" y="263691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876256" y="263691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164288" y="263691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588224" y="365953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6876256" y="365953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7164288" y="365953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6588224" y="416359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876256" y="416359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7164288" y="416359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7956376" y="285293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8244408" y="285293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8532440" y="285293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7956376" y="33569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8244408" y="33569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8532440" y="33569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5623092" y="2089876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DNA_A</a:t>
            </a:r>
            <a:endParaRPr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5637606" y="2613106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DNA_B</a:t>
            </a:r>
            <a:endParaRPr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5623092" y="3616558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DNA_A</a:t>
            </a:r>
            <a:endParaRPr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5637606" y="4139788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DNA_B</a:t>
            </a:r>
            <a:endParaRPr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 rot="18000000">
            <a:off x="6426521" y="1556069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speed</a:t>
            </a:r>
            <a:endParaRPr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 rot="18000000">
            <a:off x="6862028" y="159905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hp</a:t>
            </a:r>
            <a:endParaRPr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 rot="18000000">
            <a:off x="7032915" y="160393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child</a:t>
            </a:r>
            <a:endParaRPr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7956376" y="3933056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use mean</a:t>
            </a:r>
            <a:endParaRPr lang="ja-JP" altLang="en-US" dirty="0"/>
          </a:p>
        </p:txBody>
      </p:sp>
      <p:sp>
        <p:nvSpPr>
          <p:cNvPr id="33" name="円/楕円 32"/>
          <p:cNvSpPr/>
          <p:nvPr/>
        </p:nvSpPr>
        <p:spPr>
          <a:xfrm>
            <a:off x="8430842" y="2708920"/>
            <a:ext cx="640588" cy="122413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5292080" y="1772816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mother</a:t>
            </a:r>
            <a:endParaRPr lang="ja-JP" altLang="en-US" dirty="0"/>
          </a:p>
        </p:txBody>
      </p:sp>
      <p:sp>
        <p:nvSpPr>
          <p:cNvPr id="36" name="正方形/長方形 35"/>
          <p:cNvSpPr/>
          <p:nvPr/>
        </p:nvSpPr>
        <p:spPr>
          <a:xfrm>
            <a:off x="5389493" y="3255956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father</a:t>
            </a:r>
            <a:endParaRPr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 rot="19258892">
            <a:off x="3133429" y="1261602"/>
            <a:ext cx="2777299" cy="1446550"/>
          </a:xfrm>
          <a:prstGeom prst="rect">
            <a:avLst/>
          </a:prstGeom>
          <a:solidFill>
            <a:srgbClr val="BFBFBF">
              <a:alpha val="67059"/>
            </a:srgb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8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ToDo</a:t>
            </a:r>
            <a:endParaRPr lang="ja-JP" altLang="en-US" sz="8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619672" y="1916832"/>
            <a:ext cx="1656184" cy="331236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controllers</a:t>
            </a:r>
          </a:p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(change parameters)</a:t>
            </a:r>
            <a:endParaRPr kumimoji="1" lang="ja-JP" alt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Elements on html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619672" y="1484784"/>
            <a:ext cx="6624736" cy="4320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menu</a:t>
            </a:r>
            <a:endParaRPr kumimoji="1" lang="ja-JP" alt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275856" y="1916832"/>
            <a:ext cx="4968552" cy="237626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 canvas (draw life game field)</a:t>
            </a:r>
            <a:endParaRPr kumimoji="1" lang="ja-JP" alt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275856" y="4293096"/>
            <a:ext cx="2736304" cy="93610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message canvas (draw graph)</a:t>
            </a:r>
            <a:endParaRPr kumimoji="1" lang="ja-JP" alt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619672" y="5229200"/>
            <a:ext cx="6624736" cy="72008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footer (show information)</a:t>
            </a:r>
            <a:endParaRPr kumimoji="1" lang="ja-JP" alt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012160" y="4293096"/>
            <a:ext cx="2232248" cy="93610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message text</a:t>
            </a:r>
          </a:p>
          <a:p>
            <a:pPr algn="ctr"/>
            <a:r>
              <a:rPr lang="en-US" altLang="ja-JP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(show info.)</a:t>
            </a:r>
            <a:endParaRPr kumimoji="1" lang="ja-JP" alt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1499</Words>
  <Application>Microsoft Office PowerPoint</Application>
  <PresentationFormat>画面に合わせる (4:3)</PresentationFormat>
  <Paragraphs>470</Paragraphs>
  <Slides>20</Slides>
  <Notes>20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1" baseType="lpstr">
      <vt:lpstr>Office テーマ</vt:lpstr>
      <vt:lpstr>the Game of Life Basic Design Document</vt:lpstr>
      <vt:lpstr>スライド 2</vt:lpstr>
      <vt:lpstr>スライド 3</vt:lpstr>
      <vt:lpstr>スライド 4</vt:lpstr>
      <vt:lpstr>スライド 5</vt:lpstr>
      <vt:lpstr>スライド 6</vt:lpstr>
      <vt:lpstr>スライド 7</vt:lpstr>
      <vt:lpstr>スライド 8</vt:lpstr>
      <vt:lpstr>スライド 9</vt:lpstr>
      <vt:lpstr>スライド 10</vt:lpstr>
      <vt:lpstr>スライド 11</vt:lpstr>
      <vt:lpstr>スライド 12</vt:lpstr>
      <vt:lpstr>スライド 13</vt:lpstr>
      <vt:lpstr>スライド 14</vt:lpstr>
      <vt:lpstr>スライド 15</vt:lpstr>
      <vt:lpstr>スライド 16</vt:lpstr>
      <vt:lpstr>スライド 17</vt:lpstr>
      <vt:lpstr>スライド 18</vt:lpstr>
      <vt:lpstr>スライド 19</vt:lpstr>
      <vt:lpstr>スライド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2015-08-25T02:13:44Z</dcterms:created>
  <dcterms:modified xsi:type="dcterms:W3CDTF">2015-09-02T19:37:44Z</dcterms:modified>
</cp:coreProperties>
</file>